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50"/>
  </p:notesMasterIdLst>
  <p:sldIdLst>
    <p:sldId id="365" r:id="rId2"/>
    <p:sldId id="401" r:id="rId3"/>
    <p:sldId id="483" r:id="rId4"/>
    <p:sldId id="485" r:id="rId5"/>
    <p:sldId id="368" r:id="rId6"/>
    <p:sldId id="486" r:id="rId7"/>
    <p:sldId id="487" r:id="rId8"/>
    <p:sldId id="371" r:id="rId9"/>
    <p:sldId id="370" r:id="rId10"/>
    <p:sldId id="469" r:id="rId11"/>
    <p:sldId id="470" r:id="rId12"/>
    <p:sldId id="471" r:id="rId13"/>
    <p:sldId id="472" r:id="rId14"/>
    <p:sldId id="473" r:id="rId15"/>
    <p:sldId id="474" r:id="rId16"/>
    <p:sldId id="478" r:id="rId17"/>
    <p:sldId id="475" r:id="rId18"/>
    <p:sldId id="476" r:id="rId19"/>
    <p:sldId id="480" r:id="rId20"/>
    <p:sldId id="477" r:id="rId21"/>
    <p:sldId id="479" r:id="rId22"/>
    <p:sldId id="482" r:id="rId23"/>
    <p:sldId id="481" r:id="rId24"/>
    <p:sldId id="488" r:id="rId25"/>
    <p:sldId id="397" r:id="rId26"/>
    <p:sldId id="396" r:id="rId27"/>
    <p:sldId id="398" r:id="rId28"/>
    <p:sldId id="462" r:id="rId29"/>
    <p:sldId id="463" r:id="rId30"/>
    <p:sldId id="399" r:id="rId31"/>
    <p:sldId id="260" r:id="rId32"/>
    <p:sldId id="466" r:id="rId33"/>
    <p:sldId id="489" r:id="rId34"/>
    <p:sldId id="274" r:id="rId35"/>
    <p:sldId id="286" r:id="rId36"/>
    <p:sldId id="467" r:id="rId37"/>
    <p:sldId id="468" r:id="rId38"/>
    <p:sldId id="287" r:id="rId39"/>
    <p:sldId id="395" r:id="rId40"/>
    <p:sldId id="378" r:id="rId41"/>
    <p:sldId id="379" r:id="rId42"/>
    <p:sldId id="393" r:id="rId43"/>
    <p:sldId id="380" r:id="rId44"/>
    <p:sldId id="465" r:id="rId45"/>
    <p:sldId id="381" r:id="rId46"/>
    <p:sldId id="387" r:id="rId47"/>
    <p:sldId id="388" r:id="rId48"/>
    <p:sldId id="382" r:id="rId4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31907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417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8575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20441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38802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58150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91605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5395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5253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0"/>
          </a:srgbClr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habitat.org/sites/default/files/2020/11/key_messages_summary_portuguese.pdf" TargetMode="External"/><Relationship Id="rId2" Type="http://schemas.openxmlformats.org/officeDocument/2006/relationships/hyperlink" Target="https://unhabitat.org/World%20Cities%20Report%202020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s.habitat3.org/hb3/NUA-Portuguese-Brazil.pdf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ssasaopaulo.org.br/wp-content/uploads/2020/10/Mapa-da-Desigualdade-2020-MAPAS-site-1.pdf" TargetMode="External"/><Relationship Id="rId2" Type="http://schemas.openxmlformats.org/officeDocument/2006/relationships/hyperlink" Target="https://www.nossasaopaulo.org.br/2020/10/29/mapa-da-desigualdade-2020-revela-diferencas-entre-os-distritos-da-capital-paulista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9691112" TargetMode="External"/><Relationship Id="rId2" Type="http://schemas.openxmlformats.org/officeDocument/2006/relationships/hyperlink" Target="https://filmow.com/pixo-t51464/trailers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NpppZaGfJo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wjVbpKlTUc&amp;feature=emb_logo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meo.com/14375744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facebook.com/jdoriajr/videos/s%C3%A3o-paulo-cidade-do-mundo/1346840348706106/?_rdc=1&amp;_rdr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amungunza.com.br/" TargetMode="External"/><Relationship Id="rId2" Type="http://schemas.openxmlformats.org/officeDocument/2006/relationships/hyperlink" Target="https://www.pessoaldofaroeste.com.br/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S-k4CcFgmJo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ULWfcVYJD0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ACPf3cwLUQ" TargetMode="External"/><Relationship Id="rId2" Type="http://schemas.openxmlformats.org/officeDocument/2006/relationships/hyperlink" Target="http://sinhazozima.com.br/conheca-a-trupe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p875Wt3QKBU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8ty2vWR3M4" TargetMode="External"/><Relationship Id="rId2" Type="http://schemas.openxmlformats.org/officeDocument/2006/relationships/hyperlink" Target="http://www.anateixeira.com/trabalhos/escuto-historias-de-amor/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5EQUG-RMI8" TargetMode="External"/><Relationship Id="rId2" Type="http://schemas.openxmlformats.org/officeDocument/2006/relationships/hyperlink" Target="http://cultura.estadao.com.br/noticias/artes,artistas-criam-no-antigo-hotel-cambridge-de-sao-paulo,10000048707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misturaurbana.com/2014/12/assista-ao-documentario-o-que-e-nosso-reclaiming-jungle/" TargetMode="External"/><Relationship Id="rId2" Type="http://schemas.openxmlformats.org/officeDocument/2006/relationships/hyperlink" Target="https://vimeo.com/112056065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8725870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2.glbimg.com/3hYgIHRnhWKhbTV0rJ-kNypv_AI=/620x465/s.glbimg.com/jo/g1/f/original/2013/06/13/fiosriachuelo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</a:rPr>
              <a:t>cultura e cidade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215074" y="614364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 smtClean="0">
              <a:solidFill>
                <a:srgbClr val="FFC000"/>
              </a:solidFill>
            </a:endParaRPr>
          </a:p>
          <a:p>
            <a:r>
              <a:rPr lang="pt-BR" b="1" dirty="0" smtClean="0">
                <a:solidFill>
                  <a:srgbClr val="FFC000"/>
                </a:solidFill>
              </a:rPr>
              <a:t>                    AULA 14</a:t>
            </a:r>
            <a:endParaRPr lang="pt-BR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World </a:t>
            </a:r>
            <a:r>
              <a:rPr lang="en-US" sz="3200" dirty="0">
                <a:solidFill>
                  <a:srgbClr val="FF0000"/>
                </a:solidFill>
              </a:rPr>
              <a:t>Cities Report 2020: The Value of Sustainable Urbanization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600" dirty="0">
                <a:hlinkClick r:id="rId2"/>
              </a:rPr>
              <a:t>https://</a:t>
            </a:r>
            <a:r>
              <a:rPr lang="pt-BR" sz="1600" dirty="0" smtClean="0">
                <a:hlinkClick r:id="rId2"/>
              </a:rPr>
              <a:t>unhabitat.org/World%20Cities%20Report%202020</a:t>
            </a:r>
            <a:endParaRPr lang="pt-BR" sz="1600" dirty="0" smtClean="0"/>
          </a:p>
          <a:p>
            <a:r>
              <a:rPr lang="pt-BR" sz="1600" dirty="0">
                <a:hlinkClick r:id="rId3"/>
              </a:rPr>
              <a:t>https://</a:t>
            </a:r>
            <a:r>
              <a:rPr lang="pt-BR" sz="1600" dirty="0" smtClean="0">
                <a:hlinkClick r:id="rId3"/>
              </a:rPr>
              <a:t>unhabitat.org/sites/default/files/2020/11/key_messages_summary_portuguese.pdf</a:t>
            </a:r>
            <a:endParaRPr lang="pt-BR" sz="1600" dirty="0" smtClean="0"/>
          </a:p>
          <a:p>
            <a:r>
              <a:rPr lang="pt-BR" sz="1600" dirty="0"/>
              <a:t>mundo continuará a urbanizar-se durante a próxima década, de </a:t>
            </a:r>
            <a:r>
              <a:rPr lang="pt-BR" sz="1600" dirty="0" smtClean="0">
                <a:solidFill>
                  <a:srgbClr val="FF0000"/>
                </a:solidFill>
              </a:rPr>
              <a:t>56,2</a:t>
            </a:r>
            <a:r>
              <a:rPr lang="pt-BR" sz="1600" dirty="0">
                <a:solidFill>
                  <a:srgbClr val="FF0000"/>
                </a:solidFill>
              </a:rPr>
              <a:t>% </a:t>
            </a:r>
            <a:r>
              <a:rPr lang="pt-BR" sz="1600" dirty="0"/>
              <a:t>da população mundial atual para </a:t>
            </a:r>
            <a:r>
              <a:rPr lang="pt-BR" sz="1600" dirty="0">
                <a:solidFill>
                  <a:srgbClr val="FF0000"/>
                </a:solidFill>
              </a:rPr>
              <a:t>60,4% </a:t>
            </a:r>
            <a:r>
              <a:rPr lang="pt-BR" sz="1600" dirty="0"/>
              <a:t>até </a:t>
            </a:r>
            <a:r>
              <a:rPr lang="pt-BR" sz="1600" dirty="0" smtClean="0"/>
              <a:t>2030.</a:t>
            </a:r>
          </a:p>
          <a:p>
            <a:r>
              <a:rPr lang="pt-BR" sz="1600" dirty="0"/>
              <a:t>áreas altamente urbanizadas </a:t>
            </a:r>
            <a:r>
              <a:rPr lang="pt-BR" sz="1600" dirty="0" smtClean="0"/>
              <a:t>- taxa </a:t>
            </a:r>
            <a:r>
              <a:rPr lang="pt-BR" sz="1600" dirty="0"/>
              <a:t>de crescimento urbano </a:t>
            </a:r>
            <a:r>
              <a:rPr lang="pt-BR" sz="1600" dirty="0" smtClean="0"/>
              <a:t>reduzida.</a:t>
            </a:r>
          </a:p>
          <a:p>
            <a:r>
              <a:rPr lang="pt-BR" sz="1600" dirty="0" smtClean="0">
                <a:solidFill>
                  <a:srgbClr val="FF0000"/>
                </a:solidFill>
              </a:rPr>
              <a:t>96% </a:t>
            </a:r>
            <a:r>
              <a:rPr lang="pt-BR" sz="1600" dirty="0" smtClean="0"/>
              <a:t>do </a:t>
            </a:r>
            <a:r>
              <a:rPr lang="pt-BR" sz="1600" dirty="0"/>
              <a:t>crescimento urbano irá ocorrer nas regiões menos desenvolvidas da Ásia Oriental, Ásia do Sul e África, sendo três países - </a:t>
            </a:r>
            <a:r>
              <a:rPr lang="pt-BR" sz="1600" dirty="0">
                <a:solidFill>
                  <a:srgbClr val="FF0000"/>
                </a:solidFill>
              </a:rPr>
              <a:t>Índia, China e Nigéria </a:t>
            </a:r>
            <a:r>
              <a:rPr lang="pt-BR" sz="1600" dirty="0"/>
              <a:t>- responsáveis por </a:t>
            </a:r>
            <a:r>
              <a:rPr lang="pt-BR" sz="1600" dirty="0" smtClean="0">
                <a:solidFill>
                  <a:srgbClr val="FF0000"/>
                </a:solidFill>
              </a:rPr>
              <a:t>35% </a:t>
            </a:r>
            <a:r>
              <a:rPr lang="pt-BR" sz="1600" dirty="0" smtClean="0"/>
              <a:t>aumento </a:t>
            </a:r>
            <a:r>
              <a:rPr lang="pt-BR" sz="1600" dirty="0"/>
              <a:t>total da população urbana global de 2018 a 2050</a:t>
            </a:r>
            <a:r>
              <a:rPr lang="pt-BR" sz="1600" dirty="0" smtClean="0"/>
              <a:t>.</a:t>
            </a:r>
          </a:p>
          <a:p>
            <a:r>
              <a:rPr lang="pt-BR" sz="1600" dirty="0"/>
              <a:t>governos locais são reconhecidos como parceiros importantes no esforço para um futuro mais sustentável. </a:t>
            </a:r>
            <a:endParaRPr lang="pt-BR" sz="1600" dirty="0" smtClean="0"/>
          </a:p>
          <a:p>
            <a:r>
              <a:rPr lang="pt-BR" sz="1600" dirty="0"/>
              <a:t>A recuperação das economias urbanas será essencial para tirar os países da recessão global causada pela pandemia da COVID-19</a:t>
            </a:r>
            <a:r>
              <a:rPr lang="pt-BR" sz="1600" dirty="0" smtClean="0"/>
              <a:t>.</a:t>
            </a:r>
          </a:p>
          <a:p>
            <a:r>
              <a:rPr lang="pt-BR" sz="1600" dirty="0"/>
              <a:t>As áreas urbanas são locais heterogêneos, onde vivem grupos extremamente diversos de pessoas.</a:t>
            </a:r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57157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World Cities Report 2020: The Value of Sustainable Urbanization</a:t>
            </a:r>
            <a:endParaRPr lang="pt-BR" sz="32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800" dirty="0" smtClean="0"/>
              <a:t>maior </a:t>
            </a:r>
            <a:r>
              <a:rPr lang="pt-BR" sz="1800" dirty="0"/>
              <a:t>crescimento de moradias em f</a:t>
            </a:r>
            <a:r>
              <a:rPr lang="pt-BR" sz="1800" dirty="0">
                <a:solidFill>
                  <a:srgbClr val="FF0000"/>
                </a:solidFill>
              </a:rPr>
              <a:t>avela</a:t>
            </a:r>
            <a:r>
              <a:rPr lang="pt-BR" sz="1800" dirty="0"/>
              <a:t> está no </a:t>
            </a:r>
            <a:r>
              <a:rPr lang="pt-BR" sz="1800" dirty="0">
                <a:solidFill>
                  <a:srgbClr val="FF0000"/>
                </a:solidFill>
              </a:rPr>
              <a:t>continente africano</a:t>
            </a:r>
            <a:r>
              <a:rPr lang="pt-BR" sz="1800" dirty="0"/>
              <a:t>, com o valor absoluto de </a:t>
            </a:r>
            <a:r>
              <a:rPr lang="pt-BR" sz="1800" dirty="0">
                <a:solidFill>
                  <a:srgbClr val="FF0000"/>
                </a:solidFill>
              </a:rPr>
              <a:t>237 milhões de pessoas</a:t>
            </a:r>
            <a:r>
              <a:rPr lang="pt-BR" sz="1800" dirty="0"/>
              <a:t>. Na </a:t>
            </a:r>
            <a:r>
              <a:rPr lang="pt-BR" sz="1800" dirty="0">
                <a:solidFill>
                  <a:srgbClr val="FF0000"/>
                </a:solidFill>
              </a:rPr>
              <a:t>América Latina e Caribe</a:t>
            </a:r>
            <a:r>
              <a:rPr lang="pt-BR" sz="1800" dirty="0"/>
              <a:t>, durante o ano 2000, 115 milhões de pessoas viviam em favelas, já em 2014 observou-se redução para 104 milhões. Em 2016, houve um acentuado crescimento para 112 milhões de pessoas e, atualmente, são </a:t>
            </a:r>
            <a:r>
              <a:rPr lang="pt-BR" sz="1800" dirty="0">
                <a:solidFill>
                  <a:srgbClr val="FF0000"/>
                </a:solidFill>
              </a:rPr>
              <a:t>109 milhões </a:t>
            </a:r>
            <a:r>
              <a:rPr lang="pt-BR" sz="1800" dirty="0"/>
              <a:t>de pessoas nessa condição</a:t>
            </a:r>
            <a:r>
              <a:rPr lang="pt-BR" sz="1800" dirty="0" smtClean="0"/>
              <a:t>.</a:t>
            </a:r>
          </a:p>
          <a:p>
            <a:pPr algn="just"/>
            <a:r>
              <a:rPr lang="pt-BR" sz="1800" b="1" dirty="0" smtClean="0">
                <a:solidFill>
                  <a:srgbClr val="FF0000"/>
                </a:solidFill>
              </a:rPr>
              <a:t>Brasil</a:t>
            </a:r>
            <a:r>
              <a:rPr lang="pt-BR" sz="1800" dirty="0"/>
              <a:t>:</a:t>
            </a:r>
            <a:r>
              <a:rPr lang="pt-BR" sz="1800" dirty="0" smtClean="0"/>
              <a:t> redução </a:t>
            </a:r>
            <a:r>
              <a:rPr lang="pt-BR" sz="1800" dirty="0"/>
              <a:t>do número de Municípios urbanos inadequados. Em </a:t>
            </a:r>
            <a:r>
              <a:rPr lang="pt-BR" sz="1800" dirty="0">
                <a:solidFill>
                  <a:srgbClr val="FF0000"/>
                </a:solidFill>
              </a:rPr>
              <a:t>1990, 36,7% </a:t>
            </a:r>
            <a:r>
              <a:rPr lang="pt-BR" sz="1800" dirty="0"/>
              <a:t>da população urbana vivia em moradias inadequadas. Em </a:t>
            </a:r>
            <a:r>
              <a:rPr lang="pt-BR" sz="1800" dirty="0">
                <a:solidFill>
                  <a:srgbClr val="FF0000"/>
                </a:solidFill>
              </a:rPr>
              <a:t>2010</a:t>
            </a:r>
            <a:r>
              <a:rPr lang="pt-BR" sz="1800" dirty="0"/>
              <a:t>, a taxa caiu para </a:t>
            </a:r>
            <a:r>
              <a:rPr lang="pt-BR" sz="1800" dirty="0">
                <a:solidFill>
                  <a:srgbClr val="FF0000"/>
                </a:solidFill>
              </a:rPr>
              <a:t>26,9% </a:t>
            </a:r>
            <a:r>
              <a:rPr lang="pt-BR" sz="1800" dirty="0"/>
              <a:t>e, em </a:t>
            </a:r>
            <a:r>
              <a:rPr lang="pt-BR" sz="1800" dirty="0">
                <a:solidFill>
                  <a:srgbClr val="FF0000"/>
                </a:solidFill>
              </a:rPr>
              <a:t>2018, para 15,2%. </a:t>
            </a:r>
            <a:r>
              <a:rPr lang="pt-BR" sz="1800" dirty="0"/>
              <a:t>Em termos absolutos, os números revelam uma queda, comparando a década de </a:t>
            </a:r>
            <a:r>
              <a:rPr lang="pt-BR" sz="1800" dirty="0">
                <a:solidFill>
                  <a:srgbClr val="FF0000"/>
                </a:solidFill>
              </a:rPr>
              <a:t>1990, em que 40 milhões </a:t>
            </a:r>
            <a:r>
              <a:rPr lang="pt-BR" sz="1800" dirty="0"/>
              <a:t>viviam nessa situação, </a:t>
            </a:r>
            <a:r>
              <a:rPr lang="pt-BR" sz="1800" dirty="0">
                <a:solidFill>
                  <a:srgbClr val="FF0000"/>
                </a:solidFill>
              </a:rPr>
              <a:t>contra 27 milhões em 2018</a:t>
            </a:r>
            <a:r>
              <a:rPr lang="pt-BR" sz="1800" dirty="0"/>
              <a:t>, apesar do crescimento e da expansão da população nas áreas urbanas. Já a proporção de brasileiros vivendo em áreas de favela, na década de 90, representava </a:t>
            </a:r>
            <a:r>
              <a:rPr lang="pt-BR" sz="1800" dirty="0">
                <a:solidFill>
                  <a:srgbClr val="FF0000"/>
                </a:solidFill>
              </a:rPr>
              <a:t>36,7 milhões de brasileiros contra 15,2 milhões em 2018.</a:t>
            </a:r>
          </a:p>
        </p:txBody>
      </p:sp>
    </p:spTree>
    <p:extLst>
      <p:ext uri="{BB962C8B-B14F-4D97-AF65-F5344CB8AC3E}">
        <p14:creationId xmlns:p14="http://schemas.microsoft.com/office/powerpoint/2010/main" val="276686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World Cities Report 2020: The Value of Sustainable Urbanization</a:t>
            </a:r>
            <a:endParaRPr lang="pt-BR" sz="32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600" dirty="0" smtClean="0"/>
              <a:t>Nova </a:t>
            </a:r>
            <a:r>
              <a:rPr lang="pt-BR" sz="1600" dirty="0"/>
              <a:t>Agenda Urbana e o ODS 11 colocam ênfase nos </a:t>
            </a:r>
            <a:r>
              <a:rPr lang="pt-BR" sz="1600" dirty="0">
                <a:solidFill>
                  <a:srgbClr val="FF0000"/>
                </a:solidFill>
              </a:rPr>
              <a:t>assentamentos inclusivos </a:t>
            </a:r>
            <a:r>
              <a:rPr lang="pt-BR" sz="1600" dirty="0"/>
              <a:t>e proporcionam quadros para potencializar o valor ambiental da urbanização para todos, e não para uma elite minoritária</a:t>
            </a:r>
            <a:r>
              <a:rPr lang="pt-BR" sz="1600" dirty="0" smtClean="0"/>
              <a:t>.</a:t>
            </a:r>
          </a:p>
          <a:p>
            <a:pPr algn="just"/>
            <a:r>
              <a:rPr lang="pt-BR" sz="1600" dirty="0"/>
              <a:t>Os </a:t>
            </a:r>
            <a:r>
              <a:rPr lang="pt-BR" sz="1600" dirty="0">
                <a:solidFill>
                  <a:srgbClr val="FF0000"/>
                </a:solidFill>
              </a:rPr>
              <a:t>pobres urbanos </a:t>
            </a:r>
            <a:r>
              <a:rPr lang="pt-BR" sz="1600" dirty="0"/>
              <a:t>devem ser </a:t>
            </a:r>
            <a:r>
              <a:rPr lang="pt-BR" sz="1600" dirty="0">
                <a:solidFill>
                  <a:srgbClr val="FF0000"/>
                </a:solidFill>
              </a:rPr>
              <a:t>representados e as suas necessidades devem ser priorizadas </a:t>
            </a:r>
            <a:r>
              <a:rPr lang="pt-BR" sz="1600" dirty="0"/>
              <a:t>em qualquer processo de tomada de decisão, quer se trate dos espaços comuns urbanos, dos espaços comuns atmosféricos, dos espaços públicos ou da utilização de recursos</a:t>
            </a:r>
            <a:r>
              <a:rPr lang="pt-BR" sz="1600" dirty="0" smtClean="0"/>
              <a:t>.</a:t>
            </a:r>
          </a:p>
          <a:p>
            <a:pPr algn="just"/>
            <a:r>
              <a:rPr lang="pt-BR" sz="1600" dirty="0" smtClean="0"/>
              <a:t>Os </a:t>
            </a:r>
            <a:r>
              <a:rPr lang="pt-BR" sz="1600" dirty="0"/>
              <a:t>governos devem passar </a:t>
            </a:r>
            <a:r>
              <a:rPr lang="pt-BR" sz="1600" dirty="0">
                <a:solidFill>
                  <a:srgbClr val="FF0000"/>
                </a:solidFill>
              </a:rPr>
              <a:t>de “igualdade” para “equidade” </a:t>
            </a:r>
            <a:r>
              <a:rPr lang="pt-BR" sz="1600" dirty="0"/>
              <a:t>e remover as barreiras sistêmicas: Seja na habitação, educação, transportes ou outros serviços municipais, o conceito de equidade reconhece que são criados mecanismos redistributivos para uma utilização justa e mais eficiente dos recursos, competências e oportunidades para atingir os mais vulneráveis com os mais altos níveis de apoio. </a:t>
            </a:r>
            <a:endParaRPr lang="pt-BR" sz="1600" dirty="0" smtClean="0"/>
          </a:p>
          <a:p>
            <a:pPr algn="just"/>
            <a:r>
              <a:rPr lang="pt-BR" sz="1600" dirty="0"/>
              <a:t>A integração da </a:t>
            </a:r>
            <a:r>
              <a:rPr lang="pt-BR" sz="1600" dirty="0">
                <a:solidFill>
                  <a:srgbClr val="FF0000"/>
                </a:solidFill>
              </a:rPr>
              <a:t>perspectiva de gênero </a:t>
            </a:r>
            <a:r>
              <a:rPr lang="pt-BR" sz="1600" dirty="0"/>
              <a:t>pode abordar a discriminação sistêmica contra as mulheres. As abordagens feministas ao planejamento urbano incluem a noção de integração da perspectiva de </a:t>
            </a:r>
            <a:r>
              <a:rPr lang="pt-BR" sz="1600" dirty="0" smtClean="0"/>
              <a:t>gênero, que </a:t>
            </a:r>
            <a:r>
              <a:rPr lang="pt-BR" sz="1600" dirty="0"/>
              <a:t>aplica uma lente baseada no gênero a todas as decisões públicas. </a:t>
            </a:r>
          </a:p>
        </p:txBody>
      </p:sp>
    </p:spTree>
    <p:extLst>
      <p:ext uri="{BB962C8B-B14F-4D97-AF65-F5344CB8AC3E}">
        <p14:creationId xmlns:p14="http://schemas.microsoft.com/office/powerpoint/2010/main" val="3771614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World Cities Report 2020: The Value of Sustainable Urbanization</a:t>
            </a:r>
            <a:endParaRPr lang="pt-BR" sz="32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400" dirty="0"/>
              <a:t>Se as cidades e os governos locais olharem para além das lentes de emergência humanitária, podem ver os </a:t>
            </a:r>
            <a:r>
              <a:rPr lang="pt-BR" sz="1400" b="1" dirty="0">
                <a:solidFill>
                  <a:srgbClr val="FF0000"/>
                </a:solidFill>
              </a:rPr>
              <a:t>migrantes</a:t>
            </a:r>
            <a:r>
              <a:rPr lang="pt-BR" sz="1400" dirty="0"/>
              <a:t> como parte integrante do desenvolvimento socioeconômico das suas cidades. Esta perspectiva requer programas de integração eficazes sob a forma de habitação, emprego, educação e saúde, segurança e proteção social e, de acordo com os migrantes, um sentimento de pertencimento</a:t>
            </a:r>
            <a:r>
              <a:rPr lang="pt-BR" sz="1400" dirty="0" smtClean="0"/>
              <a:t>.</a:t>
            </a:r>
          </a:p>
          <a:p>
            <a:pPr algn="just"/>
            <a:r>
              <a:rPr lang="pt-BR" sz="1400" dirty="0"/>
              <a:t>as </a:t>
            </a:r>
            <a:r>
              <a:rPr lang="pt-BR" sz="1400" dirty="0">
                <a:solidFill>
                  <a:srgbClr val="FF0000"/>
                </a:solidFill>
              </a:rPr>
              <a:t>tecnologias </a:t>
            </a:r>
            <a:r>
              <a:rPr lang="pt-BR" sz="1400" dirty="0" err="1">
                <a:solidFill>
                  <a:srgbClr val="FF0000"/>
                </a:solidFill>
              </a:rPr>
              <a:t>disruptivas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/>
              <a:t>e </a:t>
            </a:r>
            <a:r>
              <a:rPr lang="pt-BR" sz="1400" dirty="0">
                <a:solidFill>
                  <a:srgbClr val="FF0000"/>
                </a:solidFill>
              </a:rPr>
              <a:t>novas formas de gestão das cidades </a:t>
            </a:r>
            <a:r>
              <a:rPr lang="pt-BR" sz="1400" dirty="0"/>
              <a:t>são agora fundamentais para a experiência urbana. Estão a remodelar as relações sociais, os mercados de trabalho e a governança. Ao mesmo tempo, a tecnologia não pode deslocar o envolvimento dos cidadãos nos assuntos dos bairros e das cidades. A tecnologia é mais eficaz quando associada à inovação institucional e não é um substituto à melhoria da governança, do planejamento, das operações e da </a:t>
            </a:r>
            <a:r>
              <a:rPr lang="pt-BR" sz="1400" dirty="0" smtClean="0"/>
              <a:t>gestão.</a:t>
            </a:r>
          </a:p>
          <a:p>
            <a:pPr algn="just"/>
            <a:r>
              <a:rPr lang="pt-BR" sz="1400" dirty="0"/>
              <a:t>As verdadeiras </a:t>
            </a:r>
            <a:r>
              <a:rPr lang="pt-BR" sz="1400" dirty="0">
                <a:solidFill>
                  <a:srgbClr val="FF0000"/>
                </a:solidFill>
              </a:rPr>
              <a:t>cidades inteligentes são orientadas para as pessoas</a:t>
            </a:r>
            <a:r>
              <a:rPr lang="pt-BR" sz="1400" dirty="0"/>
              <a:t>: iniciativas de base tecnológica da cidade inteligente </a:t>
            </a:r>
            <a:r>
              <a:rPr lang="pt-BR" sz="1400" dirty="0" smtClean="0"/>
              <a:t>precisam ser </a:t>
            </a:r>
            <a:r>
              <a:rPr lang="pt-BR" sz="1400" dirty="0"/>
              <a:t>centradas nas pessoas e orientadas para as pessoas</a:t>
            </a:r>
            <a:r>
              <a:rPr lang="pt-BR" sz="1400" dirty="0" smtClean="0"/>
              <a:t>.</a:t>
            </a:r>
          </a:p>
          <a:p>
            <a:pPr algn="just"/>
            <a:r>
              <a:rPr lang="pt-BR" sz="1400" dirty="0">
                <a:solidFill>
                  <a:srgbClr val="FF0000"/>
                </a:solidFill>
              </a:rPr>
              <a:t>governo local deve desenvolver a sua capacidade de gerir, implementar e regular de maneira eficaz a utilização da tecnologia</a:t>
            </a:r>
            <a:r>
              <a:rPr lang="pt-BR" sz="1400" dirty="0"/>
              <a:t>. Para aumentar os benefícios potenciais, as cidades devem </a:t>
            </a:r>
            <a:r>
              <a:rPr lang="pt-BR" sz="1400" dirty="0" smtClean="0"/>
              <a:t>desenvolver </a:t>
            </a:r>
            <a:r>
              <a:rPr lang="pt-BR" sz="1400" dirty="0"/>
              <a:t>portais de dados abertos, laboratórios de inovação urbana, </a:t>
            </a:r>
            <a:r>
              <a:rPr lang="pt-BR" sz="1400" dirty="0" err="1"/>
              <a:t>hackathons</a:t>
            </a:r>
            <a:r>
              <a:rPr lang="pt-BR" sz="1400" dirty="0"/>
              <a:t>, desafios de inovação, programas de cidade e apoio à investigação e à ciência de dados local</a:t>
            </a:r>
            <a:r>
              <a:rPr lang="pt-BR" sz="1400" dirty="0" smtClean="0"/>
              <a:t>.</a:t>
            </a:r>
          </a:p>
          <a:p>
            <a:pPr algn="just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0966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World Cities Report 2020: The Value of Sustainable Urbanization</a:t>
            </a:r>
            <a:endParaRPr lang="pt-BR" sz="32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2000" dirty="0"/>
              <a:t>imperativo que os líderes políticos catalisem ações que apoiem os </a:t>
            </a:r>
            <a:r>
              <a:rPr lang="pt-BR" sz="2000" dirty="0">
                <a:solidFill>
                  <a:srgbClr val="FF0000"/>
                </a:solidFill>
              </a:rPr>
              <a:t>investimentos adequados em infraestruturas urbanas </a:t>
            </a:r>
            <a:r>
              <a:rPr lang="pt-BR" sz="2000" dirty="0"/>
              <a:t>(bens físicos, capital humano, instituições, inovação e tecnologia) que são necessários para tornar as cidades e os assentamentos humanos seguros, inclusivos, </a:t>
            </a:r>
            <a:r>
              <a:rPr lang="pt-BR" sz="2000" dirty="0" err="1"/>
              <a:t>resilientes</a:t>
            </a:r>
            <a:r>
              <a:rPr lang="pt-BR" sz="2000" dirty="0"/>
              <a:t> e </a:t>
            </a:r>
            <a:r>
              <a:rPr lang="pt-BR" sz="2000" dirty="0" smtClean="0"/>
              <a:t>sustentáveis.</a:t>
            </a:r>
          </a:p>
          <a:p>
            <a:pPr algn="just"/>
            <a:r>
              <a:rPr lang="pt-BR" sz="2000" dirty="0" smtClean="0"/>
              <a:t>As </a:t>
            </a:r>
            <a:r>
              <a:rPr lang="pt-BR" sz="2000" dirty="0"/>
              <a:t>cidades exigem fontes de </a:t>
            </a:r>
            <a:r>
              <a:rPr lang="pt-BR" sz="2000" dirty="0">
                <a:solidFill>
                  <a:srgbClr val="FF0000"/>
                </a:solidFill>
              </a:rPr>
              <a:t>financiamento estáveis e </a:t>
            </a:r>
            <a:r>
              <a:rPr lang="pt-BR" sz="2000" dirty="0" smtClean="0">
                <a:solidFill>
                  <a:srgbClr val="FF0000"/>
                </a:solidFill>
              </a:rPr>
              <a:t>sustentáveis</a:t>
            </a:r>
            <a:r>
              <a:rPr lang="pt-BR" sz="2000" dirty="0" smtClean="0"/>
              <a:t>. Os </a:t>
            </a:r>
            <a:r>
              <a:rPr lang="pt-BR" sz="2000" dirty="0"/>
              <a:t>governos locais devem ter poderes para explorar o seu potencial endógeno para aumentar e diversificar de forma inovadora as receitas provenientes de fontes </a:t>
            </a:r>
            <a:r>
              <a:rPr lang="pt-BR" sz="2000" dirty="0" smtClean="0"/>
              <a:t>próprias.</a:t>
            </a:r>
          </a:p>
          <a:p>
            <a:pPr algn="just"/>
            <a:r>
              <a:rPr lang="pt-BR" sz="2000" dirty="0">
                <a:solidFill>
                  <a:srgbClr val="FF0000"/>
                </a:solidFill>
              </a:rPr>
              <a:t>As cidades podem transformar a crise da COVID-19 numa oportunidade de “reconstruir melhor</a:t>
            </a:r>
            <a:r>
              <a:rPr lang="pt-BR" sz="2000" dirty="0" smtClean="0">
                <a:solidFill>
                  <a:srgbClr val="FF0000"/>
                </a:solidFill>
              </a:rPr>
              <a:t>”.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6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solidFill>
                  <a:srgbClr val="FF0000"/>
                </a:solidFill>
              </a:rPr>
              <a:t>Nova Agenda Urbana </a:t>
            </a:r>
            <a:br>
              <a:rPr lang="pt-BR" sz="3200" dirty="0" smtClean="0">
                <a:solidFill>
                  <a:srgbClr val="FF0000"/>
                </a:solidFill>
              </a:rPr>
            </a:br>
            <a:r>
              <a:rPr lang="pt-BR" sz="3200" dirty="0" smtClean="0">
                <a:solidFill>
                  <a:srgbClr val="FF0000"/>
                </a:solidFill>
              </a:rPr>
              <a:t>ONU Habitat (2016)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dirty="0">
                <a:hlinkClick r:id="rId2"/>
              </a:rPr>
              <a:t>http://</a:t>
            </a:r>
            <a:r>
              <a:rPr lang="pt-BR" sz="1800" dirty="0" smtClean="0">
                <a:hlinkClick r:id="rId2"/>
              </a:rPr>
              <a:t>uploads.habitat3.org/hb3/NUA-Portuguese-Brazil.pdf</a:t>
            </a:r>
            <a:endParaRPr lang="pt-BR" sz="1800" dirty="0" smtClean="0"/>
          </a:p>
          <a:p>
            <a:pPr algn="just"/>
            <a:r>
              <a:rPr lang="pt-BR" sz="1600" dirty="0"/>
              <a:t>Até </a:t>
            </a:r>
            <a:r>
              <a:rPr lang="pt-BR" sz="1600" dirty="0">
                <a:solidFill>
                  <a:srgbClr val="FF0000"/>
                </a:solidFill>
              </a:rPr>
              <a:t>2050, espera-se que a população urbana quase duplique</a:t>
            </a:r>
            <a:r>
              <a:rPr lang="pt-BR" sz="1600" dirty="0"/>
              <a:t>, fazendo da urbanização uma das tendências mais transformadoras do século XXI. Populações, atividades econômicas, interações sociais e culturais, assim como os impactos ambientais e humanitários, estão cada vez mais </a:t>
            </a:r>
            <a:r>
              <a:rPr lang="pt-BR" sz="1600" dirty="0">
                <a:solidFill>
                  <a:srgbClr val="FF0000"/>
                </a:solidFill>
              </a:rPr>
              <a:t>concentrados nas cidades</a:t>
            </a:r>
            <a:r>
              <a:rPr lang="pt-BR" sz="1600" dirty="0"/>
              <a:t>, trazendo enormes desafios para a sustentabilidade em termos de habitação, infraestrutura, serviços básicos, segurança alimentar, saúde, educação, empregos decentes, segurança e recursos naturais, entre outros.</a:t>
            </a:r>
          </a:p>
          <a:p>
            <a:pPr algn="just"/>
            <a:r>
              <a:rPr lang="pt-BR" sz="1600" dirty="0"/>
              <a:t>Ao reavaliar a forma como as cidades e os assentamentos humanos são planejados, projetados, financiados, desenvolvidos, governados e administrados, a Nova Agenda Urbana ajudará a </a:t>
            </a:r>
            <a:r>
              <a:rPr lang="pt-BR" sz="1600" dirty="0">
                <a:solidFill>
                  <a:srgbClr val="FF0000"/>
                </a:solidFill>
              </a:rPr>
              <a:t>erradicar a pobreza e a fome </a:t>
            </a:r>
            <a:r>
              <a:rPr lang="pt-BR" sz="1600" dirty="0"/>
              <a:t>em todas suas formas e dimensões, a </a:t>
            </a:r>
            <a:r>
              <a:rPr lang="pt-BR" sz="1600" dirty="0">
                <a:solidFill>
                  <a:srgbClr val="FF0000"/>
                </a:solidFill>
              </a:rPr>
              <a:t>reduzir desigualdades, a promover o crescimento econômico sustentado</a:t>
            </a:r>
            <a:r>
              <a:rPr lang="pt-BR" sz="1600" dirty="0"/>
              <a:t>, inclusivo e sustentável; a </a:t>
            </a:r>
            <a:r>
              <a:rPr lang="pt-BR" sz="1600" dirty="0">
                <a:solidFill>
                  <a:srgbClr val="FF0000"/>
                </a:solidFill>
              </a:rPr>
              <a:t>alcançar a igualdade de gênero e o </a:t>
            </a:r>
            <a:r>
              <a:rPr lang="pt-BR" sz="1600" dirty="0" err="1">
                <a:solidFill>
                  <a:srgbClr val="FF0000"/>
                </a:solidFill>
              </a:rPr>
              <a:t>empoderamento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  <a:r>
              <a:rPr lang="pt-BR" sz="1600" dirty="0"/>
              <a:t>de todas as mulheres e meninas para que a sua contribuição vital para o desenvolvimento sustentável seja plenamente aproveitada, a melhorar a saúde e o bem-estar humanos, a promover a resiliência e a proteger o meio ambiente.</a:t>
            </a:r>
          </a:p>
        </p:txBody>
      </p:sp>
    </p:spTree>
    <p:extLst>
      <p:ext uri="{BB962C8B-B14F-4D97-AF65-F5344CB8AC3E}">
        <p14:creationId xmlns:p14="http://schemas.microsoft.com/office/powerpoint/2010/main" val="220472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solidFill>
                  <a:srgbClr val="FF0000"/>
                </a:solidFill>
              </a:rPr>
              <a:t>Nova Agenda Urbana </a:t>
            </a:r>
            <a:br>
              <a:rPr lang="pt-BR" sz="3200" dirty="0" smtClean="0">
                <a:solidFill>
                  <a:srgbClr val="FF0000"/>
                </a:solidFill>
              </a:rPr>
            </a:br>
            <a:r>
              <a:rPr lang="pt-BR" sz="3200" dirty="0" smtClean="0">
                <a:solidFill>
                  <a:srgbClr val="FF0000"/>
                </a:solidFill>
              </a:rPr>
              <a:t>ONU Habitat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400" dirty="0"/>
              <a:t>A implementação da Nova Agenda Urbana contribui para a implementação e a localização da Agenda 2030 para o Desenvolvimento Sustentável de maneira integrada e para o alcance dos </a:t>
            </a:r>
            <a:r>
              <a:rPr lang="pt-BR" sz="1400" dirty="0">
                <a:solidFill>
                  <a:srgbClr val="FF0000"/>
                </a:solidFill>
              </a:rPr>
              <a:t>Objetivos de Desenvolvimento Sustentável (ODS) </a:t>
            </a:r>
            <a:r>
              <a:rPr lang="pt-BR" sz="1400" dirty="0"/>
              <a:t>e de suas metas, inclusive o </a:t>
            </a:r>
            <a:r>
              <a:rPr lang="pt-BR" sz="1400" dirty="0">
                <a:solidFill>
                  <a:srgbClr val="FF0000"/>
                </a:solidFill>
              </a:rPr>
              <a:t>ODS 11 de tornar as cidades e os assentamentos humanos inclusivos, seguros, </a:t>
            </a:r>
            <a:r>
              <a:rPr lang="pt-BR" sz="1400" dirty="0" err="1">
                <a:solidFill>
                  <a:srgbClr val="FF0000"/>
                </a:solidFill>
              </a:rPr>
              <a:t>resilientes</a:t>
            </a:r>
            <a:r>
              <a:rPr lang="pt-BR" sz="1400" dirty="0">
                <a:solidFill>
                  <a:srgbClr val="FF0000"/>
                </a:solidFill>
              </a:rPr>
              <a:t> e sustentáveis</a:t>
            </a:r>
            <a:r>
              <a:rPr lang="pt-BR" sz="1400" dirty="0"/>
              <a:t>. </a:t>
            </a:r>
          </a:p>
          <a:p>
            <a:pPr algn="just"/>
            <a:r>
              <a:rPr lang="pt-BR" sz="1400" dirty="0" smtClean="0"/>
              <a:t>A </a:t>
            </a:r>
            <a:r>
              <a:rPr lang="pt-BR" sz="1400" dirty="0"/>
              <a:t>Nova Agenda Urbana reconhece que a </a:t>
            </a:r>
            <a:r>
              <a:rPr lang="pt-BR" sz="1400" dirty="0">
                <a:solidFill>
                  <a:srgbClr val="FF0000"/>
                </a:solidFill>
              </a:rPr>
              <a:t>cultura e a diversidade cultural </a:t>
            </a:r>
            <a:r>
              <a:rPr lang="pt-BR" sz="1400" dirty="0"/>
              <a:t>são fontes de enriquecimento para a humanidade e constituem uma contribuição importante para o desenvolvimento sustentável das cidades, assentamentos humanos e cidadãs e cidadãos, para exercer um papel ativo e único em iniciativas de desenvolvimento. A Nova Agenda Urbana reconhece também que a </a:t>
            </a:r>
            <a:r>
              <a:rPr lang="pt-BR" sz="1400" dirty="0">
                <a:solidFill>
                  <a:srgbClr val="FF0000"/>
                </a:solidFill>
              </a:rPr>
              <a:t>cultura deve ser considerada na promoção e implementação de novos padrões de consumo e produção sustentáveis </a:t>
            </a:r>
            <a:r>
              <a:rPr lang="pt-BR" sz="1400" dirty="0"/>
              <a:t>que contribuam para o uso responsável dos recursos e que enfrentem os impactos adversos das mudanças climáticas</a:t>
            </a:r>
            <a:r>
              <a:rPr lang="pt-BR" sz="1400" dirty="0" smtClean="0"/>
              <a:t>.</a:t>
            </a:r>
          </a:p>
          <a:p>
            <a:pPr algn="just"/>
            <a:r>
              <a:rPr lang="pt-BR" sz="1400" dirty="0"/>
              <a:t>Compartilhamos uma visão de cidades para todos e todas, aludindo ao uso e ao gozo igualitários de cidades e assentamentos humanos, com vistas a promover a inclusão e a assegurar que todos os habitantes, das gerações presentes e futuras, sem discriminação de qualquer ordem, possam habitar e produzir cidades e assentamentos humanos justos, seguros, saudáveis, acessíveis física e economicamente, </a:t>
            </a:r>
            <a:r>
              <a:rPr lang="pt-BR" sz="1400" dirty="0" err="1"/>
              <a:t>resilientes</a:t>
            </a:r>
            <a:r>
              <a:rPr lang="pt-BR" sz="1400" dirty="0"/>
              <a:t> e sustentáveis para fomentar a prosperidade e a qualidade de vida para todos e todas. Registramos os esforços empenhados por alguns governos nacionais e locais no sentido de integrar esta visão, conhecida como “direito à cidade”, em suas legislações, declarações políticas e estatutos</a:t>
            </a:r>
            <a:r>
              <a:rPr lang="pt-BR" sz="1400" dirty="0" smtClean="0"/>
              <a:t>. </a:t>
            </a:r>
            <a:r>
              <a:rPr lang="pt-BR" sz="1400" dirty="0"/>
              <a:t>Nosso objetivo é alcançar cidades e assentamentos humanos onde todas as pessoas possam desfrutar de direitos e oportunidades iguais, assim como de liberdades fundamentais</a:t>
            </a:r>
          </a:p>
        </p:txBody>
      </p:sp>
    </p:spTree>
    <p:extLst>
      <p:ext uri="{BB962C8B-B14F-4D97-AF65-F5344CB8AC3E}">
        <p14:creationId xmlns:p14="http://schemas.microsoft.com/office/powerpoint/2010/main" val="3169757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solidFill>
                  <a:srgbClr val="FF0000"/>
                </a:solidFill>
              </a:rPr>
              <a:t>Nova Agenda Urbana </a:t>
            </a:r>
            <a:br>
              <a:rPr lang="pt-BR" sz="3200" dirty="0" smtClean="0">
                <a:solidFill>
                  <a:srgbClr val="FF0000"/>
                </a:solidFill>
              </a:rPr>
            </a:br>
            <a:r>
              <a:rPr lang="pt-BR" sz="3200" dirty="0" smtClean="0">
                <a:solidFill>
                  <a:srgbClr val="FF0000"/>
                </a:solidFill>
              </a:rPr>
              <a:t>ONU Habitat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just">
              <a:buNone/>
            </a:pPr>
            <a:r>
              <a:rPr lang="pt-BR" sz="1200" dirty="0"/>
              <a:t>Para concretizar nossa visão, resolvemos adotar uma Nova Agenda Urbana, orientada pelos seguintes princípios interligados: </a:t>
            </a:r>
            <a:endParaRPr lang="pt-BR" sz="1200" dirty="0" smtClean="0"/>
          </a:p>
          <a:p>
            <a:pPr algn="just"/>
            <a:r>
              <a:rPr lang="pt-BR" sz="1200" dirty="0" smtClean="0"/>
              <a:t>(</a:t>
            </a:r>
            <a:r>
              <a:rPr lang="pt-BR" sz="1200" dirty="0"/>
              <a:t>a</a:t>
            </a:r>
            <a:r>
              <a:rPr lang="pt-BR" sz="1200" dirty="0">
                <a:solidFill>
                  <a:srgbClr val="FF0000"/>
                </a:solidFill>
              </a:rPr>
              <a:t>) não deixar ninguém para trás</a:t>
            </a:r>
            <a:r>
              <a:rPr lang="pt-BR" sz="1200" dirty="0"/>
              <a:t>, eliminando a pobreza em todas suas formas e dimensões, incluindo a erradicação da pobreza extrema; assegurando direitos e oportunidades iguais, diversidade socioeconômica e cultural e integração ao espaço urbano; melhorando a habitabilidade, a educação, a segurança alimentar e a nutrição, a saúde e o bem-estar, inclusive por meio da eliminação de epidemias de HIV/AIDS, tuberculose e malária; promovendo a segurança e eliminando a discriminação e todas as formas de violência; garantindo a participação pública ao proporcionar acesso seguro e igualitário a todos e todas à infraestrutura física e social e aos serviços básicos, bem como à moradia adequada e economicamente acessível; </a:t>
            </a:r>
            <a:endParaRPr lang="pt-BR" sz="1200" dirty="0" smtClean="0"/>
          </a:p>
          <a:p>
            <a:pPr algn="just"/>
            <a:r>
              <a:rPr lang="pt-BR" sz="1200" dirty="0" smtClean="0"/>
              <a:t>(</a:t>
            </a:r>
            <a:r>
              <a:rPr lang="pt-BR" sz="1200" dirty="0"/>
              <a:t>b) </a:t>
            </a:r>
            <a:r>
              <a:rPr lang="pt-BR" sz="1200" dirty="0">
                <a:solidFill>
                  <a:srgbClr val="FF0000"/>
                </a:solidFill>
              </a:rPr>
              <a:t>assegurar economias sustentáveis e inclusivas,</a:t>
            </a:r>
            <a:r>
              <a:rPr lang="pt-BR" sz="1200" dirty="0"/>
              <a:t> aproveitando os benefícios de aglomeração da urbanização bem planejada, incluindo alta produtividade, competitividade e inovação; promovendo emprego pleno e produtivo e trabalho decente para todos; garantir a criação de empregos decentes e acesso igualitário para todos a oportunidades e recursos econômicos e produtivos; e impedir a especulação fundiária; promover a posse da terra segura e gerenciar a perda de densidade urbana, quando necessário</a:t>
            </a:r>
            <a:r>
              <a:rPr lang="pt-BR" sz="1200" dirty="0" smtClean="0"/>
              <a:t>;</a:t>
            </a:r>
          </a:p>
          <a:p>
            <a:pPr algn="just"/>
            <a:r>
              <a:rPr lang="pt-BR" sz="1200" dirty="0" smtClean="0"/>
              <a:t>(c</a:t>
            </a:r>
            <a:r>
              <a:rPr lang="pt-BR" sz="1200" dirty="0">
                <a:solidFill>
                  <a:srgbClr val="FF0000"/>
                </a:solidFill>
              </a:rPr>
              <a:t>) garantir a sustentabilidade ambiental</a:t>
            </a:r>
            <a:r>
              <a:rPr lang="pt-BR" sz="1200" dirty="0"/>
              <a:t>, promovendo o uso de energias limpas e o uso sustentável da terra e dos recursos no desenvolvimento urbano; protegendo ecossistemas e a biodiversidade, favorecendo a adoção de estilos de vida saudáveis em harmonia com a natureza; promovendo padrões de consumo e produção sustentáveis; fortalecendo a resiliência urbana; reduzindo o risco de desastres; e propiciando a mitigação e a adaptação às mudanças climáticas.</a:t>
            </a:r>
          </a:p>
        </p:txBody>
      </p:sp>
    </p:spTree>
    <p:extLst>
      <p:ext uri="{BB962C8B-B14F-4D97-AF65-F5344CB8AC3E}">
        <p14:creationId xmlns:p14="http://schemas.microsoft.com/office/powerpoint/2010/main" val="3755028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solidFill>
                  <a:srgbClr val="FF0000"/>
                </a:solidFill>
              </a:rPr>
              <a:t>Nova Agenda Urbana </a:t>
            </a:r>
            <a:br>
              <a:rPr lang="pt-BR" sz="3200" dirty="0" smtClean="0">
                <a:solidFill>
                  <a:srgbClr val="FF0000"/>
                </a:solidFill>
              </a:rPr>
            </a:br>
            <a:r>
              <a:rPr lang="pt-BR" sz="3200" dirty="0" smtClean="0">
                <a:solidFill>
                  <a:srgbClr val="FF0000"/>
                </a:solidFill>
              </a:rPr>
              <a:t>ONU Habitat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800" dirty="0" smtClean="0"/>
              <a:t>Ainda </a:t>
            </a:r>
            <a:r>
              <a:rPr lang="pt-BR" sz="1800" dirty="0"/>
              <a:t>que as circunstâncias específicas das cidades, vilas e vilarejos de todos os tamanhos variem, afirmamos que a Nova Agenda Urbana é </a:t>
            </a:r>
            <a:r>
              <a:rPr lang="pt-BR" sz="1800" dirty="0">
                <a:solidFill>
                  <a:srgbClr val="FF0000"/>
                </a:solidFill>
              </a:rPr>
              <a:t>universal em escopo, participativa e centrada nas pessoas; protege o planeta; e tem uma visão de longo prazo</a:t>
            </a:r>
            <a:r>
              <a:rPr lang="pt-BR" sz="1800" dirty="0"/>
              <a:t>, estabelecendo prioridades e ações nos níveis global, regional, nacional, subnacional e local que possam ser adotadas por governos e outros atores relevantes em todos os países com base em suas necessidades</a:t>
            </a:r>
            <a:r>
              <a:rPr lang="pt-BR" sz="1800" dirty="0" smtClean="0"/>
              <a:t>.</a:t>
            </a:r>
          </a:p>
          <a:p>
            <a:pPr algn="just"/>
            <a:r>
              <a:rPr lang="pt-BR" sz="1800" dirty="0" smtClean="0"/>
              <a:t>Trabalharemos </a:t>
            </a:r>
            <a:r>
              <a:rPr lang="pt-BR" sz="1800" dirty="0"/>
              <a:t>para </a:t>
            </a:r>
            <a:r>
              <a:rPr lang="pt-BR" sz="1800" dirty="0">
                <a:solidFill>
                  <a:srgbClr val="FF0000"/>
                </a:solidFill>
              </a:rPr>
              <a:t>implementar a Nova Agenda Urbana dentro de nossos próprios países e nos níveis regional e global</a:t>
            </a:r>
            <a:r>
              <a:rPr lang="pt-BR" sz="1800" dirty="0"/>
              <a:t>, levando em conta as diferentes realidades, capacidades e níveis de desenvolvimento de cada nação, e respeitando as legislações e práticas nacionais, bem como políticas e prioridades. </a:t>
            </a:r>
          </a:p>
        </p:txBody>
      </p:sp>
    </p:spTree>
    <p:extLst>
      <p:ext uri="{BB962C8B-B14F-4D97-AF65-F5344CB8AC3E}">
        <p14:creationId xmlns:p14="http://schemas.microsoft.com/office/powerpoint/2010/main" val="1275810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solidFill>
                  <a:srgbClr val="FF0000"/>
                </a:solidFill>
              </a:rPr>
              <a:t>Nova Agenda Urbana </a:t>
            </a:r>
            <a:br>
              <a:rPr lang="pt-BR" sz="3200" dirty="0" smtClean="0">
                <a:solidFill>
                  <a:srgbClr val="FF0000"/>
                </a:solidFill>
              </a:rPr>
            </a:br>
            <a:r>
              <a:rPr lang="pt-BR" sz="3200" dirty="0" smtClean="0">
                <a:solidFill>
                  <a:srgbClr val="FF0000"/>
                </a:solidFill>
              </a:rPr>
              <a:t>ONU Habitat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400" dirty="0"/>
              <a:t>Reconhecemos que </a:t>
            </a:r>
            <a:r>
              <a:rPr lang="pt-BR" sz="1400" dirty="0">
                <a:solidFill>
                  <a:srgbClr val="FF0000"/>
                </a:solidFill>
              </a:rPr>
              <a:t>a erradicação da pobreza em todas suas formas e dimensões, incluindo a pobreza extrema, é o maior desafio global e um requisito indispensável para o desenvolvimento sustentável. </a:t>
            </a:r>
            <a:r>
              <a:rPr lang="pt-BR" sz="1400" dirty="0"/>
              <a:t>Reconhecemos também que a </a:t>
            </a:r>
            <a:r>
              <a:rPr lang="pt-BR" sz="1400" dirty="0">
                <a:solidFill>
                  <a:srgbClr val="FF0000"/>
                </a:solidFill>
              </a:rPr>
              <a:t>crescente desigualdade </a:t>
            </a:r>
            <a:r>
              <a:rPr lang="pt-BR" sz="1400" dirty="0"/>
              <a:t>e a persistência de múltiplas dimensões da pobreza, incluindo o número crescente de moradores de favelas e assentamentos informais, estão afetando tanto países desenvolvidos quanto em desenvolvimento e que a organização espacial, a acessibilidade e o desenho do espaço urbano, bem como a infraestrutura e a prestação de serviços básicos, em conjunto com políticas de desenvolvimento, podem promover ou dificultar a coesão social, a igualdade e a inclusão. </a:t>
            </a:r>
          </a:p>
          <a:p>
            <a:pPr algn="just"/>
            <a:r>
              <a:rPr lang="pt-BR" sz="1400" dirty="0" smtClean="0"/>
              <a:t>Comprometemo-nos </a:t>
            </a:r>
            <a:r>
              <a:rPr lang="pt-BR" sz="1400" dirty="0"/>
              <a:t>com o desenvolvimento urbano e rural que seja centrado em pessoas, que proteja o planeta e que seja sensível à idade e ao gênero, e a realizar todos os direitos humanos e liberdades fundamentais, facilitando a vida em </a:t>
            </a:r>
            <a:r>
              <a:rPr lang="pt-BR" sz="1400" dirty="0" smtClean="0"/>
              <a:t>coletividade</a:t>
            </a:r>
            <a:r>
              <a:rPr lang="pt-BR" sz="1400" dirty="0"/>
              <a:t>.</a:t>
            </a:r>
            <a:r>
              <a:rPr lang="pt-BR" sz="1400" dirty="0" smtClean="0"/>
              <a:t> </a:t>
            </a:r>
          </a:p>
          <a:p>
            <a:pPr algn="just"/>
            <a:r>
              <a:rPr lang="pt-BR" sz="1400" dirty="0" smtClean="0"/>
              <a:t>Comprometemo-nos </a:t>
            </a:r>
            <a:r>
              <a:rPr lang="pt-BR" sz="1400" dirty="0" smtClean="0">
                <a:solidFill>
                  <a:srgbClr val="FF0000"/>
                </a:solidFill>
              </a:rPr>
              <a:t>a </a:t>
            </a:r>
            <a:r>
              <a:rPr lang="pt-BR" sz="1400" dirty="0">
                <a:solidFill>
                  <a:srgbClr val="FF0000"/>
                </a:solidFill>
              </a:rPr>
              <a:t>promover a cultura e o respeito pela diversidade e igualdade </a:t>
            </a:r>
            <a:r>
              <a:rPr lang="pt-BR" sz="1400" dirty="0"/>
              <a:t>como elementos fundamentais na humanização de nossas cidades e assentamentos humanos. </a:t>
            </a:r>
          </a:p>
          <a:p>
            <a:pPr algn="just"/>
            <a:r>
              <a:rPr lang="pt-BR" sz="1400" dirty="0" smtClean="0"/>
              <a:t>Reafirmamos </a:t>
            </a:r>
            <a:r>
              <a:rPr lang="pt-BR" sz="1400" dirty="0"/>
              <a:t>nossa promessa de não deixar ninguém para trás e comprometemo-nos a </a:t>
            </a:r>
            <a:r>
              <a:rPr lang="pt-BR" sz="1400" dirty="0">
                <a:solidFill>
                  <a:srgbClr val="FF0000"/>
                </a:solidFill>
              </a:rPr>
              <a:t>promover o acesso igualitário às oportunidades e aos benefícios oferecidos pela urbanização</a:t>
            </a:r>
            <a:r>
              <a:rPr lang="pt-BR" sz="1400" dirty="0"/>
              <a:t>, que permitem que todos os habitantes, vivendo em assentamentos formais ou informais, possam levar vidas decentes, dignas e gratificantes e alcançar seu pleno potencial humano</a:t>
            </a:r>
            <a:r>
              <a:rPr lang="pt-BR" sz="1400" dirty="0" smtClean="0"/>
              <a:t>. </a:t>
            </a:r>
          </a:p>
          <a:p>
            <a:pPr algn="just"/>
            <a:r>
              <a:rPr lang="pt-BR" sz="1400" dirty="0" smtClean="0"/>
              <a:t>Comprometemo-nos </a:t>
            </a:r>
            <a:r>
              <a:rPr lang="pt-BR" sz="1400" dirty="0"/>
              <a:t>a </a:t>
            </a:r>
            <a:r>
              <a:rPr lang="pt-BR" sz="1400" dirty="0">
                <a:solidFill>
                  <a:srgbClr val="FF0000"/>
                </a:solidFill>
              </a:rPr>
              <a:t>assegurar o pleno respeito aos direitos humanos dos </a:t>
            </a:r>
            <a:r>
              <a:rPr lang="pt-BR" sz="1400" dirty="0" smtClean="0">
                <a:solidFill>
                  <a:srgbClr val="FF0000"/>
                </a:solidFill>
              </a:rPr>
              <a:t>refugiados</a:t>
            </a:r>
            <a:r>
              <a:rPr lang="pt-B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45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As cidades invisíveis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/>
              <a:t>Ítalo Calvino</a:t>
            </a:r>
            <a:endParaRPr lang="pt-BR" sz="32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-610256" y="5084504"/>
            <a:ext cx="4432813" cy="2121777"/>
          </a:xfrm>
        </p:spPr>
        <p:txBody>
          <a:bodyPr/>
          <a:lstStyle/>
          <a:p>
            <a:pPr marL="203200" indent="0" algn="ctr">
              <a:buNone/>
            </a:pPr>
            <a:endParaRPr lang="pt-BR" dirty="0" smtClean="0"/>
          </a:p>
        </p:txBody>
      </p:sp>
      <p:pic>
        <p:nvPicPr>
          <p:cNvPr id="4098" name="Picture 2" descr="http://www.blogdacompanhia.com.br/app/webroot/files/uploads/ckfinder/images/bauc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08913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203149" y="3275112"/>
            <a:ext cx="737702" cy="6124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r>
              <a:rPr lang="pt-BR" dirty="0" smtClean="0"/>
              <a:t>p.43</a:t>
            </a:r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59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solidFill>
                  <a:srgbClr val="FF0000"/>
                </a:solidFill>
              </a:rPr>
              <a:t>Nova Agenda Urbana </a:t>
            </a:r>
            <a:br>
              <a:rPr lang="pt-BR" sz="3200" dirty="0" smtClean="0">
                <a:solidFill>
                  <a:srgbClr val="FF0000"/>
                </a:solidFill>
              </a:rPr>
            </a:br>
            <a:r>
              <a:rPr lang="pt-BR" sz="3200" dirty="0" smtClean="0">
                <a:solidFill>
                  <a:srgbClr val="FF0000"/>
                </a:solidFill>
              </a:rPr>
              <a:t>ONU Habitat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600" dirty="0" smtClean="0"/>
              <a:t>Comprometemo-nos </a:t>
            </a:r>
            <a:r>
              <a:rPr lang="pt-BR" sz="1600" dirty="0">
                <a:solidFill>
                  <a:srgbClr val="FF0000"/>
                </a:solidFill>
              </a:rPr>
              <a:t>a valorizar de forma sustentável o patrimônio natural e cultural, tanto material quanto imaterial,</a:t>
            </a:r>
            <a:r>
              <a:rPr lang="pt-BR" sz="1600" dirty="0"/>
              <a:t> em cidades e assentamentos humanos, conforme o caso, por meio de políticas urbanas e territoriais integradas e investimentos adequados nos níveis nacional, subnacional e local, para </a:t>
            </a:r>
            <a:r>
              <a:rPr lang="pt-BR" sz="1600" dirty="0">
                <a:solidFill>
                  <a:srgbClr val="FF0000"/>
                </a:solidFill>
              </a:rPr>
              <a:t>salvaguardar e promover infraestruturas e locais culturais, museus, culturas e línguas indígenas, bem como o conhecimento tradicional e as artes</a:t>
            </a:r>
            <a:r>
              <a:rPr lang="pt-BR" sz="1600" dirty="0"/>
              <a:t>, enfatizando o papel que exercem na reabilitação e revitalização de áreas urbanas, e no fortalecimento da participação social e do exercício da cidadania. </a:t>
            </a:r>
            <a:endParaRPr lang="pt-BR" sz="1600" dirty="0" smtClean="0"/>
          </a:p>
          <a:p>
            <a:pPr algn="just"/>
            <a:r>
              <a:rPr lang="pt-BR" sz="1600" dirty="0" smtClean="0"/>
              <a:t>Comprometemo-nos </a:t>
            </a:r>
            <a:r>
              <a:rPr lang="pt-BR" sz="1600" dirty="0"/>
              <a:t>a acolher </a:t>
            </a:r>
            <a:r>
              <a:rPr lang="pt-BR" sz="1600" dirty="0">
                <a:solidFill>
                  <a:srgbClr val="FF0000"/>
                </a:solidFill>
              </a:rPr>
              <a:t>a diversidade </a:t>
            </a:r>
            <a:r>
              <a:rPr lang="pt-BR" sz="1600" dirty="0"/>
              <a:t>em cidades e assentamentos humanos, a reforçar a coesão social, o </a:t>
            </a:r>
            <a:r>
              <a:rPr lang="pt-BR" sz="1600" dirty="0">
                <a:solidFill>
                  <a:srgbClr val="FF0000"/>
                </a:solidFill>
              </a:rPr>
              <a:t>diálogo intercultural </a:t>
            </a:r>
            <a:r>
              <a:rPr lang="pt-BR" sz="1600" dirty="0"/>
              <a:t>e a compreensão, a tolerância, o respeito mútuo, a igualdade de gênero, a inovação, o empreendedorismo, a inclusão, a identidade e a segurança e a dignidade de todas as pessoas, bem como promover a habitabilidade e uma economia urbana vibrante. </a:t>
            </a:r>
            <a:endParaRPr lang="pt-BR" sz="1600" dirty="0" smtClean="0"/>
          </a:p>
          <a:p>
            <a:pPr algn="just"/>
            <a:r>
              <a:rPr lang="pt-BR" sz="1600" dirty="0" smtClean="0"/>
              <a:t>Comprometemo-nos </a:t>
            </a:r>
            <a:r>
              <a:rPr lang="pt-BR" sz="1600" dirty="0"/>
              <a:t>também a adotar medidas que assegurem que nossas instituições locais promovam o </a:t>
            </a:r>
            <a:r>
              <a:rPr lang="pt-BR" sz="1600" dirty="0">
                <a:solidFill>
                  <a:srgbClr val="FF0000"/>
                </a:solidFill>
              </a:rPr>
              <a:t>pluralismo e a coexistência pacífica </a:t>
            </a:r>
            <a:r>
              <a:rPr lang="pt-BR" sz="1600" dirty="0"/>
              <a:t>dentro de </a:t>
            </a:r>
            <a:r>
              <a:rPr lang="pt-BR" sz="1600" dirty="0">
                <a:solidFill>
                  <a:srgbClr val="FF0000"/>
                </a:solidFill>
              </a:rPr>
              <a:t>sociedades progressivamente heterogêneas e multiculturais</a:t>
            </a:r>
            <a:r>
              <a:rPr lang="pt-BR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281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solidFill>
                  <a:srgbClr val="FF0000"/>
                </a:solidFill>
              </a:rPr>
              <a:t>Nova Agenda Urbana </a:t>
            </a:r>
            <a:br>
              <a:rPr lang="pt-BR" sz="3200" dirty="0" smtClean="0">
                <a:solidFill>
                  <a:srgbClr val="FF0000"/>
                </a:solidFill>
              </a:rPr>
            </a:br>
            <a:r>
              <a:rPr lang="pt-BR" sz="3200" dirty="0" smtClean="0">
                <a:solidFill>
                  <a:srgbClr val="FF0000"/>
                </a:solidFill>
              </a:rPr>
              <a:t>ONU Habitat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400" dirty="0" smtClean="0"/>
              <a:t>Reconhecemos </a:t>
            </a:r>
            <a:r>
              <a:rPr lang="pt-BR" sz="1400" dirty="0"/>
              <a:t>que o </a:t>
            </a:r>
            <a:r>
              <a:rPr lang="pt-BR" sz="1400" dirty="0">
                <a:solidFill>
                  <a:srgbClr val="FF0000"/>
                </a:solidFill>
              </a:rPr>
              <a:t>crescimento econômico sustentado, inclusivo e sustentável</a:t>
            </a:r>
            <a:r>
              <a:rPr lang="pt-BR" sz="1400" dirty="0"/>
              <a:t>, com emprego pleno e produtivo e trabalho digno para todos, é um elemento fundamental do desenvolvimento urbano e territorial sustentável e que as cidades e os assentamentos humanos devem ser lugares de igualdade de oportunidades, permitindo às pessoas viverem uma vida saudável, produtiva, próspera e plena</a:t>
            </a:r>
            <a:r>
              <a:rPr lang="pt-BR" sz="1400" dirty="0" smtClean="0"/>
              <a:t>.</a:t>
            </a:r>
          </a:p>
          <a:p>
            <a:pPr algn="just"/>
            <a:r>
              <a:rPr lang="pt-BR" sz="1400" dirty="0"/>
              <a:t>Reconhecemos que as cidades e os assentamentos humanos enfrentam ameaças sem precedentes em decorrência de padrões de produção e consumo insustentáveis, da perda de biodiversidade, da pressão sobre os ecossistemas, da poluição, de desastres naturais e provocados pelo homem e das mudanças climáticas e seus riscos, minando os esforços para acabar com a pobreza em todas suas formas e dimensões e para alcançar o desenvolvimento sustentável. Considerando as tendências demográficas das cidades e o papel central das mesmas na economia global, nos esforços para mitigação e adaptação às mudanças climáticas e no uso de recursos e de ecossistemas, a forma como são planejadas, financiadas, desenvolvidas, construídas, governadas e geridas tem um impacto direto sobre a sustentabilidade e a resiliência que vai muito além das fronteiras urbanas</a:t>
            </a:r>
            <a:r>
              <a:rPr lang="pt-BR" sz="1400" dirty="0" smtClean="0"/>
              <a:t>.</a:t>
            </a:r>
          </a:p>
          <a:p>
            <a:pPr algn="just"/>
            <a:r>
              <a:rPr lang="pt-BR" sz="1400" dirty="0"/>
              <a:t>Comprometemo-nos a apoiar a prestação local de bens e serviços básicos, e impulsionar a proximidade dos recursos, reconhecendo que a forte dependência de fontes distantes de energia, água, alimentos e materiais pode representar desafios de sustentabilidade, incluindo vulnerabilidade a interrupções na prestação de serviços, e que o fornecimento local pode propiciar aos habitantes um melhor acesso aos recursos.</a:t>
            </a:r>
          </a:p>
        </p:txBody>
      </p:sp>
    </p:spTree>
    <p:extLst>
      <p:ext uri="{BB962C8B-B14F-4D97-AF65-F5344CB8AC3E}">
        <p14:creationId xmlns:p14="http://schemas.microsoft.com/office/powerpoint/2010/main" val="2569077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solidFill>
                  <a:srgbClr val="FF0000"/>
                </a:solidFill>
              </a:rPr>
              <a:t>Nova Agenda Urbana </a:t>
            </a:r>
            <a:br>
              <a:rPr lang="pt-BR" sz="3200" dirty="0" smtClean="0">
                <a:solidFill>
                  <a:srgbClr val="FF0000"/>
                </a:solidFill>
              </a:rPr>
            </a:br>
            <a:r>
              <a:rPr lang="pt-BR" sz="3200" dirty="0" smtClean="0">
                <a:solidFill>
                  <a:srgbClr val="FF0000"/>
                </a:solidFill>
              </a:rPr>
              <a:t>ONU Habitat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800" dirty="0" smtClean="0"/>
              <a:t>Incluiremos </a:t>
            </a:r>
            <a:r>
              <a:rPr lang="pt-BR" sz="1800" dirty="0"/>
              <a:t>a </a:t>
            </a:r>
            <a:r>
              <a:rPr lang="pt-BR" sz="1800" b="1" dirty="0">
                <a:solidFill>
                  <a:srgbClr val="FF0000"/>
                </a:solidFill>
              </a:rPr>
              <a:t>cultura</a:t>
            </a:r>
            <a:r>
              <a:rPr lang="pt-BR" sz="1800" dirty="0"/>
              <a:t> como um componente prioritário dos planos e estratégias urbanos na adoção de instrumentos de planejamento, incluindo planos diretores, diretrizes de zoneamento, códigos de obras, políticas de gestão costeira e políticas de desenvolvimento estratégico que </a:t>
            </a:r>
            <a:r>
              <a:rPr lang="pt-BR" sz="1800" dirty="0">
                <a:solidFill>
                  <a:srgbClr val="FF0000"/>
                </a:solidFill>
              </a:rPr>
              <a:t>salvaguardem uma gama diversificada de patrimônios culturais materiais e imateriais e paisagens</a:t>
            </a:r>
            <a:r>
              <a:rPr lang="pt-BR" sz="1800" dirty="0"/>
              <a:t>, e iremos protegê-los de potenciais impactos negativos do desenvolvimento urbano. </a:t>
            </a:r>
          </a:p>
          <a:p>
            <a:pPr algn="just"/>
            <a:r>
              <a:rPr lang="pt-BR" sz="1800" dirty="0" smtClean="0"/>
              <a:t>Fomentaremos </a:t>
            </a:r>
            <a:r>
              <a:rPr lang="pt-BR" sz="1800" dirty="0"/>
              <a:t>a valorização do </a:t>
            </a:r>
            <a:r>
              <a:rPr lang="pt-BR" sz="1800" dirty="0">
                <a:solidFill>
                  <a:srgbClr val="FF0000"/>
                </a:solidFill>
              </a:rPr>
              <a:t>patrimônio cultural para o desenvolvimento urbano sustentável </a:t>
            </a:r>
            <a:r>
              <a:rPr lang="pt-BR" sz="1800" dirty="0"/>
              <a:t>e reconheceremos seu papel como incentivador da participação e da responsabilidade. Promoveremos o uso inovador e sustentável de monumentos e sítios arquitetônicos com a intenção de criar valor, por meio de restauração e adaptação responsáveis. </a:t>
            </a:r>
            <a:r>
              <a:rPr lang="pt-BR" sz="1800" dirty="0">
                <a:solidFill>
                  <a:srgbClr val="FF0000"/>
                </a:solidFill>
              </a:rPr>
              <a:t>Envolveremos os povos indígenas e as comunidades locais na promoção e disseminação de conhecimento do patrimônio cultural material e imaterial e da proteção de expressões e línguas tradicionais, em especial por meio do uso de novas tecnologias e técnicas. </a:t>
            </a:r>
            <a:endParaRPr lang="pt-BR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85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solidFill>
                  <a:srgbClr val="FF0000"/>
                </a:solidFill>
              </a:rPr>
              <a:t>Nova Agenda Urbana </a:t>
            </a:r>
            <a:br>
              <a:rPr lang="pt-BR" sz="3200" dirty="0" smtClean="0">
                <a:solidFill>
                  <a:srgbClr val="FF0000"/>
                </a:solidFill>
              </a:rPr>
            </a:br>
            <a:r>
              <a:rPr lang="pt-BR" sz="3200" dirty="0" smtClean="0">
                <a:solidFill>
                  <a:srgbClr val="FF0000"/>
                </a:solidFill>
              </a:rPr>
              <a:t>ONU Habitat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800" b="1" dirty="0"/>
              <a:t>Meios de implementação </a:t>
            </a:r>
            <a:endParaRPr lang="pt-BR" sz="1800" dirty="0" smtClean="0"/>
          </a:p>
          <a:p>
            <a:pPr algn="just"/>
            <a:r>
              <a:rPr lang="pt-BR" sz="1800" dirty="0" smtClean="0"/>
              <a:t>Promoveremos </a:t>
            </a:r>
            <a:r>
              <a:rPr lang="pt-BR" sz="1800" dirty="0"/>
              <a:t>o desenvolvimento de políticas nacionais de tecnologia da informação e comunicação e estratégias de governo eletrônico, assim como ferramentas de governança digital centradas no cidadão, explorando inovações tecnológicas, inclusive programas de desenvolvimento de capacidades, de modo a tornar as tecnologias da informação e comunicação acessíveis ao público, inclusive mulheres e meninas, crianças e jovens, pessoas com deficiência, idosos e pessoas em situação de vulnerabilidade, para permitir-lhes desenvolver e exercitar a responsabilidade cívica, ampliando a participação, estimulando a governança responsável e aumentando a eficiência. O uso de plataformas e ferramentas digitais, incluindo sistemas de informação </a:t>
            </a:r>
            <a:r>
              <a:rPr lang="pt-BR" sz="1800" dirty="0" err="1"/>
              <a:t>geoespacial</a:t>
            </a:r>
            <a:r>
              <a:rPr lang="pt-BR" sz="1800" dirty="0"/>
              <a:t>, será encorajado para aprimorar o desenho e o planejamento urbano e territorial integrado de longo prazo, a administração e gestão da terra e o acesso a serviços urbanos e metropolitanos.</a:t>
            </a:r>
          </a:p>
          <a:p>
            <a:pPr algn="just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198809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Mapa da Desigualdade 2020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/>
              <a:t>Rede Nossa São Paulo</a:t>
            </a:r>
            <a:endParaRPr lang="pt-BR" sz="32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1800" dirty="0">
                <a:hlinkClick r:id="rId2"/>
              </a:rPr>
              <a:t>https://www.nossasaopaulo.org.br/2020/10/29/mapa-da-desigualdade-2020-revela-diferencas-entre-os-distritos-da-capital-paulista</a:t>
            </a:r>
            <a:r>
              <a:rPr lang="pt-BR" sz="1800" dirty="0" smtClean="0">
                <a:hlinkClick r:id="rId2"/>
              </a:rPr>
              <a:t>/</a:t>
            </a:r>
            <a:endParaRPr lang="pt-BR" sz="1800" dirty="0" smtClean="0"/>
          </a:p>
          <a:p>
            <a:pPr>
              <a:buNone/>
            </a:pPr>
            <a:r>
              <a:rPr lang="pt-BR" sz="1800" dirty="0">
                <a:hlinkClick r:id="rId3"/>
              </a:rPr>
              <a:t>https://</a:t>
            </a:r>
            <a:r>
              <a:rPr lang="pt-BR" sz="1800" dirty="0" smtClean="0">
                <a:hlinkClick r:id="rId3"/>
              </a:rPr>
              <a:t>www.nossasaopaulo.org.br/wp-content/uploads/2020/10/Mapa-da-Desigualdade-2020-MAPAS-site-1.pdf</a:t>
            </a:r>
            <a:endParaRPr lang="pt-BR" sz="1800" dirty="0" smtClean="0"/>
          </a:p>
          <a:p>
            <a:pPr algn="just"/>
            <a:r>
              <a:rPr lang="pt-BR" sz="1600" dirty="0" smtClean="0"/>
              <a:t>Desde </a:t>
            </a:r>
            <a:r>
              <a:rPr lang="pt-BR" sz="1600" dirty="0"/>
              <a:t>2012, a </a:t>
            </a:r>
            <a:r>
              <a:rPr lang="pt-BR" sz="1600" b="1" dirty="0"/>
              <a:t>Rede Nossa São Paulo</a:t>
            </a:r>
            <a:r>
              <a:rPr lang="pt-BR" sz="1600" dirty="0"/>
              <a:t> elabora e divulga anualmente o </a:t>
            </a:r>
            <a:r>
              <a:rPr lang="pt-BR" sz="1600" b="1" dirty="0"/>
              <a:t>Mapa da Desigualdade</a:t>
            </a:r>
            <a:r>
              <a:rPr lang="pt-BR" sz="1600" dirty="0"/>
              <a:t>, um estudo que apresenta indicadores dos 96 distritos da capital paulista, compara os dados, e revela a distância socioeconômica entre as regiões com os melhores e piores indicadores.</a:t>
            </a:r>
          </a:p>
          <a:p>
            <a:pPr algn="just"/>
            <a:r>
              <a:rPr lang="pt-BR" sz="1600" dirty="0"/>
              <a:t>Dessa forma, o Mapa pode ajudar a gestão municipal a identificar prioridades e necessidades da população e seus distritos. Ao contribuir para o entendimento de dinâmicas importantes da cidade, também se coloca como um instrumento para a elaboração de políticas públicas mais inclusivas e a construção de planos setoriais mais integrados.</a:t>
            </a:r>
          </a:p>
          <a:p>
            <a:pPr algn="just"/>
            <a:r>
              <a:rPr lang="pt-BR" sz="1600" dirty="0"/>
              <a:t>O Mapa, também, preenche uma lacuna em termos de difusão de informações públicas, amplia o alcance do conhecimento sobre territórios e facilita a assimilação dos dados disponíveis.</a:t>
            </a:r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56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Teresa Pires Caldeira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pt-BR" b="1" dirty="0" smtClean="0"/>
              <a:t>Inscrição e Circulação</a:t>
            </a:r>
            <a:r>
              <a:rPr lang="pt-BR" dirty="0" smtClean="0"/>
              <a:t>:</a:t>
            </a:r>
            <a:r>
              <a:rPr lang="pt-BR" sz="2800" dirty="0" smtClean="0"/>
              <a:t> novas visibilidades e configurações do espaço público em São Paulo (Novos Estudos </a:t>
            </a:r>
            <a:r>
              <a:rPr lang="pt-BR" sz="2800" dirty="0" err="1" smtClean="0"/>
              <a:t>Cebrap</a:t>
            </a:r>
            <a:r>
              <a:rPr lang="pt-BR" sz="2800" dirty="0" smtClean="0"/>
              <a:t>, n.94, 2012)</a:t>
            </a:r>
          </a:p>
          <a:p>
            <a:pPr marL="203200" indent="0">
              <a:buNone/>
            </a:pPr>
            <a:endParaRPr lang="pt-BR" sz="2800" dirty="0"/>
          </a:p>
          <a:p>
            <a:pPr marL="203200" indent="0">
              <a:buNone/>
            </a:pPr>
            <a:r>
              <a:rPr lang="pt-BR" b="1" dirty="0" smtClean="0"/>
              <a:t>Qual a novidade dos </a:t>
            </a:r>
            <a:r>
              <a:rPr lang="pt-BR" b="1" dirty="0" err="1" smtClean="0"/>
              <a:t>rolezinhos</a:t>
            </a:r>
            <a:r>
              <a:rPr lang="pt-BR" sz="2800" dirty="0" smtClean="0"/>
              <a:t>: espaço público, desigualdade e mudança em São Paulo (Novos Estudos </a:t>
            </a:r>
            <a:r>
              <a:rPr lang="pt-BR" sz="2800" dirty="0" err="1" smtClean="0"/>
              <a:t>Cebrap</a:t>
            </a:r>
            <a:r>
              <a:rPr lang="pt-BR" sz="2800" dirty="0" smtClean="0"/>
              <a:t>, n.98, 2014)</a:t>
            </a:r>
          </a:p>
          <a:p>
            <a:pPr marL="203200" indent="0">
              <a:buNone/>
            </a:pPr>
            <a:endParaRPr lang="pt-BR" sz="2800" dirty="0"/>
          </a:p>
          <a:p>
            <a:pPr marL="20320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554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Teresa Pires Caldeira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600" dirty="0" smtClean="0"/>
              <a:t>Maneiras de produzir a cidade </a:t>
            </a:r>
            <a:r>
              <a:rPr lang="pt-BR" sz="1600" dirty="0"/>
              <a:t>[</a:t>
            </a:r>
            <a:r>
              <a:rPr lang="pt-BR" sz="1600" dirty="0" smtClean="0"/>
              <a:t>luta política = luta por diferentes formas de vida]</a:t>
            </a:r>
          </a:p>
          <a:p>
            <a:pPr algn="just"/>
            <a:r>
              <a:rPr lang="pt-BR" sz="1600" dirty="0" smtClean="0"/>
              <a:t>Apropriações do espaço urbano produzidas de maneiras inusitadas → transformação e rearticulação das desigualdades sociais que marcaram estes espaços </a:t>
            </a:r>
          </a:p>
          <a:p>
            <a:pPr algn="just"/>
            <a:r>
              <a:rPr lang="pt-BR" sz="1600" dirty="0" smtClean="0"/>
              <a:t>Visibilidades que refletem novas formas de atuação política: representação de si (marcas deixadas na cidade)</a:t>
            </a:r>
          </a:p>
          <a:p>
            <a:pPr algn="just"/>
            <a:r>
              <a:rPr lang="pt-BR" sz="1600" dirty="0" smtClean="0"/>
              <a:t>Produções artísticas e intervenções urbanas</a:t>
            </a:r>
          </a:p>
          <a:p>
            <a:pPr algn="just"/>
            <a:r>
              <a:rPr lang="pt-BR" sz="1600" dirty="0" smtClean="0"/>
              <a:t>Intervenções contraditórias: afirmam o direito à </a:t>
            </a:r>
            <a:r>
              <a:rPr lang="pt-BR" sz="1600" dirty="0" smtClean="0"/>
              <a:t>cidade/explicitam </a:t>
            </a:r>
            <a:r>
              <a:rPr lang="pt-BR" sz="1600" dirty="0" smtClean="0"/>
              <a:t>a discriminação mas recusam a integração.</a:t>
            </a:r>
          </a:p>
          <a:p>
            <a:pPr algn="just"/>
            <a:r>
              <a:rPr lang="pt-BR" sz="1600" dirty="0" smtClean="0"/>
              <a:t>Atos transgressivos: livre circulação pela cidade</a:t>
            </a:r>
          </a:p>
          <a:p>
            <a:pPr algn="just"/>
            <a:r>
              <a:rPr lang="pt-BR" sz="1600" dirty="0" err="1" smtClean="0"/>
              <a:t>Pixações</a:t>
            </a:r>
            <a:r>
              <a:rPr lang="pt-BR" sz="1600" dirty="0" smtClean="0"/>
              <a:t> + Grafites: mudança no meio de expressão implica mudança no processo de significação.</a:t>
            </a:r>
          </a:p>
          <a:p>
            <a:pPr algn="just"/>
            <a:r>
              <a:rPr lang="pt-BR" sz="1600" dirty="0" smtClean="0"/>
              <a:t>Nova concepção tanto do espaço público democrático como do papel dos grupos subalternos na produção da cidade.</a:t>
            </a:r>
          </a:p>
          <a:p>
            <a:pPr algn="just"/>
            <a:r>
              <a:rPr lang="pt-BR" sz="1600" dirty="0" smtClean="0"/>
              <a:t>Cidade cada vez mais segregada (Cidade de muros</a:t>
            </a:r>
            <a:r>
              <a:rPr lang="pt-BR" sz="1600" dirty="0" smtClean="0"/>
              <a:t>)</a:t>
            </a: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37872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Teresa Pires Caldeira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600" dirty="0" smtClean="0"/>
              <a:t>“Agora, é acima de tudo nos campos da produção cultural, da intervenção urbana, da vida cotidiana e da circulação de signos que se cristalizam as novas articulações” (p.40).</a:t>
            </a:r>
          </a:p>
          <a:p>
            <a:pPr marL="203200" indent="0" algn="just">
              <a:buNone/>
            </a:pPr>
            <a:r>
              <a:rPr lang="pt-BR" sz="1600" dirty="0" smtClean="0"/>
              <a:t>Outras maneiras de produzir a cidade</a:t>
            </a:r>
          </a:p>
          <a:p>
            <a:pPr algn="just"/>
            <a:r>
              <a:rPr lang="pt-BR" sz="1600" dirty="0" smtClean="0"/>
              <a:t>CIRCULAÇÃO: motoboys, skatistas, </a:t>
            </a:r>
            <a:r>
              <a:rPr lang="pt-BR" sz="1600" dirty="0" err="1" smtClean="0"/>
              <a:t>parkour</a:t>
            </a:r>
            <a:r>
              <a:rPr lang="pt-BR" sz="1600" dirty="0" smtClean="0"/>
              <a:t> → acesso à toda a cidade → performances que decifram os espaços urbanos e os exploram desde ângulos inusitados</a:t>
            </a:r>
          </a:p>
          <a:p>
            <a:pPr algn="just"/>
            <a:r>
              <a:rPr lang="pt-BR" sz="1600" dirty="0" smtClean="0"/>
              <a:t>Rompimento da dicotomia centro – periferia</a:t>
            </a:r>
          </a:p>
          <a:p>
            <a:pPr algn="just"/>
            <a:r>
              <a:rPr lang="pt-BR" sz="1600" dirty="0" smtClean="0"/>
              <a:t>“Uma cidade só existe para quem pode se movimentar nela”.</a:t>
            </a:r>
          </a:p>
          <a:p>
            <a:pPr algn="just"/>
            <a:r>
              <a:rPr lang="pt-BR" sz="1600" dirty="0" smtClean="0"/>
              <a:t>Motoboys: funcionam como agentes comunicadores </a:t>
            </a:r>
          </a:p>
          <a:p>
            <a:pPr marL="203200" indent="0" algn="just">
              <a:buNone/>
            </a:pPr>
            <a:r>
              <a:rPr lang="pt-BR" sz="1600" dirty="0" smtClean="0"/>
              <a:t>(ver p.63)</a:t>
            </a:r>
          </a:p>
          <a:p>
            <a:pPr algn="just"/>
            <a:r>
              <a:rPr lang="pt-BR" sz="1600" dirty="0" smtClean="0"/>
              <a:t>Recriam hierarquias de gênero.</a:t>
            </a:r>
          </a:p>
          <a:p>
            <a:pPr algn="just"/>
            <a:r>
              <a:rPr lang="pt-BR" sz="1600" dirty="0" smtClean="0"/>
              <a:t>“Esses novos atores afastam-se das linguagens políticas e das formas de manifestação já estabelecidas e, em vez disso, privilegiam a produção de signos, os eventos artísticos e culturais, assim como as práticas de mobilidade” (p.66).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061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PIXO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https://filmow.com/pixo-t51464/trailers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vimeo.com/29691112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sz="2800" dirty="0" smtClean="0"/>
              <a:t>João Wainer e Roberto T. Oliveira</a:t>
            </a:r>
          </a:p>
          <a:p>
            <a:pPr>
              <a:buNone/>
            </a:pPr>
            <a:r>
              <a:rPr lang="pt-BR" sz="2800" dirty="0" smtClean="0"/>
              <a:t>2009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4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Cidade Cinza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www.youtube.com/watch?v=7NpppZaGfJo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Marcelo Mesquita, Guilherme </a:t>
            </a:r>
            <a:r>
              <a:rPr lang="pt-BR" dirty="0" err="1" smtClean="0"/>
              <a:t>Valiengo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97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Não existe amor em SP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www.youtube.com/watch?v=vwjVbpKlTUc&amp;feature=emb_logo</a:t>
            </a:r>
            <a:endParaRPr lang="pt-BR" dirty="0" smtClean="0"/>
          </a:p>
          <a:p>
            <a:pPr marL="2032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3329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Teresa Pires Caldeira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400" dirty="0" smtClean="0"/>
              <a:t>Circular livremente pelas ruas X circulação no espaço público regulada </a:t>
            </a:r>
          </a:p>
          <a:p>
            <a:r>
              <a:rPr lang="pt-BR" sz="1400" b="1" dirty="0" err="1" smtClean="0"/>
              <a:t>Rolezinhos</a:t>
            </a:r>
            <a:r>
              <a:rPr lang="pt-BR" sz="1400" dirty="0" smtClean="0"/>
              <a:t>: nova articulação de elementos como circulação, consumo, tensões de classe e raça, disputas pelo controle do espaço público.</a:t>
            </a:r>
          </a:p>
          <a:p>
            <a:r>
              <a:rPr lang="pt-BR" sz="1400" dirty="0" smtClean="0"/>
              <a:t>Produção cultural: aumenta a circulação pela cidade – rap, grafite, saraus, pichação, break, funk, </a:t>
            </a:r>
            <a:r>
              <a:rPr lang="pt-BR" sz="1400" dirty="0" err="1" smtClean="0"/>
              <a:t>parkour</a:t>
            </a:r>
            <a:r>
              <a:rPr lang="pt-BR" sz="1400" dirty="0" smtClean="0"/>
              <a:t>, skate, motociclismo</a:t>
            </a:r>
          </a:p>
          <a:p>
            <a:r>
              <a:rPr lang="pt-BR" sz="1400" dirty="0" smtClean="0"/>
              <a:t>Cidade de muros X Circulação que força os limites</a:t>
            </a:r>
          </a:p>
          <a:p>
            <a:r>
              <a:rPr lang="pt-BR" sz="1400" dirty="0" smtClean="0"/>
              <a:t>Poder de desconcertar, poder de ameaçar – reações e repressões</a:t>
            </a:r>
          </a:p>
          <a:p>
            <a:r>
              <a:rPr lang="pt-BR" sz="1400" dirty="0" smtClean="0"/>
              <a:t>Romper invisibilidade</a:t>
            </a:r>
          </a:p>
          <a:p>
            <a:r>
              <a:rPr lang="pt-BR" sz="1400" dirty="0" smtClean="0"/>
              <a:t>Diferenças </a:t>
            </a:r>
            <a:r>
              <a:rPr lang="pt-BR" sz="1400" dirty="0" smtClean="0"/>
              <a:t>significativas entre os </a:t>
            </a:r>
            <a:r>
              <a:rPr lang="pt-BR" sz="1400" dirty="0" err="1" smtClean="0"/>
              <a:t>rolês</a:t>
            </a:r>
            <a:r>
              <a:rPr lang="pt-BR" sz="1400" dirty="0" smtClean="0"/>
              <a:t> de rappers e </a:t>
            </a:r>
            <a:r>
              <a:rPr lang="pt-BR" sz="1400" dirty="0" err="1" smtClean="0"/>
              <a:t>pixadores</a:t>
            </a:r>
            <a:r>
              <a:rPr lang="pt-BR" sz="1400" dirty="0" smtClean="0"/>
              <a:t> e os </a:t>
            </a:r>
            <a:r>
              <a:rPr lang="pt-BR" sz="1400" dirty="0" err="1" smtClean="0"/>
              <a:t>rolezinhos</a:t>
            </a:r>
            <a:r>
              <a:rPr lang="pt-BR" sz="1400" dirty="0" smtClean="0"/>
              <a:t>: funk ostentação – desejo de consumo</a:t>
            </a:r>
          </a:p>
          <a:p>
            <a:r>
              <a:rPr lang="pt-BR" sz="1400" dirty="0" err="1" smtClean="0"/>
              <a:t>Rolezinhos</a:t>
            </a:r>
            <a:r>
              <a:rPr lang="pt-BR" sz="1400" dirty="0" smtClean="0"/>
              <a:t>: consumo expandido e desejos de circulação dos jovens da periferia perturbam sistema de separação e seus modos de regulação.</a:t>
            </a:r>
          </a:p>
          <a:p>
            <a:r>
              <a:rPr lang="pt-BR" sz="1400" dirty="0" smtClean="0">
                <a:solidFill>
                  <a:srgbClr val="FF0000"/>
                </a:solidFill>
              </a:rPr>
              <a:t>Criação de práticas de uso do espaço público </a:t>
            </a:r>
            <a:r>
              <a:rPr lang="pt-BR" sz="1400" dirty="0" smtClean="0"/>
              <a:t>é sempre tensa.</a:t>
            </a:r>
          </a:p>
          <a:p>
            <a:r>
              <a:rPr lang="pt-BR" sz="1400" dirty="0" smtClean="0"/>
              <a:t>Políticas de fomento e financiamento à periferia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23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0" y="-24"/>
            <a:ext cx="9144000" cy="15827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i="1" dirty="0">
                <a:solidFill>
                  <a:srgbClr val="FF0000"/>
                </a:solidFill>
              </a:rPr>
              <a:t>O </a:t>
            </a:r>
            <a:r>
              <a:rPr lang="en-US" sz="4000" b="1" i="1" dirty="0" err="1">
                <a:solidFill>
                  <a:srgbClr val="FF0000"/>
                </a:solidFill>
              </a:rPr>
              <a:t>direito</a:t>
            </a:r>
            <a:r>
              <a:rPr lang="en-US" sz="4000" b="1" i="1" dirty="0">
                <a:solidFill>
                  <a:srgbClr val="FF0000"/>
                </a:solidFill>
              </a:rPr>
              <a:t> à </a:t>
            </a:r>
            <a:r>
              <a:rPr lang="en-US" sz="4000" b="1" i="1" dirty="0" err="1">
                <a:solidFill>
                  <a:srgbClr val="FF0000"/>
                </a:solidFill>
              </a:rPr>
              <a:t>cidade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Henri Lefebvre 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endParaRPr lang="en-US" sz="4000" b="1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2357430"/>
            <a:ext cx="8229600" cy="30718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“O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direito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cidade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manifesta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forma superior dos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direitos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cidade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arcaica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urbana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à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centralidade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renovada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locais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encontro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de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trocas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ritmos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empregos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tempo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permitem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pleno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inteiro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desses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locais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O </a:t>
            </a:r>
            <a:r>
              <a:rPr lang="en-US" b="1" i="1" dirty="0" err="1">
                <a:solidFill>
                  <a:srgbClr val="FF0000"/>
                </a:solidFill>
              </a:rPr>
              <a:t>direito</a:t>
            </a:r>
            <a:r>
              <a:rPr lang="en-US" b="1" i="1" dirty="0">
                <a:solidFill>
                  <a:srgbClr val="FF0000"/>
                </a:solidFill>
              </a:rPr>
              <a:t> à </a:t>
            </a:r>
            <a:r>
              <a:rPr lang="en-US" b="1" i="1" dirty="0" err="1" smtClean="0">
                <a:solidFill>
                  <a:srgbClr val="FF0000"/>
                </a:solidFill>
              </a:rPr>
              <a:t>cidade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Henri Lefebvre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8229600" cy="4525961"/>
          </a:xfrm>
        </p:spPr>
        <p:txBody>
          <a:bodyPr/>
          <a:lstStyle/>
          <a:p>
            <a:pPr algn="just"/>
            <a:r>
              <a:rPr lang="pt-BR" sz="2000" dirty="0" smtClean="0"/>
              <a:t>Entender a cidade como construção social (não apernas em sua materialidade física</a:t>
            </a:r>
            <a:r>
              <a:rPr lang="pt-BR" sz="2000" dirty="0" smtClean="0"/>
              <a:t>)</a:t>
            </a:r>
          </a:p>
          <a:p>
            <a:pPr algn="just"/>
            <a:r>
              <a:rPr lang="pt-BR" sz="2000" dirty="0" smtClean="0"/>
              <a:t>“Toda sociedade produz um determinado espaço”.</a:t>
            </a:r>
            <a:endParaRPr lang="pt-BR" sz="2000" dirty="0" smtClean="0"/>
          </a:p>
          <a:p>
            <a:pPr algn="just"/>
            <a:r>
              <a:rPr lang="pt-BR" sz="2000" dirty="0" smtClean="0"/>
              <a:t>Direito à cidade – expressa uma relação orgânica entre o individual e o coletivo – cidade se efetua no encontro e confronto das diferenças, dos reconhecimentos recíprocos</a:t>
            </a:r>
          </a:p>
          <a:p>
            <a:pPr algn="just"/>
            <a:r>
              <a:rPr lang="pt-BR" sz="2000" dirty="0" smtClean="0"/>
              <a:t>Obra de participação e criação coletiva</a:t>
            </a:r>
          </a:p>
          <a:p>
            <a:pPr algn="just"/>
            <a:r>
              <a:rPr lang="pt-BR" sz="2000" dirty="0" smtClean="0"/>
              <a:t>Direito à cidade – formas de viver, habitar e usar a cidade</a:t>
            </a:r>
          </a:p>
          <a:p>
            <a:pPr algn="just"/>
            <a:r>
              <a:rPr lang="pt-BR" sz="2000" dirty="0" smtClean="0"/>
              <a:t>Realidade urbana deve estar destinada aos usuários e não aos especuladores.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010295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O </a:t>
            </a:r>
            <a:r>
              <a:rPr lang="en-US" b="1" i="1" dirty="0" err="1">
                <a:solidFill>
                  <a:srgbClr val="FF0000"/>
                </a:solidFill>
              </a:rPr>
              <a:t>direito</a:t>
            </a:r>
            <a:r>
              <a:rPr lang="en-US" b="1" i="1" dirty="0">
                <a:solidFill>
                  <a:srgbClr val="FF0000"/>
                </a:solidFill>
              </a:rPr>
              <a:t> à </a:t>
            </a:r>
            <a:r>
              <a:rPr lang="en-US" b="1" i="1" dirty="0" err="1" smtClean="0">
                <a:solidFill>
                  <a:srgbClr val="FF0000"/>
                </a:solidFill>
              </a:rPr>
              <a:t>cidade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Henri Lefebvre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8229600" cy="4525961"/>
          </a:xfrm>
        </p:spPr>
        <p:txBody>
          <a:bodyPr/>
          <a:lstStyle/>
          <a:p>
            <a:pPr algn="just"/>
            <a:r>
              <a:rPr lang="pt-BR" sz="2000" dirty="0" smtClean="0"/>
              <a:t>A cidade e a realidade urbana dependem do valor de uso.</a:t>
            </a:r>
          </a:p>
          <a:p>
            <a:pPr algn="just"/>
            <a:r>
              <a:rPr lang="pt-BR" sz="2000" dirty="0" smtClean="0"/>
              <a:t>Direito à cidade lúdica, à vida urbana renovada, transformada</a:t>
            </a:r>
          </a:p>
          <a:p>
            <a:pPr algn="just"/>
            <a:r>
              <a:rPr lang="pt-BR" sz="2000" dirty="0" smtClean="0"/>
              <a:t>“O uso principal da cidade, isto é, das ruas e das praças, dos edifícios e dos monumentos, é a Festa”.</a:t>
            </a:r>
            <a:endParaRPr lang="pt-BR" sz="2000" dirty="0" smtClean="0"/>
          </a:p>
          <a:p>
            <a:pPr algn="just"/>
            <a:r>
              <a:rPr lang="pt-BR" sz="2000" dirty="0" smtClean="0"/>
              <a:t>Proteger </a:t>
            </a:r>
            <a:r>
              <a:rPr lang="pt-BR" sz="2000" dirty="0" smtClean="0"/>
              <a:t>a cultura, o espaço público, a vida do bairro, a cidade em escala humana = Cidade para a Vida</a:t>
            </a:r>
            <a:r>
              <a:rPr lang="pt-BR" sz="2000" dirty="0" smtClean="0"/>
              <a:t>!</a:t>
            </a:r>
          </a:p>
          <a:p>
            <a:pPr algn="just"/>
            <a:r>
              <a:rPr lang="pt-BR" sz="2000" dirty="0" smtClean="0"/>
              <a:t>“O direito à cidade não pode ser concebido como um simples direito de visita ou de retorno às cidades tradicionais. Só pode ser formulado como direito à vida urbana, transformada, renovada”.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04011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57290" y="1500174"/>
            <a:ext cx="3786214" cy="2095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1" name="Shape 211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286380" y="1857364"/>
            <a:ext cx="3395667" cy="21097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Shape 196"/>
          <p:cNvSpPr txBox="1">
            <a:spLocks noGrp="1"/>
          </p:cNvSpPr>
          <p:nvPr>
            <p:ph type="body" idx="1"/>
          </p:nvPr>
        </p:nvSpPr>
        <p:spPr>
          <a:xfrm>
            <a:off x="571472" y="3714752"/>
            <a:ext cx="3000364" cy="219709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786182" y="4786322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chemeClr val="dk1"/>
                </a:solidFill>
              </a:rPr>
              <a:t>Palco</a:t>
            </a:r>
            <a:r>
              <a:rPr lang="en-US" sz="2400" b="1" i="1" dirty="0" smtClean="0">
                <a:solidFill>
                  <a:schemeClr val="dk1"/>
                </a:solidFill>
              </a:rPr>
              <a:t> Roosevelt</a:t>
            </a:r>
            <a:r>
              <a:rPr lang="en-US" sz="2400" dirty="0" smtClean="0">
                <a:solidFill>
                  <a:schemeClr val="dk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dk1"/>
                </a:solidFill>
              </a:rPr>
              <a:t>São Paulo, 2010, 21’. </a:t>
            </a:r>
            <a:r>
              <a:rPr lang="en-US" sz="2400" u="sng" dirty="0" smtClean="0">
                <a:solidFill>
                  <a:schemeClr val="hlink"/>
                </a:solidFill>
                <a:hlinkClick r:id="rId6"/>
              </a:rPr>
              <a:t>http://vimeo.com/14375744</a:t>
            </a:r>
            <a:endParaRPr lang="pt-BR" sz="2400" dirty="0"/>
          </a:p>
        </p:txBody>
      </p:sp>
      <p:sp>
        <p:nvSpPr>
          <p:cNvPr id="11" name="Shape 146"/>
          <p:cNvSpPr txBox="1"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Praça</a:t>
            </a:r>
            <a:r>
              <a:rPr lang="en-US" sz="4000" b="1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Roosevelt</a:t>
            </a:r>
            <a:endParaRPr lang="en-US" sz="4000" b="1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Espaço</a:t>
            </a:r>
            <a:r>
              <a:rPr lang="en-US" sz="4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público</a:t>
            </a:r>
            <a:r>
              <a:rPr lang="en-US" sz="40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40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US" sz="40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pública</a:t>
            </a:r>
            <a:r>
              <a:rPr lang="en-US" sz="40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000" b="1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457200" y="1428736"/>
            <a:ext cx="8229600" cy="4697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cidade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definida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termos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pública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Declínio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pública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espaço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local de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passagem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Lógica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 forma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contemporânea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 a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diversidade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cultural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fisionomia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cidade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 dada pela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dinâmica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sujeitos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a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ocupam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Projeto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coletivo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Richard </a:t>
            </a:r>
            <a:r>
              <a:rPr lang="pt-BR" dirty="0" err="1" smtClean="0">
                <a:solidFill>
                  <a:srgbClr val="FF0000"/>
                </a:solidFill>
              </a:rPr>
              <a:t>Sennett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Construir e Habitar: </a:t>
            </a:r>
            <a:r>
              <a:rPr lang="pt-BR" sz="2325" dirty="0"/>
              <a:t>ética para uma cidade aberta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Como as cidades são construídas e como se vive nelas, as diferentes formas de habitar </a:t>
            </a:r>
          </a:p>
          <a:p>
            <a:r>
              <a:rPr lang="pt-BR" dirty="0">
                <a:solidFill>
                  <a:srgbClr val="FF0000"/>
                </a:solidFill>
              </a:rPr>
              <a:t>Conhecimento </a:t>
            </a:r>
            <a:r>
              <a:rPr lang="pt-BR" dirty="0" smtClean="0">
                <a:solidFill>
                  <a:srgbClr val="FF0000"/>
                </a:solidFill>
              </a:rPr>
              <a:t>corporificado</a:t>
            </a:r>
          </a:p>
          <a:p>
            <a:r>
              <a:rPr lang="pt-BR" dirty="0" smtClean="0"/>
              <a:t>Cidade “saudável” = sistema aberto (uma rede aberta inclui todos)</a:t>
            </a:r>
          </a:p>
          <a:p>
            <a:r>
              <a:rPr lang="pt-BR" dirty="0" smtClean="0"/>
              <a:t>Cidade é fricção: ambiguidade convida às trocas colaborativas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Maneiras abertas de coproduzir a cidade</a:t>
            </a:r>
            <a:r>
              <a:rPr lang="pt-BR" dirty="0" smtClean="0"/>
              <a:t>, de construir o ambiente</a:t>
            </a:r>
          </a:p>
          <a:p>
            <a:r>
              <a:rPr lang="pt-BR" dirty="0" smtClean="0"/>
              <a:t>Espaços de sociabilidade = </a:t>
            </a:r>
            <a:r>
              <a:rPr lang="pt-BR" b="1" dirty="0" smtClean="0">
                <a:solidFill>
                  <a:srgbClr val="FF0000"/>
                </a:solidFill>
              </a:rPr>
              <a:t>fazer juntos </a:t>
            </a:r>
            <a:r>
              <a:rPr lang="pt-BR" dirty="0" smtClean="0"/>
              <a:t>(≠ estar juntos</a:t>
            </a:r>
            <a:r>
              <a:rPr lang="pt-BR" dirty="0" smtClean="0"/>
              <a:t>)</a:t>
            </a:r>
          </a:p>
          <a:p>
            <a:r>
              <a:rPr lang="pt-BR" dirty="0" smtClean="0"/>
              <a:t>“a cidade é um lugar complexo, o que significa que é cheio de contradições e ambiguidades. A complexidade enriquece a experiência; a </a:t>
            </a:r>
            <a:r>
              <a:rPr lang="pt-BR" smtClean="0"/>
              <a:t>clareza empobrece”. </a:t>
            </a:r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6976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000" dirty="0">
                <a:latin typeface="Arial" pitchFamily="34" charset="0"/>
                <a:cs typeface="Arial" pitchFamily="34" charset="0"/>
              </a:rPr>
              <a:t/>
            </a:r>
            <a:br>
              <a:rPr lang="pt-BR" sz="3000" dirty="0">
                <a:latin typeface="Arial" pitchFamily="34" charset="0"/>
                <a:cs typeface="Arial" pitchFamily="34" charset="0"/>
              </a:rPr>
            </a:br>
            <a:r>
              <a:rPr lang="pt-B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Rogério Proença Leite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/>
            </a:r>
            <a:br>
              <a:rPr lang="pt-BR" sz="3000" dirty="0">
                <a:latin typeface="Arial" pitchFamily="34" charset="0"/>
                <a:cs typeface="Arial" pitchFamily="34" charset="0"/>
              </a:rPr>
            </a:br>
            <a:r>
              <a:rPr lang="pt-BR" sz="3000" dirty="0" err="1">
                <a:latin typeface="Arial" pitchFamily="34" charset="0"/>
                <a:cs typeface="Arial" pitchFamily="34" charset="0"/>
              </a:rPr>
              <a:t>Contra-usos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 da cidade</a:t>
            </a:r>
            <a:r>
              <a:rPr lang="pt-B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Reativação como espaço público</a:t>
            </a:r>
            <a:r>
              <a:rPr lang="pt-BR" dirty="0" smtClean="0">
                <a:solidFill>
                  <a:srgbClr val="FF0000"/>
                </a:solidFill>
              </a:rPr>
              <a:t> = usos e </a:t>
            </a:r>
            <a:r>
              <a:rPr lang="pt-BR" dirty="0" err="1" smtClean="0">
                <a:solidFill>
                  <a:srgbClr val="FF0000"/>
                </a:solidFill>
              </a:rPr>
              <a:t>contrausos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endParaRPr lang="pt-BR" dirty="0"/>
          </a:p>
          <a:p>
            <a:r>
              <a:rPr lang="pt-BR" dirty="0" smtClean="0">
                <a:solidFill>
                  <a:srgbClr val="FF0000"/>
                </a:solidFill>
              </a:rPr>
              <a:t>Espaço público</a:t>
            </a:r>
            <a:r>
              <a:rPr lang="pt-BR" dirty="0" smtClean="0"/>
              <a:t>: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smtClean="0"/>
              <a:t>resultante de sentidos construídos por </a:t>
            </a:r>
            <a:r>
              <a:rPr lang="pt-BR" dirty="0" smtClean="0">
                <a:solidFill>
                  <a:srgbClr val="FF0000"/>
                </a:solidFill>
              </a:rPr>
              <a:t>lugares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Lugar</a:t>
            </a:r>
            <a:r>
              <a:rPr lang="pt-BR" dirty="0" smtClean="0"/>
              <a:t>: espaço que se torna público através de disputas práticas e simbólicas.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Lugares</a:t>
            </a:r>
            <a:r>
              <a:rPr lang="pt-BR" dirty="0" smtClean="0"/>
              <a:t>: são </a:t>
            </a:r>
            <a:r>
              <a:rPr lang="pt-BR" dirty="0"/>
              <a:t>territórios de subjetivação, espaços </a:t>
            </a:r>
            <a:r>
              <a:rPr lang="pt-BR" dirty="0" smtClean="0"/>
              <a:t>praticados.</a:t>
            </a:r>
          </a:p>
        </p:txBody>
      </p:sp>
    </p:spTree>
    <p:extLst>
      <p:ext uri="{BB962C8B-B14F-4D97-AF65-F5344CB8AC3E}">
        <p14:creationId xmlns:p14="http://schemas.microsoft.com/office/powerpoint/2010/main" val="33087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24288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en-US" sz="3200" dirty="0" err="1" smtClean="0">
                <a:solidFill>
                  <a:srgbClr val="FF0000"/>
                </a:solidFill>
              </a:rPr>
              <a:t>Rogério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Proença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Leite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3200" u="none" strike="noStrike" cap="none" baseline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Espaço</a:t>
            </a:r>
            <a:r>
              <a:rPr lang="en-US" sz="320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u="none" strike="noStrike" cap="none" baseline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público</a:t>
            </a:r>
            <a:r>
              <a:rPr lang="en-US" sz="320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u="none" strike="noStrike" cap="none" baseline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usos</a:t>
            </a:r>
            <a:r>
              <a:rPr lang="en-US" sz="320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 contra-</a:t>
            </a:r>
            <a:r>
              <a:rPr lang="en-US" sz="3200" u="none" strike="noStrike" cap="none" baseline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usos</a:t>
            </a:r>
            <a:r>
              <a:rPr lang="en-US" sz="4000" b="1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000" b="1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57200" y="1785926"/>
            <a:ext cx="8229600" cy="4572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pública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pessoas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reafirmam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suas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diferenças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legitimam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suas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visões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mundo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espaço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público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ergue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harmonia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falas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comunicabilidade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política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desentendimento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da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emergem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diferentes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inteligibilidades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fatos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iguais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torna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factível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possibilidade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democrática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Reativação</a:t>
            </a: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espaço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público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usos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contrausos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local de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dialógica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interação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política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exteriorização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conflitos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das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discordâncias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indent="-342900" algn="just">
              <a:spcBef>
                <a:spcPts val="0"/>
              </a:spcBef>
              <a:buSzPct val="100000"/>
            </a:pPr>
            <a:r>
              <a:rPr lang="en-US" sz="2000" dirty="0" err="1" smtClean="0"/>
              <a:t>Espaço</a:t>
            </a:r>
            <a:r>
              <a:rPr lang="en-US" sz="2000" dirty="0" smtClean="0"/>
              <a:t> </a:t>
            </a:r>
            <a:r>
              <a:rPr lang="en-US" sz="2000" dirty="0" err="1" smtClean="0"/>
              <a:t>público</a:t>
            </a:r>
            <a:r>
              <a:rPr lang="en-US" sz="2000" dirty="0" smtClean="0"/>
              <a:t>: </a:t>
            </a:r>
            <a:r>
              <a:rPr lang="en-US" sz="2000" dirty="0" err="1" smtClean="0"/>
              <a:t>constituído</a:t>
            </a:r>
            <a:r>
              <a:rPr lang="en-US" sz="2000" dirty="0" smtClean="0"/>
              <a:t> </a:t>
            </a:r>
            <a:r>
              <a:rPr lang="en-US" sz="2000" dirty="0" err="1" smtClean="0"/>
              <a:t>pelas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práticas</a:t>
            </a:r>
            <a:r>
              <a:rPr lang="en-US" sz="2000" b="1" dirty="0" smtClean="0"/>
              <a:t> que </a:t>
            </a:r>
            <a:r>
              <a:rPr lang="en-US" sz="2000" b="1" dirty="0" err="1" smtClean="0"/>
              <a:t>atribuem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sentido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constituem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lugares</a:t>
            </a:r>
            <a:r>
              <a:rPr lang="en-US" sz="2000" dirty="0" smtClean="0"/>
              <a:t>.</a:t>
            </a:r>
          </a:p>
          <a:p>
            <a:pPr lvl="0" indent="-342900" algn="just">
              <a:buSzPct val="100000"/>
            </a:pPr>
            <a:r>
              <a:rPr lang="en-US" sz="2000" dirty="0" err="1" smtClean="0"/>
              <a:t>Espaço</a:t>
            </a:r>
            <a:r>
              <a:rPr lang="en-US" sz="2000" dirty="0" smtClean="0"/>
              <a:t> </a:t>
            </a:r>
            <a:r>
              <a:rPr lang="en-US" sz="2000" dirty="0" err="1" smtClean="0"/>
              <a:t>público</a:t>
            </a:r>
            <a:r>
              <a:rPr lang="en-US" sz="2000" dirty="0" smtClean="0"/>
              <a:t>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existe</a:t>
            </a:r>
            <a:r>
              <a:rPr lang="en-US" sz="2000" dirty="0" smtClean="0"/>
              <a:t> </a:t>
            </a:r>
            <a:r>
              <a:rPr lang="en-US" sz="2000" i="1" dirty="0" smtClean="0"/>
              <a:t>a priori</a:t>
            </a:r>
            <a:r>
              <a:rPr lang="en-US" sz="2000" dirty="0" smtClean="0"/>
              <a:t> </a:t>
            </a:r>
            <a:r>
              <a:rPr lang="en-US" sz="2000" dirty="0" err="1" smtClean="0"/>
              <a:t>apenas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b="1" dirty="0" err="1" smtClean="0"/>
              <a:t>rua</a:t>
            </a:r>
            <a:r>
              <a:rPr lang="en-US" sz="2000" dirty="0" smtClean="0"/>
              <a:t>, </a:t>
            </a:r>
            <a:r>
              <a:rPr lang="en-US" sz="2000" dirty="0" err="1" smtClean="0"/>
              <a:t>mas</a:t>
            </a:r>
            <a:r>
              <a:rPr lang="en-US" sz="2000" dirty="0" smtClean="0"/>
              <a:t>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-se </a:t>
            </a:r>
            <a:r>
              <a:rPr lang="en-US" sz="2000" dirty="0" err="1" smtClean="0"/>
              <a:t>pela</a:t>
            </a:r>
            <a:r>
              <a:rPr lang="en-US" sz="2000" dirty="0" smtClean="0"/>
              <a:t> </a:t>
            </a:r>
            <a:r>
              <a:rPr lang="en-US" sz="2000" dirty="0" err="1" smtClean="0"/>
              <a:t>presença</a:t>
            </a:r>
            <a:r>
              <a:rPr lang="en-US" sz="2000" dirty="0" smtClean="0"/>
              <a:t> de </a:t>
            </a:r>
            <a:r>
              <a:rPr lang="en-US" sz="2000" dirty="0" err="1" smtClean="0"/>
              <a:t>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lhe</a:t>
            </a:r>
            <a:r>
              <a:rPr lang="en-US" sz="2000" dirty="0" smtClean="0"/>
              <a:t> </a:t>
            </a:r>
            <a:r>
              <a:rPr lang="en-US" sz="2000" dirty="0" err="1" smtClean="0"/>
              <a:t>atribuem</a:t>
            </a:r>
            <a:r>
              <a:rPr lang="en-US" sz="2000" dirty="0" smtClean="0"/>
              <a:t> </a:t>
            </a:r>
            <a:r>
              <a:rPr lang="en-US" sz="2000" dirty="0" err="1" smtClean="0"/>
              <a:t>sentidos</a:t>
            </a:r>
            <a:r>
              <a:rPr lang="en-US" sz="2000" dirty="0" smtClean="0"/>
              <a:t>.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Região da Luz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 smtClean="0"/>
              <a:t>Secretaria de Estado da Cultura</a:t>
            </a:r>
          </a:p>
          <a:p>
            <a:r>
              <a:rPr lang="pt-BR" sz="2000" dirty="0" smtClean="0"/>
              <a:t>Sala São Paulo</a:t>
            </a:r>
          </a:p>
          <a:p>
            <a:r>
              <a:rPr lang="pt-BR" sz="2000" dirty="0" smtClean="0"/>
              <a:t>Estação Pinacoteca – Memorial da Resistência</a:t>
            </a:r>
          </a:p>
          <a:p>
            <a:r>
              <a:rPr lang="pt-BR" sz="2000" dirty="0" smtClean="0"/>
              <a:t>Pinacoteca</a:t>
            </a:r>
          </a:p>
          <a:p>
            <a:r>
              <a:rPr lang="pt-BR" sz="2000" dirty="0" smtClean="0"/>
              <a:t>Museu da Língua Portuguesa</a:t>
            </a:r>
          </a:p>
          <a:p>
            <a:r>
              <a:rPr lang="pt-BR" sz="2000" dirty="0" smtClean="0"/>
              <a:t>Casa </a:t>
            </a:r>
            <a:r>
              <a:rPr lang="pt-BR" sz="2000" dirty="0"/>
              <a:t>do </a:t>
            </a:r>
            <a:r>
              <a:rPr lang="pt-BR" sz="2000" dirty="0" smtClean="0"/>
              <a:t>Povo </a:t>
            </a:r>
            <a:r>
              <a:rPr lang="pt-BR" sz="2000" dirty="0" smtClean="0"/>
              <a:t>Oficina </a:t>
            </a:r>
            <a:r>
              <a:rPr lang="pt-BR" sz="2000" dirty="0" smtClean="0"/>
              <a:t>Cultural Oswald de Andrade</a:t>
            </a:r>
          </a:p>
          <a:p>
            <a:r>
              <a:rPr lang="pt-BR" sz="2000" dirty="0" smtClean="0"/>
              <a:t>Museu de Arte Sacra</a:t>
            </a:r>
          </a:p>
          <a:p>
            <a:r>
              <a:rPr lang="pt-BR" sz="2000" dirty="0" smtClean="0"/>
              <a:t>Sesc Bom Retiro</a:t>
            </a:r>
          </a:p>
          <a:p>
            <a:pPr marL="20320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000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São Paulo, cidade do mundo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https://web.facebook.com/jdoriajr/videos/s%C3%A3o-paulo-cidade-do-mundo/1346840348706106/?_rdc=1&amp;_</a:t>
            </a:r>
            <a:r>
              <a:rPr lang="pt-BR" dirty="0" smtClean="0">
                <a:hlinkClick r:id="rId2"/>
              </a:rPr>
              <a:t>rdr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014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019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4"/>
          </a:xfrm>
        </p:spPr>
        <p:txBody>
          <a:bodyPr/>
          <a:lstStyle/>
          <a:p>
            <a:pPr marL="203200" indent="0">
              <a:buNone/>
            </a:pPr>
            <a:r>
              <a:rPr lang="pt-BR" b="1" dirty="0" smtClean="0">
                <a:solidFill>
                  <a:srgbClr val="FF0000"/>
                </a:solidFill>
              </a:rPr>
              <a:t>Cia. Pessoal do Faroeste </a:t>
            </a:r>
            <a:r>
              <a:rPr lang="pt-BR" dirty="0" smtClean="0">
                <a:solidFill>
                  <a:schemeClr val="tx1"/>
                </a:solidFill>
              </a:rPr>
              <a:t>(1998)</a:t>
            </a:r>
            <a:endParaRPr lang="pt-BR" dirty="0" smtClean="0">
              <a:solidFill>
                <a:srgbClr val="FF0000"/>
              </a:solidFill>
            </a:endParaRPr>
          </a:p>
          <a:p>
            <a:pPr marL="203200" indent="0" fontAlgn="base">
              <a:buNone/>
            </a:pPr>
            <a:r>
              <a:rPr lang="pt-BR" sz="1200" dirty="0" smtClean="0"/>
              <a:t>Fundada </a:t>
            </a:r>
            <a:r>
              <a:rPr lang="pt-BR" sz="1200" dirty="0"/>
              <a:t>em janeiro de 1998, a Cia Pessoal do Faroeste completou </a:t>
            </a:r>
            <a:r>
              <a:rPr lang="pt-BR" sz="1200" dirty="0" smtClean="0"/>
              <a:t>22 anos </a:t>
            </a:r>
            <a:r>
              <a:rPr lang="pt-BR" sz="1200" dirty="0"/>
              <a:t>de existência na cidade de São Paulo. Com o objetivo de realizar trabalhos artísticos que reflitam momentos históricos da sociedade brasileira, a proposta é produzir intervenções que valorizem a cidade, o centro de São Paulo e a relação de pertencimento com a região.  É nela que se desenvolvem os projetos e a contribuição política e social para o espaço urbano. Em 2013, ganhou vida o projeto "Ateliê Amarelinho" (antigo ateliê da artista Maria </a:t>
            </a:r>
            <a:r>
              <a:rPr lang="pt-BR" sz="1200" dirty="0" err="1"/>
              <a:t>Bonomi</a:t>
            </a:r>
            <a:r>
              <a:rPr lang="pt-BR" sz="1200" dirty="0"/>
              <a:t>), onde coletivos e artistas da hospedaria ocupam e compartilham o espaço em uma experiência inédita na cidade. A Cia Pessoal do Faroeste ganhou o Premio Shell na categoria Inovação pelo trabalho de ocupação e intervenção social e artística que contribui para transformação e revitalização urbana da região da Luz.</a:t>
            </a:r>
          </a:p>
          <a:p>
            <a:pPr marL="203200" indent="0">
              <a:buNone/>
            </a:pPr>
            <a:r>
              <a:rPr lang="pt-BR" dirty="0">
                <a:hlinkClick r:id="rId2"/>
              </a:rPr>
              <a:t>https://www.pessoaldofaroeste.com.br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pPr marL="203200" indent="0">
              <a:buNone/>
            </a:pPr>
            <a:endParaRPr lang="pt-BR" dirty="0" smtClean="0"/>
          </a:p>
          <a:p>
            <a:r>
              <a:rPr lang="pt-BR" b="1" dirty="0" smtClean="0">
                <a:solidFill>
                  <a:srgbClr val="FF0000"/>
                </a:solidFill>
              </a:rPr>
              <a:t>Companhia Mungunzá de Teatro </a:t>
            </a:r>
            <a:r>
              <a:rPr lang="pt-BR" dirty="0" smtClean="0">
                <a:solidFill>
                  <a:schemeClr val="tx1"/>
                </a:solidFill>
              </a:rPr>
              <a:t>(2008)</a:t>
            </a:r>
          </a:p>
          <a:p>
            <a:pPr marL="203200" indent="0">
              <a:buNone/>
            </a:pPr>
            <a:r>
              <a:rPr lang="pt-BR" dirty="0">
                <a:solidFill>
                  <a:schemeClr val="tx1"/>
                </a:solidFill>
                <a:hlinkClick r:id="rId3"/>
              </a:rPr>
              <a:t>http://www.ciamungunza.com.br</a:t>
            </a:r>
            <a:r>
              <a:rPr lang="pt-BR" dirty="0" smtClean="0">
                <a:solidFill>
                  <a:schemeClr val="tx1"/>
                </a:solidFill>
                <a:hlinkClick r:id="rId3"/>
              </a:rPr>
              <a:t>/</a:t>
            </a:r>
            <a:endParaRPr lang="pt-BR" dirty="0" smtClean="0">
              <a:solidFill>
                <a:schemeClr val="tx1"/>
              </a:solidFill>
            </a:endParaRPr>
          </a:p>
          <a:p>
            <a:pPr marL="20320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Teatro Oficina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sz="2000" dirty="0" smtClean="0"/>
              <a:t>completou </a:t>
            </a:r>
            <a:r>
              <a:rPr lang="pt-BR" sz="2000" dirty="0" smtClean="0"/>
              <a:t>62 </a:t>
            </a:r>
            <a:r>
              <a:rPr lang="pt-BR" sz="2000" dirty="0" smtClean="0"/>
              <a:t>anos </a:t>
            </a:r>
            <a:r>
              <a:rPr lang="pt-BR" sz="2000" dirty="0"/>
              <a:t>no ano de </a:t>
            </a:r>
            <a:r>
              <a:rPr lang="pt-BR" sz="2000" dirty="0" smtClean="0"/>
              <a:t>2020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A imagem pode conter: área inte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17637"/>
            <a:ext cx="6858000" cy="542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Teatro Oficina</a:t>
            </a:r>
            <a:r>
              <a:rPr lang="pt-BR" b="1" dirty="0">
                <a:solidFill>
                  <a:srgbClr val="FF0000"/>
                </a:solidFill>
              </a:rPr>
              <a:t/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sz="16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pt-BR" sz="1600" dirty="0" smtClean="0">
                <a:solidFill>
                  <a:schemeClr val="tx1"/>
                </a:solidFill>
                <a:hlinkClick r:id="rId2"/>
              </a:rPr>
              <a:t>www.youtube.com/watch?v=S-k4CcFgmJo</a:t>
            </a:r>
            <a:r>
              <a:rPr lang="pt-BR" sz="1600" dirty="0" smtClean="0">
                <a:solidFill>
                  <a:schemeClr val="tx1"/>
                </a:solidFill>
              </a:rPr>
              <a:t/>
            </a:r>
            <a:br>
              <a:rPr lang="pt-BR" sz="16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/>
            </a:r>
            <a:br>
              <a:rPr lang="pt-BR" sz="16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/>
            </a:r>
            <a:br>
              <a:rPr lang="pt-BR" sz="16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/>
            </a:r>
            <a:br>
              <a:rPr lang="pt-BR" sz="1600" dirty="0" smtClean="0">
                <a:solidFill>
                  <a:schemeClr val="tx1"/>
                </a:solidFill>
              </a:rPr>
            </a:b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1499593" y="6287911"/>
            <a:ext cx="6739949" cy="295773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050" name="Picture 2" descr="A imagem pode conter: árvore, arranha-céu, céu e atividades ao ar liv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68" y="2204864"/>
            <a:ext cx="7488832" cy="448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 cidade dos rios invisíveis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/>
              <a:t>Coletivo </a:t>
            </a:r>
            <a:r>
              <a:rPr lang="pt-BR" sz="3200" dirty="0" err="1" smtClean="0"/>
              <a:t>Estopô</a:t>
            </a:r>
            <a:r>
              <a:rPr lang="pt-BR" sz="3200" dirty="0" smtClean="0"/>
              <a:t> Balaio</a:t>
            </a:r>
            <a:endParaRPr lang="pt-BR" sz="32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www.youtube.com/watch?v=lULWfcVYJD0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Trupe Sinhá </a:t>
            </a:r>
            <a:r>
              <a:rPr lang="pt-BR" dirty="0" err="1">
                <a:solidFill>
                  <a:srgbClr val="FF0000"/>
                </a:solidFill>
              </a:rPr>
              <a:t>Zózima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just">
              <a:buNone/>
            </a:pPr>
            <a:r>
              <a:rPr lang="pt-BR" sz="2000" dirty="0"/>
              <a:t>A </a:t>
            </a:r>
            <a:r>
              <a:rPr lang="pt-BR" sz="2000" i="1" dirty="0"/>
              <a:t>Trupe Sinhá </a:t>
            </a:r>
            <a:r>
              <a:rPr lang="pt-BR" sz="2000" i="1" dirty="0" err="1"/>
              <a:t>Zózima</a:t>
            </a:r>
            <a:r>
              <a:rPr lang="pt-BR" sz="2000" dirty="0"/>
              <a:t> já montou diversos espetáculos utilizando o ônibus como espaço de encenação. Todas as montagens cênicas realizaram ampla temporada pela cidade. Além dos espetáculos, a </a:t>
            </a:r>
            <a:r>
              <a:rPr lang="pt-BR" sz="2000" i="1" dirty="0"/>
              <a:t>Trupe Sinhá </a:t>
            </a:r>
            <a:r>
              <a:rPr lang="pt-BR" sz="2000" i="1" dirty="0" err="1"/>
              <a:t>Zózima</a:t>
            </a:r>
            <a:r>
              <a:rPr lang="pt-BR" sz="2000" dirty="0"/>
              <a:t> também desenvolveu e ainda desenvolve outros projetos e ações dentro do Terminal Urbano Parque Dom Pedro II, em São Paulo, dando continuidade à pesquisa do ônibus e a resistência/residência artística no terminal urbano</a:t>
            </a:r>
            <a:r>
              <a:rPr lang="pt-BR" sz="2000" dirty="0" smtClean="0"/>
              <a:t>.</a:t>
            </a:r>
            <a:endParaRPr lang="pt-BR" dirty="0">
              <a:hlinkClick r:id="rId2"/>
            </a:endParaRPr>
          </a:p>
          <a:p>
            <a:pPr marL="203200" indent="0">
              <a:buNone/>
            </a:pPr>
            <a:endParaRPr lang="pt-BR" sz="2800" dirty="0" smtClean="0">
              <a:hlinkClick r:id="rId2"/>
            </a:endParaRPr>
          </a:p>
          <a:p>
            <a:pPr marL="203200" indent="0">
              <a:buNone/>
            </a:pPr>
            <a:r>
              <a:rPr lang="pt-BR" sz="2800" dirty="0" smtClean="0">
                <a:hlinkClick r:id="rId2"/>
              </a:rPr>
              <a:t>http</a:t>
            </a:r>
            <a:r>
              <a:rPr lang="pt-BR" sz="2800" dirty="0">
                <a:hlinkClick r:id="rId2"/>
              </a:rPr>
              <a:t>://sinhazozima.com.br/conheca-a-trupe</a:t>
            </a:r>
            <a:r>
              <a:rPr lang="pt-BR" sz="2800" dirty="0" smtClean="0">
                <a:hlinkClick r:id="rId2"/>
              </a:rPr>
              <a:t>/</a:t>
            </a:r>
            <a:endParaRPr lang="pt-BR" sz="2800" dirty="0"/>
          </a:p>
          <a:p>
            <a:pPr marL="203200" indent="0">
              <a:buNone/>
            </a:pPr>
            <a:r>
              <a:rPr lang="pt-BR" sz="2400" dirty="0" smtClean="0">
                <a:hlinkClick r:id="rId3"/>
              </a:rPr>
              <a:t>https</a:t>
            </a:r>
            <a:r>
              <a:rPr lang="pt-BR" sz="2400" dirty="0">
                <a:hlinkClick r:id="rId3"/>
              </a:rPr>
              <a:t>://</a:t>
            </a:r>
            <a:r>
              <a:rPr lang="pt-BR" sz="2400" dirty="0" smtClean="0">
                <a:hlinkClick r:id="rId3"/>
              </a:rPr>
              <a:t>www.youtube.com/watch?v=DACPf3cwLUQ</a:t>
            </a:r>
            <a:endParaRPr lang="pt-BR" sz="2400" dirty="0" smtClean="0"/>
          </a:p>
          <a:p>
            <a:pPr marL="203200" indent="0">
              <a:buNone/>
            </a:pPr>
            <a:r>
              <a:rPr lang="pt-BR" sz="2400" dirty="0" smtClean="0">
                <a:hlinkClick r:id="rId4"/>
              </a:rPr>
              <a:t>https</a:t>
            </a:r>
            <a:r>
              <a:rPr lang="pt-BR" sz="2400" dirty="0">
                <a:hlinkClick r:id="rId4"/>
              </a:rPr>
              <a:t>://</a:t>
            </a:r>
            <a:r>
              <a:rPr lang="pt-BR" sz="2400" dirty="0" smtClean="0">
                <a:hlinkClick r:id="rId4"/>
              </a:rPr>
              <a:t>www.youtube.com/watch?v=p875Wt3QKBU</a:t>
            </a:r>
            <a:endParaRPr lang="pt-BR" sz="2400" dirty="0" smtClean="0"/>
          </a:p>
          <a:p>
            <a:pPr marL="203200" indent="0">
              <a:buNone/>
            </a:pPr>
            <a:endParaRPr lang="pt-BR" sz="2400" dirty="0" smtClean="0"/>
          </a:p>
          <a:p>
            <a:pPr marL="203200" indent="0">
              <a:buNone/>
            </a:pPr>
            <a:endParaRPr lang="pt-BR" sz="2800" dirty="0" smtClean="0"/>
          </a:p>
          <a:p>
            <a:pPr marL="2032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0134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Ana Teixeira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Escuto histórias de amor:</a:t>
            </a:r>
          </a:p>
          <a:p>
            <a:pPr>
              <a:buNone/>
            </a:pPr>
            <a:r>
              <a:rPr lang="pt-BR" dirty="0">
                <a:hlinkClick r:id="rId2"/>
              </a:rPr>
              <a:t>http://www.anateixeira.com/trabalhos/escuto-historias-de-amor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Troco sonhos:</a:t>
            </a:r>
          </a:p>
          <a:p>
            <a:pPr>
              <a:buNone/>
            </a:pPr>
            <a:r>
              <a:rPr lang="pt-BR" dirty="0" smtClean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www.youtube.com/watch?v=G8ty2vWR3M4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Ocupação </a:t>
            </a:r>
            <a:r>
              <a:rPr lang="pt-BR" dirty="0">
                <a:solidFill>
                  <a:srgbClr val="FF0000"/>
                </a:solidFill>
              </a:rPr>
              <a:t>C</a:t>
            </a:r>
            <a:r>
              <a:rPr lang="pt-BR" dirty="0" smtClean="0">
                <a:solidFill>
                  <a:srgbClr val="FF0000"/>
                </a:solidFill>
              </a:rPr>
              <a:t>ambridge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pt-BR" sz="2000" dirty="0"/>
              <a:t>Artistas criam na ocupação do antigo hotel Cambridge de São </a:t>
            </a:r>
            <a:r>
              <a:rPr lang="pt-BR" sz="2000" dirty="0" smtClean="0"/>
              <a:t>Paulo- Residência </a:t>
            </a:r>
            <a:r>
              <a:rPr lang="pt-BR" sz="2000" dirty="0"/>
              <a:t>artística e filme de Eliane </a:t>
            </a:r>
            <a:r>
              <a:rPr lang="pt-BR" sz="2000" dirty="0" err="1"/>
              <a:t>Caffé</a:t>
            </a:r>
            <a:r>
              <a:rPr lang="pt-BR" sz="2000" dirty="0"/>
              <a:t> promovem interação com moradores do prédio ocupado por famílias sem </a:t>
            </a:r>
            <a:r>
              <a:rPr lang="pt-BR" sz="2000" dirty="0" smtClean="0"/>
              <a:t>teto</a:t>
            </a:r>
          </a:p>
          <a:p>
            <a:pPr marL="203200" indent="0">
              <a:buNone/>
            </a:pPr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cultura.estadao.com.br/noticias/artes,artistas-criam-no-antigo-hotel-cambridge-de-sao-paulo,10000048707</a:t>
            </a:r>
            <a:endParaRPr lang="pt-BR" dirty="0"/>
          </a:p>
          <a:p>
            <a:pPr marL="203200" indent="0">
              <a:buNone/>
            </a:pPr>
            <a:r>
              <a:rPr lang="pt-BR" dirty="0" smtClean="0"/>
              <a:t>Era o Hotel Cambridge</a:t>
            </a:r>
          </a:p>
          <a:p>
            <a:pPr marL="203200" indent="0">
              <a:buNone/>
            </a:pPr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www.youtube.com/watch?v=a5EQUG-RMI8</a:t>
            </a:r>
            <a:endParaRPr lang="pt-BR" dirty="0" smtClean="0"/>
          </a:p>
          <a:p>
            <a:pPr marL="203200" indent="0">
              <a:buNone/>
            </a:pPr>
            <a:endParaRPr lang="pt-BR" dirty="0" smtClean="0"/>
          </a:p>
          <a:p>
            <a:pPr marL="203200" indent="0">
              <a:buNone/>
            </a:pPr>
            <a:endParaRPr lang="pt-BR" dirty="0" smtClean="0"/>
          </a:p>
          <a:p>
            <a:pPr marL="203200" indent="0">
              <a:buNone/>
            </a:pPr>
            <a:endParaRPr lang="pt-BR" dirty="0" smtClean="0"/>
          </a:p>
          <a:p>
            <a:pPr marL="203200" indent="0">
              <a:buNone/>
            </a:pPr>
            <a:endParaRPr lang="pt-BR" dirty="0" smtClean="0"/>
          </a:p>
          <a:p>
            <a:pPr marL="203200" indent="0">
              <a:buNone/>
            </a:pPr>
            <a:endParaRPr lang="pt-BR" dirty="0" smtClean="0"/>
          </a:p>
          <a:p>
            <a:pPr marL="203200" indent="0">
              <a:buNone/>
            </a:pPr>
            <a:endParaRPr lang="pt-BR" dirty="0" smtClean="0"/>
          </a:p>
          <a:p>
            <a:pPr marL="203200" indent="0">
              <a:buNone/>
            </a:pPr>
            <a:endParaRPr lang="pt-BR" dirty="0" smtClean="0"/>
          </a:p>
          <a:p>
            <a:pPr marL="203200" indent="0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O que é nosso: </a:t>
            </a:r>
            <a:r>
              <a:rPr lang="pt-BR" sz="3200" b="1" dirty="0" err="1" smtClean="0">
                <a:solidFill>
                  <a:srgbClr val="FF0000"/>
                </a:solidFill>
              </a:rPr>
              <a:t>Reclaiming</a:t>
            </a:r>
            <a:r>
              <a:rPr lang="pt-BR" sz="3200" b="1" dirty="0" smtClean="0">
                <a:solidFill>
                  <a:srgbClr val="FF0000"/>
                </a:solidFill>
              </a:rPr>
              <a:t> </a:t>
            </a:r>
            <a:r>
              <a:rPr lang="pt-BR" sz="3200" b="1" dirty="0" err="1" smtClean="0">
                <a:solidFill>
                  <a:srgbClr val="FF0000"/>
                </a:solidFill>
              </a:rPr>
              <a:t>the</a:t>
            </a:r>
            <a:r>
              <a:rPr lang="pt-BR" sz="3200" b="1" dirty="0" smtClean="0">
                <a:solidFill>
                  <a:srgbClr val="FF0000"/>
                </a:solidFill>
              </a:rPr>
              <a:t> </a:t>
            </a:r>
            <a:r>
              <a:rPr lang="pt-BR" sz="3200" b="1" dirty="0" err="1" smtClean="0">
                <a:solidFill>
                  <a:srgbClr val="FF0000"/>
                </a:solidFill>
              </a:rPr>
              <a:t>Jungle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2400" dirty="0" smtClean="0"/>
              <a:t>[explora </a:t>
            </a:r>
            <a:r>
              <a:rPr lang="pt-BR" sz="2400" dirty="0"/>
              <a:t>o efeito de movimentos das festas abertas que estão surgindo em São </a:t>
            </a:r>
            <a:r>
              <a:rPr lang="pt-BR" sz="2400" dirty="0" smtClean="0"/>
              <a:t>Paulo]</a:t>
            </a:r>
          </a:p>
          <a:p>
            <a:pPr>
              <a:buNone/>
            </a:pPr>
            <a:r>
              <a:rPr lang="pt-BR" dirty="0" smtClean="0">
                <a:hlinkClick r:id="rId2"/>
              </a:rPr>
              <a:t>https://vimeo.com/112056065</a:t>
            </a: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>
                <a:hlinkClick r:id="rId3"/>
              </a:rPr>
              <a:t>http://misturaurbana.com/2014/12/assista-ao-documentario-o-que-e-nosso-reclaiming-jungle/</a:t>
            </a:r>
            <a:endParaRPr lang="pt-BR" dirty="0" smtClean="0"/>
          </a:p>
          <a:p>
            <a:pPr algn="r">
              <a:buNone/>
            </a:pPr>
            <a:r>
              <a:rPr lang="en-US" sz="2000" dirty="0" smtClean="0"/>
              <a:t>Allyson </a:t>
            </a:r>
            <a:r>
              <a:rPr lang="en-US" sz="2000" dirty="0" err="1" smtClean="0"/>
              <a:t>Alapont</a:t>
            </a:r>
            <a:r>
              <a:rPr lang="en-US" sz="2000" dirty="0" smtClean="0"/>
              <a:t>, Jerry </a:t>
            </a:r>
            <a:r>
              <a:rPr lang="en-US" sz="2000" dirty="0" err="1" smtClean="0"/>
              <a:t>Clode</a:t>
            </a:r>
            <a:r>
              <a:rPr lang="en-US" sz="2000" dirty="0" smtClean="0"/>
              <a:t>, </a:t>
            </a:r>
            <a:r>
              <a:rPr lang="en-US" sz="2000" dirty="0" err="1" smtClean="0"/>
              <a:t>MuriloYamanaka</a:t>
            </a:r>
            <a:endParaRPr lang="en-US" sz="2000" dirty="0" smtClean="0"/>
          </a:p>
          <a:p>
            <a:pPr algn="r">
              <a:buNone/>
            </a:pPr>
            <a:r>
              <a:rPr lang="en-US" sz="2000" dirty="0" smtClean="0"/>
              <a:t>2014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PORO: 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sz="2800" dirty="0" smtClean="0">
                <a:solidFill>
                  <a:schemeClr val="tx1"/>
                </a:solidFill>
              </a:rPr>
              <a:t>intervenções urbanas e ações efêmeras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vimeo.com/8725870</a:t>
            </a:r>
            <a:endParaRPr lang="pt-BR" dirty="0" smtClean="0"/>
          </a:p>
          <a:p>
            <a:pPr marL="203200" indent="0">
              <a:buNone/>
            </a:pPr>
            <a:endParaRPr lang="pt-BR" dirty="0" smtClean="0"/>
          </a:p>
          <a:p>
            <a:pPr marL="203200" indent="0">
              <a:buNone/>
            </a:pPr>
            <a:r>
              <a:rPr lang="pt-BR" dirty="0" smtClean="0"/>
              <a:t> </a:t>
            </a:r>
          </a:p>
          <a:p>
            <a:pPr marL="203200" indent="0">
              <a:buNone/>
            </a:pPr>
            <a:r>
              <a:rPr lang="pt-BR" dirty="0" smtClean="0"/>
              <a:t>Manifesto </a:t>
            </a:r>
            <a:r>
              <a:rPr lang="pt-BR" dirty="0"/>
              <a:t>por uma cidade lúdica e coletiva. Por uma arte pública, crítica e </a:t>
            </a:r>
            <a:r>
              <a:rPr lang="pt-BR" dirty="0" smtClean="0"/>
              <a:t>poética.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C</a:t>
            </a:r>
            <a:r>
              <a:rPr lang="pt-BR" sz="4000" b="1" dirty="0" smtClean="0">
                <a:solidFill>
                  <a:srgbClr val="FF0000"/>
                </a:solidFill>
              </a:rPr>
              <a:t>idade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286412"/>
          </a:xfrm>
        </p:spPr>
        <p:txBody>
          <a:bodyPr/>
          <a:lstStyle/>
          <a:p>
            <a:pPr lvl="0" indent="-342900" algn="ctr">
              <a:spcBef>
                <a:spcPts val="360"/>
              </a:spcBef>
              <a:buSzPct val="25000"/>
              <a:buNone/>
            </a:pPr>
            <a:r>
              <a:rPr lang="pt-BR" sz="2000" b="1" dirty="0" smtClean="0"/>
              <a:t>Primeira e decisiva esfera cultural do ser humano</a:t>
            </a:r>
          </a:p>
          <a:p>
            <a:pPr lvl="0" indent="-342900" algn="just">
              <a:spcBef>
                <a:spcPts val="360"/>
              </a:spcBef>
              <a:buSzPct val="25000"/>
              <a:buNone/>
            </a:pPr>
            <a:endParaRPr lang="pt-BR" sz="2000" b="1" dirty="0"/>
          </a:p>
          <a:p>
            <a:pPr lvl="0" indent="-342900" algn="just">
              <a:spcBef>
                <a:spcPts val="360"/>
              </a:spcBef>
              <a:buSzPct val="25000"/>
              <a:buNone/>
            </a:pPr>
            <a:r>
              <a:rPr lang="pt-BR" sz="2000" b="1" dirty="0" smtClean="0"/>
              <a:t>David Harvey:</a:t>
            </a:r>
            <a:r>
              <a:rPr lang="pt-BR" sz="2000" dirty="0" smtClean="0"/>
              <a:t> “A liberdade de fazer e refazer a nós mesmos e as nossas cidades é um dos mais preciosos de todos os direitos humanos”.</a:t>
            </a:r>
          </a:p>
          <a:p>
            <a:pPr lvl="0" indent="-342900" algn="just">
              <a:spcBef>
                <a:spcPts val="360"/>
              </a:spcBef>
              <a:buSzPct val="25000"/>
              <a:buNone/>
            </a:pPr>
            <a:r>
              <a:rPr lang="pt-BR" sz="2000" b="1" dirty="0" smtClean="0"/>
              <a:t>Espaço público</a:t>
            </a:r>
            <a:r>
              <a:rPr lang="pt-BR" sz="2000" dirty="0" smtClean="0"/>
              <a:t> como local de encontro, obra de criação e participação coletiva.</a:t>
            </a:r>
          </a:p>
          <a:p>
            <a:pPr lvl="0" indent="-342900" algn="just">
              <a:spcBef>
                <a:spcPts val="360"/>
              </a:spcBef>
              <a:buSzPct val="25000"/>
              <a:buNone/>
            </a:pPr>
            <a:endParaRPr lang="pt-BR" sz="2000" dirty="0" smtClean="0"/>
          </a:p>
          <a:p>
            <a:pPr lvl="0" indent="-342900" algn="ctr">
              <a:spcBef>
                <a:spcPts val="360"/>
              </a:spcBef>
              <a:buClr>
                <a:srgbClr val="FF0000"/>
              </a:buClr>
              <a:buSzPct val="25000"/>
              <a:buNone/>
            </a:pPr>
            <a:endParaRPr lang="pt-BR" sz="2000" b="1" dirty="0" smtClean="0">
              <a:solidFill>
                <a:srgbClr val="FF0000"/>
              </a:solidFill>
            </a:endParaRPr>
          </a:p>
          <a:p>
            <a:pPr lvl="0" indent="-342900" algn="ctr">
              <a:spcBef>
                <a:spcPts val="360"/>
              </a:spcBef>
              <a:buClr>
                <a:srgbClr val="FF0000"/>
              </a:buClr>
              <a:buSzPct val="25000"/>
              <a:buNone/>
            </a:pPr>
            <a:endParaRPr lang="pt-BR" sz="2000" b="1" dirty="0" smtClean="0">
              <a:solidFill>
                <a:srgbClr val="FF0000"/>
              </a:solidFill>
            </a:endParaRPr>
          </a:p>
          <a:p>
            <a:pPr lvl="0" indent="-342900" algn="ctr">
              <a:spcBef>
                <a:spcPts val="360"/>
              </a:spcBef>
              <a:buClr>
                <a:srgbClr val="FF0000"/>
              </a:buClr>
              <a:buSzPct val="25000"/>
              <a:buNone/>
            </a:pPr>
            <a:r>
              <a:rPr lang="pt-BR" sz="2000" b="1" dirty="0" smtClean="0">
                <a:solidFill>
                  <a:srgbClr val="FF0000"/>
                </a:solidFill>
              </a:rPr>
              <a:t>Henri Lefebvre: “A cidade se define por seu valor de uso”.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95300" indent="-342900" algn="just">
              <a:lnSpc>
                <a:spcPct val="90000"/>
              </a:lnSpc>
              <a:spcBef>
                <a:spcPts val="480"/>
              </a:spcBef>
            </a:pPr>
            <a:r>
              <a:rPr lang="pt-BR" sz="2000" b="0" i="0" u="none" strike="noStrike" cap="none" baseline="0" dirty="0" smtClean="0">
                <a:solidFill>
                  <a:schemeClr val="dk1"/>
                </a:solidFill>
                <a:sym typeface="Arial"/>
              </a:rPr>
              <a:t>“A cidade pode ser julgada e entendida apenas em relação</a:t>
            </a:r>
            <a:r>
              <a:rPr lang="pt-BR" sz="2000" b="0" i="0" u="none" strike="noStrike" cap="none" dirty="0" smtClean="0">
                <a:solidFill>
                  <a:schemeClr val="dk1"/>
                </a:solidFill>
                <a:sym typeface="Arial"/>
              </a:rPr>
              <a:t> àquilo que eu, você, nós e (para que não nos esqueçamos) “eles” desejamos”.</a:t>
            </a:r>
          </a:p>
          <a:p>
            <a:pPr marL="495300" indent="-342900" algn="just">
              <a:lnSpc>
                <a:spcPct val="90000"/>
              </a:lnSpc>
              <a:spcBef>
                <a:spcPts val="480"/>
              </a:spcBef>
            </a:pPr>
            <a:r>
              <a:rPr lang="pt-BR" sz="2000" dirty="0" smtClean="0"/>
              <a:t>“A liberdade da cidade é, portanto, muito mais que um direito de acesso àquilo que já existe: é o direito de mudar a cidade mais de acordo com o desejo de nossos corações”.</a:t>
            </a:r>
          </a:p>
          <a:p>
            <a:pPr marL="495300" indent="-342900" algn="just">
              <a:lnSpc>
                <a:spcPct val="90000"/>
              </a:lnSpc>
              <a:spcBef>
                <a:spcPts val="480"/>
              </a:spcBef>
            </a:pPr>
            <a:r>
              <a:rPr lang="pt-BR" sz="2000" dirty="0" smtClean="0"/>
              <a:t>“Concluímos daí que o direito à diferença é um dos mais preciosos direitos dos citadinos. A cidade sempre foi um lugar de encontro, de diferença e de interação criativa, um lugar onde a desordem tem seus usos e visões, formas culturais e desejos individuais concorrentes se chocam”. – “Mas a diferença também pode resultar em intolerância e segregações, marginalidade e exclusão, quando não em fervorosos confrontos”.</a:t>
            </a:r>
            <a:endParaRPr sz="2000" b="0" i="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A Liberdade da Cidade</a:t>
            </a:r>
            <a:br>
              <a:rPr lang="pt-BR" sz="4000" b="1" dirty="0" smtClean="0">
                <a:solidFill>
                  <a:srgbClr val="FF0000"/>
                </a:solidFill>
              </a:rPr>
            </a:br>
            <a:r>
              <a:rPr lang="pt-BR" sz="4000" dirty="0" smtClean="0">
                <a:solidFill>
                  <a:schemeClr val="tx1"/>
                </a:solidFill>
              </a:rPr>
              <a:t>David Harvey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170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95300" indent="-342900" algn="just">
              <a:spcBef>
                <a:spcPts val="480"/>
              </a:spcBef>
            </a:pPr>
            <a:r>
              <a:rPr lang="pt-BR" sz="2400" b="0" i="0" u="none" strike="noStrike" cap="none" baseline="0" dirty="0" smtClean="0">
                <a:solidFill>
                  <a:schemeClr val="dk1"/>
                </a:solidFill>
                <a:sym typeface="Arial"/>
              </a:rPr>
              <a:t>“O direito à cidade não pode ser concebido</a:t>
            </a:r>
            <a:r>
              <a:rPr lang="pt-BR" sz="2400" b="0" i="0" u="none" strike="noStrike" cap="none" dirty="0" smtClean="0">
                <a:solidFill>
                  <a:schemeClr val="dk1"/>
                </a:solidFill>
                <a:sym typeface="Arial"/>
              </a:rPr>
              <a:t>  simplesmente como um direito individual. Ele demanda um esforço coletivo e a formação de direitos políticos coletivos ao redor de solidariedades sociais”.</a:t>
            </a:r>
          </a:p>
          <a:p>
            <a:pPr marL="495300" indent="-342900" algn="just">
              <a:spcBef>
                <a:spcPts val="480"/>
              </a:spcBef>
            </a:pPr>
            <a:r>
              <a:rPr lang="pt-BR" sz="2400" baseline="0" dirty="0" smtClean="0"/>
              <a:t>“O direito à</a:t>
            </a:r>
            <a:r>
              <a:rPr lang="pt-BR" sz="2400" dirty="0" smtClean="0"/>
              <a:t> cidade não é apenas um direito condicional de acesso àquilo que já existe, mas sim um direito ativo de fazer a cidade diferente, de formá-la mais de acordo com nossas necessidades coletivas, definir uma maneira alternativa de simplesmente ser humano. Se nosso mundo urbano foi imaginado e feito, então ele pode ser </a:t>
            </a:r>
            <a:r>
              <a:rPr lang="pt-BR" sz="2400" dirty="0" err="1" smtClean="0"/>
              <a:t>re-imaginado</a:t>
            </a:r>
            <a:r>
              <a:rPr lang="pt-BR" sz="2400" dirty="0" smtClean="0"/>
              <a:t> e refeito”.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A Liberdade da Cidade</a:t>
            </a:r>
            <a:br>
              <a:rPr lang="pt-BR" sz="4000" b="1" dirty="0" smtClean="0">
                <a:solidFill>
                  <a:srgbClr val="FF0000"/>
                </a:solidFill>
              </a:rPr>
            </a:br>
            <a:r>
              <a:rPr lang="pt-BR" sz="4000" dirty="0" smtClean="0">
                <a:solidFill>
                  <a:schemeClr val="tx1"/>
                </a:solidFill>
              </a:rPr>
              <a:t>David Harvey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114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07154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 algn="just">
              <a:spcBef>
                <a:spcPts val="560"/>
              </a:spcBef>
              <a:buSzPct val="100000"/>
            </a:pPr>
            <a:r>
              <a:rPr lang="en-US" sz="2400" b="1" dirty="0" err="1" smtClean="0"/>
              <a:t>Néstor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García</a:t>
            </a:r>
            <a:r>
              <a:rPr lang="en-US" sz="2400" b="1" dirty="0" smtClean="0"/>
              <a:t>-Canclini:</a:t>
            </a:r>
            <a:r>
              <a:rPr lang="en-US" sz="2400" dirty="0" smtClean="0"/>
              <a:t> “Num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momento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intensas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relações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globais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diretas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diferentes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atores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sociais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protagonismo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cidade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torna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ainda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premente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justificado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</a:p>
          <a:p>
            <a:pPr indent="-342900" algn="just">
              <a:spcBef>
                <a:spcPts val="560"/>
              </a:spcBef>
              <a:buSzPct val="100000"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Antônio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Arantes</a:t>
            </a:r>
            <a:r>
              <a:rPr lang="en-US" sz="2400" b="1" dirty="0" smtClean="0"/>
              <a:t>:</a:t>
            </a:r>
            <a:r>
              <a:rPr lang="en-US" sz="2400" dirty="0" smtClean="0"/>
              <a:t> “Os </a:t>
            </a:r>
            <a:r>
              <a:rPr lang="en-US" sz="2400" dirty="0" err="1" smtClean="0"/>
              <a:t>habitantes</a:t>
            </a:r>
            <a:r>
              <a:rPr lang="en-US" sz="2400" dirty="0" smtClean="0"/>
              <a:t> da </a:t>
            </a:r>
            <a:r>
              <a:rPr lang="en-US" sz="2400" dirty="0" err="1" smtClean="0"/>
              <a:t>cidade</a:t>
            </a:r>
            <a:r>
              <a:rPr lang="en-US" sz="2400" dirty="0" smtClean="0"/>
              <a:t> </a:t>
            </a:r>
            <a:r>
              <a:rPr lang="en-US" sz="2400" dirty="0" err="1" smtClean="0"/>
              <a:t>deslocam</a:t>
            </a:r>
            <a:r>
              <a:rPr lang="en-US" sz="2400" dirty="0" smtClean="0"/>
              <a:t>-se e </a:t>
            </a:r>
            <a:r>
              <a:rPr lang="en-US" sz="2400" dirty="0" err="1" smtClean="0"/>
              <a:t>situam</a:t>
            </a:r>
            <a:r>
              <a:rPr lang="en-US" sz="2400" dirty="0" smtClean="0"/>
              <a:t>-se no </a:t>
            </a:r>
            <a:r>
              <a:rPr lang="en-US" sz="2400" dirty="0" err="1" smtClean="0"/>
              <a:t>espaço</a:t>
            </a:r>
            <a:r>
              <a:rPr lang="en-US" sz="2400" dirty="0" smtClean="0"/>
              <a:t> </a:t>
            </a:r>
            <a:r>
              <a:rPr lang="en-US" sz="2400" dirty="0" err="1" smtClean="0"/>
              <a:t>urbano</a:t>
            </a:r>
            <a:r>
              <a:rPr lang="en-US" sz="2400" dirty="0" smtClean="0"/>
              <a:t>. </a:t>
            </a:r>
            <a:r>
              <a:rPr lang="en-US" sz="2400" dirty="0" err="1" smtClean="0"/>
              <a:t>Nesse</a:t>
            </a:r>
            <a:r>
              <a:rPr lang="en-US" sz="2400" dirty="0" smtClean="0"/>
              <a:t> </a:t>
            </a:r>
            <a:r>
              <a:rPr lang="en-US" sz="2400" dirty="0" err="1" smtClean="0"/>
              <a:t>espaço</a:t>
            </a:r>
            <a:r>
              <a:rPr lang="en-US" sz="2400" dirty="0" smtClean="0"/>
              <a:t> </a:t>
            </a:r>
            <a:r>
              <a:rPr lang="en-US" sz="2400" dirty="0" err="1" smtClean="0"/>
              <a:t>comum</a:t>
            </a:r>
            <a:r>
              <a:rPr lang="en-US" sz="2400" dirty="0" smtClean="0"/>
              <a:t>, </a:t>
            </a:r>
            <a:r>
              <a:rPr lang="en-US" sz="2400" dirty="0" err="1" smtClean="0"/>
              <a:t>que</a:t>
            </a:r>
            <a:r>
              <a:rPr lang="en-US" sz="2400" dirty="0" smtClean="0"/>
              <a:t> é </a:t>
            </a:r>
            <a:r>
              <a:rPr lang="en-US" sz="2400" dirty="0" err="1" smtClean="0"/>
              <a:t>cotidianamente</a:t>
            </a:r>
            <a:r>
              <a:rPr lang="en-US" sz="2400" dirty="0" smtClean="0"/>
              <a:t> </a:t>
            </a:r>
            <a:r>
              <a:rPr lang="en-US" sz="2400" dirty="0" err="1" smtClean="0"/>
              <a:t>trilhado</a:t>
            </a:r>
            <a:r>
              <a:rPr lang="en-US" sz="2400" dirty="0" smtClean="0"/>
              <a:t>, </a:t>
            </a:r>
            <a:r>
              <a:rPr lang="en-US" sz="2400" dirty="0" err="1" smtClean="0"/>
              <a:t>vão</a:t>
            </a:r>
            <a:r>
              <a:rPr lang="en-US" sz="2400" dirty="0" smtClean="0"/>
              <a:t> </a:t>
            </a:r>
            <a:r>
              <a:rPr lang="en-US" sz="2400" dirty="0" err="1" smtClean="0"/>
              <a:t>sendo</a:t>
            </a:r>
            <a:r>
              <a:rPr lang="en-US" sz="2400" dirty="0" smtClean="0"/>
              <a:t> </a:t>
            </a:r>
            <a:r>
              <a:rPr lang="en-US" sz="2400" dirty="0" err="1" smtClean="0"/>
              <a:t>construídas</a:t>
            </a:r>
            <a:r>
              <a:rPr lang="en-US" sz="2400" dirty="0" smtClean="0"/>
              <a:t> </a:t>
            </a:r>
            <a:r>
              <a:rPr lang="en-US" sz="2400" dirty="0" err="1" smtClean="0"/>
              <a:t>coletivamente</a:t>
            </a:r>
            <a:r>
              <a:rPr lang="en-US" sz="2400" dirty="0" smtClean="0"/>
              <a:t> as </a:t>
            </a:r>
            <a:r>
              <a:rPr lang="en-US" sz="2400" dirty="0" err="1" smtClean="0"/>
              <a:t>fronteiras</a:t>
            </a:r>
            <a:r>
              <a:rPr lang="en-US" sz="2400" dirty="0" smtClean="0"/>
              <a:t> </a:t>
            </a:r>
            <a:r>
              <a:rPr lang="en-US" sz="2400" dirty="0" err="1" smtClean="0"/>
              <a:t>simbólicas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separam</a:t>
            </a:r>
            <a:r>
              <a:rPr lang="en-US" sz="2400" dirty="0" smtClean="0"/>
              <a:t>, </a:t>
            </a:r>
            <a:r>
              <a:rPr lang="en-US" sz="2400" dirty="0" err="1" smtClean="0"/>
              <a:t>aproximam</a:t>
            </a:r>
            <a:r>
              <a:rPr lang="en-US" sz="2400" dirty="0" smtClean="0"/>
              <a:t>, </a:t>
            </a:r>
            <a:r>
              <a:rPr lang="en-US" sz="2400" dirty="0" err="1" smtClean="0"/>
              <a:t>nivelam</a:t>
            </a:r>
            <a:r>
              <a:rPr lang="en-US" sz="2400" dirty="0" smtClean="0"/>
              <a:t>, </a:t>
            </a:r>
            <a:r>
              <a:rPr lang="en-US" sz="2400" dirty="0" err="1" smtClean="0"/>
              <a:t>hierarquizam</a:t>
            </a:r>
            <a:r>
              <a:rPr lang="en-US" sz="2400" dirty="0" smtClean="0"/>
              <a:t>, </a:t>
            </a:r>
            <a:r>
              <a:rPr lang="en-US" sz="2400" dirty="0" err="1" smtClean="0"/>
              <a:t>numa</a:t>
            </a:r>
            <a:r>
              <a:rPr lang="en-US" sz="2400" dirty="0" smtClean="0"/>
              <a:t> </a:t>
            </a:r>
            <a:r>
              <a:rPr lang="en-US" sz="2400" dirty="0" err="1" smtClean="0"/>
              <a:t>palavra</a:t>
            </a:r>
            <a:r>
              <a:rPr lang="en-US" sz="2400" dirty="0" smtClean="0"/>
              <a:t>, </a:t>
            </a:r>
            <a:r>
              <a:rPr lang="en-US" sz="2400" dirty="0" err="1" smtClean="0"/>
              <a:t>ordenam</a:t>
            </a:r>
            <a:r>
              <a:rPr lang="en-US" sz="2400" dirty="0" smtClean="0"/>
              <a:t> as </a:t>
            </a:r>
            <a:r>
              <a:rPr lang="en-US" sz="2400" dirty="0" err="1" smtClean="0"/>
              <a:t>categorias</a:t>
            </a:r>
            <a:r>
              <a:rPr lang="en-US" sz="2400" dirty="0" smtClean="0"/>
              <a:t> e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grupos</a:t>
            </a:r>
            <a:r>
              <a:rPr lang="en-US" sz="2400" dirty="0" smtClean="0"/>
              <a:t> </a:t>
            </a:r>
            <a:r>
              <a:rPr lang="en-US" sz="2400" dirty="0" err="1" smtClean="0"/>
              <a:t>sociais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suas</a:t>
            </a:r>
            <a:r>
              <a:rPr lang="en-US" sz="2400" dirty="0" smtClean="0"/>
              <a:t> </a:t>
            </a:r>
            <a:r>
              <a:rPr lang="en-US" sz="2400" dirty="0" err="1" smtClean="0"/>
              <a:t>mútuas</a:t>
            </a:r>
            <a:r>
              <a:rPr lang="en-US" sz="2400" dirty="0" smtClean="0"/>
              <a:t> </a:t>
            </a:r>
            <a:r>
              <a:rPr lang="en-US" sz="2400" dirty="0" err="1" smtClean="0"/>
              <a:t>relações</a:t>
            </a:r>
            <a:r>
              <a:rPr lang="en-US" sz="2400" dirty="0" smtClean="0"/>
              <a:t>”.</a:t>
            </a:r>
          </a:p>
          <a:p>
            <a:pPr lvl="0" indent="-342900" algn="just">
              <a:spcBef>
                <a:spcPts val="560"/>
              </a:spcBef>
              <a:buSzPct val="100000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C</a:t>
            </a:r>
            <a:r>
              <a:rPr lang="pt-BR" sz="4000" b="1" dirty="0" smtClean="0">
                <a:solidFill>
                  <a:srgbClr val="FF0000"/>
                </a:solidFill>
              </a:rPr>
              <a:t>idade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Interdependências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exigem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maior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disponibilidade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conviver</a:t>
            </a:r>
            <a:r>
              <a:rPr lang="en-US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diariamente</a:t>
            </a:r>
            <a:r>
              <a:rPr lang="en-US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diferentes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aumentam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riscos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reais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imaginários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de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essas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diferenças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tornem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conflituosas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24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incremento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24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choques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indica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suportamos</a:t>
            </a:r>
            <a:r>
              <a:rPr lang="en-US" sz="24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mal </a:t>
            </a:r>
            <a:r>
              <a:rPr lang="en-US" sz="24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tanta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proximidade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C</a:t>
            </a:r>
            <a:r>
              <a:rPr lang="pt-BR" sz="4000" b="1" dirty="0" smtClean="0">
                <a:solidFill>
                  <a:srgbClr val="FF0000"/>
                </a:solidFill>
              </a:rPr>
              <a:t>idade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3754</TotalTime>
  <Words>4608</Words>
  <Application>Microsoft Office PowerPoint</Application>
  <PresentationFormat>Apresentação na tela (4:3)</PresentationFormat>
  <Paragraphs>282</Paragraphs>
  <Slides>48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0" baseType="lpstr">
      <vt:lpstr>Arial</vt:lpstr>
      <vt:lpstr>Design padrão</vt:lpstr>
      <vt:lpstr>cultura e cidade</vt:lpstr>
      <vt:lpstr>As cidades invisíveis Ítalo Calvino</vt:lpstr>
      <vt:lpstr>Não existe amor em SP</vt:lpstr>
      <vt:lpstr>São Paulo, cidade do mundo</vt:lpstr>
      <vt:lpstr>Cidade</vt:lpstr>
      <vt:lpstr>A Liberdade da Cidade David Harvey</vt:lpstr>
      <vt:lpstr>A Liberdade da Cidade David Harvey</vt:lpstr>
      <vt:lpstr>Cidade</vt:lpstr>
      <vt:lpstr>Cidade</vt:lpstr>
      <vt:lpstr> World Cities Report 2020: The Value of Sustainable Urbanization </vt:lpstr>
      <vt:lpstr>World Cities Report 2020: The Value of Sustainable Urbanization</vt:lpstr>
      <vt:lpstr>World Cities Report 2020: The Value of Sustainable Urbanization</vt:lpstr>
      <vt:lpstr>World Cities Report 2020: The Value of Sustainable Urbanization</vt:lpstr>
      <vt:lpstr>World Cities Report 2020: The Value of Sustainable Urbanization</vt:lpstr>
      <vt:lpstr>Nova Agenda Urbana  ONU Habitat (2016)</vt:lpstr>
      <vt:lpstr>Nova Agenda Urbana  ONU Habitat</vt:lpstr>
      <vt:lpstr>Nova Agenda Urbana  ONU Habitat</vt:lpstr>
      <vt:lpstr>Nova Agenda Urbana  ONU Habitat</vt:lpstr>
      <vt:lpstr>Nova Agenda Urbana  ONU Habitat</vt:lpstr>
      <vt:lpstr>Nova Agenda Urbana  ONU Habitat</vt:lpstr>
      <vt:lpstr>Nova Agenda Urbana  ONU Habitat</vt:lpstr>
      <vt:lpstr>Nova Agenda Urbana  ONU Habitat</vt:lpstr>
      <vt:lpstr>Nova Agenda Urbana  ONU Habitat</vt:lpstr>
      <vt:lpstr>Mapa da Desigualdade 2020 Rede Nossa São Paulo</vt:lpstr>
      <vt:lpstr>Teresa Pires Caldeira</vt:lpstr>
      <vt:lpstr>Teresa Pires Caldeira</vt:lpstr>
      <vt:lpstr>Teresa Pires Caldeira</vt:lpstr>
      <vt:lpstr>PIXO</vt:lpstr>
      <vt:lpstr>Cidade Cinza</vt:lpstr>
      <vt:lpstr>Teresa Pires Caldeira</vt:lpstr>
      <vt:lpstr> O direito à cidade   Henri Lefebvre  </vt:lpstr>
      <vt:lpstr>O direito à cidade Henri Lefebvre</vt:lpstr>
      <vt:lpstr>O direito à cidade Henri Lefebvre</vt:lpstr>
      <vt:lpstr>Praça Roosevelt</vt:lpstr>
      <vt:lpstr>Espaço público e cultura pública </vt:lpstr>
      <vt:lpstr>Richard Sennett Construir e Habitar: ética para uma cidade aberta</vt:lpstr>
      <vt:lpstr>  Rogério Proença Leite Contra-usos da cidade   </vt:lpstr>
      <vt:lpstr>Rogério Proença Leite Espaço público, usos e contra-usos </vt:lpstr>
      <vt:lpstr>Região da Luz</vt:lpstr>
      <vt:lpstr>Apresentação do PowerPoint</vt:lpstr>
      <vt:lpstr>Teatro Oficina completou 62 anos no ano de 2020</vt:lpstr>
      <vt:lpstr> Teatro Oficina https://www.youtube.com/watch?v=S-k4CcFgmJo    </vt:lpstr>
      <vt:lpstr>A cidade dos rios invisíveis Coletivo Estopô Balaio</vt:lpstr>
      <vt:lpstr>Trupe Sinhá Zózima </vt:lpstr>
      <vt:lpstr>Ana Teixeira</vt:lpstr>
      <vt:lpstr>Ocupação Cambridge</vt:lpstr>
      <vt:lpstr>O que é nosso: Reclaiming the Jungle</vt:lpstr>
      <vt:lpstr>PORO:  intervenções urbanas e ações efêmeras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 e Cidade</dc:title>
  <dc:creator>usuario</dc:creator>
  <cp:lastModifiedBy>Conta da Microsoft</cp:lastModifiedBy>
  <cp:revision>162</cp:revision>
  <dcterms:modified xsi:type="dcterms:W3CDTF">2020-12-08T22:30:04Z</dcterms:modified>
</cp:coreProperties>
</file>