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05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46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6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25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7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74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3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2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2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6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16D1-81DF-4BD7-9421-B21FA2026B82}" type="datetimeFigureOut">
              <a:rPr lang="pt-BR" smtClean="0"/>
              <a:t>28/10/2023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0442-ECFE-4FF9-9650-56ACD6EFA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7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73406" y="297114"/>
            <a:ext cx="950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de Microbiologia (LFN0325)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9506" y="5965238"/>
            <a:ext cx="5015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Prof. José Belasque</a:t>
            </a:r>
          </a:p>
          <a:p>
            <a:pPr algn="r"/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Departamento de Fitopatologia e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Nematologia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ESALQ/USP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9214" y="1683115"/>
            <a:ext cx="11353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5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físicos e químicos no crescimento de </a:t>
            </a:r>
            <a:r>
              <a:rPr lang="pt-BR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microrganismos</a:t>
            </a:r>
            <a:endParaRPr lang="pt-BR" sz="5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675381"/>
            <a:ext cx="10845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micronutrientes e elementos-traço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de crescimento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3236719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675381"/>
            <a:ext cx="11242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 em todos compostos orgânicos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metade peso seco células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absorvido de compostos orgânicos (heterotróficos) ou CO</a:t>
            </a:r>
            <a:r>
              <a:rPr lang="pt-BR" sz="4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(autotróficos)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4875738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606373"/>
            <a:ext cx="112420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nitrogênio, enxofre e fósforo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 (N e S)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e </a:t>
            </a:r>
            <a:r>
              <a:rPr lang="pt-BR" sz="4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fosfolipídeos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 RNA (N e P)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4875738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614999"/>
            <a:ext cx="1124203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nitrogênio, enxofre e fósforo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absorção N: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proteínas, amônio (NH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amônia (NH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nitratos (NO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N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(nitrogênio gasoso)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absorção S: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aminoácidos e sulfato (SO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absorção P: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fosfato (PO</a:t>
            </a:r>
            <a:r>
              <a:rPr lang="pt-BR" sz="4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3−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4875738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379311"/>
            <a:ext cx="1124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cálcio, magnésio e potássio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cofatores para reações enzimáticas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4875738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8519" y="4698219"/>
            <a:ext cx="1124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cofatores enzimáticos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Cu, Zn, </a:t>
            </a:r>
            <a:r>
              <a:rPr lang="pt-BR" sz="44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pt-BR" sz="4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outros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8519" y="3701935"/>
            <a:ext cx="487573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0" y="0"/>
            <a:ext cx="9392339" cy="67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675381"/>
            <a:ext cx="10845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0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micronutrientes e elementos-traço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de crescimento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3236719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8519" y="4530585"/>
            <a:ext cx="114389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compostos orgânicos essenciais não sintetizados pelos microrganismos</a:t>
            </a:r>
          </a:p>
          <a:p>
            <a:pPr>
              <a:spcBef>
                <a:spcPts val="180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exemplos: vitaminas e alguns aminoácidos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1" y="0"/>
            <a:ext cx="9616954" cy="67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6" y="1035690"/>
            <a:ext cx="10953750" cy="48672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8519" y="1784657"/>
            <a:ext cx="1124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aeróbios 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anaeróbios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tóxicas de O</a:t>
            </a:r>
            <a:r>
              <a:rPr lang="pt-BR" sz="4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8519" y="794225"/>
            <a:ext cx="487573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oxigênio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98519" y="3759974"/>
          <a:ext cx="1094676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130"/>
                <a:gridCol w="2352992"/>
                <a:gridCol w="3235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formas tóxicas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representação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neutralizante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radical superóxido (ânion superóxido)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superóxido </a:t>
                      </a:r>
                      <a:r>
                        <a:rPr lang="pt-BR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dismutase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ânion peróxido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2−</a:t>
                      </a:r>
                      <a:endParaRPr lang="pt-B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catalase</a:t>
                      </a:r>
                      <a:endParaRPr lang="pt-BR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peroxidase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ozônio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BR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radical hidroxila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r>
                        <a:rPr lang="pt-BR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2726" y="189782"/>
            <a:ext cx="366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físicos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02909" y="1433067"/>
            <a:ext cx="3645937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8989" y="76984"/>
            <a:ext cx="6246844" cy="6615765"/>
            <a:chOff x="77619" y="76984"/>
            <a:chExt cx="6246844" cy="661576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11138" b="21545"/>
            <a:stretch/>
          </p:blipFill>
          <p:spPr>
            <a:xfrm>
              <a:off x="77619" y="76984"/>
              <a:ext cx="6246844" cy="655200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7619" y="5581291"/>
              <a:ext cx="232932" cy="1111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80894"/>
          <a:stretch/>
        </p:blipFill>
        <p:spPr>
          <a:xfrm>
            <a:off x="4220205" y="5252749"/>
            <a:ext cx="6344267" cy="144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8519" y="794225"/>
            <a:ext cx="487573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oxigênio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25" y="2099048"/>
            <a:ext cx="9371151" cy="43161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5" y="-1"/>
            <a:ext cx="7649367" cy="67733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0944"/>
            <a:ext cx="12192001" cy="53185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5856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7555" y="189782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químicos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6156" y="897668"/>
            <a:ext cx="108452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pt-BR" sz="4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macronutrientes</a:t>
            </a:r>
            <a:endParaRPr lang="pt-BR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>
              <a:spcAft>
                <a:spcPts val="1200"/>
              </a:spcAft>
            </a:pPr>
            <a:r>
              <a:rPr lang="pt-BR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N, P, S, H, Na, Ca, Mg, Cl, K</a:t>
            </a:r>
          </a:p>
          <a:p>
            <a:pPr marL="216000" indent="-216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micronutrientes e elementos-traço</a:t>
            </a:r>
          </a:p>
          <a:p>
            <a:pPr marL="216000">
              <a:spcAft>
                <a:spcPts val="1200"/>
              </a:spcAft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Fe, Mn, </a:t>
            </a:r>
            <a:r>
              <a:rPr lang="pt-BR" sz="3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Cu, Zn, </a:t>
            </a:r>
            <a:r>
              <a:rPr lang="pt-BR" sz="3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de crescimento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oxigênio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</a:p>
        </p:txBody>
      </p:sp>
    </p:spTree>
    <p:extLst>
      <p:ext uri="{BB962C8B-B14F-4D97-AF65-F5344CB8AC3E}">
        <p14:creationId xmlns:p14="http://schemas.microsoft.com/office/powerpoint/2010/main" val="1941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86" y="0"/>
            <a:ext cx="8052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2726" y="189782"/>
            <a:ext cx="366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físicos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8519" y="383027"/>
            <a:ext cx="3645937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846" y="5684749"/>
            <a:ext cx="772114" cy="100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8" y="1796749"/>
            <a:ext cx="8443827" cy="489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019" y="1892611"/>
            <a:ext cx="3610205" cy="21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0" y="997217"/>
            <a:ext cx="11983183" cy="5010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2726" y="189782"/>
            <a:ext cx="366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físicos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519" y="1537365"/>
            <a:ext cx="1071582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bactérias crescem em pH 6,5 a 7,5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fungos crescem em pH 5,0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exceções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neutrófilos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acidófilos</a:t>
            </a:r>
          </a:p>
          <a:p>
            <a:pPr marL="216000" indent="-216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alcalófilos</a:t>
            </a:r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pt-BR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alcalifílicos</a:t>
            </a:r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8519" y="383027"/>
            <a:ext cx="1295775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4" y="220063"/>
            <a:ext cx="8405528" cy="64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2" y="0"/>
            <a:ext cx="6719410" cy="67660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450162" y="330552"/>
            <a:ext cx="5358817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osmótica</a:t>
            </a: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15" y="5765321"/>
            <a:ext cx="740548" cy="100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335223" y="2167285"/>
            <a:ext cx="3588693" cy="243143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osmófilos</a:t>
            </a:r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crescem em ambientes ricos em açúcares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xerófilos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crescem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ambientes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baixa disponibilidade de água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9443" y="189782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de microrganismos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5127" y="931001"/>
            <a:ext cx="10202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aplicações do conhecimento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físicos (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pressão osmótica</a:t>
            </a: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5126" y="3531755"/>
            <a:ext cx="11382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influenciam fortemente a ação de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microbiano</a:t>
            </a:r>
          </a:p>
          <a:p>
            <a:pPr>
              <a:spcBef>
                <a:spcPts val="1200"/>
              </a:spcBef>
            </a:pP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osmótica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 a movimentação de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moléculas </a:t>
            </a:r>
            <a:r>
              <a:rPr lang="pt-BR" sz="34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interior/exterior da célula</a:t>
            </a:r>
            <a:endParaRPr lang="pt-BR" sz="34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368</Words>
  <Application>Microsoft Office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Belasque</dc:creator>
  <cp:lastModifiedBy>Jose Belasque</cp:lastModifiedBy>
  <cp:revision>8</cp:revision>
  <dcterms:created xsi:type="dcterms:W3CDTF">2020-11-21T19:50:34Z</dcterms:created>
  <dcterms:modified xsi:type="dcterms:W3CDTF">2023-10-28T17:39:14Z</dcterms:modified>
</cp:coreProperties>
</file>