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259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08/05/2017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B363D3-0EAC-4EB8-B455-FB99D16DA4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272373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08/05/2017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75856" y="522920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Parcialmente Adaptado do Material de Aula de </a:t>
            </a:r>
            <a:r>
              <a:rPr lang="pt-BR" dirty="0" err="1" smtClean="0"/>
              <a:t>Corrar</a:t>
            </a:r>
            <a:r>
              <a:rPr lang="pt-BR" dirty="0" smtClean="0"/>
              <a:t>, Paulo e Dias Filho (2007)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Desenvolvido por </a:t>
            </a:r>
            <a:r>
              <a:rPr lang="pt-BR" dirty="0" err="1" smtClean="0"/>
              <a:t>Spearman</a:t>
            </a:r>
            <a:r>
              <a:rPr lang="pt-BR" dirty="0" smtClean="0"/>
              <a:t> em 1904</a:t>
            </a:r>
          </a:p>
          <a:p>
            <a:r>
              <a:rPr lang="pt-BR" dirty="0" smtClean="0"/>
              <a:t>Notou que as correlações das notas dos estudantes poderiam ser quantificadas de maneira mais simples</a:t>
            </a:r>
          </a:p>
          <a:p>
            <a:r>
              <a:rPr lang="pt-BR" dirty="0" smtClean="0"/>
              <a:t>Criou a hipótese de que o desempenho dos alunos em várias disciplinas são inter-relacionados, e essas inter-relações podem ser explicadas pelo nível de inteligência geral dos estudantes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8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179510" y="2249488"/>
          <a:ext cx="8784979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7"/>
                <a:gridCol w="1265285"/>
                <a:gridCol w="1152128"/>
                <a:gridCol w="936104"/>
                <a:gridCol w="1584176"/>
                <a:gridCol w="1512168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Clássicos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Francês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Inglês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Matemática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Discriminação de tom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Música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Clássicos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Francês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Inglês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Discriminação de tom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Música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84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Por exemplo, para a linha Clássicos e Inglês</a:t>
                </a: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0,83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0,67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0,70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0,64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0,66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0,54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0,63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0,51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≈1,2</m:t>
                      </m:r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  <p:pic>
        <p:nvPicPr>
          <p:cNvPr id="7170" name="Picture 2" descr="http://memecrunch.com/meme/G5X8/toda-sala-tem-aquele-aluno-que-discute-com-o-professor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45024"/>
            <a:ext cx="4283967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4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err="1" smtClean="0"/>
                  <a:t>Spearman</a:t>
                </a:r>
                <a:r>
                  <a:rPr lang="pt-BR" dirty="0" smtClean="0"/>
                  <a:t> sugeriu que cada um dos seis testes de inteligência (variáveis) pudesse ser descrito como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r>
                  <a:rPr lang="pt-BR" i="1" dirty="0" smtClean="0"/>
                  <a:t>X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 é o i-</a:t>
                </a:r>
                <a:r>
                  <a:rPr lang="pt-BR" dirty="0" err="1" smtClean="0"/>
                  <a:t>ésimo</a:t>
                </a:r>
                <a:r>
                  <a:rPr lang="pt-BR" dirty="0" smtClean="0"/>
                  <a:t> escore da variável analisada depois de efetuada a padronização (média zero e desvio padrão 1 – </a:t>
                </a:r>
                <a:r>
                  <a:rPr lang="pt-BR" i="1" dirty="0" smtClean="0"/>
                  <a:t>Z</a:t>
                </a:r>
                <a:r>
                  <a:rPr lang="pt-BR" dirty="0" smtClean="0"/>
                  <a:t> scores)</a:t>
                </a:r>
              </a:p>
              <a:p>
                <a:r>
                  <a:rPr lang="pt-BR" i="1" dirty="0" smtClean="0"/>
                  <a:t>F</a:t>
                </a:r>
                <a:r>
                  <a:rPr lang="pt-BR" dirty="0" smtClean="0"/>
                  <a:t> é o fator aleatório comum a todas as variáveis (inteligência)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é um componente aleatório específico para cada teste de inteligência</a:t>
                </a:r>
              </a:p>
              <a:p>
                <a:r>
                  <a:rPr lang="pt-BR" i="1" dirty="0" smtClean="0"/>
                  <a:t>a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 é a constante chamada de </a:t>
                </a:r>
                <a:r>
                  <a:rPr lang="pt-BR" b="1" dirty="0" smtClean="0"/>
                  <a:t>carga fatorial</a:t>
                </a:r>
                <a:r>
                  <a:rPr lang="pt-BR" dirty="0" smtClean="0"/>
                  <a:t> (</a:t>
                </a:r>
                <a:r>
                  <a:rPr lang="pt-BR" b="1" dirty="0" err="1" smtClean="0"/>
                  <a:t>loading</a:t>
                </a:r>
                <a:r>
                  <a:rPr lang="pt-BR" dirty="0" smtClean="0"/>
                  <a:t>), que mede a importância dos fatores na composição de cada variável (correlação)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8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1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/>
                  <a:t>A variância de 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 é dada por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  <m:r>
                            <a:rPr lang="pt-BR" i="1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𝑉𝑎𝑟</m:t>
                      </m:r>
                      <m:r>
                        <a:rPr lang="pt-BR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𝑉𝑎𝑟</m:t>
                      </m:r>
                      <m:r>
                        <a:rPr lang="pt-BR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a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 é uma constante, </a:t>
                </a:r>
                <a:r>
                  <a:rPr lang="pt-BR" i="1" dirty="0" smtClean="0"/>
                  <a:t>F</a:t>
                </a:r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 smtClean="0"/>
                  <a:t> são independentes e a variância de </a:t>
                </a:r>
                <a:r>
                  <a:rPr lang="pt-BR" i="1" dirty="0" smtClean="0"/>
                  <a:t>F</a:t>
                </a:r>
                <a:r>
                  <a:rPr lang="pt-BR" dirty="0" smtClean="0"/>
                  <a:t> é igual a 1. Como </a:t>
                </a:r>
                <a:r>
                  <a:rPr lang="pt-BR" i="1" dirty="0" smtClean="0"/>
                  <a:t>Var</a:t>
                </a:r>
                <a:r>
                  <a:rPr lang="pt-BR" dirty="0" smtClean="0"/>
                  <a:t>(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) = 1, tem-se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1=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𝑉𝑎𝑟</m:t>
                      </m:r>
                      <m:r>
                        <a:rPr lang="pt-BR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O quadrado da </a:t>
                </a:r>
                <a:r>
                  <a:rPr lang="pt-BR" i="1" dirty="0"/>
                  <a:t>a</a:t>
                </a:r>
                <a:r>
                  <a:rPr lang="pt-BR" i="1" baseline="-25000" dirty="0"/>
                  <a:t>i</a:t>
                </a:r>
                <a:r>
                  <a:rPr lang="pt-BR" dirty="0"/>
                  <a:t> </a:t>
                </a:r>
                <a:r>
                  <a:rPr lang="pt-BR" dirty="0" smtClean="0"/>
                  <a:t>(carga fatorial) representa a proporção da variância de </a:t>
                </a:r>
                <a:r>
                  <a:rPr lang="pt-BR" i="1" dirty="0"/>
                  <a:t>X</a:t>
                </a:r>
                <a:r>
                  <a:rPr lang="pt-BR" i="1" baseline="-25000" dirty="0"/>
                  <a:t>i</a:t>
                </a:r>
                <a:r>
                  <a:rPr lang="pt-BR" dirty="0" smtClean="0"/>
                  <a:t>, que é explicada pelo fator comum (</a:t>
                </a:r>
                <a:r>
                  <a:rPr lang="pt-BR" b="1" dirty="0" err="1" smtClean="0"/>
                  <a:t>comunalidade</a:t>
                </a:r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972" r="-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83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err="1" smtClean="0"/>
                  <a:t>Spearman</a:t>
                </a:r>
                <a:r>
                  <a:rPr lang="pt-BR" dirty="0" smtClean="0"/>
                  <a:t> defendia que a performance de uma criança em um teste qualquer podia ser obtida pela soma de um fator geral </a:t>
                </a:r>
                <a:r>
                  <a:rPr lang="pt-BR" i="1" dirty="0" smtClean="0"/>
                  <a:t>F</a:t>
                </a:r>
                <a:r>
                  <a:rPr lang="pt-BR" dirty="0" smtClean="0"/>
                  <a:t> com uma habilidade específica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r>
                  <a:rPr lang="pt-BR" dirty="0" smtClean="0"/>
                  <a:t>Generalizando a proposta, tem-se o modelo fatorial em que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variáveis observáveis (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1</a:t>
                </a:r>
                <a:r>
                  <a:rPr lang="pt-BR" dirty="0" smtClean="0"/>
                  <a:t>, 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2</a:t>
                </a:r>
                <a:r>
                  <a:rPr lang="pt-BR" dirty="0" smtClean="0"/>
                  <a:t>, ..., </a:t>
                </a:r>
                <a:r>
                  <a:rPr lang="pt-BR" i="1" dirty="0" err="1" smtClean="0"/>
                  <a:t>X</a:t>
                </a:r>
                <a:r>
                  <a:rPr lang="pt-BR" i="1" baseline="-25000" dirty="0" err="1" smtClean="0"/>
                  <a:t>p</a:t>
                </a:r>
                <a:r>
                  <a:rPr lang="pt-BR" dirty="0" smtClean="0"/>
                  <a:t>), extraídas de uma população com vetor de média µ e matriz de covariância </a:t>
                </a:r>
                <a:r>
                  <a:rPr lang="el-GR" dirty="0" smtClean="0"/>
                  <a:t>Σ</a:t>
                </a:r>
                <a:r>
                  <a:rPr lang="pt-BR" dirty="0" smtClean="0"/>
                  <a:t>, são linearmente dependentes de algumas variáveis não observáveis </a:t>
                </a:r>
                <a:r>
                  <a:rPr lang="pt-BR" i="1" dirty="0" smtClean="0"/>
                  <a:t>F</a:t>
                </a:r>
                <a:r>
                  <a:rPr lang="pt-BR" i="1" baseline="-25000" dirty="0" smtClean="0"/>
                  <a:t>1</a:t>
                </a:r>
                <a:r>
                  <a:rPr lang="pt-BR" dirty="0"/>
                  <a:t>, </a:t>
                </a:r>
                <a:r>
                  <a:rPr lang="pt-BR" i="1" dirty="0" smtClean="0"/>
                  <a:t>F</a:t>
                </a:r>
                <a:r>
                  <a:rPr lang="pt-BR" i="1" baseline="-25000" dirty="0" smtClean="0"/>
                  <a:t>2</a:t>
                </a:r>
                <a:r>
                  <a:rPr lang="pt-BR" dirty="0"/>
                  <a:t>, ..., </a:t>
                </a:r>
                <a:r>
                  <a:rPr lang="pt-BR" i="1" dirty="0" smtClean="0"/>
                  <a:t>F</a:t>
                </a:r>
                <a:r>
                  <a:rPr lang="pt-BR" i="1" baseline="-25000" dirty="0" smtClean="0"/>
                  <a:t>m</a:t>
                </a:r>
                <a:r>
                  <a:rPr lang="pt-BR" dirty="0" smtClean="0"/>
                  <a:t>, denominadas de fatores comuns e de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fontes adicionais de variação </a:t>
                </a:r>
                <a:r>
                  <a:rPr lang="el-GR" i="1" dirty="0" smtClean="0"/>
                  <a:t>ε</a:t>
                </a:r>
                <a:r>
                  <a:rPr lang="pt-BR" i="1" baseline="-25000" dirty="0" smtClean="0"/>
                  <a:t>1</a:t>
                </a:r>
                <a:r>
                  <a:rPr lang="pt-BR" dirty="0"/>
                  <a:t>, </a:t>
                </a:r>
                <a:r>
                  <a:rPr lang="el-GR" i="1" dirty="0" smtClean="0"/>
                  <a:t>ε</a:t>
                </a:r>
                <a:r>
                  <a:rPr lang="pt-BR" i="1" baseline="-25000" dirty="0" smtClean="0"/>
                  <a:t>2</a:t>
                </a:r>
                <a:r>
                  <a:rPr lang="pt-BR" dirty="0"/>
                  <a:t>, ..., </a:t>
                </a:r>
                <a:r>
                  <a:rPr lang="el-GR" i="1" dirty="0" smtClean="0"/>
                  <a:t>ε</a:t>
                </a:r>
                <a:r>
                  <a:rPr lang="pt-BR" i="1" baseline="-25000" dirty="0" smtClean="0"/>
                  <a:t>p</a:t>
                </a:r>
                <a:r>
                  <a:rPr lang="pt-BR" dirty="0" smtClean="0"/>
                  <a:t>, denominadas de erros ou fatores específicos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099" r="-3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O modelo de análise fatores pode ser apresentado como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109728" indent="0" algn="ctr">
                  <a:buNone/>
                </a:pPr>
                <a:r>
                  <a:rPr lang="pt-BR" dirty="0" smtClean="0"/>
                  <a:t>...</a:t>
                </a:r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Efetuando a padronização de </a:t>
                </a:r>
                <a:r>
                  <a:rPr lang="pt-BR" i="1" dirty="0" smtClean="0"/>
                  <a:t>X</a:t>
                </a:r>
                <a:r>
                  <a:rPr lang="pt-BR" dirty="0" smtClean="0"/>
                  <a:t>, o modelo fica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 smtClean="0"/>
                  <a:t> (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= 1, ...,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)</a:t>
                </a:r>
                <a:endParaRPr lang="pt-BR" dirty="0"/>
              </a:p>
              <a:p>
                <a:pPr marL="109728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45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modelo anterior assume as seguintes premissas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Os fatores comuns (</a:t>
            </a:r>
            <a:r>
              <a:rPr lang="pt-BR" i="1" dirty="0" smtClean="0"/>
              <a:t>F</a:t>
            </a:r>
            <a:r>
              <a:rPr lang="pt-BR" i="1" baseline="-25000" dirty="0" smtClean="0"/>
              <a:t>k</a:t>
            </a:r>
            <a:r>
              <a:rPr lang="pt-BR" dirty="0" smtClean="0"/>
              <a:t>) são independente (ortogonais) e igualmente distribuídos, com média 0 e variância 1 (</a:t>
            </a:r>
            <a:r>
              <a:rPr lang="pt-BR" i="1" dirty="0" smtClean="0"/>
              <a:t>k</a:t>
            </a:r>
            <a:r>
              <a:rPr lang="pt-BR" dirty="0" smtClean="0"/>
              <a:t> = 1, ..., </a:t>
            </a:r>
            <a:r>
              <a:rPr lang="pt-BR" i="1" dirty="0" smtClean="0"/>
              <a:t>m</a:t>
            </a:r>
            <a:r>
              <a:rPr lang="pt-BR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Os fatores específicos (</a:t>
            </a:r>
            <a:r>
              <a:rPr lang="el-GR" i="1" dirty="0" smtClean="0"/>
              <a:t>ε</a:t>
            </a:r>
            <a:r>
              <a:rPr lang="pt-BR" i="1" baseline="-25000" dirty="0" smtClean="0"/>
              <a:t>i</a:t>
            </a:r>
            <a:r>
              <a:rPr lang="pt-BR" dirty="0" smtClean="0"/>
              <a:t>) são independentes e igualmente distribuídos, com média zero e variância </a:t>
            </a:r>
            <a:r>
              <a:rPr lang="el-GR" i="1" dirty="0" smtClean="0"/>
              <a:t>ψ</a:t>
            </a:r>
            <a:r>
              <a:rPr lang="pt-BR" i="1" baseline="-25000" dirty="0" smtClean="0"/>
              <a:t>i</a:t>
            </a:r>
            <a:r>
              <a:rPr lang="pt-BR" dirty="0" smtClean="0"/>
              <a:t> (</a:t>
            </a:r>
            <a:r>
              <a:rPr lang="pt-BR" i="1" dirty="0" smtClean="0"/>
              <a:t>i</a:t>
            </a:r>
            <a:r>
              <a:rPr lang="pt-BR" dirty="0" smtClean="0"/>
              <a:t> </a:t>
            </a:r>
            <a:r>
              <a:rPr lang="pt-BR" dirty="0"/>
              <a:t>= 1, ..., </a:t>
            </a:r>
            <a:r>
              <a:rPr lang="pt-BR" i="1" dirty="0" smtClean="0"/>
              <a:t>p</a:t>
            </a:r>
            <a:r>
              <a:rPr lang="pt-BR" dirty="0" smtClean="0"/>
              <a:t>)</a:t>
            </a:r>
            <a:endParaRPr lang="pt-BR" dirty="0"/>
          </a:p>
          <a:p>
            <a:pPr marL="624078" indent="-514350">
              <a:buFont typeface="+mj-lt"/>
              <a:buAutoNum type="arabicPeriod"/>
            </a:pPr>
            <a:r>
              <a:rPr lang="pt-BR" i="1" dirty="0"/>
              <a:t>F</a:t>
            </a:r>
            <a:r>
              <a:rPr lang="pt-BR" i="1" baseline="-25000" dirty="0"/>
              <a:t>k</a:t>
            </a:r>
            <a:r>
              <a:rPr lang="pt-BR" dirty="0" smtClean="0"/>
              <a:t> e </a:t>
            </a:r>
            <a:r>
              <a:rPr lang="el-GR" i="1" dirty="0"/>
              <a:t>ε</a:t>
            </a:r>
            <a:r>
              <a:rPr lang="pt-BR" i="1" baseline="-25000" dirty="0"/>
              <a:t>i</a:t>
            </a:r>
            <a:r>
              <a:rPr lang="pt-BR" dirty="0" smtClean="0"/>
              <a:t> são independentes</a:t>
            </a:r>
          </a:p>
          <a:p>
            <a:r>
              <a:rPr lang="pt-BR" dirty="0" smtClean="0"/>
              <a:t>O termo </a:t>
            </a:r>
            <a:r>
              <a:rPr lang="el-GR" i="1" dirty="0"/>
              <a:t>ψ</a:t>
            </a:r>
            <a:r>
              <a:rPr lang="pt-BR" i="1" baseline="-25000" dirty="0"/>
              <a:t>i</a:t>
            </a:r>
            <a:r>
              <a:rPr lang="pt-BR" dirty="0" smtClean="0"/>
              <a:t> representa a variância de </a:t>
            </a:r>
            <a:r>
              <a:rPr lang="el-GR" i="1" dirty="0"/>
              <a:t>ε</a:t>
            </a:r>
            <a:r>
              <a:rPr lang="pt-BR" i="1" baseline="-25000" dirty="0"/>
              <a:t>i</a:t>
            </a:r>
            <a:r>
              <a:rPr lang="pt-BR" dirty="0" smtClean="0"/>
              <a:t>, ou seja, </a:t>
            </a:r>
            <a:r>
              <a:rPr lang="pt-BR" i="1" dirty="0" smtClean="0"/>
              <a:t>Var</a:t>
            </a:r>
            <a:r>
              <a:rPr lang="pt-BR" dirty="0" smtClean="0"/>
              <a:t>(</a:t>
            </a:r>
            <a:r>
              <a:rPr lang="el-GR" i="1" dirty="0"/>
              <a:t>ε</a:t>
            </a:r>
            <a:r>
              <a:rPr lang="pt-BR" i="1" baseline="-25000" dirty="0"/>
              <a:t>i</a:t>
            </a:r>
            <a:r>
              <a:rPr lang="pt-BR" dirty="0" smtClean="0"/>
              <a:t>) = </a:t>
            </a:r>
            <a:r>
              <a:rPr lang="el-GR" i="1" dirty="0"/>
              <a:t>ψ</a:t>
            </a:r>
            <a:r>
              <a:rPr lang="pt-BR" i="1" baseline="-25000" dirty="0"/>
              <a:t>i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26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Se as três premissas anteriores forem verificadas, temos um modelo fatorial ortogonal</a:t>
                </a:r>
              </a:p>
              <a:p>
                <a:r>
                  <a:rPr lang="pt-BR" dirty="0" smtClean="0"/>
                  <a:t>Caso contrário, se </a:t>
                </a:r>
                <a:r>
                  <a:rPr lang="pt-BR" i="1" dirty="0"/>
                  <a:t>F</a:t>
                </a:r>
                <a:r>
                  <a:rPr lang="pt-BR" i="1" baseline="-25000" dirty="0"/>
                  <a:t>k</a:t>
                </a:r>
                <a:r>
                  <a:rPr lang="pt-BR" dirty="0"/>
                  <a:t> e </a:t>
                </a:r>
                <a:r>
                  <a:rPr lang="el-GR" i="1" dirty="0"/>
                  <a:t>ε</a:t>
                </a:r>
                <a:r>
                  <a:rPr lang="pt-BR" i="1" baseline="-25000" dirty="0"/>
                  <a:t>i</a:t>
                </a:r>
                <a:r>
                  <a:rPr lang="pt-BR" dirty="0" smtClean="0"/>
                  <a:t> estiverem correlacionados, o modelo fatorial será oblíquo</a:t>
                </a:r>
              </a:p>
              <a:p>
                <a:r>
                  <a:rPr lang="pt-BR" dirty="0" smtClean="0"/>
                  <a:t>Já os fatores podem ser estimados por combinação linear das variáveis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109728" indent="0" algn="ctr">
                  <a:buNone/>
                </a:pPr>
                <a:r>
                  <a:rPr lang="pt-BR" dirty="0" smtClean="0"/>
                  <a:t>...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29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249424"/>
            <a:ext cx="5266928" cy="432511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Sendo </a:t>
            </a:r>
            <a:r>
              <a:rPr lang="pt-BR" i="1" dirty="0" smtClean="0"/>
              <a:t>F</a:t>
            </a:r>
            <a:r>
              <a:rPr lang="pt-BR" i="1" baseline="-25000" dirty="0" smtClean="0"/>
              <a:t>m</a:t>
            </a:r>
            <a:r>
              <a:rPr lang="pt-BR" dirty="0" smtClean="0"/>
              <a:t> os fatores comuns, </a:t>
            </a:r>
            <a:r>
              <a:rPr lang="pt-BR" i="1" dirty="0" err="1" smtClean="0"/>
              <a:t>d</a:t>
            </a:r>
            <a:r>
              <a:rPr lang="pt-BR" i="1" baseline="-25000" dirty="0" err="1" smtClean="0"/>
              <a:t>mi</a:t>
            </a:r>
            <a:r>
              <a:rPr lang="pt-BR" dirty="0" smtClean="0"/>
              <a:t> os coeficientes dos escores fatoriais e </a:t>
            </a:r>
            <a:r>
              <a:rPr lang="pt-BR" i="1" dirty="0" smtClean="0"/>
              <a:t>X</a:t>
            </a:r>
            <a:r>
              <a:rPr lang="pt-BR" i="1" baseline="-25000" dirty="0" smtClean="0"/>
              <a:t>i</a:t>
            </a:r>
            <a:r>
              <a:rPr lang="pt-BR" dirty="0" smtClean="0"/>
              <a:t> as variáveis originais</a:t>
            </a:r>
          </a:p>
          <a:p>
            <a:r>
              <a:rPr lang="pt-BR" dirty="0" smtClean="0"/>
              <a:t>O </a:t>
            </a:r>
            <a:r>
              <a:rPr lang="pt-BR" b="1" dirty="0" smtClean="0"/>
              <a:t>escore fatorial</a:t>
            </a:r>
            <a:r>
              <a:rPr lang="pt-BR" dirty="0" smtClean="0"/>
              <a:t> resulta da multiplicação dos coeficientes </a:t>
            </a:r>
            <a:r>
              <a:rPr lang="pt-BR" i="1" dirty="0" err="1"/>
              <a:t>d</a:t>
            </a:r>
            <a:r>
              <a:rPr lang="pt-BR" i="1" baseline="-25000" dirty="0" err="1"/>
              <a:t>mi</a:t>
            </a:r>
            <a:r>
              <a:rPr lang="pt-BR" dirty="0" smtClean="0"/>
              <a:t> pelo valor das variáveis originais</a:t>
            </a:r>
          </a:p>
          <a:p>
            <a:r>
              <a:rPr lang="pt-BR" dirty="0" smtClean="0"/>
              <a:t>Na existência de mais de um fator, o escore fatorial corresponderá às coordenadas da variável em relação aos eixos (fatores)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  <p:pic>
        <p:nvPicPr>
          <p:cNvPr id="8194" name="Picture 2" descr="http://cdn.meme.am/instances/500x/35363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621" y="250698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10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1026" name="Picture 2" descr="http://geradormemes.com/media/created/x506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915104" cy="48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A variância será dada por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=1=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  <a:ea typeface="Cambria Math"/>
                            </a:rPr>
                            <m:t>Ψ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4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Ψ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Portanto, a variância pode ser decomposta em duas partes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𝑖𝑚</m:t>
                              </m:r>
                            </m:sub>
                          </m:sSub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Ψ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  <p:sp>
        <p:nvSpPr>
          <p:cNvPr id="6" name="Chave direita 5"/>
          <p:cNvSpPr/>
          <p:nvPr/>
        </p:nvSpPr>
        <p:spPr>
          <a:xfrm rot="5400000">
            <a:off x="4693883" y="3694899"/>
            <a:ext cx="432048" cy="33566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have direita 6"/>
          <p:cNvSpPr/>
          <p:nvPr/>
        </p:nvSpPr>
        <p:spPr>
          <a:xfrm rot="5400000">
            <a:off x="7092279" y="5013177"/>
            <a:ext cx="432050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361735" y="572938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/>
              <a:t>comunalidade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60132" y="572938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variância</a:t>
            </a:r>
          </a:p>
          <a:p>
            <a:pPr algn="ctr"/>
            <a:r>
              <a:rPr lang="pt-BR" b="1" dirty="0" smtClean="0"/>
              <a:t>específica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4259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da Análise Fatorial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Sendo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ea typeface="Cambria Math"/>
                            </a:rPr>
                            <m:t>Ψ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A </a:t>
                </a:r>
                <a:r>
                  <a:rPr lang="pt-BR" dirty="0" err="1" smtClean="0"/>
                  <a:t>comunalidade</a:t>
                </a:r>
                <a:r>
                  <a:rPr lang="pt-BR" dirty="0" smtClean="0"/>
                  <a:t> representa uma estimativa da variância de 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i</a:t>
                </a:r>
                <a:r>
                  <a:rPr lang="pt-BR" dirty="0" smtClean="0"/>
                  <a:t> que é explicada pelos fatores comuns</a:t>
                </a:r>
              </a:p>
              <a:p>
                <a:r>
                  <a:rPr lang="el-GR" i="1" dirty="0"/>
                  <a:t>ψ</a:t>
                </a:r>
                <a:r>
                  <a:rPr lang="pt-BR" i="1" baseline="-25000" dirty="0"/>
                  <a:t>i</a:t>
                </a:r>
                <a:r>
                  <a:rPr lang="pt-BR" dirty="0" smtClean="0"/>
                  <a:t> é chamada de especificidade de </a:t>
                </a:r>
                <a:r>
                  <a:rPr lang="pt-BR" i="1" dirty="0"/>
                  <a:t>X</a:t>
                </a:r>
                <a:r>
                  <a:rPr lang="pt-BR" i="1" baseline="-25000" dirty="0"/>
                  <a:t>i</a:t>
                </a:r>
                <a:r>
                  <a:rPr lang="pt-BR" dirty="0" smtClean="0"/>
                  <a:t>, pois não está ligada ao fator comum</a:t>
                </a:r>
              </a:p>
              <a:p>
                <a:r>
                  <a:rPr lang="pt-BR" dirty="0" smtClean="0"/>
                  <a:t>A </a:t>
                </a:r>
                <a:r>
                  <a:rPr lang="pt-BR" dirty="0" err="1" smtClean="0"/>
                  <a:t>comunalidade</a:t>
                </a:r>
                <a:r>
                  <a:rPr lang="pt-BR" dirty="0" smtClean="0"/>
                  <a:t> é um índice de variabilidade total explicada por todos os fatores para cada variável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𝑉𝑎𝑟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Ψ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 smtClean="0"/>
                  <a:t> (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 = 1, 2, ...,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68" r="-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11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Adequação da Utilização da 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Analisar a matriz de correlações</a:t>
            </a:r>
          </a:p>
          <a:p>
            <a:r>
              <a:rPr lang="pt-BR" dirty="0" smtClean="0"/>
              <a:t>Verificar a estatística KMO e o teste de esfericidade de </a:t>
            </a:r>
            <a:r>
              <a:rPr lang="pt-BR" dirty="0" err="1" smtClean="0"/>
              <a:t>Bartlett</a:t>
            </a:r>
            <a:endParaRPr lang="pt-BR" dirty="0" smtClean="0"/>
          </a:p>
          <a:p>
            <a:r>
              <a:rPr lang="pt-BR" dirty="0" smtClean="0"/>
              <a:t>Analisar a matriz </a:t>
            </a:r>
            <a:r>
              <a:rPr lang="pt-BR" dirty="0" err="1" smtClean="0"/>
              <a:t>anti-imagem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  <p:pic>
        <p:nvPicPr>
          <p:cNvPr id="9218" name="Picture 2" descr="http://geradormemes.com/media/created/xk4hq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714" y="4104117"/>
            <a:ext cx="4130824" cy="275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89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da Matriz de Correlações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Pressuposto de correlações entre as variáveis</a:t>
            </a:r>
          </a:p>
          <a:p>
            <a:pPr lvl="1"/>
            <a:r>
              <a:rPr lang="pt-BR" dirty="0" smtClean="0"/>
              <a:t>Verificar se existem valores significativos para justificar o emprego da técnica</a:t>
            </a:r>
          </a:p>
          <a:p>
            <a:pPr lvl="1"/>
            <a:r>
              <a:rPr lang="pt-BR" dirty="0" smtClean="0"/>
              <a:t>Baixa correlação indica uso de outras técnicas</a:t>
            </a:r>
          </a:p>
          <a:p>
            <a:r>
              <a:rPr lang="pt-BR" dirty="0" smtClean="0"/>
              <a:t>Variáveis com alta correlação tendem a compartilhar o mesmo fator</a:t>
            </a:r>
          </a:p>
          <a:p>
            <a:r>
              <a:rPr lang="pt-BR" dirty="0" smtClean="0"/>
              <a:t>Matriz de correlação de Pearson</a:t>
            </a:r>
          </a:p>
          <a:p>
            <a:pPr lvl="1"/>
            <a:r>
              <a:rPr lang="pt-BR" dirty="0" smtClean="0"/>
              <a:t>Se a matriz de correlações não revelar um número substancial de valores superiores a 0,30 há fortes indícios de que a utilização da técnica não é apropriada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2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KMO e Teste de Esfericidade de </a:t>
            </a:r>
            <a:r>
              <a:rPr lang="pt-BR" dirty="0" err="1" smtClean="0"/>
              <a:t>Bartlett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 smtClean="0"/>
                  <a:t>O teste de esfericidade de </a:t>
                </a:r>
                <a:r>
                  <a:rPr lang="pt-BR" dirty="0" err="1" smtClean="0"/>
                  <a:t>Bartlett</a:t>
                </a:r>
                <a:r>
                  <a:rPr lang="pt-BR" dirty="0" smtClean="0"/>
                  <a:t> avalia a hipótese de que a matriz de correlações pode ser a matriz identidade com determinante igual a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pt-BR" i="1">
                              <a:latin typeface="Cambria Math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pt-BR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…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Se a matriz de correlações for igual à matriz identidade, isso significa que não devemos utilizar a análise fatorial</a:t>
                </a:r>
              </a:p>
              <a:p>
                <a:pPr lvl="1"/>
                <a:r>
                  <a:rPr lang="pt-BR" i="1" dirty="0" smtClean="0"/>
                  <a:t>H</a:t>
                </a:r>
                <a:r>
                  <a:rPr lang="pt-BR" i="1" baseline="-25000" dirty="0" smtClean="0"/>
                  <a:t>0</a:t>
                </a:r>
                <a:r>
                  <a:rPr lang="pt-BR" dirty="0" smtClean="0"/>
                  <a:t>: a matriz de correlações é uma matriz identidade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 r="-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59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KMO e Teste de Esfericidade de </a:t>
            </a:r>
            <a:r>
              <a:rPr lang="pt-BR" dirty="0" err="1" smtClean="0"/>
              <a:t>Bartlett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Uma estatística utilizada é a Kaiser-Meyer-</a:t>
                </a:r>
                <a:r>
                  <a:rPr lang="pt-BR" dirty="0" err="1" smtClean="0"/>
                  <a:t>Olkin</a:t>
                </a:r>
                <a:r>
                  <a:rPr lang="pt-BR" dirty="0" smtClean="0"/>
                  <a:t> (KMO) que compara as correlações simples com as correlações parciais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𝐾𝑀𝑂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i="1" dirty="0" smtClean="0"/>
                  <a:t>r</a:t>
                </a:r>
                <a:r>
                  <a:rPr lang="pt-BR" i="1" baseline="-25000" dirty="0" smtClean="0"/>
                  <a:t>ij</a:t>
                </a:r>
                <a:r>
                  <a:rPr lang="pt-BR" dirty="0" smtClean="0"/>
                  <a:t> = coeficiente de correlação entre variáveis</a:t>
                </a:r>
              </a:p>
              <a:p>
                <a:r>
                  <a:rPr lang="pt-BR" i="1" dirty="0" err="1" smtClean="0"/>
                  <a:t>a</a:t>
                </a:r>
                <a:r>
                  <a:rPr lang="pt-BR" i="1" baseline="-25000" dirty="0" err="1" smtClean="0"/>
                  <a:t>ij</a:t>
                </a:r>
                <a:r>
                  <a:rPr lang="pt-BR" dirty="0" smtClean="0"/>
                  <a:t> </a:t>
                </a:r>
                <a:r>
                  <a:rPr lang="pt-BR" dirty="0"/>
                  <a:t>= coeficiente de correlação </a:t>
                </a:r>
                <a:r>
                  <a:rPr lang="pt-BR" dirty="0" smtClean="0"/>
                  <a:t>parcial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 r="-9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3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KMO e Teste de Esfericidade de </a:t>
            </a:r>
            <a:r>
              <a:rPr lang="pt-BR" dirty="0" err="1" smtClean="0"/>
              <a:t>Bartlett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estatística KMO, cujos valores variam de 0 a 1, avalia a adequação da amostra quanto ao grau de correlação parcial entre os valores, que deve ser pequeno</a:t>
            </a:r>
          </a:p>
          <a:p>
            <a:r>
              <a:rPr lang="pt-BR" dirty="0" smtClean="0"/>
              <a:t>O valor de KMO próximo de 0 indica que a análise fatorial pode não ser adequada (correlação fraca entre as variáveis)</a:t>
            </a:r>
          </a:p>
          <a:p>
            <a:r>
              <a:rPr lang="pt-BR" dirty="0" smtClean="0"/>
              <a:t>Quanto mais próximo de 1 o seu valor, mais adequada é a utilização da técnica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55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KMO e Teste de Esfericidade de </a:t>
            </a:r>
            <a:r>
              <a:rPr lang="pt-BR" dirty="0" err="1" smtClean="0"/>
              <a:t>Bartlett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24948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Análise Fatorial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0,9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Muito boa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0,8 – 0,9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 –</a:t>
                      </a:r>
                      <a:r>
                        <a:rPr lang="pt-BR" baseline="0" dirty="0" smtClean="0"/>
                        <a:t> 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 – 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Razoável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</a:t>
                      </a:r>
                      <a:r>
                        <a:rPr lang="pt-BR" baseline="0" dirty="0" smtClean="0"/>
                        <a:t> – 0,6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Má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 0,5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Inaceitável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 err="1" smtClean="0"/>
              <a:t>Anti-Imagem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matriz de correlações </a:t>
            </a:r>
            <a:r>
              <a:rPr lang="pt-BR" dirty="0" err="1" smtClean="0"/>
              <a:t>anti-imagem</a:t>
            </a:r>
            <a:r>
              <a:rPr lang="pt-BR" dirty="0" smtClean="0"/>
              <a:t> contém os valores negativos das correlações parciais</a:t>
            </a:r>
          </a:p>
          <a:p>
            <a:r>
              <a:rPr lang="pt-BR" dirty="0" smtClean="0"/>
              <a:t>É uma forma de obter indícios sobre a necessidade de eliminação de determinada variável do modelo</a:t>
            </a:r>
          </a:p>
          <a:p>
            <a:r>
              <a:rPr lang="pt-BR" dirty="0" smtClean="0"/>
              <a:t>A Medida de Adequação da Amostra, ou </a:t>
            </a:r>
            <a:r>
              <a:rPr lang="pt-BR" i="1" dirty="0" err="1" smtClean="0"/>
              <a:t>Measure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Sampling</a:t>
            </a:r>
            <a:r>
              <a:rPr lang="pt-BR" i="1" dirty="0" smtClean="0"/>
              <a:t> </a:t>
            </a:r>
            <a:r>
              <a:rPr lang="pt-BR" i="1" dirty="0" err="1" smtClean="0"/>
              <a:t>Adequacy</a:t>
            </a:r>
            <a:r>
              <a:rPr lang="pt-BR" dirty="0" smtClean="0"/>
              <a:t> (MSA), para cada variável, de forma similar ao KMO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60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 err="1" smtClean="0"/>
              <a:t>Anti-Imagem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𝑀𝑆𝐴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O pesquisador deve analisar os valores de MSA para cada variável individualmente e excluir as que se encontram no domínio inaceitável</a:t>
                </a:r>
              </a:p>
              <a:p>
                <a:r>
                  <a:rPr lang="pt-BR" dirty="0" smtClean="0"/>
                  <a:t>Quanto maiores os valores, melhor</a:t>
                </a:r>
              </a:p>
              <a:p>
                <a:r>
                  <a:rPr lang="pt-BR" dirty="0" smtClean="0"/>
                  <a:t>Se alguma variável apresentar baixo valor na diagonal principal e alto valor fora dela, talvez haja necessidade de excluí-la</a:t>
                </a:r>
              </a:p>
              <a:p>
                <a:r>
                  <a:rPr lang="pt-BR" dirty="0" smtClean="0"/>
                  <a:t>Vale lembrar que, por vezes, a baixa correlação de determinada variável com as demais não necessariamente implica em sua eliminação, podendo representar um fator isoladamente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9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Busca sintetizar as relações observadas entre um conjunto de variáveis inter-relacionadas</a:t>
            </a:r>
          </a:p>
          <a:p>
            <a:endParaRPr lang="pt-BR" dirty="0" smtClean="0"/>
          </a:p>
          <a:p>
            <a:r>
              <a:rPr lang="pt-BR" dirty="0" smtClean="0"/>
              <a:t>Representar um conjunto de variáveis originais observadas por um meio de um menor número de fatores intrínsecos</a:t>
            </a:r>
          </a:p>
          <a:p>
            <a:endParaRPr lang="pt-BR" dirty="0" smtClean="0"/>
          </a:p>
          <a:p>
            <a:r>
              <a:rPr lang="pt-BR" dirty="0" smtClean="0"/>
              <a:t>Redução dos dados em fatores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  <p:pic>
        <p:nvPicPr>
          <p:cNvPr id="2050" name="Picture 2" descr="http://thumbs.dreamstime.com/x/dois-dados-brancos-24403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569" y="4556756"/>
            <a:ext cx="2397167" cy="230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8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 smtClean="0"/>
              <a:t>Método de Extração</a:t>
            </a:r>
          </a:p>
          <a:p>
            <a:r>
              <a:rPr lang="pt-BR" dirty="0" smtClean="0"/>
              <a:t>Análise dos Componentes Principais (ACP)</a:t>
            </a:r>
          </a:p>
          <a:p>
            <a:pPr lvl="1"/>
            <a:r>
              <a:rPr lang="pt-BR" dirty="0" smtClean="0"/>
              <a:t>Considera a variância total dos dados</a:t>
            </a:r>
          </a:p>
          <a:p>
            <a:r>
              <a:rPr lang="pt-BR" dirty="0" smtClean="0"/>
              <a:t>Análise dos Fatores Comuns (AFC)</a:t>
            </a:r>
          </a:p>
          <a:p>
            <a:pPr lvl="1"/>
            <a:r>
              <a:rPr lang="pt-BR" dirty="0" smtClean="0"/>
              <a:t>Os fatores são estimados com base na variância comum</a:t>
            </a:r>
          </a:p>
          <a:p>
            <a:r>
              <a:rPr lang="pt-BR" dirty="0" smtClean="0"/>
              <a:t>Variância</a:t>
            </a:r>
          </a:p>
          <a:p>
            <a:pPr lvl="1"/>
            <a:r>
              <a:rPr lang="pt-BR" dirty="0" smtClean="0"/>
              <a:t>Comum (</a:t>
            </a:r>
            <a:r>
              <a:rPr lang="pt-BR" dirty="0" err="1" smtClean="0"/>
              <a:t>comunalidade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Específica (variável individual)</a:t>
            </a:r>
          </a:p>
          <a:p>
            <a:pPr lvl="1"/>
            <a:r>
              <a:rPr lang="pt-BR" dirty="0" smtClean="0"/>
              <a:t>Erro (fatores aleatórios)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7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t-BR" dirty="0" smtClean="0"/>
              <a:t>Análise dos Componentes Principais (ACP)</a:t>
            </a:r>
          </a:p>
          <a:p>
            <a:r>
              <a:rPr lang="pt-BR" dirty="0" smtClean="0"/>
              <a:t>Combinação linear das variáveis observadas, de maneira a maximizar a variância total explicada</a:t>
            </a:r>
          </a:p>
          <a:p>
            <a:r>
              <a:rPr lang="pt-BR" dirty="0" smtClean="0"/>
              <a:t>Se determinadas variáveis forem altamente correlacionadas, elas serão combinadas de modo a formar um fator que explicará a maior quantidade de variância na amostra</a:t>
            </a:r>
          </a:p>
          <a:p>
            <a:r>
              <a:rPr lang="pt-BR" dirty="0" smtClean="0"/>
              <a:t>O segundo componente terá a segunda maior quantidade de variância e não será correlacionado com o primeiro e, assim, sucessivamente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09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Se o objetivo é reduzir os dados para obtenção do mínimo número de fatores necessários para explicar o máximo da variância representada pelas variáveis originais, optar pela ACP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Se o objetivo é identificar fatores ou dimensões latentes que reflitam o que as variáveis têm em comum, a AFC é mais apropriada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39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Além da ACP e AFC, temos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Máxima verossimilhança: indicado quando se trata de uma amostra de indivíduos retirados de uma população normal e se pretende explicar a estrutura latente da matriz de correlações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Mínimos quadrados ordinários e generalizados (OLS e GLS): objetivos semelhantes aos do método anterior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Alpha: parte do pressuposto de que as variáveis em estudo constituem uma amostra do universo de variáveis existentes e de que os indivíduos compõem toda a população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11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 smtClean="0"/>
              <a:t>Escolha do Número de Fatores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Primeiro extrai a combinação linear que explica a maior parte da variância dos dados, em seguida, uma combinação que explique um montante de variância cada vez menor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Necessidade de definir quantos fatores: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Critério da raiz latente (critério de Kaiser)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Critério </a:t>
            </a:r>
            <a:r>
              <a:rPr lang="pt-BR" i="1" dirty="0" smtClean="0"/>
              <a:t>a priori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Critério de percentagem da variância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Critério do gráfico </a:t>
            </a:r>
            <a:r>
              <a:rPr lang="pt-BR" dirty="0" err="1" smtClean="0"/>
              <a:t>Scree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37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Critério da raiz latente (critério de Kaiser)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Escolhe-se o número de fatores a reter, em função do número de valores próprios acima de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Os valores próprios, autovalores ou </a:t>
            </a:r>
            <a:r>
              <a:rPr lang="pt-BR" i="1" dirty="0" err="1" smtClean="0"/>
              <a:t>eigenvalues</a:t>
            </a:r>
            <a:r>
              <a:rPr lang="pt-BR" dirty="0" smtClean="0"/>
              <a:t>, são ordenador por dimensão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i="1" dirty="0" err="1" smtClean="0"/>
              <a:t>Eigenvalues</a:t>
            </a:r>
            <a:r>
              <a:rPr lang="pt-BR" i="1" dirty="0" smtClean="0"/>
              <a:t> </a:t>
            </a:r>
            <a:r>
              <a:rPr lang="pt-BR" dirty="0" smtClean="0"/>
              <a:t>mostram a variância explicada por cada fator, ou seja, o quanto cada fator explica da variância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No método de extração de componentes principais, a soma dos valores próprios iguala o número de variáveis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 escolha dos componentes que apresentam </a:t>
            </a:r>
            <a:r>
              <a:rPr lang="pt-BR" i="1" dirty="0" err="1" smtClean="0"/>
              <a:t>eigenvalues</a:t>
            </a:r>
            <a:r>
              <a:rPr lang="pt-BR" dirty="0" smtClean="0"/>
              <a:t> maior que 1 decorre do fato de que, no mínimo, o componente deve explicar a variância de uma variável utilizada no modelo, uma vez que são variáveis padronizadas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2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Critério </a:t>
            </a:r>
            <a:r>
              <a:rPr lang="pt-BR" i="1" dirty="0" smtClean="0"/>
              <a:t>a priori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É o método mais simples, pois, neste caso o pesquisador já sabe quantos fatores extrair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Critério de percentagem da variância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Consiste em escolher, como número de fatores, um número mínimo necessário para que o percentual de variância explicada alcance o nível satisfatório desejado (definido pelo pesquisador)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Critério do gráfico </a:t>
            </a:r>
            <a:r>
              <a:rPr lang="pt-BR" dirty="0" err="1" smtClean="0"/>
              <a:t>Scree</a:t>
            </a: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Utilizado para identificar o número ótimo de fatores que podem ser extraídos antes que a quantia da variância única comece a dominar a estrutura da variância comum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0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dos </a:t>
            </a:r>
            <a:r>
              <a:rPr lang="pt-BR" smtClean="0"/>
              <a:t>Fatores Iniciais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Critério do gráfico </a:t>
            </a:r>
            <a:r>
              <a:rPr lang="pt-BR" dirty="0" err="1" smtClean="0"/>
              <a:t>Scree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37</a:t>
            </a:fld>
            <a:endParaRPr lang="pt-BR"/>
          </a:p>
        </p:txBody>
      </p:sp>
      <p:pic>
        <p:nvPicPr>
          <p:cNvPr id="1026" name="Picture 2" descr="http://media3.bmth.ac.uk/spss/image%20bank/studscore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6185"/>
            <a:ext cx="4933642" cy="395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2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Nem sempre os fatores produzidos na fase de extração são facilmente interpretados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O método de rotação tem por objetivo transformar os coeficientes dos componentes principais retidos em uma estrutura simplificada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Como as cargas fatoriais são pontos entre eixos (fatores), podemos girar os eixos sem alterar a distância entre os pontos (relação entre fator e variável)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32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Métodos de rotação ortogonais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 err="1" smtClean="0"/>
              <a:t>Varimax</a:t>
            </a:r>
            <a:r>
              <a:rPr lang="pt-BR" dirty="0" smtClean="0"/>
              <a:t>: minimiza o número de variáveis que têm altas cargas em um fator, simplificando a interpretação dos fatores. Privilegia apenas alguns pesos significativos e todos os outros próximos de zero. É o mais utilizado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 err="1" smtClean="0"/>
              <a:t>Quartimax</a:t>
            </a:r>
            <a:r>
              <a:rPr lang="pt-BR" dirty="0" smtClean="0"/>
              <a:t>: busca simplificar as linhas de uma matriz fatorial (número de fatores), tornando os pesos de cada variável elevados para um pequeno número de componentes, e próximos de zero todos os demais (minimiza o número de fatores para explicar uma variável)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 err="1" smtClean="0"/>
              <a:t>Equamax</a:t>
            </a:r>
            <a:r>
              <a:rPr lang="pt-BR" dirty="0" smtClean="0"/>
              <a:t>: congrega características dos outros métodos, com objetivo de simplificar as linhas e colunas simultaneamente (fatores e variáveis)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9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Descobrir e analisar a estrutura de um conjunto de variáveis inter-relacionadas, de modo a construir uma escala de medida para fatores (intrínsecos) que, de alguma forma (mais ou menos explícita), controla as variáveis originais (MAROCO, 2007)</a:t>
            </a:r>
          </a:p>
          <a:p>
            <a:r>
              <a:rPr lang="pt-BR" dirty="0" smtClean="0"/>
              <a:t>As variáveis que compõem um determinado fator devem ser altamente correlacionadas</a:t>
            </a:r>
          </a:p>
          <a:p>
            <a:r>
              <a:rPr lang="pt-BR" dirty="0" smtClean="0"/>
              <a:t>Objetivo de atribuir um escore a constructos (fatores)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  <p:pic>
        <p:nvPicPr>
          <p:cNvPr id="3076" name="Picture 4" descr="http://cdn.meme.am/instances/500x/53830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-2429"/>
            <a:ext cx="4283968" cy="236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1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Métodos de rotação oblíquas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No SPSS temos o </a:t>
            </a:r>
            <a:r>
              <a:rPr lang="pt-BR" b="1" dirty="0" err="1" smtClean="0"/>
              <a:t>Direct</a:t>
            </a:r>
            <a:r>
              <a:rPr lang="pt-BR" b="1" dirty="0" smtClean="0"/>
              <a:t> </a:t>
            </a:r>
            <a:r>
              <a:rPr lang="pt-BR" b="1" dirty="0" err="1" smtClean="0"/>
              <a:t>Oblim</a:t>
            </a:r>
            <a:r>
              <a:rPr lang="pt-BR" dirty="0" smtClean="0"/>
              <a:t> e o </a:t>
            </a:r>
            <a:r>
              <a:rPr lang="pt-BR" b="1" dirty="0" err="1" smtClean="0"/>
              <a:t>Promax</a:t>
            </a: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As </a:t>
            </a:r>
            <a:r>
              <a:rPr lang="pt-BR" dirty="0" err="1" smtClean="0"/>
              <a:t>comunalidades</a:t>
            </a:r>
            <a:r>
              <a:rPr lang="pt-BR" dirty="0" smtClean="0"/>
              <a:t> são preservadas, porém, os fatores gerados apresentam-se de forma mais fortemente correlacionadas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Se o objetivo é reduzir o número de variáveis originais, independente da significância dos fatores resultantes, o método ortogonal é preferível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74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matriz de componentes, após a rotação ortogonal, visa extremar os valores das cargas fatoriais (</a:t>
            </a:r>
            <a:r>
              <a:rPr lang="pt-BR" i="1" dirty="0" err="1" smtClean="0"/>
              <a:t>loadings</a:t>
            </a:r>
            <a:r>
              <a:rPr lang="pt-BR" dirty="0" smtClean="0"/>
              <a:t>), de modo que cada variável se associe a apenas um fator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Variáveis com baixa carga fatorial devem ser eliminadas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9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49424"/>
            <a:ext cx="4968552" cy="43251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Devemos escolher quais cargas fatoriais devem ser consideradas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Normalmente, considera-se apenas cargas fatorais acima de 0,30 (nível mínimo), cargas acima de 0,40 são consideradas mais importantes e, se forem maiores que 0,50 são consideradas estatisticamente significativa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42</a:t>
            </a:fld>
            <a:endParaRPr lang="pt-BR"/>
          </a:p>
        </p:txBody>
      </p:sp>
      <p:pic>
        <p:nvPicPr>
          <p:cNvPr id="10242" name="Picture 2" descr="http://www.criarmeme.com.br/meme/meme-5193-sua-interpretacao-ta-o---uma-bo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97479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93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dos 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Para identificar cargas fatoriais significativas, ao nível de 5% de significância, com base no tamanho da amostra, temos (próximo slide)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55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dos Fatores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44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24948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Carga Fatorial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Tamanho da </a:t>
                      </a:r>
                      <a:r>
                        <a:rPr lang="pt-BR" dirty="0" err="1" smtClean="0"/>
                        <a:t>Amosta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27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 prático: </a:t>
            </a:r>
            <a:r>
              <a:rPr lang="pt-BR" dirty="0" smtClean="0"/>
              <a:t>Fatorial.xls</a:t>
            </a:r>
            <a:endParaRPr lang="pt-BR" dirty="0"/>
          </a:p>
          <a:p>
            <a:r>
              <a:rPr lang="pt-BR" dirty="0" smtClean="0"/>
              <a:t>Variáveis </a:t>
            </a:r>
            <a:endParaRPr lang="pt-BR" dirty="0"/>
          </a:p>
          <a:p>
            <a:pPr lvl="1"/>
            <a:r>
              <a:rPr lang="pt-BR" dirty="0" err="1" smtClean="0"/>
              <a:t>Cod_Em</a:t>
            </a:r>
            <a:r>
              <a:rPr lang="pt-BR" i="1" dirty="0" smtClean="0"/>
              <a:t>: </a:t>
            </a:r>
            <a:r>
              <a:rPr lang="pt-BR" dirty="0" smtClean="0"/>
              <a:t>código da empresa</a:t>
            </a:r>
            <a:r>
              <a:rPr lang="pt-BR" i="1" dirty="0" smtClean="0"/>
              <a:t>;</a:t>
            </a:r>
          </a:p>
          <a:p>
            <a:pPr lvl="1"/>
            <a:r>
              <a:rPr lang="pt-BR" dirty="0" smtClean="0"/>
              <a:t>PMRV: prazo médio de recebimento de vendas, em dias;</a:t>
            </a:r>
          </a:p>
          <a:p>
            <a:pPr lvl="1"/>
            <a:r>
              <a:rPr lang="pt-BR" dirty="0" smtClean="0"/>
              <a:t>Endividamento: em %;</a:t>
            </a:r>
          </a:p>
          <a:p>
            <a:pPr lvl="1"/>
            <a:r>
              <a:rPr lang="pt-BR" dirty="0" smtClean="0"/>
              <a:t>Vendas: em $ x mil;</a:t>
            </a:r>
          </a:p>
          <a:p>
            <a:pPr lvl="1"/>
            <a:r>
              <a:rPr lang="pt-BR" dirty="0" err="1" smtClean="0"/>
              <a:t>Margem_líquida</a:t>
            </a:r>
            <a:r>
              <a:rPr lang="pt-BR" dirty="0" smtClean="0"/>
              <a:t>: margem líquida </a:t>
            </a:r>
            <a:r>
              <a:rPr lang="pt-BR" smtClean="0"/>
              <a:t>de vendas em %;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7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fator é a combinação linear das variáveis originais</a:t>
            </a:r>
          </a:p>
          <a:p>
            <a:endParaRPr lang="pt-BR" dirty="0" smtClean="0"/>
          </a:p>
          <a:p>
            <a:r>
              <a:rPr lang="pt-BR" dirty="0" smtClean="0"/>
              <a:t>Os fatores também representam as dimensões latentes (constructos) que resumem ou explicam o conjunto original de variáveis observadas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81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Suposições existentes na Análise Fatorial</a:t>
            </a:r>
          </a:p>
          <a:p>
            <a:endParaRPr lang="pt-BR" dirty="0" smtClean="0"/>
          </a:p>
          <a:p>
            <a:r>
              <a:rPr lang="pt-BR" dirty="0" smtClean="0"/>
              <a:t>Normalidade (multivariada) e linearidade</a:t>
            </a:r>
          </a:p>
          <a:p>
            <a:endParaRPr lang="pt-BR" dirty="0" smtClean="0"/>
          </a:p>
          <a:p>
            <a:r>
              <a:rPr lang="pt-BR" dirty="0" smtClean="0"/>
              <a:t>Matriz de correlações com valores significativos (número substancial de valores superiores a 0,30)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50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2200"/>
            <a:ext cx="8003232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Prévia da Análise Fatorial</a:t>
            </a:r>
          </a:p>
          <a:p>
            <a:r>
              <a:rPr lang="pt-BR" dirty="0" smtClean="0"/>
              <a:t>Verificar viés e </a:t>
            </a:r>
            <a:r>
              <a:rPr lang="pt-BR" i="1" dirty="0" err="1" smtClean="0"/>
              <a:t>outliers</a:t>
            </a:r>
            <a:endParaRPr lang="pt-BR" i="1" dirty="0" smtClean="0"/>
          </a:p>
          <a:p>
            <a:pPr lvl="1"/>
            <a:r>
              <a:rPr lang="pt-BR" dirty="0" smtClean="0"/>
              <a:t>Afetam a variância, desvio padrão, covariância e correlação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79512" y="3933056"/>
            <a:ext cx="5184576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sz="2800" dirty="0"/>
              <a:t>Amostra deve ser igual ou superior a 100 observações</a:t>
            </a:r>
          </a:p>
          <a:p>
            <a:pPr lvl="1">
              <a:spcBef>
                <a:spcPts val="300"/>
              </a:spcBef>
              <a:buFont typeface="Georgia"/>
            </a:pPr>
            <a:r>
              <a:rPr lang="pt-BR" sz="2600" dirty="0">
                <a:solidFill>
                  <a:schemeClr val="accent2"/>
                </a:solidFill>
              </a:rPr>
              <a:t>Mínimo de 5 vezes mais observações do que o número de variáveis (recomendável 10 observações por variável)</a:t>
            </a:r>
          </a:p>
        </p:txBody>
      </p:sp>
      <p:pic>
        <p:nvPicPr>
          <p:cNvPr id="5122" name="Picture 2" descr="http://geradormemes.com/media/created/cy8u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24" y="3284984"/>
            <a:ext cx="3860680" cy="341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31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 smtClean="0"/>
              <a:t>Tipos de Análise Fatorial</a:t>
            </a:r>
          </a:p>
          <a:p>
            <a:r>
              <a:rPr lang="pt-BR" dirty="0" smtClean="0"/>
              <a:t>Análise exploratória</a:t>
            </a:r>
          </a:p>
          <a:p>
            <a:pPr lvl="1"/>
            <a:r>
              <a:rPr lang="pt-BR" dirty="0" smtClean="0"/>
              <a:t>O pesquisador tem pouco ou nenhum conhecimento prévio acerca da estrutura de fatores (foco da aula)</a:t>
            </a:r>
          </a:p>
          <a:p>
            <a:r>
              <a:rPr lang="pt-BR" dirty="0" smtClean="0"/>
              <a:t>Análise confirmatória</a:t>
            </a:r>
          </a:p>
          <a:p>
            <a:pPr lvl="1"/>
            <a:r>
              <a:rPr lang="pt-BR" dirty="0" smtClean="0"/>
              <a:t>Caso particular de equações estruturais, já que o pesquisador possui algum conhecimento prévio sobre como as variáveis se comportam e relacionam, assim, assume que a estrutura de fatores é conhecida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  <p:pic>
        <p:nvPicPr>
          <p:cNvPr id="6146" name="Picture 2" descr="http://geradormemes.com/media/created/vo3u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820" y="-3212"/>
            <a:ext cx="3144180" cy="314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88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Etapas da Análise Fatorial</a:t>
            </a:r>
          </a:p>
          <a:p>
            <a:r>
              <a:rPr lang="pt-BR" dirty="0" smtClean="0"/>
              <a:t>Análise da matriz de correlações e adequação da utilização da análise fatorial</a:t>
            </a:r>
          </a:p>
          <a:p>
            <a:r>
              <a:rPr lang="pt-BR" dirty="0" smtClean="0"/>
              <a:t>Extração dos fatores iniciais e determinação do número de fatores</a:t>
            </a:r>
          </a:p>
          <a:p>
            <a:r>
              <a:rPr lang="pt-BR" dirty="0" smtClean="0"/>
              <a:t>Rotação dos fatores</a:t>
            </a:r>
          </a:p>
          <a:p>
            <a:r>
              <a:rPr lang="pt-BR" dirty="0" smtClean="0"/>
              <a:t>Interpretação dos fatores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44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1205</TotalTime>
  <Words>2090</Words>
  <Application>Microsoft Office PowerPoint</Application>
  <PresentationFormat>Apresentação na tela (4:3)</PresentationFormat>
  <Paragraphs>362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Urbano</vt:lpstr>
      <vt:lpstr>Análise Fatorial</vt:lpstr>
      <vt:lpstr>Apresentação do PowerPoint</vt:lpstr>
      <vt:lpstr>Análise Fatorial</vt:lpstr>
      <vt:lpstr>Análise Fatorial</vt:lpstr>
      <vt:lpstr>Análise Fatorial</vt:lpstr>
      <vt:lpstr>Análise Fatorial</vt:lpstr>
      <vt:lpstr>Análise Fatorial</vt:lpstr>
      <vt:lpstr>Análise Fatorial</vt:lpstr>
      <vt:lpstr>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Modelagem da Análise Fatorial</vt:lpstr>
      <vt:lpstr>Adequação da Utilização da Análise Fatorial</vt:lpstr>
      <vt:lpstr>Análise da Matriz de Correlações</vt:lpstr>
      <vt:lpstr>KMO e Teste de Esfericidade de Bartlett</vt:lpstr>
      <vt:lpstr>KMO e Teste de Esfericidade de Bartlett</vt:lpstr>
      <vt:lpstr>KMO e Teste de Esfericidade de Bartlett</vt:lpstr>
      <vt:lpstr>KMO e Teste de Esfericidade de Bartlett</vt:lpstr>
      <vt:lpstr>Matriz Anti-Imagem</vt:lpstr>
      <vt:lpstr>Matriz Anti-Imagem</vt:lpstr>
      <vt:lpstr>Extração dos Fatores Iniciais</vt:lpstr>
      <vt:lpstr>Extração dos Fatores Iniciais</vt:lpstr>
      <vt:lpstr>Extração dos Fatores Iniciais</vt:lpstr>
      <vt:lpstr>Extração dos Fatores Iniciais</vt:lpstr>
      <vt:lpstr>Extração dos Fatores Iniciais</vt:lpstr>
      <vt:lpstr>Extração dos Fatores Iniciais</vt:lpstr>
      <vt:lpstr>Extração dos Fatores Iniciais</vt:lpstr>
      <vt:lpstr>Extração dos Fatores Iniciais</vt:lpstr>
      <vt:lpstr>Rotação dos Fatores</vt:lpstr>
      <vt:lpstr>Rotação dos Fatores</vt:lpstr>
      <vt:lpstr>Rotação dos Fatores</vt:lpstr>
      <vt:lpstr>Rotação dos Fatores</vt:lpstr>
      <vt:lpstr>Interpretação dos Fatores</vt:lpstr>
      <vt:lpstr>Interpretação dos Fatores</vt:lpstr>
      <vt:lpstr>Interpretação dos Fatores</vt:lpstr>
      <vt:lpstr>Análise Fatorial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89</cp:revision>
  <dcterms:created xsi:type="dcterms:W3CDTF">2013-03-06T00:56:56Z</dcterms:created>
  <dcterms:modified xsi:type="dcterms:W3CDTF">2017-05-08T11:34:07Z</dcterms:modified>
</cp:coreProperties>
</file>