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98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B6B6B6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76916-8943-4A1F-BF4A-B9B6522AD904}" type="datetimeFigureOut">
              <a:rPr lang="pt-BR" smtClean="0"/>
              <a:t>17/08/2016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E833-3CC3-4648-817B-9F8C75353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97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E833-3CC3-4648-817B-9F8C7535338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59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E833-3CC3-4648-817B-9F8C7535338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60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8C20-8B8A-4E84-9173-6A5CE5E703A9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80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2A1-6258-41CB-B057-187BBC60F2D9}" type="datetime1">
              <a:rPr lang="pt-BR" smtClean="0"/>
              <a:t>17/08/2016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69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6BF-68EE-4D1F-9CA5-1F1616FB5D9E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67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16BE-8CE5-4BC4-91E7-5D1CEFCCFBCF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09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CCE4-D2D3-4A80-A508-D35A58C190E4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1ECF-1F72-4829-B017-B22955357D1A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26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B0DB-EE01-46D0-B500-CD1D9853FE27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4A7E-A46F-445E-B27E-3D6F2D447BB1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71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2D16-1D7C-42BC-96A3-6C6E80B92AE0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28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8343-0DBB-4BAA-A05D-02E6D5F7CFE8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4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813-1F93-4F55-8655-97A9E4C0964F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87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5A91-D58F-4912-927C-4066FAF761EE}" type="datetime1">
              <a:rPr lang="pt-BR" smtClean="0"/>
              <a:t>17/08/2016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3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68E4-3CF8-4836-9D7E-63152CAD1F9A}" type="datetime1">
              <a:rPr lang="pt-BR" smtClean="0"/>
              <a:t>17/08/2016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6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9E3-DCFF-4910-8703-C4C42877A639}" type="datetime1">
              <a:rPr lang="pt-BR" smtClean="0"/>
              <a:t>17/08/2016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7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0B0F-C6BB-4657-A201-1A3800043CB2}" type="datetime1">
              <a:rPr lang="pt-BR" smtClean="0"/>
              <a:t>17/08/2016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60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3C6-F63F-4EBD-AEEE-2F8D8320957D}" type="datetime1">
              <a:rPr lang="pt-BR" smtClean="0"/>
              <a:t>17/08/2016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4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442-6E67-4AD2-862B-DDC59CC7A447}" type="datetime1">
              <a:rPr lang="pt-BR" smtClean="0"/>
              <a:t>17/08/2016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3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7C97DB-002A-4E34-9CAA-3460D4867568}" type="datetime1">
              <a:rPr lang="pt-BR" smtClean="0"/>
              <a:t>17/08/2016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AA9A49-B9F3-4F55-B192-68733FB2F7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05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/>
              <a:t>Simulações numéricas em Matlab para modelos de equilíbrio dinâmico e estocástico: 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teste de eficiência com diferentes funções de utilidade</a:t>
            </a:r>
            <a:r>
              <a:rPr lang="pt-BR" sz="3600" i="1" dirty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Dr. Ricardo Luis Chaves </a:t>
            </a:r>
            <a:r>
              <a:rPr lang="pt-BR" dirty="0" smtClean="0"/>
              <a:t>Feijó</a:t>
            </a:r>
          </a:p>
          <a:p>
            <a:r>
              <a:rPr lang="pt-BR" dirty="0" smtClean="0"/>
              <a:t>FEA-RP/USP</a:t>
            </a:r>
          </a:p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Associado do Departamento de Economia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951855" y="5891742"/>
            <a:ext cx="551167" cy="365125"/>
          </a:xfrm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Carteiras eficientes </a:t>
            </a:r>
            <a:r>
              <a:rPr lang="pt-BR" sz="2800" dirty="0" smtClean="0"/>
              <a:t>(</a:t>
            </a:r>
            <a:r>
              <a:rPr lang="pt-BR" sz="2800" i="1" dirty="0" smtClean="0"/>
              <a:t>cont.</a:t>
            </a:r>
            <a:r>
              <a:rPr lang="pt-BR" sz="2800" dirty="0" smtClean="0"/>
              <a:t>)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Retorno </a:t>
                </a:r>
                <a:r>
                  <a:rPr lang="pt-BR" dirty="0"/>
                  <a:t>esperado </a:t>
                </a:r>
                <a:r>
                  <a:rPr lang="pt-BR" dirty="0" smtClean="0"/>
                  <a:t>da carteira: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Variância do retorno da carteira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As </a:t>
                </a:r>
                <a:r>
                  <a:rPr lang="pt-BR" dirty="0"/>
                  <a:t>quantidades compradas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e vendidas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) pelo agente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dirty="0"/>
                  <a:t>, em cada estágio do processo estocástico, são tais que, ao cabo, o indivíduo terá uma carteira eficiente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pt-BR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1" r="-3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problema da escolha individual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da </a:t>
            </a:r>
            <a:r>
              <a:rPr lang="pt-BR" dirty="0"/>
              <a:t>carteira eficiente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</a:t>
                </a:r>
                <a:r>
                  <a:rPr lang="pt-BR" dirty="0"/>
                  <a:t>agente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dirty="0" smtClean="0"/>
                  <a:t> busca </a:t>
                </a:r>
                <a:r>
                  <a:rPr lang="pt-BR" dirty="0"/>
                  <a:t>atingir certo nível de retorno almejado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com </a:t>
                </a:r>
                <a:r>
                  <a:rPr lang="pt-BR" dirty="0"/>
                  <a:t>o mínimo de risco. A carteira correspondente é chamada de carteira de variância mínima, ou seja, que possui o menor risco.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pt-BR" dirty="0"/>
                  <a:t> sujeito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pt-BR" b="1" dirty="0"/>
                  <a:t> = </a:t>
                </a:r>
                <a:r>
                  <a:rPr lang="pt-BR" dirty="0"/>
                  <a:t>1</a:t>
                </a:r>
                <a:r>
                  <a:rPr lang="pt-BR" b="1" dirty="0"/>
                  <a:t> </a:t>
                </a:r>
                <a:r>
                  <a:rPr lang="pt-BR" dirty="0"/>
                  <a:t>e</a:t>
                </a:r>
                <a:r>
                  <a:rPr lang="pt-BR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1" r="-9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 </a:t>
            </a:r>
            <a:r>
              <a:rPr lang="pt-BR" dirty="0"/>
              <a:t>geral para o problema de minimização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Caso </a:t>
                </a:r>
                <a:r>
                  <a:rPr lang="pt-BR" dirty="0"/>
                  <a:t>em que só existam ativos com risco, e que seja permitida a presença de </a:t>
                </a:r>
                <a:r>
                  <a:rPr lang="pt-BR" i="1" dirty="0"/>
                  <a:t>short </a:t>
                </a:r>
                <a:r>
                  <a:rPr lang="pt-BR" i="1" dirty="0" err="1"/>
                  <a:t>sale</a:t>
                </a:r>
                <a:r>
                  <a:rPr lang="pt-BR" dirty="0" smtClean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pt-BR" dirty="0" smtClean="0"/>
                  <a:t> (caso mais comum)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pPr>
                  <a:buSzPct val="50000"/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pt-BR" dirty="0"/>
                  <a:t> </a:t>
                </a:r>
                <a:endParaRPr lang="pt-BR" dirty="0" smtClean="0"/>
              </a:p>
              <a:p>
                <a:pPr>
                  <a:buSzPct val="50000"/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pt-BR" dirty="0"/>
                  <a:t> </a:t>
                </a:r>
                <a:r>
                  <a:rPr lang="pt-BR" dirty="0" smtClean="0"/>
                  <a:t> 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t-BR" dirty="0"/>
                  <a:t>,</a:t>
                </a:r>
                <a:r>
                  <a:rPr lang="pt-BR" b="1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pt-BR" dirty="0"/>
                  <a:t>,</a:t>
                </a:r>
                <a:r>
                  <a:rPr lang="pt-BR" b="1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pt-BR" b="1" dirty="0"/>
                  <a:t> </a:t>
                </a:r>
                <a:r>
                  <a:rPr lang="pt-BR" dirty="0"/>
                  <a:t>e</a:t>
                </a:r>
                <a:r>
                  <a:rPr lang="pt-BR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Δ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8" t="-124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A </a:t>
            </a:r>
            <a:r>
              <a:rPr lang="pt-BR" dirty="0"/>
              <a:t>cada sorteio de uma linha da matriz muda-se a trajetória temporal dos retornos efetivos dos ativos e muda-se também as relações de variância e covariância (pois estas são calculadas com base nas trajetórias efetivas, após o processo de sorteio, dos retornos de cada ativo, e, portanto, com os estados da natureza já conhecidos). </a:t>
            </a: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dirty="0" smtClean="0"/>
              <a:t>A </a:t>
            </a:r>
            <a:r>
              <a:rPr lang="pt-BR" dirty="0"/>
              <a:t>cada estágio do processo estocástico, apenas os valores da matriz de entradas aleatórias do passo considerado </a:t>
            </a:r>
            <a:r>
              <a:rPr lang="pt-BR" dirty="0" smtClean="0"/>
              <a:t>são passíveis </a:t>
            </a:r>
            <a:r>
              <a:rPr lang="pt-BR" dirty="0"/>
              <a:t>de sorteio, ficando congelados os </a:t>
            </a:r>
            <a:r>
              <a:rPr lang="pt-BR" i="1" dirty="0"/>
              <a:t>estados da natureza</a:t>
            </a:r>
            <a:r>
              <a:rPr lang="pt-BR" dirty="0"/>
              <a:t> relativos a estágios passados, cujas variáveis aleatórias já assumiram valores específicos. </a:t>
            </a: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dirty="0" smtClean="0"/>
              <a:t>Fixa-se a sequência </a:t>
            </a:r>
            <a:r>
              <a:rPr lang="pt-BR" dirty="0"/>
              <a:t>de flutuações para a </a:t>
            </a:r>
            <a:r>
              <a:rPr lang="pt-BR" i="1" dirty="0"/>
              <a:t>janela</a:t>
            </a:r>
            <a:r>
              <a:rPr lang="pt-BR" dirty="0"/>
              <a:t> (estágios </a:t>
            </a:r>
            <a:r>
              <a:rPr lang="pt-BR" dirty="0" smtClean="0"/>
              <a:t>sucessivos </a:t>
            </a:r>
            <a:r>
              <a:rPr lang="pt-BR" dirty="0"/>
              <a:t>e perfazendo, cada qual, um tamanho </a:t>
            </a:r>
            <a:r>
              <a:rPr lang="pt-BR" dirty="0" smtClean="0"/>
              <a:t>variado, dependendo do passo em questão), </a:t>
            </a:r>
            <a:r>
              <a:rPr lang="pt-BR" dirty="0"/>
              <a:t>excetuando-se a última entrada dela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Janela </a:t>
            </a:r>
            <a:r>
              <a:rPr lang="pt-BR" dirty="0"/>
              <a:t>de observação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2666999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 </a:t>
            </a:r>
            <a:r>
              <a:rPr lang="pt-BR" dirty="0" smtClean="0"/>
              <a:t>Tamanho </a:t>
            </a:r>
            <a:r>
              <a:rPr lang="pt-BR" dirty="0"/>
              <a:t>inicial de 10 </a:t>
            </a:r>
            <a:r>
              <a:rPr lang="pt-BR" dirty="0" smtClean="0"/>
              <a:t>estágios.</a:t>
            </a:r>
          </a:p>
          <a:p>
            <a:r>
              <a:rPr lang="pt-BR" dirty="0" smtClean="0"/>
              <a:t>A </a:t>
            </a:r>
            <a:r>
              <a:rPr lang="pt-BR" dirty="0"/>
              <a:t>cada estágio do processo, </a:t>
            </a:r>
            <a:r>
              <a:rPr lang="pt-BR" dirty="0" smtClean="0"/>
              <a:t>avança-se </a:t>
            </a:r>
            <a:r>
              <a:rPr lang="pt-BR" dirty="0"/>
              <a:t>com a </a:t>
            </a:r>
            <a:r>
              <a:rPr lang="pt-BR" dirty="0" smtClean="0"/>
              <a:t>janela </a:t>
            </a:r>
            <a:r>
              <a:rPr lang="pt-BR" dirty="0"/>
              <a:t>que </a:t>
            </a:r>
            <a:r>
              <a:rPr lang="pt-BR" dirty="0" smtClean="0"/>
              <a:t>cresce </a:t>
            </a:r>
            <a:r>
              <a:rPr lang="pt-BR" dirty="0"/>
              <a:t>de tamanho.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estágio 1 do processo estocástico sendo examinado, acrescentamos um período (o atual), cujos valores das variáveis aleatórias estão sendo sorteados e, portanto, por sorteio, determinamos a matriz </a:t>
            </a:r>
            <a:r>
              <a:rPr lang="pt-BR" b="1" i="1" dirty="0"/>
              <a:t>V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</a:t>
            </a:r>
            <a:r>
              <a:rPr lang="pt-BR" dirty="0"/>
              <a:t>procedimento se </a:t>
            </a:r>
            <a:r>
              <a:rPr lang="pt-BR" dirty="0" smtClean="0"/>
              <a:t>repete </a:t>
            </a:r>
            <a:r>
              <a:rPr lang="pt-BR" dirty="0"/>
              <a:t>nos estágios seguintes, acrescentando-se novos dados, obtidos por sorteio e referentes ao estágio em questão.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Papel da condição de equilíbrio geral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Faz com que o sorteio seja feito </a:t>
                </a:r>
                <a:r>
                  <a:rPr lang="pt-BR" dirty="0"/>
                  <a:t>várias vezes no estágio em questão, pois diferentes valores para as entradas de </a:t>
                </a:r>
                <a:r>
                  <a:rPr lang="pt-BR" b="1" i="1" dirty="0"/>
                  <a:t>V</a:t>
                </a:r>
                <a:r>
                  <a:rPr lang="pt-BR" dirty="0"/>
                  <a:t> são testados até que o consequente valor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dirty="0"/>
                  <a:t>, por indivíduo, atenda às condições de equilíbrio geral que estão sendo testadas no</a:t>
                </a:r>
                <a:r>
                  <a:rPr lang="pt-BR" i="1" dirty="0"/>
                  <a:t> loop</a:t>
                </a:r>
                <a:r>
                  <a:rPr lang="pt-BR" dirty="0"/>
                  <a:t>. </a:t>
                </a:r>
                <a:endParaRPr lang="pt-BR" dirty="0" smtClean="0"/>
              </a:p>
              <a:p>
                <a:r>
                  <a:rPr lang="pt-BR" dirty="0" smtClean="0"/>
                  <a:t>Matriz </a:t>
                </a:r>
                <a:r>
                  <a:rPr lang="pt-BR" b="1" i="1" dirty="0"/>
                  <a:t>V</a:t>
                </a:r>
                <a:r>
                  <a:rPr lang="pt-BR" dirty="0"/>
                  <a:t> aleatória a cada estágio e também a cada rodada nesse estágio</a:t>
                </a:r>
                <a:r>
                  <a:rPr lang="pt-BR" dirty="0" smtClean="0"/>
                  <a:t>.</a:t>
                </a:r>
              </a:p>
              <a:p>
                <a:r>
                  <a:rPr lang="pt-BR" dirty="0" smtClean="0"/>
                  <a:t>Alterando-se </a:t>
                </a:r>
                <a:r>
                  <a:rPr lang="pt-BR" dirty="0"/>
                  <a:t>a última entrada na janela temporal dos retornos, também se pode afetar o retorno esperado de cada ativo, as médias dos valores calculados dentro da </a:t>
                </a:r>
                <a:r>
                  <a:rPr lang="pt-BR" dirty="0" smtClean="0"/>
                  <a:t>janela </a:t>
                </a:r>
                <a:r>
                  <a:rPr lang="pt-BR" sz="2200" dirty="0" smtClean="0"/>
                  <a:t>(</a:t>
                </a:r>
                <a:r>
                  <a:rPr lang="pt-BR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sz="2200" dirty="0" smtClean="0"/>
                  <a:t> também é aleatória, está </a:t>
                </a:r>
                <a:r>
                  <a:rPr lang="pt-BR" sz="2200" dirty="0"/>
                  <a:t>sujeita a sorteios repetitivos no estágio em </a:t>
                </a:r>
                <a:r>
                  <a:rPr lang="pt-BR" sz="2200" dirty="0" smtClean="0"/>
                  <a:t>questã0).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8" t="-15595" r="-1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Carteiras eficientes específicas ao </a:t>
            </a:r>
            <a:br>
              <a:rPr lang="pt-BR" dirty="0" smtClean="0"/>
            </a:br>
            <a:r>
              <a:rPr lang="pt-BR" dirty="0" smtClean="0"/>
              <a:t>agente em questão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 =&gt; depende </a:t>
                </a:r>
                <a:r>
                  <a:rPr lang="pt-BR" dirty="0"/>
                  <a:t>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dirty="0"/>
                  <a:t>. </a:t>
                </a:r>
                <a:endParaRPr lang="pt-BR" dirty="0" smtClean="0"/>
              </a:p>
              <a:p>
                <a:r>
                  <a:rPr lang="pt-BR" dirty="0" smtClean="0"/>
                  <a:t>Cada agente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i="1" dirty="0"/>
                  <a:t> </a:t>
                </a:r>
                <a:r>
                  <a:rPr lang="pt-BR" dirty="0"/>
                  <a:t>se caracteriza por 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próprio.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se determinam as quantidades compradas e vendidas de ativos em cada </a:t>
            </a:r>
            <a:r>
              <a:rPr lang="pt-BR" dirty="0" smtClean="0"/>
              <a:t>estágio?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03385" y="2752724"/>
                <a:ext cx="10018713" cy="312420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pt-BR" dirty="0" smtClean="0"/>
                  <a:t>No </a:t>
                </a:r>
                <a:r>
                  <a:rPr lang="pt-BR" dirty="0"/>
                  <a:t>primeiro estágio, cada agente usa parte de sua dotação inicial para a compra da carteira. O restante da dotação é usado para o consumo inicial. </a:t>
                </a:r>
                <a:r>
                  <a:rPr lang="pt-BR" dirty="0" smtClean="0"/>
                  <a:t>Quantidades </a:t>
                </a:r>
                <a:r>
                  <a:rPr lang="pt-BR" dirty="0"/>
                  <a:t>efetivamente compradas de ativos são determinadas pelo vetor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dirty="0"/>
                  <a:t> de carteira eficiente, específico a cada agente. </a:t>
                </a:r>
                <a:r>
                  <a:rPr lang="pt-BR" dirty="0" smtClean="0"/>
                  <a:t>Há </a:t>
                </a:r>
                <a:r>
                  <a:rPr lang="pt-BR" dirty="0"/>
                  <a:t>apenas a compra de </a:t>
                </a:r>
                <a:r>
                  <a:rPr lang="pt-BR" dirty="0" smtClean="0"/>
                  <a:t>ativos (carteira </a:t>
                </a:r>
                <a:r>
                  <a:rPr lang="pt-BR" dirty="0"/>
                  <a:t>inicial de </a:t>
                </a:r>
                <a:r>
                  <a:rPr lang="pt-BR" dirty="0" smtClean="0"/>
                  <a:t>ativos). </a:t>
                </a:r>
              </a:p>
              <a:p>
                <a:r>
                  <a:rPr lang="pt-BR" dirty="0" smtClean="0"/>
                  <a:t>A </a:t>
                </a:r>
                <a:r>
                  <a:rPr lang="pt-BR" dirty="0"/>
                  <a:t>partir do segundo estágio, a carteira eficiente, para cada agente, muda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dirty="0"/>
                  <a:t> para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dirty="0"/>
                  <a:t>. </a:t>
                </a:r>
                <a:endParaRPr lang="pt-BR" dirty="0" smtClean="0"/>
              </a:p>
              <a:p>
                <a:r>
                  <a:rPr lang="pt-BR" dirty="0" smtClean="0"/>
                  <a:t>Quantidades </a:t>
                </a:r>
                <a:r>
                  <a:rPr lang="pt-BR" dirty="0"/>
                  <a:t>de ativos compradas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e vendidas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para cada agente </a:t>
                </a:r>
                <a:r>
                  <a:rPr lang="pt-BR" i="1" dirty="0" smtClean="0"/>
                  <a:t>h</a:t>
                </a:r>
                <a:r>
                  <a:rPr lang="pt-BR" dirty="0" smtClean="0"/>
                  <a:t>:</a:t>
                </a:r>
              </a:p>
              <a:p>
                <a:pPr>
                  <a:buSzPct val="50000"/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− 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dirty="0" smtClean="0"/>
                  <a:t> =&gt;  </a:t>
                </a:r>
                <a:r>
                  <a:rPr lang="pt-BR" sz="1600" dirty="0"/>
                  <a:t>com entradas positivas </a:t>
                </a:r>
                <a:r>
                  <a:rPr lang="pt-BR" sz="1600" dirty="0" smtClean="0"/>
                  <a:t>representa </a:t>
                </a:r>
                <a:r>
                  <a:rPr lang="pt-BR" sz="1600" dirty="0"/>
                  <a:t>valores comprados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pt-B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e entradas negativas </a:t>
                </a:r>
                <a:r>
                  <a:rPr lang="pt-BR" sz="1600" dirty="0" smtClean="0"/>
                  <a:t>valores </a:t>
                </a:r>
                <a:r>
                  <a:rPr lang="pt-BR" sz="1600" dirty="0"/>
                  <a:t>vendidos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pt-B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3385" y="2752724"/>
                <a:ext cx="10018713" cy="3124201"/>
              </a:xfrm>
              <a:blipFill rotWithShape="0">
                <a:blip r:embed="rId2"/>
                <a:stretch>
                  <a:fillRect l="-1156" t="-1758" r="-7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Retornos que seguem um processo </a:t>
            </a:r>
            <a:r>
              <a:rPr lang="pt-BR" b="1" dirty="0" smtClean="0"/>
              <a:t>GARCH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dirty="0"/>
                  <a:t> </a:t>
                </a:r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dirty="0"/>
                  <a:t> é o ruído branco com o comportamento tradicional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~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(0,1)).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dirty="0"/>
                  <a:t> é a média dos retornos passados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dirty="0"/>
                  <a:t> o desvio-padrão com base nas observações do passado. </a:t>
                </a:r>
                <a:endParaRPr lang="pt-BR" dirty="0" smtClean="0"/>
              </a:p>
              <a:p>
                <a:r>
                  <a:rPr lang="pt-BR" dirty="0" smtClean="0"/>
                  <a:t>Modelo </a:t>
                </a:r>
                <a:r>
                  <a:rPr lang="pt-BR" dirty="0"/>
                  <a:t>ARCH da média (ARCH-M</a:t>
                </a:r>
                <a:r>
                  <a:rPr lang="pt-BR" dirty="0" smtClean="0"/>
                  <a:t>): a </a:t>
                </a:r>
                <a:r>
                  <a:rPr lang="pt-BR" dirty="0"/>
                  <a:t>média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fica </a:t>
                </a:r>
                <a:r>
                  <a:rPr lang="pt-BR" dirty="0"/>
                  <a:t>vinculada ao desvio-padrão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dirty="0"/>
                  <a:t>. </a:t>
                </a:r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(</a:t>
                </a:r>
                <a:r>
                  <a:rPr lang="pt-BR" i="1" dirty="0" smtClean="0"/>
                  <a:t>s</a:t>
                </a:r>
                <a:r>
                  <a:rPr lang="pt-BR" dirty="0" smtClean="0"/>
                  <a:t> </a:t>
                </a:r>
                <a:r>
                  <a:rPr lang="pt-BR" dirty="0"/>
                  <a:t>é </a:t>
                </a:r>
                <a:r>
                  <a:rPr lang="pt-BR" dirty="0" smtClean="0"/>
                  <a:t>a </a:t>
                </a:r>
                <a:r>
                  <a:rPr lang="pt-BR" dirty="0"/>
                  <a:t>taxa de retorno sem </a:t>
                </a:r>
                <a:r>
                  <a:rPr lang="pt-BR" dirty="0" smtClean="0"/>
                  <a:t>risco).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8" t="-3704"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Modelo ARCH (q)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 </a:t>
                </a:r>
                <a:r>
                  <a:rPr lang="pt-BR" dirty="0"/>
                  <a:t>variância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 smtClean="0"/>
                  <a:t> é modelada </a:t>
                </a:r>
                <a:r>
                  <a:rPr lang="pt-BR" dirty="0"/>
                  <a:t>assumindo-se que </a:t>
                </a:r>
                <a:r>
                  <a:rPr lang="pt-BR" dirty="0" smtClean="0"/>
                  <a:t>tenha </a:t>
                </a:r>
                <a:r>
                  <a:rPr lang="pt-BR" dirty="0"/>
                  <a:t>uma dependência linear, aos pesos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, dos </a:t>
                </a:r>
                <a:r>
                  <a:rPr lang="pt-BR" dirty="0" smtClean="0"/>
                  <a:t>fatores aleatórios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passados, até </a:t>
                </a:r>
                <a:r>
                  <a:rPr lang="pt-BR" i="1" dirty="0"/>
                  <a:t>q</a:t>
                </a:r>
                <a:r>
                  <a:rPr lang="pt-BR" dirty="0"/>
                  <a:t> períodos anteriores ao </a:t>
                </a:r>
                <a:r>
                  <a:rPr lang="pt-BR" i="1" dirty="0"/>
                  <a:t>t</a:t>
                </a:r>
                <a:r>
                  <a:rPr lang="pt-BR" dirty="0"/>
                  <a:t> atual</a:t>
                </a:r>
                <a:r>
                  <a:rPr lang="pt-BR" dirty="0" smtClean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pt-BR" dirty="0"/>
                  <a:t>. </a:t>
                </a:r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dirty="0"/>
                  <a:t> é simplesmente um termo determinista. 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Uso do Matlab em exercício de simulação numérica</a:t>
                </a:r>
              </a:p>
              <a:p>
                <a:r>
                  <a:rPr lang="pt-BR" dirty="0" smtClean="0"/>
                  <a:t>O programa efetua sorteios </a:t>
                </a:r>
                <a:r>
                  <a:rPr lang="pt-BR" dirty="0" smtClean="0"/>
                  <a:t>de </a:t>
                </a:r>
                <a:r>
                  <a:rPr lang="pt-BR" dirty="0" smtClean="0"/>
                  <a:t>fatores aleatórios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dirty="0" smtClean="0"/>
                        </m:ctrlPr>
                      </m:sSubPr>
                      <m:e>
                        <m:r>
                          <a:rPr lang="pt-BR" dirty="0" smtClean="0"/>
                          <m:t>𝜀</m:t>
                        </m:r>
                      </m:e>
                      <m:sub>
                        <m:r>
                          <a:rPr lang="pt-BR" dirty="0" smtClean="0"/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) para </a:t>
                </a:r>
                <a:r>
                  <a:rPr lang="pt-BR" dirty="0" smtClean="0"/>
                  <a:t>função de distribuição normal</a:t>
                </a:r>
              </a:p>
              <a:p>
                <a:r>
                  <a:rPr lang="pt-BR" dirty="0" smtClean="0"/>
                  <a:t>Modelo teórico de equilíbrio (geral) dinâmico e estocástico</a:t>
                </a:r>
              </a:p>
              <a:p>
                <a:r>
                  <a:rPr lang="pt-BR" dirty="0" smtClean="0"/>
                  <a:t>Um número de agentes maximizadores e de ativos financeiros</a:t>
                </a:r>
              </a:p>
              <a:p>
                <a:r>
                  <a:rPr lang="pt-BR" dirty="0" smtClean="0"/>
                  <a:t>Matriz de valores sorteados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/>
                        </m:ctrlPr>
                      </m:sSubPr>
                      <m:e>
                        <m:r>
                          <a:rPr lang="pt-BR"/>
                          <m:t>𝜀</m:t>
                        </m:r>
                      </m:e>
                      <m:sub>
                        <m:r>
                          <a:rPr lang="pt-BR" smtClean="0"/>
                          <m:t>𝑖𝑗</m:t>
                        </m:r>
                      </m:sub>
                    </m:sSub>
                  </m:oMath>
                </a14:m>
                <a:r>
                  <a:rPr lang="pt-BR" dirty="0" smtClean="0"/>
                  <a:t>) em que cada linha corresponde a um estado da natureza. 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21" t="-208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 (</a:t>
            </a:r>
            <a:r>
              <a:rPr lang="pt-BR" i="1" dirty="0" err="1"/>
              <a:t>autoregressive-moving</a:t>
            </a:r>
            <a:r>
              <a:rPr lang="pt-BR" i="1" dirty="0"/>
              <a:t> </a:t>
            </a:r>
            <a:r>
              <a:rPr lang="pt-BR" i="1" dirty="0" err="1"/>
              <a:t>average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Fornece </a:t>
            </a:r>
            <a:r>
              <a:rPr lang="pt-BR" dirty="0"/>
              <a:t>uma descrição de um processo estocástico estacionário (e simples) em termos de dois polinômios: um para a </a:t>
            </a:r>
            <a:r>
              <a:rPr lang="pt-BR" dirty="0" err="1"/>
              <a:t>autorregressão</a:t>
            </a:r>
            <a:r>
              <a:rPr lang="pt-BR" dirty="0"/>
              <a:t> e outro para a média móvel</a:t>
            </a:r>
            <a:r>
              <a:rPr lang="pt-BR" dirty="0" smtClean="0"/>
              <a:t>.</a:t>
            </a:r>
          </a:p>
          <a:p>
            <a:r>
              <a:rPr lang="pt-BR" dirty="0" smtClean="0"/>
              <a:t>Dada </a:t>
            </a:r>
            <a:r>
              <a:rPr lang="pt-BR" dirty="0"/>
              <a:t>uma série temporal de dados, o modelo ARMA trata-se de uma ferramenta para a previsão aproximada de valores futuros da série.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modelo consiste em duas partes: uma que descreve processos </a:t>
            </a:r>
            <a:r>
              <a:rPr lang="pt-BR" dirty="0" err="1"/>
              <a:t>autorregressivos</a:t>
            </a:r>
            <a:r>
              <a:rPr lang="pt-BR" dirty="0"/>
              <a:t> e uma que assume uma média móvel. O modelo é geralmente referido como modelo ARMA (</a:t>
            </a:r>
            <a:r>
              <a:rPr lang="pt-BR" i="1" dirty="0"/>
              <a:t>p</a:t>
            </a:r>
            <a:r>
              <a:rPr lang="pt-BR" dirty="0"/>
              <a:t>, </a:t>
            </a:r>
            <a:r>
              <a:rPr lang="pt-BR" i="1" dirty="0"/>
              <a:t>q</a:t>
            </a:r>
            <a:r>
              <a:rPr lang="pt-BR" dirty="0"/>
              <a:t>), onde </a:t>
            </a:r>
            <a:r>
              <a:rPr lang="pt-BR" i="1" dirty="0"/>
              <a:t>p</a:t>
            </a:r>
            <a:r>
              <a:rPr lang="pt-BR" dirty="0"/>
              <a:t> é a ordem da parte </a:t>
            </a:r>
            <a:r>
              <a:rPr lang="pt-BR" dirty="0" err="1"/>
              <a:t>autorregressiva</a:t>
            </a:r>
            <a:r>
              <a:rPr lang="pt-BR" dirty="0"/>
              <a:t> e </a:t>
            </a:r>
            <a:r>
              <a:rPr lang="pt-BR" i="1" dirty="0"/>
              <a:t>q</a:t>
            </a:r>
            <a:r>
              <a:rPr lang="pt-BR" dirty="0"/>
              <a:t> é a ordem da parte associada à média móvel.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GARCH </a:t>
            </a:r>
            <a:r>
              <a:rPr lang="pt-BR" dirty="0"/>
              <a:t>(</a:t>
            </a:r>
            <a:r>
              <a:rPr lang="pt-BR" i="1" dirty="0"/>
              <a:t>p</a:t>
            </a:r>
            <a:r>
              <a:rPr lang="pt-BR" dirty="0"/>
              <a:t>, </a:t>
            </a:r>
            <a:r>
              <a:rPr lang="pt-BR" i="1" dirty="0"/>
              <a:t>q</a:t>
            </a:r>
            <a:r>
              <a:rPr 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Generalizar </a:t>
                </a:r>
                <a:r>
                  <a:rPr lang="pt-BR" dirty="0"/>
                  <a:t>o modelo ARCH (</a:t>
                </a:r>
                <a:r>
                  <a:rPr lang="pt-BR" i="1" dirty="0"/>
                  <a:t>q</a:t>
                </a:r>
                <a:r>
                  <a:rPr lang="pt-BR" dirty="0"/>
                  <a:t>), imaginando-se a existência de um processo do tipo ARMA para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i="1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+ </m:t>
                    </m:r>
                    <m:func>
                      <m:func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8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pt-BR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  <m:sub>
                                            <m: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pt-BR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nary>
                          </m:e>
                        </m:d>
                      </m:e>
                    </m:func>
                    <m:r>
                      <a:rPr lang="pt-BR" sz="18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− </m:t>
                                        </m:r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pt-BR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B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e>
                    </m:rad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pt-BR" sz="1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1" r="-7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dos preços dos ativos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Da posse da série de retornos, </a:t>
                </a:r>
                <a:r>
                  <a:rPr lang="pt-BR" dirty="0" smtClean="0"/>
                  <a:t>pode-se </a:t>
                </a:r>
                <a:r>
                  <a:rPr lang="pt-BR" dirty="0"/>
                  <a:t>estimar a série dos preços dos </a:t>
                </a:r>
                <a:r>
                  <a:rPr lang="pt-BR" dirty="0" smtClean="0"/>
                  <a:t>ativos:</a:t>
                </a:r>
              </a:p>
              <a:p>
                <a:pPr marL="0" indent="0">
                  <a:buNone/>
                </a:pPr>
                <a:r>
                  <a:rPr lang="pt-BR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1" r="-7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 em Matlab para a simulação numérica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41" y="137888"/>
            <a:ext cx="11091333" cy="647064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1450333" y="5854700"/>
            <a:ext cx="551167" cy="365125"/>
          </a:xfrm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24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" y="611754"/>
            <a:ext cx="12090019" cy="502281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25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62912"/>
            <a:ext cx="12028021" cy="497106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26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5" y="173379"/>
            <a:ext cx="11768139" cy="560911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27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99920"/>
            <a:ext cx="7624220" cy="651950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28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09696"/>
            <a:ext cx="6805124" cy="639068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29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individual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938866"/>
            <a:ext cx="10018713" cy="3124201"/>
          </a:xfrm>
        </p:spPr>
        <p:txBody>
          <a:bodyPr/>
          <a:lstStyle/>
          <a:p>
            <a:r>
              <a:rPr lang="pt-BR" dirty="0" smtClean="0"/>
              <a:t>Sorteado o estado </a:t>
            </a:r>
            <a:r>
              <a:rPr lang="pt-BR" dirty="0" smtClean="0"/>
              <a:t>da natureza, </a:t>
            </a:r>
            <a:r>
              <a:rPr lang="pt-BR" dirty="0" smtClean="0"/>
              <a:t>que atende às condições de equilíbrio geral (dentro da margem de flutuação admitida), comparam-se </a:t>
            </a:r>
            <a:r>
              <a:rPr lang="pt-BR" dirty="0" smtClean="0"/>
              <a:t>os valores numéricos da utilidade (supondo-se um tipo de função utilidade) </a:t>
            </a:r>
            <a:r>
              <a:rPr lang="pt-BR" dirty="0" smtClean="0"/>
              <a:t>estimados </a:t>
            </a:r>
            <a:r>
              <a:rPr lang="pt-BR" dirty="0" smtClean="0"/>
              <a:t>para um conjunto de pontos ao longo da fronteira orçamentária estocástica.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65815"/>
            <a:ext cx="6271774" cy="654408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30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192500"/>
            <a:ext cx="11811996" cy="565177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31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00823"/>
            <a:ext cx="7319441" cy="6466204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32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95252"/>
            <a:ext cx="10018713" cy="1752599"/>
          </a:xfrm>
        </p:spPr>
        <p:txBody>
          <a:bodyPr>
            <a:normAutofit/>
          </a:bodyPr>
          <a:lstStyle/>
          <a:p>
            <a:r>
              <a:rPr lang="pt-BR" dirty="0" smtClean="0"/>
              <a:t>Teste do modelo de simulação em 7 tipos de função utilidade, </a:t>
            </a:r>
            <a:r>
              <a:rPr lang="pt-BR" dirty="0"/>
              <a:t>além da Cobb-Douglas: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952" y="1633857"/>
            <a:ext cx="10219048" cy="511428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03023" y="6238606"/>
            <a:ext cx="551167" cy="365125"/>
          </a:xfrm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33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2386" y="9525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Trajetória </a:t>
            </a:r>
            <a:r>
              <a:rPr lang="pt-BR" dirty="0"/>
              <a:t>dos retornos de nove ativos no experimento de número 1 para 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função </a:t>
            </a:r>
            <a:r>
              <a:rPr lang="pt-BR" dirty="0"/>
              <a:t>de utilidade </a:t>
            </a:r>
            <a:r>
              <a:rPr lang="pt-BR" dirty="0" smtClean="0"/>
              <a:t>Cobb-Douglas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88" y="1999509"/>
            <a:ext cx="7576028" cy="4419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34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 teste de convergência ao equilíbrio geral dinâmico e estocástico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35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pt-BR" dirty="0"/>
              <a:t>Tempos de processamento para os dez passos nos dez experimentos considerados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49662" y="1752599"/>
            <a:ext cx="7651538" cy="430106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104256" y="5871104"/>
            <a:ext cx="551167" cy="365125"/>
          </a:xfrm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36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844" y="93133"/>
            <a:ext cx="10018713" cy="1752599"/>
          </a:xfrm>
        </p:spPr>
        <p:txBody>
          <a:bodyPr>
            <a:normAutofit/>
          </a:bodyPr>
          <a:lstStyle/>
          <a:p>
            <a:r>
              <a:rPr lang="pt-BR" sz="3200" dirty="0"/>
              <a:t>Tempos de processamento para cada passo, dentre dez, na soma de todos </a:t>
            </a:r>
            <a:r>
              <a:rPr lang="pt-BR" sz="3200" dirty="0" smtClean="0"/>
              <a:t>os </a:t>
            </a:r>
            <a:r>
              <a:rPr lang="pt-BR" sz="3200" dirty="0"/>
              <a:t>dez experimentos </a:t>
            </a:r>
            <a:r>
              <a:rPr lang="pt-BR" sz="3200" dirty="0" smtClean="0"/>
              <a:t>realizados </a:t>
            </a:r>
            <a:endParaRPr lang="pt-BR" sz="3200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26177" y="1921932"/>
            <a:ext cx="7862889" cy="392006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018531" y="5842000"/>
            <a:ext cx="551167" cy="365125"/>
          </a:xfrm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37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 de processamento e convergência</a:t>
            </a:r>
            <a:br>
              <a:rPr lang="pt-BR" dirty="0" smtClean="0"/>
            </a:br>
            <a:r>
              <a:rPr lang="pt-BR" dirty="0" smtClean="0"/>
              <a:t> ao equilíbrio dinâmico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2277532"/>
            <a:ext cx="10018713" cy="3124201"/>
          </a:xfrm>
        </p:spPr>
        <p:txBody>
          <a:bodyPr/>
          <a:lstStyle/>
          <a:p>
            <a:r>
              <a:rPr lang="pt-BR" dirty="0"/>
              <a:t>A análise de tempo pode ser empregada com o fito de se testar </a:t>
            </a:r>
            <a:r>
              <a:rPr lang="pt-BR" dirty="0" smtClean="0"/>
              <a:t>numericamente a possibilidade de solução teórica (algébrica, topologia, análise) em </a:t>
            </a:r>
            <a:r>
              <a:rPr lang="pt-BR" dirty="0"/>
              <a:t>modelos de equilíbrio geral dinâmico e </a:t>
            </a:r>
            <a:r>
              <a:rPr lang="pt-BR" dirty="0" smtClean="0"/>
              <a:t>estocástico.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tempo de convergência obtido nas simulações pode ser interpretado como a 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probabilidade de o modelo convergir</a:t>
            </a:r>
            <a:r>
              <a:rPr lang="pt-BR" dirty="0"/>
              <a:t>, dependendo de suas características estruturais, com o tipo de função utilidade utilizado.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38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Tempo </a:t>
            </a:r>
            <a:r>
              <a:rPr lang="pt-BR" i="1" dirty="0"/>
              <a:t>de convergência certa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1" y="2099732"/>
            <a:ext cx="10018713" cy="3124201"/>
          </a:xfrm>
        </p:spPr>
        <p:txBody>
          <a:bodyPr/>
          <a:lstStyle/>
          <a:p>
            <a:r>
              <a:rPr lang="pt-BR" dirty="0" smtClean="0"/>
              <a:t>Tempos </a:t>
            </a:r>
            <a:r>
              <a:rPr lang="pt-BR" dirty="0"/>
              <a:t>totais </a:t>
            </a:r>
            <a:r>
              <a:rPr lang="pt-BR" dirty="0" smtClean="0"/>
              <a:t>consumidos </a:t>
            </a:r>
            <a:r>
              <a:rPr lang="pt-BR" dirty="0"/>
              <a:t>em dez passos </a:t>
            </a:r>
            <a:r>
              <a:rPr lang="pt-BR" dirty="0" smtClean="0"/>
              <a:t>para cada um dos experimentos.</a:t>
            </a:r>
          </a:p>
          <a:p>
            <a:r>
              <a:rPr lang="pt-BR" dirty="0" smtClean="0"/>
              <a:t>Estima-se a </a:t>
            </a:r>
            <a:r>
              <a:rPr lang="pt-BR" i="1" dirty="0" smtClean="0"/>
              <a:t>média</a:t>
            </a:r>
            <a:r>
              <a:rPr lang="pt-BR" dirty="0" smtClean="0"/>
              <a:t> dos tempos de processamento nas simulações associada a um tipo específico de função utilidade empregadas.</a:t>
            </a:r>
          </a:p>
          <a:p>
            <a:r>
              <a:rPr lang="pt-BR" dirty="0"/>
              <a:t>Considera-se o menor desses tempos como sendo o </a:t>
            </a:r>
            <a:r>
              <a:rPr lang="pt-BR" i="1" dirty="0"/>
              <a:t>tempo de convergência certa do modelo</a:t>
            </a:r>
            <a:r>
              <a:rPr lang="pt-BR" dirty="0"/>
              <a:t>, o tempo em que o modelo certamente convergiria (mesmo com outro conjunto de simulações).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39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Maximização de equilíbrio geral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2235199"/>
                <a:ext cx="10018713" cy="351366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dirty="0" smtClean="0"/>
                  <a:t>Seja o estado da natureza, no espaço de consumo, há, para cada agente, </a:t>
                </a:r>
                <a:r>
                  <a:rPr lang="pt-BR" dirty="0" smtClean="0"/>
                  <a:t>um ponto na fronteira estocástica </a:t>
                </a:r>
                <a:r>
                  <a:rPr lang="pt-BR" dirty="0" smtClean="0"/>
                  <a:t>no qual se obtém o máximo de utilidade, para dada função utilidade. Comparam-se valores estimados em diferentes pontos. </a:t>
                </a:r>
              </a:p>
              <a:p>
                <a:r>
                  <a:rPr lang="pt-BR" dirty="0" smtClean="0"/>
                  <a:t>Cada ponto de consumo individual associa-se a outros pontos relativos aos demais agentes  (vetor de pontos </a:t>
                </a:r>
                <a:r>
                  <a:rPr lang="pt-BR" dirty="0" smtClean="0"/>
                  <a:t>estatisticamente </a:t>
                </a:r>
                <a:r>
                  <a:rPr lang="pt-BR" dirty="0" smtClean="0"/>
                  <a:t>equivalentes</a:t>
                </a:r>
                <a:r>
                  <a:rPr lang="pt-BR" dirty="0" smtClean="0"/>
                  <a:t>).</a:t>
                </a:r>
              </a:p>
              <a:p>
                <a:r>
                  <a:rPr lang="pt-BR" dirty="0" smtClean="0"/>
                  <a:t>Dos </a:t>
                </a:r>
                <a:r>
                  <a:rPr lang="pt-BR" i="1" dirty="0" smtClean="0"/>
                  <a:t>vetores candidatos</a:t>
                </a:r>
                <a:r>
                  <a:rPr lang="pt-BR" dirty="0" smtClean="0"/>
                  <a:t>, o  programa verifica em qual deles maximiza-se a utilidade para o maior número de agentes (acima do número mínimo informado de agentes maximizadores).</a:t>
                </a:r>
              </a:p>
              <a:p>
                <a:r>
                  <a:rPr lang="pt-BR" i="1" dirty="0" smtClean="0"/>
                  <a:t>Candidato dominante</a:t>
                </a:r>
                <a:r>
                  <a:rPr lang="pt-BR" dirty="0" smtClean="0"/>
                  <a:t>:  vetor </a:t>
                </a:r>
                <a:r>
                  <a:rPr lang="pt-BR" dirty="0" smtClean="0"/>
                  <a:t>em </a:t>
                </a:r>
                <a:r>
                  <a:rPr lang="pt-BR" dirty="0" smtClean="0"/>
                  <a:t>que </a:t>
                </a:r>
                <a:r>
                  <a:rPr lang="pt-BR" dirty="0" smtClean="0"/>
                  <a:t>(todos/quase todos) os </a:t>
                </a:r>
                <a:r>
                  <a:rPr lang="pt-BR" dirty="0" smtClean="0"/>
                  <a:t>agentes </a:t>
                </a:r>
                <a:r>
                  <a:rPr lang="pt-BR" dirty="0" smtClean="0"/>
                  <a:t>têm </a:t>
                </a:r>
                <a:r>
                  <a:rPr lang="pt-BR" dirty="0" smtClean="0"/>
                  <a:t>nele mais </a:t>
                </a:r>
                <a:r>
                  <a:rPr lang="pt-BR" dirty="0" smtClean="0"/>
                  <a:t>utilidade </a:t>
                </a:r>
                <a:r>
                  <a:rPr lang="pt-BR" dirty="0" smtClean="0"/>
                  <a:t>do que </a:t>
                </a:r>
                <a:r>
                  <a:rPr lang="pt-BR" dirty="0" smtClean="0"/>
                  <a:t>nos demais respectivos pontos candidatos. Nele, os agentes derivam mais utilidade do que nos respectivos pontos nos demais candidatos. </a:t>
                </a:r>
                <a:endParaRPr lang="pt-BR" dirty="0" smtClean="0"/>
              </a:p>
              <a:p>
                <a:r>
                  <a:rPr lang="pt-BR" dirty="0" smtClean="0"/>
                  <a:t>Na prática, o resultado </a:t>
                </a:r>
                <a:r>
                  <a:rPr lang="pt-BR" dirty="0" smtClean="0"/>
                  <a:t>não será um único nível de consumo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/>
                  <a:t>), mas uma </a:t>
                </a:r>
                <a:r>
                  <a:rPr lang="pt-BR" dirty="0" smtClean="0"/>
                  <a:t>distribuição de </a:t>
                </a:r>
                <a:r>
                  <a:rPr lang="pt-B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) </a:t>
                </a:r>
                <a:r>
                  <a:rPr lang="pt-BR" dirty="0" smtClean="0"/>
                  <a:t>=&gt; </a:t>
                </a:r>
                <a:r>
                  <a:rPr lang="pt-BR" dirty="0" smtClean="0"/>
                  <a:t>em algumas aplicações, interessa </a:t>
                </a:r>
                <a:r>
                  <a:rPr lang="pt-BR" dirty="0" smtClean="0"/>
                  <a:t>principalmente a </a:t>
                </a:r>
                <a:r>
                  <a:rPr lang="pt-BR" i="1" dirty="0" smtClean="0"/>
                  <a:t>moda</a:t>
                </a:r>
                <a:r>
                  <a:rPr lang="pt-BR" dirty="0" smtClean="0"/>
                  <a:t>  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2235199"/>
                <a:ext cx="10018713" cy="3513668"/>
              </a:xfrm>
              <a:blipFill rotWithShape="0">
                <a:blip r:embed="rId2"/>
                <a:stretch>
                  <a:fillRect l="-1034" t="-4167" r="-61" b="-17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Probabilidade </a:t>
            </a:r>
            <a:r>
              <a:rPr lang="pt-BR" dirty="0"/>
              <a:t>de convergir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552043" y="2142066"/>
                <a:ext cx="10018713" cy="3124201"/>
              </a:xfrm>
            </p:spPr>
            <p:txBody>
              <a:bodyPr/>
              <a:lstStyle/>
              <a:p>
                <a:r>
                  <a:rPr lang="pt-BR" dirty="0"/>
                  <a:t>Estabelecido este tempo como 100% de probabilidade de convergir, supõe-se que, para tempos menores, se mantenham os mesmos 100% e para tempos maiores ocorra um decaimento da probabilidade por uma função exponencial de expoente negativo. </a:t>
                </a:r>
                <a:endParaRPr lang="pt-BR" dirty="0" smtClean="0"/>
              </a:p>
              <a:p>
                <a:r>
                  <a:rPr lang="pt-BR" dirty="0" smtClean="0"/>
                  <a:t>Seria</a:t>
                </a:r>
                <a:r>
                  <a:rPr lang="pt-BR" dirty="0"/>
                  <a:t>, por exemplo, a função exponencial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−0,01(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−30,05572)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/>
                  <a:t> a que determina as probabilidades de convergência nessa classe de experimento.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2043" y="2142066"/>
                <a:ext cx="10018713" cy="3124201"/>
              </a:xfrm>
              <a:blipFill rotWithShape="0">
                <a:blip r:embed="rId2"/>
                <a:stretch>
                  <a:fillRect l="-1582" r="-1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40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1381125"/>
            <a:ext cx="8364912" cy="362992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41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50" y="1586137"/>
            <a:ext cx="10600000" cy="359047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42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Fim da apresentação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Grato pela atenção!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43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11" y="76200"/>
            <a:ext cx="10018713" cy="1752599"/>
          </a:xfrm>
        </p:spPr>
        <p:txBody>
          <a:bodyPr/>
          <a:lstStyle/>
          <a:p>
            <a:r>
              <a:rPr lang="pt-BR" dirty="0" smtClean="0"/>
              <a:t>O modelo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 smtClean="0"/>
                  <a:t>Exemplo com função de utilidade do tipo Cobb-Douglas: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1−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𝓏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𝜏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nary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pt-BR" dirty="0"/>
                  <a:t>  </a:t>
                </a:r>
              </a:p>
              <a:p>
                <a:pPr marL="804863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𝑟𝑒𝑡𝑜𝑟𝑛𝑜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carteira de ativos em t </a:t>
                </a:r>
              </a:p>
              <a:p>
                <a:pPr marL="804863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804863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)−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pt-BR" dirty="0" smtClean="0"/>
                  <a:t> =&gt; </a:t>
                </a:r>
                <a:r>
                  <a:rPr lang="pt-BR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retorno líquido com a transações de compra e venda de ativos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6" t="-169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esquerda 3"/>
          <p:cNvSpPr/>
          <p:nvPr/>
        </p:nvSpPr>
        <p:spPr>
          <a:xfrm>
            <a:off x="2150534" y="4428067"/>
            <a:ext cx="203200" cy="778934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Continuação do modelo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76350" y="2228849"/>
                <a:ext cx="11268075" cy="3438526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𝑟𝑙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r>
                  <a:rPr lang="pt-BR" dirty="0" smtClean="0"/>
                  <a:t>Escolhas de pontos ao longo da fronteira estocástica: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:r>
                  <a:rPr lang="pt-BR" dirty="0" smtClean="0"/>
                  <a:t>Para 9 candidatos:</a:t>
                </a:r>
              </a:p>
              <a:p>
                <a:pPr indent="-104775">
                  <a:buSzPct val="50000"/>
                  <a:buFont typeface="Wingdings" panose="05000000000000000000" pitchFamily="2" charset="2"/>
                  <a:buChar char="ü"/>
                </a:pPr>
                <a:r>
                  <a:rPr lang="pt-BR" sz="1900" dirty="0" smtClean="0"/>
                  <a:t>1º </a:t>
                </a:r>
                <a:r>
                  <a:rPr lang="pt-BR" sz="1900" dirty="0" err="1" smtClean="0"/>
                  <a:t>candidado</a:t>
                </a:r>
                <a:r>
                  <a:rPr lang="pt-BR" sz="19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1900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1900" dirty="0" smtClean="0"/>
              </a:p>
              <a:p>
                <a:pPr indent="-104775">
                  <a:buSzPct val="50000"/>
                  <a:buFont typeface="Wingdings" panose="05000000000000000000" pitchFamily="2" charset="2"/>
                  <a:buChar char="ü"/>
                </a:pPr>
                <a:r>
                  <a:rPr lang="pt-BR" sz="1900" dirty="0" smtClean="0"/>
                  <a:t>Demais: 4 à direita: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1,8</m:t>
                                </m:r>
                              </m:den>
                            </m:f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type m:val="lin"/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19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1,6</m:t>
                            </m:r>
                          </m:den>
                        </m:f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/8</m:t>
                        </m:r>
                      </m:e>
                    </m:d>
                    <m:r>
                      <a:rPr lang="pt-BR" sz="1900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  <m:r>
                      <a:rPr lang="pt-BR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/7),</m:t>
                    </m:r>
                    <m:d>
                      <m:d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den>
                        </m:f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pt-BR" sz="1900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pt-BR" sz="1900" dirty="0" smtClean="0"/>
              </a:p>
              <a:p>
                <a:pPr marL="180975" indent="533400">
                  <a:buSzPct val="50000"/>
                  <a:buNone/>
                </a:pPr>
                <a:r>
                  <a:rPr lang="pt-BR" sz="1900" dirty="0" smtClean="0"/>
                  <a:t>    </a:t>
                </a:r>
                <a:r>
                  <a:rPr lang="pt-BR" sz="1900" dirty="0" smtClean="0"/>
                  <a:t>     </a:t>
                </a:r>
                <a:r>
                  <a:rPr lang="pt-BR" sz="1900" dirty="0" smtClean="0"/>
                  <a:t>4 à esquerda:  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2,4</m:t>
                            </m:r>
                          </m:den>
                        </m:f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pt-BR" sz="1900" i="1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pt-BR" sz="1900" dirty="0"/>
                  <a:t>(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2,8</m:t>
                        </m:r>
                      </m:den>
                    </m:f>
                    <m:r>
                      <a:rPr lang="pt-BR" sz="19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9</m:t>
                        </m:r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pt-BR" sz="1900" i="1">
                        <a:latin typeface="Cambria Math" panose="02040503050406030204" pitchFamily="18" charset="0"/>
                      </a:rPr>
                      <m:t>),</m:t>
                    </m:r>
                    <m:d>
                      <m:d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den>
                        </m:f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,12</m:t>
                        </m:r>
                        <m:f>
                          <m:fPr>
                            <m:type m:val="lin"/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</m:e>
                    </m:d>
                    <m:r>
                      <a:rPr lang="pt-BR" sz="1900" i="1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/5,2,</m:t>
                    </m:r>
                    <m:f>
                      <m:fPr>
                        <m:type m:val="li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pt-BR" sz="1900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pt-BR" sz="1900" dirty="0" smtClean="0"/>
              </a:p>
              <a:p>
                <a:pPr marL="266700" indent="-266700">
                  <a:buFont typeface="Arial" panose="020B0604020202020204" pitchFamily="34" charset="0"/>
                  <a:buChar char="•"/>
                </a:pPr>
                <a:r>
                  <a:rPr lang="pt-BR" dirty="0" smtClean="0"/>
                  <a:t>E assim por diante para até 21 candidatos</a:t>
                </a:r>
                <a:r>
                  <a:rPr lang="pt-BR" sz="1900" dirty="0" smtClean="0"/>
                  <a:t>. </a:t>
                </a:r>
                <a:endParaRPr lang="pt-BR" sz="1900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6350" y="2228849"/>
                <a:ext cx="11268075" cy="3438526"/>
              </a:xfrm>
              <a:blipFill rotWithShape="0">
                <a:blip r:embed="rId2"/>
                <a:stretch>
                  <a:fillRect l="-1190" t="-74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Candidato dominante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Vetor de pontos.</a:t>
            </a:r>
          </a:p>
          <a:p>
            <a:r>
              <a:rPr lang="pt-BR" dirty="0" smtClean="0"/>
              <a:t>O vetor de consumo (uma entrada para cada agente) no  </a:t>
            </a:r>
            <a:r>
              <a:rPr lang="pt-BR" dirty="0"/>
              <a:t>qual um número mínimo de agentes (</a:t>
            </a:r>
            <a:r>
              <a:rPr lang="pt-BR" dirty="0" smtClean="0"/>
              <a:t>informados </a:t>
            </a:r>
            <a:r>
              <a:rPr lang="pt-BR" dirty="0"/>
              <a:t>pelo usuário) obtém nele o máximo de utilidade. </a:t>
            </a:r>
            <a:endParaRPr lang="pt-BR" dirty="0" smtClean="0"/>
          </a:p>
          <a:p>
            <a:r>
              <a:rPr lang="pt-BR" dirty="0" smtClean="0"/>
              <a:t>Se não existe um candidato dominante que atenda ao mínimo requerido de maximizadores, repete-se o sorteio (isso é feito centenas de vezes).</a:t>
            </a:r>
          </a:p>
          <a:p>
            <a:r>
              <a:rPr lang="pt-BR" dirty="0" smtClean="0"/>
              <a:t>O </a:t>
            </a:r>
            <a:r>
              <a:rPr lang="pt-BR" dirty="0" smtClean="0"/>
              <a:t>vetor </a:t>
            </a:r>
            <a:r>
              <a:rPr lang="pt-BR" dirty="0" smtClean="0"/>
              <a:t>de consumo em </a:t>
            </a:r>
            <a:r>
              <a:rPr lang="pt-BR" dirty="0" smtClean="0"/>
              <a:t>questão vem associado a uma combinação </a:t>
            </a:r>
            <a:r>
              <a:rPr lang="pt-BR" dirty="0"/>
              <a:t>de carteira, preços e retornos dos </a:t>
            </a:r>
            <a:r>
              <a:rPr lang="pt-BR" dirty="0" smtClean="0"/>
              <a:t>ativos (depende do último sorteio, o sorteio bem-sucedido, o que gerou o candidato dominante efetivo).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951856" y="5943331"/>
            <a:ext cx="551167" cy="365125"/>
          </a:xfrm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Série </a:t>
            </a:r>
            <a:r>
              <a:rPr lang="pt-BR" dirty="0"/>
              <a:t>estocástica de consumo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2667000"/>
                <a:ext cx="10018713" cy="2181226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pt-BR" dirty="0" smtClean="0"/>
              </a:p>
              <a:p>
                <a:r>
                  <a:rPr lang="pt-BR" dirty="0" smtClean="0"/>
                  <a:t>A cada passo, o programa ajusta o histograma 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BR" dirty="0" smtClean="0"/>
                  <a:t>, para todos os </a:t>
                </a:r>
                <a:r>
                  <a:rPr lang="pt-BR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dirty="0" err="1" smtClean="0"/>
                  <a:t>’s</a:t>
                </a:r>
                <a:r>
                  <a:rPr lang="pt-BR" dirty="0" smtClean="0"/>
                  <a:t>, por uma função normal.</a:t>
                </a:r>
              </a:p>
              <a:p>
                <a:r>
                  <a:rPr lang="pt-BR" dirty="0" smtClean="0"/>
                  <a:t>O programa gera gráficos para consumo individual e </a:t>
                </a:r>
                <a:r>
                  <a:rPr lang="pt-BR" i="1" dirty="0" smtClean="0"/>
                  <a:t>consumo representativo </a:t>
                </a:r>
                <a:r>
                  <a:rPr lang="pt-BR" dirty="0" smtClean="0"/>
                  <a:t>(moda das respectivas função normal a cada passo).</a:t>
                </a:r>
              </a:p>
              <a:p>
                <a:r>
                  <a:rPr lang="pt-BR" dirty="0" smtClean="0"/>
                  <a:t>Imposição para o consumo representativo: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2667000"/>
                <a:ext cx="10018713" cy="2181226"/>
              </a:xfrm>
              <a:blipFill rotWithShape="0">
                <a:blip r:embed="rId2"/>
                <a:stretch>
                  <a:fillRect l="-1156" t="-4202" b="-67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carteiras escolhidas são eficientes</a:t>
            </a:r>
            <a:br>
              <a:rPr lang="pt-BR" dirty="0" smtClean="0"/>
            </a:br>
            <a:r>
              <a:rPr lang="pt-BR" dirty="0" smtClean="0"/>
              <a:t> (para mercados eficientes)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i="1" dirty="0" smtClean="0"/>
                  <a:t>N</a:t>
                </a:r>
                <a:r>
                  <a:rPr lang="pt-BR" dirty="0"/>
                  <a:t> </a:t>
                </a:r>
                <a:r>
                  <a:rPr lang="pt-BR" dirty="0" smtClean="0"/>
                  <a:t>ativos</a:t>
                </a:r>
              </a:p>
              <a:p>
                <a:r>
                  <a:rPr lang="pt-BR" dirty="0" smtClean="0"/>
                  <a:t>Fração </a:t>
                </a:r>
                <a:r>
                  <a:rPr lang="pt-BR" dirty="0"/>
                  <a:t>de uma unidade de riqueza investida no ativo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dirty="0"/>
                  <a:t> </a:t>
                </a:r>
                <a:r>
                  <a:rPr lang="pt-B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=&gt; </a:t>
                </a:r>
                <a:r>
                  <a:rPr lang="pt-BR" i="1" dirty="0" smtClean="0"/>
                  <a:t>short </a:t>
                </a:r>
                <a:r>
                  <a:rPr lang="pt-BR" i="1" dirty="0" err="1"/>
                  <a:t>sale</a:t>
                </a:r>
                <a:r>
                  <a:rPr lang="pt-BR" i="1" dirty="0"/>
                  <a:t> </a:t>
                </a:r>
                <a:r>
                  <a:rPr lang="pt-BR" dirty="0"/>
                  <a:t>(</a:t>
                </a:r>
                <a:r>
                  <a:rPr lang="pt-BR" sz="1800" dirty="0"/>
                  <a:t>vender sem a </a:t>
                </a:r>
                <a:r>
                  <a:rPr lang="pt-BR" sz="1800" dirty="0" smtClean="0"/>
                  <a:t>entrega/ tomar </a:t>
                </a:r>
                <a:r>
                  <a:rPr lang="pt-BR" sz="1800" dirty="0"/>
                  <a:t>emprestado indexado ao </a:t>
                </a:r>
                <a:r>
                  <a:rPr lang="pt-BR" sz="1800" dirty="0" smtClean="0"/>
                  <a:t>ativo etc.</a:t>
                </a:r>
                <a:r>
                  <a:rPr lang="pt-BR" dirty="0" smtClean="0"/>
                  <a:t>)</a:t>
                </a:r>
              </a:p>
              <a:p>
                <a:pPr marL="266700" indent="-266700"/>
                <a:r>
                  <a:rPr lang="pt-BR" dirty="0" smtClean="0"/>
                  <a:t>Taxas </a:t>
                </a:r>
                <a:r>
                  <a:rPr lang="pt-BR" dirty="0"/>
                  <a:t>de retorno dos </a:t>
                </a:r>
                <a:r>
                  <a:rPr lang="pt-BR" i="1" dirty="0"/>
                  <a:t>N</a:t>
                </a:r>
                <a:r>
                  <a:rPr lang="pt-BR" dirty="0"/>
                  <a:t> ativos </a:t>
                </a:r>
                <a:r>
                  <a:rPr lang="pt-BR" dirty="0" smtClean="0"/>
                  <a:t>expressas </a:t>
                </a:r>
                <a:r>
                  <a:rPr lang="pt-BR" dirty="0"/>
                  <a:t>no vetor de componentes </a:t>
                </a:r>
                <a:r>
                  <a:rPr lang="pt-BR" dirty="0" smtClean="0"/>
                  <a:t>aleatórios:</a:t>
                </a:r>
                <a:r>
                  <a:rPr lang="pt-BR" dirty="0" smtClean="0"/>
                  <a:t>    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Retorno </a:t>
                </a:r>
                <a:r>
                  <a:rPr lang="pt-BR" dirty="0"/>
                  <a:t>esperado é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𝝆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, na qual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8" t="-4288" b="-35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fld id="{0AAA9A49-B9F3-4F55-B192-68733FB2F77C}" type="slidenum">
              <a:rPr lang="pt-B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516</TotalTime>
  <Words>1224</Words>
  <Application>Microsoft Office PowerPoint</Application>
  <PresentationFormat>Widescreen</PresentationFormat>
  <Paragraphs>175</Paragraphs>
  <Slides>43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Corbel</vt:lpstr>
      <vt:lpstr>Times New Roman</vt:lpstr>
      <vt:lpstr>Wingdings</vt:lpstr>
      <vt:lpstr>Paralaxe</vt:lpstr>
      <vt:lpstr>Simulações numéricas em Matlab para modelos de equilíbrio dinâmico e estocástico:  teste de eficiência com diferentes funções de utilidade. </vt:lpstr>
      <vt:lpstr>Metodologia </vt:lpstr>
      <vt:lpstr>Maximização individual</vt:lpstr>
      <vt:lpstr>Maximização de equilíbrio geral</vt:lpstr>
      <vt:lpstr>O modelo</vt:lpstr>
      <vt:lpstr>Continuação do modelo</vt:lpstr>
      <vt:lpstr>Candidato dominante</vt:lpstr>
      <vt:lpstr>Série estocástica de consumo</vt:lpstr>
      <vt:lpstr>As carteiras escolhidas são eficientes  (para mercados eficientes)</vt:lpstr>
      <vt:lpstr>Carteiras eficientes (cont.)</vt:lpstr>
      <vt:lpstr>O problema da escolha individual  da carteira eficiente</vt:lpstr>
      <vt:lpstr>Solução geral para o problema de minimização</vt:lpstr>
      <vt:lpstr>O processo</vt:lpstr>
      <vt:lpstr>Janela de observação</vt:lpstr>
      <vt:lpstr>Papel da condição de equilíbrio geral</vt:lpstr>
      <vt:lpstr>Carteiras eficientes específicas ao  agente em questão</vt:lpstr>
      <vt:lpstr>Como se determinam as quantidades compradas e vendidas de ativos em cada estágio?</vt:lpstr>
      <vt:lpstr>Retornos que seguem um processo GARCH</vt:lpstr>
      <vt:lpstr>Modelo ARCH (q)</vt:lpstr>
      <vt:lpstr>ARMA (autoregressive-moving average)</vt:lpstr>
      <vt:lpstr>Modelo GARCH (p, q)</vt:lpstr>
      <vt:lpstr>Estimativa dos preços dos ativos</vt:lpstr>
      <vt:lpstr>Programa em Matlab para a simulação numérica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Teste do modelo de simulação em 7 tipos de função utilidade, além da Cobb-Douglas: </vt:lpstr>
      <vt:lpstr>Trajetória dos retornos de nove ativos no experimento de número 1 para a  função de utilidade Cobb-Douglas </vt:lpstr>
      <vt:lpstr>O teste de convergência ao equilíbrio geral dinâmico e estocástico</vt:lpstr>
      <vt:lpstr>Tempos de processamento para os dez passos nos dez experimentos considerados</vt:lpstr>
      <vt:lpstr>Tempos de processamento para cada passo, dentre dez, na soma de todos os dez experimentos realizados </vt:lpstr>
      <vt:lpstr>Tempo de processamento e convergência  ao equilíbrio dinâmico</vt:lpstr>
      <vt:lpstr>Tempo de convergência certa</vt:lpstr>
      <vt:lpstr>Probabilidade de convergir</vt:lpstr>
      <vt:lpstr>Apresentação do PowerPoint</vt:lpstr>
      <vt:lpstr>Apresentação do PowerPoint</vt:lpstr>
      <vt:lpstr>Fim da apresentação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Simulações numéricas em Matlab para modelos de equilíbrio dinâmico e estocástico:  teste de eficiência com diferentes funções de utilidade.</dc:title>
  <dc:creator>Ricardo Luis Chaves Feijo</dc:creator>
  <cp:lastModifiedBy>Ricardo Luis Chaves Feijo</cp:lastModifiedBy>
  <cp:revision>33</cp:revision>
  <dcterms:created xsi:type="dcterms:W3CDTF">2016-08-12T16:36:47Z</dcterms:created>
  <dcterms:modified xsi:type="dcterms:W3CDTF">2016-08-17T17:01:08Z</dcterms:modified>
</cp:coreProperties>
</file>