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28"/>
    <p:restoredTop sz="94691"/>
  </p:normalViewPr>
  <p:slideViewPr>
    <p:cSldViewPr snapToGrid="0" snapToObjects="1">
      <p:cViewPr varScale="1">
        <p:scale>
          <a:sx n="88" d="100"/>
          <a:sy n="88" d="100"/>
        </p:scale>
        <p:origin x="3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10/4/20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1454F-2E73-AC48-9274-815F8D00B8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Regimes internacionais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26CF50-A24D-634C-9173-B633F45EF5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Cristiane Lucena</a:t>
            </a:r>
          </a:p>
        </p:txBody>
      </p:sp>
    </p:spTree>
    <p:extLst>
      <p:ext uri="{BB962C8B-B14F-4D97-AF65-F5344CB8AC3E}">
        <p14:creationId xmlns:p14="http://schemas.microsoft.com/office/powerpoint/2010/main" val="3360176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98251-BD64-CC40-9BF9-181DE1EAC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Roteiro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C844A-A9A8-ED41-AB8C-93F58E4B3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sz="2400" dirty="0"/>
              <a:t>Ana Paula Tostes (2006)</a:t>
            </a:r>
          </a:p>
          <a:p>
            <a:pPr lvl="1"/>
            <a:r>
              <a:rPr lang="pt-BR" sz="2400" dirty="0"/>
              <a:t>“Um Casamento Feliz. Direito Internacional e Sociedade Civil Global na Formação dos Regimes Internacionais.”</a:t>
            </a:r>
          </a:p>
          <a:p>
            <a:endParaRPr lang="pt-BR" dirty="0"/>
          </a:p>
          <a:p>
            <a:r>
              <a:rPr lang="pt-BR" sz="2400" dirty="0"/>
              <a:t>Entrevista: Ana Paula Tostes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C3F7AF-8DE7-4748-AEE9-D6F93FD56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0686" y="1765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7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3DE07-869D-F04A-8023-5B03D36A9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Ana Paula Tostes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5FAE5-AC07-9A46-BE89-856CF4F52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endParaRPr lang="pt-BR" dirty="0"/>
          </a:p>
          <a:p>
            <a:pPr marL="0" indent="0">
              <a:buNone/>
            </a:pPr>
            <a:r>
              <a:rPr lang="en-US" sz="2300" dirty="0"/>
              <a:t>Senior Fellow do CEBRI - </a:t>
            </a:r>
            <a:r>
              <a:rPr lang="en-US" sz="2300" dirty="0" err="1"/>
              <a:t>Núcleo</a:t>
            </a:r>
            <a:r>
              <a:rPr lang="en-US" sz="2300" dirty="0"/>
              <a:t> EUROPA. </a:t>
            </a:r>
            <a:r>
              <a:rPr lang="en-US" sz="2300" dirty="0" err="1"/>
              <a:t>Professora</a:t>
            </a:r>
            <a:r>
              <a:rPr lang="en-US" sz="2300" dirty="0"/>
              <a:t> </a:t>
            </a:r>
            <a:r>
              <a:rPr lang="en-US" sz="2300" dirty="0" err="1"/>
              <a:t>Associada</a:t>
            </a:r>
            <a:r>
              <a:rPr lang="en-US" sz="2300" dirty="0"/>
              <a:t> do </a:t>
            </a:r>
            <a:r>
              <a:rPr lang="en-US" sz="2300" dirty="0" err="1"/>
              <a:t>Departamento</a:t>
            </a:r>
            <a:r>
              <a:rPr lang="en-US" sz="2300" dirty="0"/>
              <a:t> de </a:t>
            </a:r>
            <a:r>
              <a:rPr lang="en-US" sz="2300" dirty="0" err="1"/>
              <a:t>Relações</a:t>
            </a:r>
            <a:r>
              <a:rPr lang="en-US" sz="2300" dirty="0"/>
              <a:t> </a:t>
            </a:r>
            <a:r>
              <a:rPr lang="en-US" sz="2300" dirty="0" err="1"/>
              <a:t>Internacionais</a:t>
            </a:r>
            <a:r>
              <a:rPr lang="en-US" sz="2300" dirty="0"/>
              <a:t> da </a:t>
            </a:r>
            <a:r>
              <a:rPr lang="en-US" sz="2300" dirty="0" err="1"/>
              <a:t>Universidade</a:t>
            </a:r>
            <a:r>
              <a:rPr lang="en-US" sz="2300" dirty="0"/>
              <a:t> do Estado do Rio de Janeiro - DRI/UERJ e </a:t>
            </a:r>
            <a:r>
              <a:rPr lang="en-US" sz="2300" dirty="0" err="1"/>
              <a:t>Pesquisadora</a:t>
            </a:r>
            <a:r>
              <a:rPr lang="en-US" sz="2300" dirty="0"/>
              <a:t> </a:t>
            </a:r>
            <a:r>
              <a:rPr lang="en-US" sz="2300" dirty="0" err="1"/>
              <a:t>Prociência</a:t>
            </a:r>
            <a:r>
              <a:rPr lang="en-US" sz="2300" dirty="0"/>
              <a:t> da FAPERJ. </a:t>
            </a:r>
            <a:r>
              <a:rPr lang="en-US" sz="2300" dirty="0" err="1"/>
              <a:t>Coordenadora</a:t>
            </a:r>
            <a:r>
              <a:rPr lang="en-US" sz="2300" dirty="0"/>
              <a:t> do </a:t>
            </a:r>
            <a:r>
              <a:rPr lang="en-US" sz="2300" dirty="0" err="1"/>
              <a:t>Laboratório</a:t>
            </a:r>
            <a:r>
              <a:rPr lang="en-US" sz="2300" dirty="0"/>
              <a:t> de Ensino e </a:t>
            </a:r>
            <a:r>
              <a:rPr lang="en-US" sz="2300" dirty="0" err="1"/>
              <a:t>Pesquisa</a:t>
            </a:r>
            <a:r>
              <a:rPr lang="en-US" sz="2300" dirty="0"/>
              <a:t> de </a:t>
            </a:r>
            <a:r>
              <a:rPr lang="en-US" sz="2300" dirty="0" err="1"/>
              <a:t>Relações</a:t>
            </a:r>
            <a:r>
              <a:rPr lang="en-US" sz="2300" dirty="0"/>
              <a:t> </a:t>
            </a:r>
            <a:r>
              <a:rPr lang="en-US" sz="2300" dirty="0" err="1"/>
              <a:t>Internacionais</a:t>
            </a:r>
            <a:r>
              <a:rPr lang="en-US" sz="2300" dirty="0"/>
              <a:t> (</a:t>
            </a:r>
            <a:r>
              <a:rPr lang="en-US" sz="2300" dirty="0" err="1"/>
              <a:t>LabRI</a:t>
            </a:r>
            <a:r>
              <a:rPr lang="en-US" sz="2300" dirty="0"/>
              <a:t>-UERJ) e </a:t>
            </a:r>
            <a:r>
              <a:rPr lang="en-US" sz="2300" dirty="0" err="1"/>
              <a:t>pesquisadora</a:t>
            </a:r>
            <a:r>
              <a:rPr lang="en-US" sz="2300" dirty="0"/>
              <a:t> do </a:t>
            </a:r>
            <a:r>
              <a:rPr lang="en-US" sz="2300" dirty="0" err="1"/>
              <a:t>Observatório</a:t>
            </a:r>
            <a:r>
              <a:rPr lang="en-US" sz="2300" dirty="0"/>
              <a:t> </a:t>
            </a:r>
            <a:r>
              <a:rPr lang="en-US" sz="2300" dirty="0" err="1"/>
              <a:t>Interdisciplinar</a:t>
            </a:r>
            <a:r>
              <a:rPr lang="en-US" sz="2300" dirty="0"/>
              <a:t> das </a:t>
            </a:r>
            <a:r>
              <a:rPr lang="en-US" sz="2300" dirty="0" err="1"/>
              <a:t>Mudanças</a:t>
            </a:r>
            <a:r>
              <a:rPr lang="en-US" sz="2300" dirty="0"/>
              <a:t> </a:t>
            </a:r>
            <a:r>
              <a:rPr lang="en-US" sz="2300" dirty="0" err="1"/>
              <a:t>Climáticas</a:t>
            </a:r>
            <a:r>
              <a:rPr lang="en-US" sz="2300" dirty="0"/>
              <a:t> (OIMC-IESP). </a:t>
            </a:r>
            <a:r>
              <a:rPr lang="en-US" sz="2300" dirty="0" err="1"/>
              <a:t>Professora</a:t>
            </a:r>
            <a:r>
              <a:rPr lang="en-US" sz="2300" dirty="0"/>
              <a:t> </a:t>
            </a:r>
            <a:r>
              <a:rPr lang="en-US" sz="2300" dirty="0" err="1"/>
              <a:t>colaboradora</a:t>
            </a:r>
            <a:r>
              <a:rPr lang="en-US" sz="2300" dirty="0"/>
              <a:t> do Centro de </a:t>
            </a:r>
            <a:r>
              <a:rPr lang="en-US" sz="2300" dirty="0" err="1"/>
              <a:t>Excelência</a:t>
            </a:r>
            <a:r>
              <a:rPr lang="en-US" sz="2300" dirty="0"/>
              <a:t> Jean Monnet da FGV/Rio. </a:t>
            </a:r>
            <a:r>
              <a:rPr lang="en-US" sz="2300" dirty="0" err="1"/>
              <a:t>Foi</a:t>
            </a:r>
            <a:r>
              <a:rPr lang="en-US" sz="2300" dirty="0"/>
              <a:t> </a:t>
            </a:r>
            <a:r>
              <a:rPr lang="en-US" sz="2300" dirty="0" err="1"/>
              <a:t>pesquisadora</a:t>
            </a:r>
            <a:r>
              <a:rPr lang="en-US" sz="2300" dirty="0"/>
              <a:t> </a:t>
            </a:r>
            <a:r>
              <a:rPr lang="en-US" sz="2300" dirty="0" err="1"/>
              <a:t>visitante</a:t>
            </a:r>
            <a:r>
              <a:rPr lang="en-US" sz="2300" dirty="0"/>
              <a:t> </a:t>
            </a:r>
            <a:r>
              <a:rPr lang="en-US" sz="2300" dirty="0" err="1"/>
              <a:t>na</a:t>
            </a:r>
            <a:r>
              <a:rPr lang="en-US" sz="2300" dirty="0"/>
              <a:t> </a:t>
            </a:r>
            <a:r>
              <a:rPr lang="en-US" sz="2300" dirty="0" err="1"/>
              <a:t>Universidade</a:t>
            </a:r>
            <a:r>
              <a:rPr lang="en-US" sz="2300" dirty="0"/>
              <a:t> Livre de </a:t>
            </a:r>
            <a:r>
              <a:rPr lang="en-US" sz="2300" dirty="0" err="1"/>
              <a:t>Berlim</a:t>
            </a:r>
            <a:r>
              <a:rPr lang="en-US" sz="2300" dirty="0"/>
              <a:t>-ULB (2016-2017). </a:t>
            </a:r>
            <a:r>
              <a:rPr lang="en-US" sz="2300" dirty="0" err="1"/>
              <a:t>Foi</a:t>
            </a:r>
            <a:r>
              <a:rPr lang="en-US" sz="2300" dirty="0"/>
              <a:t> </a:t>
            </a:r>
            <a:r>
              <a:rPr lang="en-US" sz="2300" dirty="0" err="1"/>
              <a:t>professora</a:t>
            </a:r>
            <a:r>
              <a:rPr lang="en-US" sz="2300" dirty="0"/>
              <a:t> da Michigan State University (MSU), </a:t>
            </a:r>
            <a:r>
              <a:rPr lang="en-US" sz="2300" dirty="0" err="1"/>
              <a:t>membro</a:t>
            </a:r>
            <a:r>
              <a:rPr lang="en-US" sz="2300" dirty="0"/>
              <a:t> do CLACS/MSU (Centro de </a:t>
            </a:r>
            <a:r>
              <a:rPr lang="en-US" sz="2300" dirty="0" err="1"/>
              <a:t>Estudos</a:t>
            </a:r>
            <a:r>
              <a:rPr lang="en-US" sz="2300" dirty="0"/>
              <a:t> Latino-Americanos e </a:t>
            </a:r>
            <a:r>
              <a:rPr lang="en-US" sz="2300" dirty="0" err="1"/>
              <a:t>Caribenho</a:t>
            </a:r>
            <a:r>
              <a:rPr lang="en-US" sz="2300" dirty="0"/>
              <a:t> de Michigan State University), PRODOC e </a:t>
            </a:r>
            <a:r>
              <a:rPr lang="en-US" sz="2300" dirty="0" err="1"/>
              <a:t>professora</a:t>
            </a:r>
            <a:r>
              <a:rPr lang="en-US" sz="2300" dirty="0"/>
              <a:t> </a:t>
            </a:r>
            <a:r>
              <a:rPr lang="en-US" sz="2300" dirty="0" err="1"/>
              <a:t>visitante</a:t>
            </a:r>
            <a:r>
              <a:rPr lang="en-US" sz="2300" dirty="0"/>
              <a:t> no </a:t>
            </a:r>
            <a:r>
              <a:rPr lang="en-US" sz="2300" dirty="0" err="1"/>
              <a:t>Departamento</a:t>
            </a:r>
            <a:r>
              <a:rPr lang="en-US" sz="2300" dirty="0"/>
              <a:t> de </a:t>
            </a:r>
            <a:r>
              <a:rPr lang="en-US" sz="2300" dirty="0" err="1"/>
              <a:t>Ciência</a:t>
            </a:r>
            <a:r>
              <a:rPr lang="en-US" sz="2300" dirty="0"/>
              <a:t> </a:t>
            </a:r>
            <a:r>
              <a:rPr lang="en-US" sz="2300" dirty="0" err="1"/>
              <a:t>Política</a:t>
            </a:r>
            <a:r>
              <a:rPr lang="en-US" sz="2300" dirty="0"/>
              <a:t> e no Instituto de </a:t>
            </a:r>
            <a:r>
              <a:rPr lang="en-US" sz="2300" dirty="0" err="1"/>
              <a:t>Relações</a:t>
            </a:r>
            <a:r>
              <a:rPr lang="en-US" sz="2300" dirty="0"/>
              <a:t> </a:t>
            </a:r>
            <a:r>
              <a:rPr lang="en-US" sz="2300" dirty="0" err="1"/>
              <a:t>Internacionais</a:t>
            </a:r>
            <a:r>
              <a:rPr lang="en-US" sz="2300" dirty="0"/>
              <a:t> da USP (IRI/USP). </a:t>
            </a:r>
            <a:r>
              <a:rPr lang="en-US" sz="2300" dirty="0" err="1"/>
              <a:t>Foi</a:t>
            </a:r>
            <a:r>
              <a:rPr lang="en-US" sz="2300" dirty="0"/>
              <a:t> </a:t>
            </a:r>
            <a:r>
              <a:rPr lang="en-US" sz="2300" dirty="0" err="1"/>
              <a:t>pesquisadora</a:t>
            </a:r>
            <a:r>
              <a:rPr lang="en-US" sz="2300" dirty="0"/>
              <a:t> do </a:t>
            </a:r>
            <a:r>
              <a:rPr lang="en-US" sz="2300" dirty="0" err="1"/>
              <a:t>Núcleo</a:t>
            </a:r>
            <a:r>
              <a:rPr lang="en-US" sz="2300" dirty="0"/>
              <a:t> de </a:t>
            </a:r>
            <a:r>
              <a:rPr lang="en-US" sz="2300" dirty="0" err="1"/>
              <a:t>Pesquisa</a:t>
            </a:r>
            <a:r>
              <a:rPr lang="en-US" sz="2300" dirty="0"/>
              <a:t> </a:t>
            </a:r>
            <a:r>
              <a:rPr lang="en-US" sz="2300" dirty="0" err="1"/>
              <a:t>em</a:t>
            </a:r>
            <a:r>
              <a:rPr lang="en-US" sz="2300" dirty="0"/>
              <a:t> </a:t>
            </a:r>
            <a:r>
              <a:rPr lang="en-US" sz="2300" dirty="0" err="1"/>
              <a:t>Relações</a:t>
            </a:r>
            <a:r>
              <a:rPr lang="en-US" sz="2300" dirty="0"/>
              <a:t> </a:t>
            </a:r>
            <a:r>
              <a:rPr lang="en-US" sz="2300" dirty="0" err="1"/>
              <a:t>Internacionais</a:t>
            </a:r>
            <a:r>
              <a:rPr lang="en-US" sz="2300" dirty="0"/>
              <a:t> da USP (NUPRI-USP) e </a:t>
            </a:r>
            <a:r>
              <a:rPr lang="en-US" sz="2300" dirty="0" err="1"/>
              <a:t>membro</a:t>
            </a:r>
            <a:r>
              <a:rPr lang="en-US" sz="2300" dirty="0"/>
              <a:t> do </a:t>
            </a:r>
            <a:r>
              <a:rPr lang="en-US" sz="2300" dirty="0" err="1"/>
              <a:t>GACint</a:t>
            </a:r>
            <a:r>
              <a:rPr lang="en-US" sz="2300" dirty="0"/>
              <a:t> (Grupo de </a:t>
            </a:r>
            <a:r>
              <a:rPr lang="en-US" sz="2300" dirty="0" err="1"/>
              <a:t>Análise</a:t>
            </a:r>
            <a:r>
              <a:rPr lang="en-US" sz="2300" dirty="0"/>
              <a:t> da </a:t>
            </a:r>
            <a:r>
              <a:rPr lang="en-US" sz="2300" dirty="0" err="1"/>
              <a:t>Conjuntura</a:t>
            </a:r>
            <a:r>
              <a:rPr lang="en-US" sz="2300" dirty="0"/>
              <a:t> </a:t>
            </a:r>
            <a:r>
              <a:rPr lang="en-US" sz="2300" dirty="0" err="1"/>
              <a:t>Internacional</a:t>
            </a:r>
            <a:r>
              <a:rPr lang="en-US" sz="2300" dirty="0"/>
              <a:t> da USP). </a:t>
            </a:r>
            <a:r>
              <a:rPr lang="en-US" sz="2300" dirty="0" err="1"/>
              <a:t>Possui</a:t>
            </a:r>
            <a:r>
              <a:rPr lang="en-US" sz="2300" dirty="0"/>
              <a:t> </a:t>
            </a:r>
            <a:r>
              <a:rPr lang="en-US" sz="2300" dirty="0" err="1"/>
              <a:t>Pós</a:t>
            </a:r>
            <a:r>
              <a:rPr lang="en-US" sz="2300" dirty="0"/>
              <a:t> </a:t>
            </a:r>
            <a:r>
              <a:rPr lang="en-US" sz="2300" dirty="0" err="1"/>
              <a:t>doutorado</a:t>
            </a:r>
            <a:r>
              <a:rPr lang="en-US" sz="2300" dirty="0"/>
              <a:t> </a:t>
            </a:r>
            <a:r>
              <a:rPr lang="en-US" sz="2300" dirty="0" err="1"/>
              <a:t>em</a:t>
            </a:r>
            <a:r>
              <a:rPr lang="en-US" sz="2300" dirty="0"/>
              <a:t> </a:t>
            </a:r>
            <a:r>
              <a:rPr lang="en-US" sz="2300" dirty="0" err="1"/>
              <a:t>Ciência</a:t>
            </a:r>
            <a:r>
              <a:rPr lang="en-US" sz="2300" dirty="0"/>
              <a:t> </a:t>
            </a:r>
            <a:r>
              <a:rPr lang="en-US" sz="2300" dirty="0" err="1"/>
              <a:t>Política</a:t>
            </a:r>
            <a:r>
              <a:rPr lang="en-US" sz="2300" dirty="0"/>
              <a:t> pela USP (2007), </a:t>
            </a:r>
            <a:r>
              <a:rPr lang="en-US" sz="2300" dirty="0" err="1"/>
              <a:t>Doutorado</a:t>
            </a:r>
            <a:r>
              <a:rPr lang="en-US" sz="2300" dirty="0"/>
              <a:t> </a:t>
            </a:r>
            <a:r>
              <a:rPr lang="en-US" sz="2300" dirty="0" err="1"/>
              <a:t>em</a:t>
            </a:r>
            <a:r>
              <a:rPr lang="en-US" sz="2300" dirty="0"/>
              <a:t> </a:t>
            </a:r>
            <a:r>
              <a:rPr lang="en-US" sz="2300" dirty="0" err="1"/>
              <a:t>Ciência</a:t>
            </a:r>
            <a:r>
              <a:rPr lang="en-US" sz="2300" dirty="0"/>
              <a:t> </a:t>
            </a:r>
            <a:r>
              <a:rPr lang="en-US" sz="2300" dirty="0" err="1"/>
              <a:t>Política</a:t>
            </a:r>
            <a:r>
              <a:rPr lang="en-US" sz="2300" dirty="0"/>
              <a:t> </a:t>
            </a:r>
            <a:r>
              <a:rPr lang="en-US" sz="2300" dirty="0" err="1"/>
              <a:t>pelo</a:t>
            </a:r>
            <a:r>
              <a:rPr lang="en-US" sz="2300" dirty="0"/>
              <a:t> IUPERJ (</a:t>
            </a:r>
            <a:r>
              <a:rPr lang="en-US" sz="2300" dirty="0" err="1"/>
              <a:t>atual</a:t>
            </a:r>
            <a:r>
              <a:rPr lang="en-US" sz="2300" dirty="0"/>
              <a:t> IESP/UERJ) e </a:t>
            </a:r>
            <a:r>
              <a:rPr lang="en-US" sz="2300" dirty="0" err="1"/>
              <a:t>Mestrado</a:t>
            </a:r>
            <a:r>
              <a:rPr lang="en-US" sz="2300" dirty="0"/>
              <a:t> pela PUC-RJ. </a:t>
            </a:r>
            <a:r>
              <a:rPr lang="en-US" sz="2300" dirty="0" err="1"/>
              <a:t>Além</a:t>
            </a:r>
            <a:r>
              <a:rPr lang="en-US" sz="2300" dirty="0"/>
              <a:t> de </a:t>
            </a:r>
            <a:r>
              <a:rPr lang="en-US" sz="2300" dirty="0" err="1"/>
              <a:t>artigos</a:t>
            </a:r>
            <a:r>
              <a:rPr lang="en-US" sz="2300" dirty="0"/>
              <a:t> </a:t>
            </a:r>
            <a:r>
              <a:rPr lang="en-US" sz="2300" dirty="0" err="1"/>
              <a:t>publicados</a:t>
            </a:r>
            <a:r>
              <a:rPr lang="en-US" sz="2300" dirty="0"/>
              <a:t> </a:t>
            </a:r>
            <a:r>
              <a:rPr lang="en-US" sz="2300" dirty="0" err="1"/>
              <a:t>na</a:t>
            </a:r>
            <a:r>
              <a:rPr lang="en-US" sz="2300" dirty="0"/>
              <a:t> </a:t>
            </a:r>
            <a:r>
              <a:rPr lang="en-US" sz="2300" dirty="0" err="1"/>
              <a:t>Revista</a:t>
            </a:r>
            <a:r>
              <a:rPr lang="en-US" sz="2300" dirty="0"/>
              <a:t> DADOS, </a:t>
            </a:r>
            <a:r>
              <a:rPr lang="en-US" sz="2300" dirty="0" err="1"/>
              <a:t>Contexto</a:t>
            </a:r>
            <a:r>
              <a:rPr lang="en-US" sz="2300" dirty="0"/>
              <a:t> </a:t>
            </a:r>
            <a:r>
              <a:rPr lang="en-US" sz="2300" dirty="0" err="1"/>
              <a:t>Internacional</a:t>
            </a:r>
            <a:r>
              <a:rPr lang="en-US" sz="2300" dirty="0"/>
              <a:t>, Brazilian Political Science Review, </a:t>
            </a:r>
            <a:r>
              <a:rPr lang="en-US" sz="2300" dirty="0" err="1"/>
              <a:t>Revista</a:t>
            </a:r>
            <a:r>
              <a:rPr lang="en-US" sz="2300" dirty="0"/>
              <a:t> de </a:t>
            </a:r>
            <a:r>
              <a:rPr lang="en-US" sz="2300" dirty="0" err="1"/>
              <a:t>Sociologia</a:t>
            </a:r>
            <a:r>
              <a:rPr lang="en-US" sz="2300" dirty="0"/>
              <a:t> e </a:t>
            </a:r>
            <a:r>
              <a:rPr lang="en-US" sz="2300" dirty="0" err="1"/>
              <a:t>Política</a:t>
            </a:r>
            <a:r>
              <a:rPr lang="en-US" sz="2300" dirty="0"/>
              <a:t>, </a:t>
            </a:r>
            <a:r>
              <a:rPr lang="en-US" sz="2300" dirty="0" err="1"/>
              <a:t>dentre</a:t>
            </a:r>
            <a:r>
              <a:rPr lang="en-US" sz="2300" dirty="0"/>
              <a:t> </a:t>
            </a:r>
            <a:r>
              <a:rPr lang="en-US" sz="2300" dirty="0" err="1"/>
              <a:t>outras</a:t>
            </a:r>
            <a:r>
              <a:rPr lang="en-US" sz="2300" dirty="0"/>
              <a:t>, </a:t>
            </a:r>
            <a:r>
              <a:rPr lang="en-US" sz="2300" dirty="0" err="1"/>
              <a:t>é</a:t>
            </a:r>
            <a:r>
              <a:rPr lang="en-US" sz="2300" dirty="0"/>
              <a:t> </a:t>
            </a:r>
            <a:r>
              <a:rPr lang="en-US" sz="2300" dirty="0" err="1"/>
              <a:t>autora</a:t>
            </a:r>
            <a:r>
              <a:rPr lang="en-US" sz="2300" dirty="0"/>
              <a:t> do </a:t>
            </a:r>
            <a:r>
              <a:rPr lang="en-US" sz="2300" dirty="0" err="1"/>
              <a:t>livro</a:t>
            </a:r>
            <a:r>
              <a:rPr lang="en-US" sz="2300" dirty="0"/>
              <a:t> </a:t>
            </a:r>
            <a:r>
              <a:rPr lang="en-US" sz="2300" dirty="0" err="1"/>
              <a:t>União</a:t>
            </a:r>
            <a:r>
              <a:rPr lang="en-US" sz="2300" dirty="0"/>
              <a:t> </a:t>
            </a:r>
            <a:r>
              <a:rPr lang="en-US" sz="2300" dirty="0" err="1"/>
              <a:t>Europeia</a:t>
            </a:r>
            <a:r>
              <a:rPr lang="en-US" sz="2300" dirty="0"/>
              <a:t>: O </a:t>
            </a:r>
            <a:r>
              <a:rPr lang="en-US" sz="2300" dirty="0" err="1"/>
              <a:t>Poder</a:t>
            </a:r>
            <a:r>
              <a:rPr lang="en-US" sz="2300" dirty="0"/>
              <a:t> </a:t>
            </a:r>
            <a:r>
              <a:rPr lang="en-US" sz="2300" dirty="0" err="1"/>
              <a:t>Político</a:t>
            </a:r>
            <a:r>
              <a:rPr lang="en-US" sz="2300" dirty="0"/>
              <a:t> do </a:t>
            </a:r>
            <a:r>
              <a:rPr lang="en-US" sz="2300" dirty="0" err="1"/>
              <a:t>Direito</a:t>
            </a:r>
            <a:r>
              <a:rPr lang="en-US" sz="2300" dirty="0"/>
              <a:t> (Ed. </a:t>
            </a:r>
            <a:r>
              <a:rPr lang="en-US" sz="2300" dirty="0" err="1"/>
              <a:t>Renovar</a:t>
            </a:r>
            <a:r>
              <a:rPr lang="en-US" sz="2300" dirty="0"/>
              <a:t>, 2004), co-</a:t>
            </a:r>
            <a:r>
              <a:rPr lang="en-US" sz="2300" dirty="0" err="1"/>
              <a:t>organizadora</a:t>
            </a:r>
            <a:r>
              <a:rPr lang="en-US" sz="2300" dirty="0"/>
              <a:t>, </a:t>
            </a:r>
            <a:r>
              <a:rPr lang="en-US" sz="2300" dirty="0" err="1"/>
              <a:t>juntamente</a:t>
            </a:r>
            <a:r>
              <a:rPr lang="en-US" sz="2300" dirty="0"/>
              <a:t> com o Professor Álvaro de Vita, do </a:t>
            </a:r>
            <a:r>
              <a:rPr lang="en-US" sz="2300" dirty="0" err="1"/>
              <a:t>livro</a:t>
            </a:r>
            <a:r>
              <a:rPr lang="en-US" sz="2300" dirty="0"/>
              <a:t> </a:t>
            </a:r>
            <a:r>
              <a:rPr lang="en-US" sz="2300" dirty="0" err="1"/>
              <a:t>intitulado</a:t>
            </a:r>
            <a:r>
              <a:rPr lang="en-US" sz="2300" dirty="0"/>
              <a:t> </a:t>
            </a:r>
            <a:r>
              <a:rPr lang="en-US" sz="2300" dirty="0" err="1"/>
              <a:t>Justiça</a:t>
            </a:r>
            <a:r>
              <a:rPr lang="en-US" sz="2300" dirty="0"/>
              <a:t> e </a:t>
            </a:r>
            <a:r>
              <a:rPr lang="en-US" sz="2300" dirty="0" err="1"/>
              <a:t>Processos</a:t>
            </a:r>
            <a:r>
              <a:rPr lang="en-US" sz="2300" dirty="0"/>
              <a:t> </a:t>
            </a:r>
            <a:r>
              <a:rPr lang="en-US" sz="2300" dirty="0" err="1"/>
              <a:t>Democráticos</a:t>
            </a:r>
            <a:r>
              <a:rPr lang="en-US" sz="2300" dirty="0"/>
              <a:t> </a:t>
            </a:r>
            <a:r>
              <a:rPr lang="en-US" sz="2300" dirty="0" err="1"/>
              <a:t>Transnacionais</a:t>
            </a:r>
            <a:r>
              <a:rPr lang="en-US" sz="2300" dirty="0"/>
              <a:t> (Ed. </a:t>
            </a:r>
            <a:r>
              <a:rPr lang="en-US" sz="2300" dirty="0" err="1"/>
              <a:t>Humanitas</a:t>
            </a:r>
            <a:r>
              <a:rPr lang="en-US" sz="2300" dirty="0"/>
              <a:t>, 2005), co-</a:t>
            </a:r>
            <a:r>
              <a:rPr lang="en-US" sz="2300" dirty="0" err="1"/>
              <a:t>organizadora</a:t>
            </a:r>
            <a:r>
              <a:rPr lang="en-US" sz="2300" dirty="0"/>
              <a:t> do </a:t>
            </a:r>
            <a:r>
              <a:rPr lang="en-US" sz="2300" dirty="0" err="1"/>
              <a:t>livro</a:t>
            </a:r>
            <a:r>
              <a:rPr lang="en-US" sz="2300" dirty="0"/>
              <a:t> </a:t>
            </a:r>
            <a:r>
              <a:rPr lang="en-US" sz="2300" dirty="0" err="1"/>
              <a:t>intitulado</a:t>
            </a:r>
            <a:r>
              <a:rPr lang="en-US" sz="2300" dirty="0"/>
              <a:t> </a:t>
            </a:r>
            <a:r>
              <a:rPr lang="en-US" sz="2300" dirty="0" err="1"/>
              <a:t>Estudos</a:t>
            </a:r>
            <a:r>
              <a:rPr lang="en-US" sz="2300" dirty="0"/>
              <a:t> americanos </a:t>
            </a:r>
            <a:r>
              <a:rPr lang="en-US" sz="2300" dirty="0" err="1"/>
              <a:t>em</a:t>
            </a:r>
            <a:r>
              <a:rPr lang="en-US" sz="2300" dirty="0"/>
              <a:t> </a:t>
            </a:r>
            <a:r>
              <a:rPr lang="en-US" sz="2300" dirty="0" err="1"/>
              <a:t>perspectiva</a:t>
            </a:r>
            <a:r>
              <a:rPr lang="en-US" sz="2300" dirty="0"/>
              <a:t>: </a:t>
            </a:r>
            <a:r>
              <a:rPr lang="en-US" sz="2300" dirty="0" err="1"/>
              <a:t>relações</a:t>
            </a:r>
            <a:r>
              <a:rPr lang="en-US" sz="2300" dirty="0"/>
              <a:t> </a:t>
            </a:r>
            <a:r>
              <a:rPr lang="en-US" sz="2300" dirty="0" err="1"/>
              <a:t>internacionais</a:t>
            </a:r>
            <a:r>
              <a:rPr lang="en-US" sz="2300" dirty="0"/>
              <a:t>, </a:t>
            </a:r>
            <a:r>
              <a:rPr lang="en-US" sz="2300" dirty="0" err="1"/>
              <a:t>política</a:t>
            </a:r>
            <a:r>
              <a:rPr lang="en-US" sz="2300" dirty="0"/>
              <a:t> externa e </a:t>
            </a:r>
            <a:r>
              <a:rPr lang="en-US" sz="2300" dirty="0" err="1"/>
              <a:t>ideologias</a:t>
            </a:r>
            <a:r>
              <a:rPr lang="en-US" sz="2300" dirty="0"/>
              <a:t> (Ed. </a:t>
            </a:r>
            <a:r>
              <a:rPr lang="en-US" sz="2300" dirty="0" err="1"/>
              <a:t>Appris</a:t>
            </a:r>
            <a:r>
              <a:rPr lang="en-US" sz="2300" dirty="0"/>
              <a:t>, 2013) e </a:t>
            </a:r>
            <a:r>
              <a:rPr lang="en-US" sz="2300" dirty="0" err="1"/>
              <a:t>autora</a:t>
            </a:r>
            <a:r>
              <a:rPr lang="en-US" sz="2300" dirty="0"/>
              <a:t> do </a:t>
            </a:r>
            <a:r>
              <a:rPr lang="en-US" sz="2300" dirty="0" err="1"/>
              <a:t>livro</a:t>
            </a:r>
            <a:r>
              <a:rPr lang="en-US" sz="2300" dirty="0"/>
              <a:t> </a:t>
            </a:r>
            <a:r>
              <a:rPr lang="en-US" sz="2300" dirty="0" err="1"/>
              <a:t>União</a:t>
            </a:r>
            <a:r>
              <a:rPr lang="en-US" sz="2300" dirty="0"/>
              <a:t> </a:t>
            </a:r>
            <a:r>
              <a:rPr lang="en-US" sz="2300" dirty="0" err="1"/>
              <a:t>Europeia</a:t>
            </a:r>
            <a:r>
              <a:rPr lang="en-US" sz="2300" dirty="0"/>
              <a:t>: </a:t>
            </a:r>
            <a:r>
              <a:rPr lang="en-US" sz="2300" dirty="0" err="1"/>
              <a:t>Resiliência</a:t>
            </a:r>
            <a:r>
              <a:rPr lang="en-US" sz="2300" dirty="0"/>
              <a:t> e </a:t>
            </a:r>
            <a:r>
              <a:rPr lang="en-US" sz="2300" dirty="0" err="1"/>
              <a:t>inovação</a:t>
            </a:r>
            <a:r>
              <a:rPr lang="en-US" sz="2300" dirty="0"/>
              <a:t> </a:t>
            </a:r>
            <a:r>
              <a:rPr lang="en-US" sz="2300" dirty="0" err="1"/>
              <a:t>política</a:t>
            </a:r>
            <a:r>
              <a:rPr lang="en-US" sz="2300" dirty="0"/>
              <a:t> no </a:t>
            </a:r>
            <a:r>
              <a:rPr lang="en-US" sz="2300" dirty="0" err="1"/>
              <a:t>mundo</a:t>
            </a:r>
            <a:r>
              <a:rPr lang="en-US" sz="2300" dirty="0"/>
              <a:t> </a:t>
            </a:r>
            <a:r>
              <a:rPr lang="en-US" sz="2300" dirty="0" err="1"/>
              <a:t>contemporâneo</a:t>
            </a:r>
            <a:r>
              <a:rPr lang="en-US" sz="2300" dirty="0"/>
              <a:t> (Ed. </a:t>
            </a:r>
            <a:r>
              <a:rPr lang="en-US" sz="2300" dirty="0" err="1"/>
              <a:t>Appris</a:t>
            </a:r>
            <a:r>
              <a:rPr lang="en-US" sz="2300" dirty="0"/>
              <a:t>, 2017). </a:t>
            </a:r>
            <a:r>
              <a:rPr lang="en-US" sz="2300" dirty="0" err="1"/>
              <a:t>Mais</a:t>
            </a:r>
            <a:r>
              <a:rPr lang="en-US" sz="2300" dirty="0"/>
              <a:t> </a:t>
            </a:r>
            <a:r>
              <a:rPr lang="en-US" sz="2300" dirty="0" err="1"/>
              <a:t>recentemente</a:t>
            </a:r>
            <a:r>
              <a:rPr lang="en-US" sz="2300" dirty="0"/>
              <a:t> </a:t>
            </a:r>
            <a:r>
              <a:rPr lang="en-US" sz="2300" dirty="0" err="1"/>
              <a:t>publicou</a:t>
            </a:r>
            <a:r>
              <a:rPr lang="en-US" sz="2300" dirty="0"/>
              <a:t> o </a:t>
            </a:r>
            <a:r>
              <a:rPr lang="en-US" sz="2300" dirty="0" err="1"/>
              <a:t>capítulo</a:t>
            </a:r>
            <a:r>
              <a:rPr lang="en-US" sz="2300" dirty="0"/>
              <a:t> </a:t>
            </a:r>
            <a:r>
              <a:rPr lang="en-US" sz="2300" dirty="0" err="1"/>
              <a:t>intitulado</a:t>
            </a:r>
            <a:r>
              <a:rPr lang="en-US" sz="2300" dirty="0"/>
              <a:t> Constructing Integration: Resilience and political innovation in the EU, no </a:t>
            </a:r>
            <a:r>
              <a:rPr lang="en-US" sz="2300" dirty="0" err="1"/>
              <a:t>Livro</a:t>
            </a:r>
            <a:r>
              <a:rPr lang="en-US" sz="2300" dirty="0"/>
              <a:t> </a:t>
            </a:r>
            <a:r>
              <a:rPr lang="en-US" sz="2300" dirty="0" err="1"/>
              <a:t>organizado</a:t>
            </a:r>
            <a:r>
              <a:rPr lang="en-US" sz="2300" dirty="0"/>
              <a:t> </a:t>
            </a:r>
            <a:r>
              <a:rPr lang="en-US" sz="2300" dirty="0" err="1"/>
              <a:t>por</a:t>
            </a:r>
            <a:r>
              <a:rPr lang="en-US" sz="2300" dirty="0"/>
              <a:t> Detlef Nolte e Brigitte </a:t>
            </a:r>
            <a:r>
              <a:rPr lang="en-US" sz="2300" dirty="0" err="1"/>
              <a:t>Weiffen</a:t>
            </a:r>
            <a:r>
              <a:rPr lang="en-US" sz="2300" dirty="0"/>
              <a:t>, Regionalism Under Stress: Europe and Latin America in Comparative Perspective, Ed. Routledge.</a:t>
            </a:r>
            <a:endParaRPr lang="pt-BR" sz="2300" dirty="0"/>
          </a:p>
        </p:txBody>
      </p:sp>
    </p:spTree>
    <p:extLst>
      <p:ext uri="{BB962C8B-B14F-4D97-AF65-F5344CB8AC3E}">
        <p14:creationId xmlns:p14="http://schemas.microsoft.com/office/powerpoint/2010/main" val="2337957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C5A31-2D50-5140-91F1-A27430F19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A Sociedade Civil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18363-8950-6743-A954-EBDE18DB3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/>
          </a:p>
          <a:p>
            <a:r>
              <a:rPr lang="pt-BR" sz="2600" dirty="0"/>
              <a:t>Sociedade civil global</a:t>
            </a:r>
          </a:p>
          <a:p>
            <a:pPr lvl="1"/>
            <a:r>
              <a:rPr lang="pt-BR" dirty="0"/>
              <a:t>Redes transnacionais de advocacia (</a:t>
            </a:r>
            <a:r>
              <a:rPr lang="pt-BR" dirty="0" err="1"/>
              <a:t>Keck</a:t>
            </a:r>
            <a:r>
              <a:rPr lang="pt-BR" dirty="0"/>
              <a:t> &amp; </a:t>
            </a:r>
            <a:r>
              <a:rPr lang="pt-BR" dirty="0" err="1"/>
              <a:t>Sinkkink</a:t>
            </a:r>
            <a:r>
              <a:rPr lang="pt-BR" dirty="0"/>
              <a:t>)</a:t>
            </a:r>
          </a:p>
          <a:p>
            <a:pPr lvl="1"/>
            <a:r>
              <a:rPr lang="pt-BR" dirty="0"/>
              <a:t>Comunidades epistêmicas (Peter Haas)</a:t>
            </a:r>
          </a:p>
          <a:p>
            <a:r>
              <a:rPr lang="pt-BR" sz="2600" dirty="0"/>
              <a:t>Qual foi o papel da sociedade civil global na construção do regime internacional de combate à mudança climática?</a:t>
            </a:r>
            <a:endParaRPr lang="pt-BR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0E5316-9E98-CA48-8CBB-0BDE10BB1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39086" y="20211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4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1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A8138-978F-D244-AD41-F0BF82FDC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O Direito Internacional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A2974-3619-F343-B852-78AEC201C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/>
          </a:p>
          <a:p>
            <a:r>
              <a:rPr lang="en-US" sz="2400" dirty="0"/>
              <a:t>A </a:t>
            </a:r>
            <a:r>
              <a:rPr lang="en-US" sz="2400" dirty="0" err="1"/>
              <a:t>construção</a:t>
            </a:r>
            <a:r>
              <a:rPr lang="en-US" sz="2400" dirty="0"/>
              <a:t> de regimes </a:t>
            </a:r>
            <a:r>
              <a:rPr lang="en-US" sz="2400" dirty="0" err="1"/>
              <a:t>internacionais</a:t>
            </a:r>
            <a:r>
              <a:rPr lang="en-US" sz="2400" dirty="0"/>
              <a:t> e a </a:t>
            </a:r>
            <a:r>
              <a:rPr lang="en-US" sz="2400" dirty="0" err="1"/>
              <a:t>judicialização</a:t>
            </a:r>
            <a:r>
              <a:rPr lang="en-US" sz="2400" dirty="0"/>
              <a:t> da </a:t>
            </a:r>
            <a:r>
              <a:rPr lang="en-US" sz="2400" dirty="0" err="1"/>
              <a:t>política</a:t>
            </a:r>
            <a:r>
              <a:rPr lang="en-US" sz="2400" dirty="0"/>
              <a:t> </a:t>
            </a:r>
            <a:r>
              <a:rPr lang="en-US" sz="2400" dirty="0" err="1"/>
              <a:t>internacional</a:t>
            </a:r>
            <a:endParaRPr lang="en-US" sz="2400" dirty="0"/>
          </a:p>
          <a:p>
            <a:pPr marL="530352" lvl="1" indent="0">
              <a:buNone/>
            </a:pPr>
            <a:r>
              <a:rPr lang="en-US" dirty="0"/>
              <a:t>(Goldstein, Keohane et al (2000)</a:t>
            </a:r>
          </a:p>
          <a:p>
            <a:pPr marL="530352" lvl="1" indent="0">
              <a:buNone/>
            </a:pPr>
            <a:r>
              <a:rPr lang="en-US" dirty="0"/>
              <a:t>(</a:t>
            </a:r>
            <a:r>
              <a:rPr lang="en-US" dirty="0" err="1"/>
              <a:t>Koremenos</a:t>
            </a:r>
            <a:r>
              <a:rPr lang="en-US" dirty="0"/>
              <a:t>, Lipson &amp; Snidal 2001/2004)</a:t>
            </a:r>
          </a:p>
          <a:p>
            <a:r>
              <a:rPr lang="pt-BR" sz="2400" dirty="0"/>
              <a:t>Como a ”proliferação” de instituições internacionais se tornou um problema para a governança global</a:t>
            </a:r>
          </a:p>
          <a:p>
            <a:pPr marL="530352" lvl="1" indent="0">
              <a:buNone/>
            </a:pPr>
            <a:r>
              <a:rPr lang="pt-BR" dirty="0"/>
              <a:t>(</a:t>
            </a:r>
            <a:r>
              <a:rPr lang="pt-BR" dirty="0" err="1"/>
              <a:t>Cesare</a:t>
            </a:r>
            <a:r>
              <a:rPr lang="pt-BR" dirty="0"/>
              <a:t> Romano 2005)</a:t>
            </a:r>
          </a:p>
          <a:p>
            <a:pPr marL="530352" lvl="1" indent="0">
              <a:buNone/>
            </a:pPr>
            <a:r>
              <a:rPr lang="pt-BR" dirty="0"/>
              <a:t>(David </a:t>
            </a:r>
            <a:r>
              <a:rPr lang="pt-BR" dirty="0" err="1"/>
              <a:t>Held</a:t>
            </a:r>
            <a:r>
              <a:rPr lang="pt-BR" dirty="0"/>
              <a:t> et al 2013)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CC86D1-4298-9546-A91D-DA4FD1FFB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24572" y="1765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4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34C0E-7BA7-2F42-855F-BAF96DA43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A Crise Atual do Multilateralismo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8FD57-31DC-B04B-AAFE-14F6F4AF8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sz="2400" dirty="0"/>
              <a:t>Papel da sociedade civil</a:t>
            </a:r>
          </a:p>
          <a:p>
            <a:r>
              <a:rPr lang="pt-BR" sz="2400" dirty="0"/>
              <a:t>Papel do Direito Internacional Público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31C22A-F650-8543-9E03-FEC0652B9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1600" y="10096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9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6014</TotalTime>
  <Words>490</Words>
  <Application>Microsoft Macintosh PowerPoint</Application>
  <PresentationFormat>Widescreen</PresentationFormat>
  <Paragraphs>30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Franklin Gothic Book</vt:lpstr>
      <vt:lpstr>Crop</vt:lpstr>
      <vt:lpstr>Regimes internacionais</vt:lpstr>
      <vt:lpstr>Roteiro</vt:lpstr>
      <vt:lpstr>Ana Paula Tostes</vt:lpstr>
      <vt:lpstr>A Sociedade Civil</vt:lpstr>
      <vt:lpstr>O Direito Internacional</vt:lpstr>
      <vt:lpstr>A Crise Atual do Multilateralismo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Regimes internacionais</dc:title>
  <dc:creator>Cristiane</dc:creator>
  <cp:lastModifiedBy>Cristiane</cp:lastModifiedBy>
  <cp:revision>75</cp:revision>
  <dcterms:created xsi:type="dcterms:W3CDTF">2020-08-05T16:20:54Z</dcterms:created>
  <dcterms:modified xsi:type="dcterms:W3CDTF">2020-10-04T20:51:24Z</dcterms:modified>
</cp:coreProperties>
</file>