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6.xml" ContentType="application/vnd.openxmlformats-officedocument.drawingml.chart+xml"/>
  <Override PartName="/ppt/theme/themeOverride1.xml" ContentType="application/vnd.openxmlformats-officedocument.themeOverride+xml"/>
  <Override PartName="/ppt/charts/chart7.xml" ContentType="application/vnd.openxmlformats-officedocument.drawingml.chart+xml"/>
  <Override PartName="/ppt/theme/themeOverride2.xml" ContentType="application/vnd.openxmlformats-officedocument.themeOverride+xml"/>
  <Override PartName="/ppt/notesSlides/notesSlide12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notesSlides/notesSlide15.xml" ContentType="application/vnd.openxmlformats-officedocument.presentationml.notesSlide+xml"/>
  <Override PartName="/ppt/charts/chart12.xml" ContentType="application/vnd.openxmlformats-officedocument.drawingml.chart+xml"/>
  <Override PartName="/ppt/theme/themeOverride3.xml" ContentType="application/vnd.openxmlformats-officedocument.themeOverride+xml"/>
  <Override PartName="/ppt/charts/chart13.xml" ContentType="application/vnd.openxmlformats-officedocument.drawingml.chart+xml"/>
  <Override PartName="/ppt/theme/themeOverride4.xml" ContentType="application/vnd.openxmlformats-officedocument.themeOverride+xml"/>
  <Override PartName="/ppt/charts/chart14.xml" ContentType="application/vnd.openxmlformats-officedocument.drawingml.chart+xml"/>
  <Override PartName="/ppt/theme/themeOverride5.xml" ContentType="application/vnd.openxmlformats-officedocument.themeOverride+xml"/>
  <Override PartName="/ppt/charts/chart15.xml" ContentType="application/vnd.openxmlformats-officedocument.drawingml.chart+xml"/>
  <Override PartName="/ppt/theme/themeOverride6.xml" ContentType="application/vnd.openxmlformats-officedocument.themeOverride+xml"/>
  <Override PartName="/ppt/notesSlides/notesSlide16.xml" ContentType="application/vnd.openxmlformats-officedocument.presentationml.notesSlide+xml"/>
  <Override PartName="/ppt/charts/chart16.xml" ContentType="application/vnd.openxmlformats-officedocument.drawingml.chart+xml"/>
  <Override PartName="/ppt/theme/themeOverride7.xml" ContentType="application/vnd.openxmlformats-officedocument.themeOverride+xml"/>
  <Override PartName="/ppt/charts/chart17.xml" ContentType="application/vnd.openxmlformats-officedocument.drawingml.chart+xml"/>
  <Override PartName="/ppt/theme/themeOverride8.xml" ContentType="application/vnd.openxmlformats-officedocument.themeOverride+xml"/>
  <Override PartName="/ppt/charts/chart18.xml" ContentType="application/vnd.openxmlformats-officedocument.drawingml.chart+xml"/>
  <Override PartName="/ppt/theme/themeOverride9.xml" ContentType="application/vnd.openxmlformats-officedocument.themeOverride+xml"/>
  <Override PartName="/ppt/charts/chart19.xml" ContentType="application/vnd.openxmlformats-officedocument.drawingml.chart+xml"/>
  <Override PartName="/ppt/theme/themeOverride10.xml" ContentType="application/vnd.openxmlformats-officedocument.themeOverride+xml"/>
  <Override PartName="/ppt/charts/chart20.xml" ContentType="application/vnd.openxmlformats-officedocument.drawingml.chart+xml"/>
  <Override PartName="/ppt/theme/themeOverride11.xml" ContentType="application/vnd.openxmlformats-officedocument.themeOverride+xml"/>
  <Override PartName="/ppt/charts/chart21.xml" ContentType="application/vnd.openxmlformats-officedocument.drawingml.chart+xml"/>
  <Override PartName="/ppt/theme/themeOverride12.xml" ContentType="application/vnd.openxmlformats-officedocument.themeOverride+xml"/>
  <Override PartName="/ppt/charts/chart22.xml" ContentType="application/vnd.openxmlformats-officedocument.drawingml.chart+xml"/>
  <Override PartName="/ppt/theme/themeOverride13.xml" ContentType="application/vnd.openxmlformats-officedocument.themeOverride+xml"/>
  <Override PartName="/ppt/charts/chart23.xml" ContentType="application/vnd.openxmlformats-officedocument.drawingml.chart+xml"/>
  <Override PartName="/ppt/theme/themeOverride14.xml" ContentType="application/vnd.openxmlformats-officedocument.themeOverride+xml"/>
  <Override PartName="/ppt/drawings/drawing1.xml" ContentType="application/vnd.openxmlformats-officedocument.drawingml.chartshapes+xml"/>
  <Override PartName="/ppt/charts/chart24.xml" ContentType="application/vnd.openxmlformats-officedocument.drawingml.chart+xml"/>
  <Override PartName="/ppt/theme/themeOverride15.xml" ContentType="application/vnd.openxmlformats-officedocument.themeOverride+xml"/>
  <Override PartName="/ppt/charts/chart25.xml" ContentType="application/vnd.openxmlformats-officedocument.drawingml.chart+xml"/>
  <Override PartName="/ppt/theme/themeOverride16.xml" ContentType="application/vnd.openxmlformats-officedocument.themeOverride+xml"/>
  <Override PartName="/ppt/drawings/drawing2.xml" ContentType="application/vnd.openxmlformats-officedocument.drawingml.chartshape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  <p:sldMasterId id="2147483714" r:id="rId2"/>
  </p:sldMasterIdLst>
  <p:notesMasterIdLst>
    <p:notesMasterId r:id="rId120"/>
  </p:notesMasterIdLst>
  <p:sldIdLst>
    <p:sldId id="256" r:id="rId3"/>
    <p:sldId id="623" r:id="rId4"/>
    <p:sldId id="532" r:id="rId5"/>
    <p:sldId id="313" r:id="rId6"/>
    <p:sldId id="592" r:id="rId7"/>
    <p:sldId id="619" r:id="rId8"/>
    <p:sldId id="289" r:id="rId9"/>
    <p:sldId id="348" r:id="rId10"/>
    <p:sldId id="308" r:id="rId11"/>
    <p:sldId id="398" r:id="rId12"/>
    <p:sldId id="324" r:id="rId13"/>
    <p:sldId id="315" r:id="rId14"/>
    <p:sldId id="318" r:id="rId15"/>
    <p:sldId id="512" r:id="rId16"/>
    <p:sldId id="516" r:id="rId17"/>
    <p:sldId id="517" r:id="rId18"/>
    <p:sldId id="518" r:id="rId19"/>
    <p:sldId id="519" r:id="rId20"/>
    <p:sldId id="325" r:id="rId21"/>
    <p:sldId id="459" r:id="rId22"/>
    <p:sldId id="460" r:id="rId23"/>
    <p:sldId id="461" r:id="rId24"/>
    <p:sldId id="462" r:id="rId25"/>
    <p:sldId id="615" r:id="rId26"/>
    <p:sldId id="463" r:id="rId27"/>
    <p:sldId id="464" r:id="rId28"/>
    <p:sldId id="616" r:id="rId29"/>
    <p:sldId id="614" r:id="rId30"/>
    <p:sldId id="617" r:id="rId31"/>
    <p:sldId id="618" r:id="rId32"/>
    <p:sldId id="621" r:id="rId33"/>
    <p:sldId id="624" r:id="rId34"/>
    <p:sldId id="346" r:id="rId35"/>
    <p:sldId id="539" r:id="rId36"/>
    <p:sldId id="540" r:id="rId37"/>
    <p:sldId id="471" r:id="rId38"/>
    <p:sldId id="472" r:id="rId39"/>
    <p:sldId id="543" r:id="rId40"/>
    <p:sldId id="537" r:id="rId41"/>
    <p:sldId id="332" r:id="rId42"/>
    <p:sldId id="333" r:id="rId43"/>
    <p:sldId id="334" r:id="rId44"/>
    <p:sldId id="477" r:id="rId45"/>
    <p:sldId id="479" r:id="rId46"/>
    <p:sldId id="480" r:id="rId47"/>
    <p:sldId id="499" r:id="rId48"/>
    <p:sldId id="613" r:id="rId49"/>
    <p:sldId id="467" r:id="rId50"/>
    <p:sldId id="504" r:id="rId51"/>
    <p:sldId id="506" r:id="rId52"/>
    <p:sldId id="340" r:id="rId53"/>
    <p:sldId id="341" r:id="rId54"/>
    <p:sldId id="620" r:id="rId55"/>
    <p:sldId id="287" r:id="rId56"/>
    <p:sldId id="625" r:id="rId57"/>
    <p:sldId id="395" r:id="rId58"/>
    <p:sldId id="557" r:id="rId59"/>
    <p:sldId id="338" r:id="rId60"/>
    <p:sldId id="559" r:id="rId61"/>
    <p:sldId id="560" r:id="rId62"/>
    <p:sldId id="562" r:id="rId63"/>
    <p:sldId id="622" r:id="rId64"/>
    <p:sldId id="288" r:id="rId65"/>
    <p:sldId id="626" r:id="rId66"/>
    <p:sldId id="565" r:id="rId67"/>
    <p:sldId id="564" r:id="rId68"/>
    <p:sldId id="551" r:id="rId69"/>
    <p:sldId id="587" r:id="rId70"/>
    <p:sldId id="588" r:id="rId71"/>
    <p:sldId id="589" r:id="rId72"/>
    <p:sldId id="590" r:id="rId73"/>
    <p:sldId id="591" r:id="rId74"/>
    <p:sldId id="474" r:id="rId75"/>
    <p:sldId id="327" r:id="rId76"/>
    <p:sldId id="297" r:id="rId77"/>
    <p:sldId id="593" r:id="rId78"/>
    <p:sldId id="568" r:id="rId79"/>
    <p:sldId id="569" r:id="rId80"/>
    <p:sldId id="570" r:id="rId81"/>
    <p:sldId id="571" r:id="rId82"/>
    <p:sldId id="572" r:id="rId83"/>
    <p:sldId id="573" r:id="rId84"/>
    <p:sldId id="574" r:id="rId85"/>
    <p:sldId id="575" r:id="rId86"/>
    <p:sldId id="576" r:id="rId87"/>
    <p:sldId id="577" r:id="rId88"/>
    <p:sldId id="578" r:id="rId89"/>
    <p:sldId id="579" r:id="rId90"/>
    <p:sldId id="580" r:id="rId91"/>
    <p:sldId id="581" r:id="rId92"/>
    <p:sldId id="582" r:id="rId93"/>
    <p:sldId id="583" r:id="rId94"/>
    <p:sldId id="584" r:id="rId95"/>
    <p:sldId id="585" r:id="rId96"/>
    <p:sldId id="586" r:id="rId97"/>
    <p:sldId id="594" r:id="rId98"/>
    <p:sldId id="595" r:id="rId99"/>
    <p:sldId id="596" r:id="rId100"/>
    <p:sldId id="597" r:id="rId101"/>
    <p:sldId id="599" r:id="rId102"/>
    <p:sldId id="603" r:id="rId103"/>
    <p:sldId id="600" r:id="rId104"/>
    <p:sldId id="602" r:id="rId105"/>
    <p:sldId id="604" r:id="rId106"/>
    <p:sldId id="605" r:id="rId107"/>
    <p:sldId id="606" r:id="rId108"/>
    <p:sldId id="607" r:id="rId109"/>
    <p:sldId id="608" r:id="rId110"/>
    <p:sldId id="609" r:id="rId111"/>
    <p:sldId id="612" r:id="rId112"/>
    <p:sldId id="601" r:id="rId113"/>
    <p:sldId id="336" r:id="rId114"/>
    <p:sldId id="337" r:id="rId115"/>
    <p:sldId id="567" r:id="rId116"/>
    <p:sldId id="303" r:id="rId117"/>
    <p:sldId id="302" r:id="rId118"/>
    <p:sldId id="322" r:id="rId119"/>
  </p:sldIdLst>
  <p:sldSz cx="9144000" cy="6858000" type="screen4x3"/>
  <p:notesSz cx="6858000" cy="9144000"/>
  <p:defaultTextStyle>
    <a:defPPr>
      <a:defRPr lang="pt-BR"/>
    </a:defPPr>
    <a:lvl1pPr algn="ctr" rtl="0" fontAlgn="base">
      <a:spcBef>
        <a:spcPct val="0"/>
      </a:spcBef>
      <a:spcAft>
        <a:spcPct val="0"/>
      </a:spcAft>
      <a:defRPr sz="1600" kern="1200" baseline="300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1600" kern="1200" baseline="300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1600" kern="1200" baseline="300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1600" kern="1200" baseline="300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1600" kern="1200" baseline="300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 baseline="300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 baseline="300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 baseline="300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 baseline="300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339966"/>
    <a:srgbClr val="0099FF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19" autoAdjust="0"/>
    <p:restoredTop sz="94728" autoAdjust="0"/>
  </p:normalViewPr>
  <p:slideViewPr>
    <p:cSldViewPr>
      <p:cViewPr varScale="1">
        <p:scale>
          <a:sx n="92" d="100"/>
          <a:sy n="92" d="100"/>
        </p:scale>
        <p:origin x="183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416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slide" Target="slides/slide114.xml"/><Relationship Id="rId124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oao%20Daniel\Desktop\Vacas%20_%20Jo&#227;o\Consumo%20-%20Exp%20Jo&#227;o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o&#227;o%20Daniel\Documents\Papers\Fibra\Fibra%20cana%20_%20papers\Masarin%20et%20al%202011%20_%20cana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o&#227;o%20Daniel\Documents\Papers\Fibra\Fibra%20cana%20_%20papers\Masarin%20et%20al%202011%20_%20cana.xlsx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Acer%20Core%20Duo\Desktop\Graficos-disserta&#231;&#227;o.xlsx" TargetMode="External"/><Relationship Id="rId1" Type="http://schemas.openxmlformats.org/officeDocument/2006/relationships/themeOverride" Target="../theme/themeOverride3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Acer%20Core%20Duo\Desktop\Graficos-disserta&#231;&#227;o.xlsx" TargetMode="External"/><Relationship Id="rId1" Type="http://schemas.openxmlformats.org/officeDocument/2006/relationships/themeOverride" Target="../theme/themeOverride4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Acer%20Core%20Duo\Desktop\Graficos-disserta&#231;&#227;o.xlsx" TargetMode="External"/><Relationship Id="rId1" Type="http://schemas.openxmlformats.org/officeDocument/2006/relationships/themeOverride" Target="../theme/themeOverride5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Acer%20Core%20Duo\Desktop\Graficos-disserta&#231;&#227;o.xlsx" TargetMode="External"/><Relationship Id="rId1" Type="http://schemas.openxmlformats.org/officeDocument/2006/relationships/themeOverride" Target="../theme/themeOverride6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Acer%20Core%20Duo\Desktop\Graficos-disserta&#231;&#227;o.xlsx" TargetMode="External"/><Relationship Id="rId1" Type="http://schemas.openxmlformats.org/officeDocument/2006/relationships/themeOverride" Target="../theme/themeOverride7.xm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Acer%20Core%20Duo\Desktop\Graficos-disserta&#231;&#227;o.xlsx" TargetMode="External"/><Relationship Id="rId1" Type="http://schemas.openxmlformats.org/officeDocument/2006/relationships/themeOverride" Target="../theme/themeOverride8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Acer%20Core%20Duo\Desktop\Graficos-disserta&#231;&#227;o.xlsx" TargetMode="External"/><Relationship Id="rId1" Type="http://schemas.openxmlformats.org/officeDocument/2006/relationships/themeOverride" Target="../theme/themeOverride9.xm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Acer%20Core%20Duo\Desktop\Graficos-disserta&#231;&#227;o.xlsx" TargetMode="External"/><Relationship Id="rId1" Type="http://schemas.openxmlformats.org/officeDocument/2006/relationships/themeOverride" Target="../theme/themeOverride10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oao%20Daniel\Desktop\Vacas%20_%20Jo&#227;o\Produ&#231;&#227;o%20Leite%20-%20Experimento%20Jo&#227;o.xlsx" TargetMode="Externa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Acer%20Core%20Duo\Desktop\Graficos-disserta&#231;&#227;o.xlsx" TargetMode="External"/><Relationship Id="rId1" Type="http://schemas.openxmlformats.org/officeDocument/2006/relationships/themeOverride" Target="../theme/themeOverride11.xm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Acer%20Core%20Duo\Desktop\Graficos-disserta&#231;&#227;o.xlsx" TargetMode="External"/><Relationship Id="rId1" Type="http://schemas.openxmlformats.org/officeDocument/2006/relationships/themeOverride" Target="../theme/themeOverride12.xml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Acer%20Core%20Duo\Desktop\Graficos-disserta&#231;&#227;o.xlsx" TargetMode="External"/><Relationship Id="rId1" Type="http://schemas.openxmlformats.org/officeDocument/2006/relationships/themeOverride" Target="../theme/themeOverride13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Documents%20and%20Settings\Acer%20Core%20Duo\Desktop\Graficos-disserta&#231;&#227;o.xlsx" TargetMode="External"/><Relationship Id="rId1" Type="http://schemas.openxmlformats.org/officeDocument/2006/relationships/themeOverride" Target="../theme/themeOverride14.xml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Acer%20Core%20Duo\Desktop\Graficos-disserta&#231;&#227;o.xlsx" TargetMode="External"/><Relationship Id="rId1" Type="http://schemas.openxmlformats.org/officeDocument/2006/relationships/themeOverride" Target="../theme/themeOverride15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file:///C:\Documents%20and%20Settings\Acer%20Core%20Duo\Desktop\DadosDenerjl.xls" TargetMode="External"/><Relationship Id="rId1" Type="http://schemas.openxmlformats.org/officeDocument/2006/relationships/themeOverride" Target="../theme/themeOverride16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oao%20Daniel\Desktop\Vacas%20_%20Jo&#227;o\Sangue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oao%20Daniel\Desktop\Vacas%20_%20Jo&#227;o\Composi&#231;&#227;o%20leite%20-%20Exp%20Jo&#227;o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oao%20Daniel\Desktop\Vacas%20_%20Jo&#227;o\Sensorial%20leite.xls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Toshiba\Documents\Vanessa\SBZ\SBZ%202010\NDICE%20DE%20SELEO_est..xlsx" TargetMode="External"/><Relationship Id="rId1" Type="http://schemas.openxmlformats.org/officeDocument/2006/relationships/themeOverride" Target="../theme/themeOverride1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Alexandre\R_Goulart\Pos_graduacao\Revista_Resumos\ASAS_2009\Graficos.xlsx" TargetMode="External"/><Relationship Id="rId1" Type="http://schemas.openxmlformats.org/officeDocument/2006/relationships/themeOverride" Target="../theme/themeOverride2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oao%20Daniel\Doutorado%20Esalq\Aulas%20Dep%20Zootecnia\Palestra%20Cana\Composi&#231;&#227;o%20bromatol&#243;gica%20cana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oao%20Daniel\Doutorado%20Esalq\Aulas%20Dep%20Zootecnia\Palestra%20Cana\Composi&#231;&#227;o%20bromatol&#243;gica%20can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488648444687322"/>
          <c:y val="4.0674822671959127E-2"/>
          <c:w val="0.77558471397754369"/>
          <c:h val="0.75573458276393135"/>
        </c:manualLayout>
      </c:layout>
      <c:lineChart>
        <c:grouping val="standard"/>
        <c:varyColors val="0"/>
        <c:ser>
          <c:idx val="0"/>
          <c:order val="0"/>
          <c:tx>
            <c:strRef>
              <c:f>'CMS (2)'!$BK$5</c:f>
              <c:strCache>
                <c:ptCount val="1"/>
                <c:pt idx="0">
                  <c:v>Controle</c:v>
                </c:pt>
              </c:strCache>
            </c:strRef>
          </c:tx>
          <c:cat>
            <c:strRef>
              <c:f>'CMS (2)'!$BL$4:$BT$4</c:f>
              <c:strCache>
                <c:ptCount val="9"/>
                <c:pt idx="0">
                  <c:v>CV</c:v>
                </c:pt>
                <c:pt idx="2">
                  <c:v>1</c:v>
                </c:pt>
                <c:pt idx="3">
                  <c:v>2</c:v>
                </c:pt>
                <c:pt idx="4">
                  <c:v>3</c:v>
                </c:pt>
                <c:pt idx="5">
                  <c:v>4</c:v>
                </c:pt>
                <c:pt idx="6">
                  <c:v>5</c:v>
                </c:pt>
                <c:pt idx="7">
                  <c:v>6</c:v>
                </c:pt>
                <c:pt idx="8">
                  <c:v>7</c:v>
                </c:pt>
              </c:strCache>
            </c:strRef>
          </c:cat>
          <c:val>
            <c:numRef>
              <c:f>'CMS (2)'!$BL$5:$BT$5</c:f>
              <c:numCache>
                <c:formatCode>General</c:formatCode>
                <c:ptCount val="9"/>
                <c:pt idx="0">
                  <c:v>22.318451482509431</c:v>
                </c:pt>
                <c:pt idx="2">
                  <c:v>22.334372773964827</c:v>
                </c:pt>
                <c:pt idx="3">
                  <c:v>22.328495287866822</c:v>
                </c:pt>
                <c:pt idx="4">
                  <c:v>22.498309996964917</c:v>
                </c:pt>
                <c:pt idx="5">
                  <c:v>22.101951678138928</c:v>
                </c:pt>
                <c:pt idx="6">
                  <c:v>22.189518781143729</c:v>
                </c:pt>
                <c:pt idx="7">
                  <c:v>21.429946701170742</c:v>
                </c:pt>
                <c:pt idx="8">
                  <c:v>22.439274741031003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'CMS (2)'!$BK$6</c:f>
              <c:strCache>
                <c:ptCount val="1"/>
                <c:pt idx="0">
                  <c:v>Etanol</c:v>
                </c:pt>
              </c:strCache>
            </c:strRef>
          </c:tx>
          <c:cat>
            <c:strRef>
              <c:f>'CMS (2)'!$BL$4:$BT$4</c:f>
              <c:strCache>
                <c:ptCount val="9"/>
                <c:pt idx="0">
                  <c:v>CV</c:v>
                </c:pt>
                <c:pt idx="2">
                  <c:v>1</c:v>
                </c:pt>
                <c:pt idx="3">
                  <c:v>2</c:v>
                </c:pt>
                <c:pt idx="4">
                  <c:v>3</c:v>
                </c:pt>
                <c:pt idx="5">
                  <c:v>4</c:v>
                </c:pt>
                <c:pt idx="6">
                  <c:v>5</c:v>
                </c:pt>
                <c:pt idx="7">
                  <c:v>6</c:v>
                </c:pt>
                <c:pt idx="8">
                  <c:v>7</c:v>
                </c:pt>
              </c:strCache>
            </c:strRef>
          </c:cat>
          <c:val>
            <c:numRef>
              <c:f>'CMS (2)'!$BL$6:$BT$6</c:f>
              <c:numCache>
                <c:formatCode>General</c:formatCode>
                <c:ptCount val="9"/>
                <c:pt idx="0">
                  <c:v>21.988617874476255</c:v>
                </c:pt>
                <c:pt idx="2">
                  <c:v>23.18283253135068</c:v>
                </c:pt>
                <c:pt idx="3">
                  <c:v>23.696070985113746</c:v>
                </c:pt>
                <c:pt idx="4">
                  <c:v>23.500384177400491</c:v>
                </c:pt>
                <c:pt idx="5">
                  <c:v>23.018979006728554</c:v>
                </c:pt>
                <c:pt idx="6">
                  <c:v>23.18888671402453</c:v>
                </c:pt>
                <c:pt idx="7">
                  <c:v>22.881295174954232</c:v>
                </c:pt>
                <c:pt idx="8">
                  <c:v>23.284542800269843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'CMS (2)'!$BK$7</c:f>
              <c:strCache>
                <c:ptCount val="1"/>
                <c:pt idx="0">
                  <c:v>Acetato</c:v>
                </c:pt>
              </c:strCache>
            </c:strRef>
          </c:tx>
          <c:cat>
            <c:strRef>
              <c:f>'CMS (2)'!$BL$4:$BT$4</c:f>
              <c:strCache>
                <c:ptCount val="9"/>
                <c:pt idx="0">
                  <c:v>CV</c:v>
                </c:pt>
                <c:pt idx="2">
                  <c:v>1</c:v>
                </c:pt>
                <c:pt idx="3">
                  <c:v>2</c:v>
                </c:pt>
                <c:pt idx="4">
                  <c:v>3</c:v>
                </c:pt>
                <c:pt idx="5">
                  <c:v>4</c:v>
                </c:pt>
                <c:pt idx="6">
                  <c:v>5</c:v>
                </c:pt>
                <c:pt idx="7">
                  <c:v>6</c:v>
                </c:pt>
                <c:pt idx="8">
                  <c:v>7</c:v>
                </c:pt>
              </c:strCache>
            </c:strRef>
          </c:cat>
          <c:val>
            <c:numRef>
              <c:f>'CMS (2)'!$BL$7:$BT$7</c:f>
              <c:numCache>
                <c:formatCode>General</c:formatCode>
                <c:ptCount val="9"/>
                <c:pt idx="0">
                  <c:v>22.538745613348329</c:v>
                </c:pt>
                <c:pt idx="2">
                  <c:v>22.359854280149367</c:v>
                </c:pt>
                <c:pt idx="3">
                  <c:v>20.473058485059937</c:v>
                </c:pt>
                <c:pt idx="4">
                  <c:v>20.512664557519273</c:v>
                </c:pt>
                <c:pt idx="5">
                  <c:v>21.877277332185763</c:v>
                </c:pt>
                <c:pt idx="6">
                  <c:v>22.276892447897264</c:v>
                </c:pt>
                <c:pt idx="7">
                  <c:v>21.664209161312314</c:v>
                </c:pt>
                <c:pt idx="8">
                  <c:v>22.947392094037689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8872976"/>
        <c:axId val="108875328"/>
      </c:lineChart>
      <c:catAx>
        <c:axId val="10887297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Semana</a:t>
                </a:r>
              </a:p>
            </c:rich>
          </c:tx>
          <c:layout/>
          <c:overlay val="0"/>
        </c:title>
        <c:numFmt formatCode="General" sourceLinked="0"/>
        <c:majorTickMark val="out"/>
        <c:minorTickMark val="none"/>
        <c:tickLblPos val="nextTo"/>
        <c:crossAx val="108875328"/>
        <c:crosses val="autoZero"/>
        <c:auto val="1"/>
        <c:lblAlgn val="ctr"/>
        <c:lblOffset val="100"/>
        <c:noMultiLvlLbl val="0"/>
      </c:catAx>
      <c:valAx>
        <c:axId val="108875328"/>
        <c:scaling>
          <c:orientation val="minMax"/>
          <c:max val="24"/>
          <c:min val="2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Consumo de MS (kg/d)</a:t>
                </a:r>
              </a:p>
            </c:rich>
          </c:tx>
          <c:layout/>
          <c:overlay val="0"/>
        </c:title>
        <c:numFmt formatCode="#,##0.0" sourceLinked="0"/>
        <c:majorTickMark val="out"/>
        <c:minorTickMark val="none"/>
        <c:tickLblPos val="nextTo"/>
        <c:crossAx val="10887297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3749846384407589"/>
          <c:y val="0.52822216437821257"/>
          <c:w val="0.12897073345949694"/>
          <c:h val="0.18873451768942157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600" b="1"/>
      </a:pPr>
      <a:endParaRPr lang="pt-BR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diamond"/>
            <c:size val="12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trendline>
            <c:spPr>
              <a:ln w="38100"/>
            </c:spPr>
            <c:trendlineType val="linear"/>
            <c:dispRSqr val="0"/>
            <c:dispEq val="0"/>
          </c:trendline>
          <c:xVal>
            <c:numRef>
              <c:f>'[Masarin et al 2011 _ cana.xlsx]Plan1'!$D$4:$D$14</c:f>
              <c:numCache>
                <c:formatCode>General</c:formatCode>
                <c:ptCount val="11"/>
                <c:pt idx="1">
                  <c:v>18.600000000000001</c:v>
                </c:pt>
                <c:pt idx="2">
                  <c:v>18.600000000000001</c:v>
                </c:pt>
                <c:pt idx="3">
                  <c:v>19.399999999999999</c:v>
                </c:pt>
                <c:pt idx="4">
                  <c:v>19.600000000000001</c:v>
                </c:pt>
                <c:pt idx="5">
                  <c:v>19.7</c:v>
                </c:pt>
                <c:pt idx="6">
                  <c:v>20.2</c:v>
                </c:pt>
                <c:pt idx="7">
                  <c:v>20.5</c:v>
                </c:pt>
                <c:pt idx="8">
                  <c:v>20.5</c:v>
                </c:pt>
                <c:pt idx="9">
                  <c:v>20.6</c:v>
                </c:pt>
                <c:pt idx="10">
                  <c:v>21.5</c:v>
                </c:pt>
              </c:numCache>
            </c:numRef>
          </c:xVal>
          <c:yVal>
            <c:numRef>
              <c:f>'[Masarin et al 2011 _ cana.xlsx]Plan1'!$C$4:$C$14</c:f>
              <c:numCache>
                <c:formatCode>General</c:formatCode>
                <c:ptCount val="11"/>
                <c:pt idx="0">
                  <c:v>2</c:v>
                </c:pt>
                <c:pt idx="1">
                  <c:v>4</c:v>
                </c:pt>
                <c:pt idx="2">
                  <c:v>3</c:v>
                </c:pt>
                <c:pt idx="3">
                  <c:v>5</c:v>
                </c:pt>
                <c:pt idx="4">
                  <c:v>1</c:v>
                </c:pt>
                <c:pt idx="6">
                  <c:v>2</c:v>
                </c:pt>
                <c:pt idx="7">
                  <c:v>1</c:v>
                </c:pt>
                <c:pt idx="8">
                  <c:v>1</c:v>
                </c:pt>
                <c:pt idx="9">
                  <c:v>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6766936"/>
        <c:axId val="156769288"/>
      </c:scatterChart>
      <c:valAx>
        <c:axId val="15676693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Lignina klason (% MS do bagaço)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 w="19050">
            <a:solidFill>
              <a:schemeClr val="tx1"/>
            </a:solidFill>
          </a:ln>
        </c:spPr>
        <c:crossAx val="156769288"/>
        <c:crosses val="autoZero"/>
        <c:crossBetween val="midCat"/>
      </c:valAx>
      <c:valAx>
        <c:axId val="156769288"/>
        <c:scaling>
          <c:orientation val="minMax"/>
          <c:max val="5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Score de arqueamento de colmo</a:t>
                </a:r>
              </a:p>
            </c:rich>
          </c:tx>
          <c:layout>
            <c:manualLayout>
              <c:xMode val="edge"/>
              <c:yMode val="edge"/>
              <c:x val="8.3333333333333332E-3"/>
              <c:y val="9.8149970836978712E-2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spPr>
          <a:ln w="19050">
            <a:solidFill>
              <a:schemeClr val="tx1"/>
            </a:solidFill>
          </a:ln>
        </c:spPr>
        <c:crossAx val="156766936"/>
        <c:crosses val="autoZero"/>
        <c:crossBetween val="midCat"/>
        <c:majorUnit val="1"/>
      </c:valAx>
    </c:plotArea>
    <c:plotVisOnly val="1"/>
    <c:dispBlanksAs val="gap"/>
    <c:showDLblsOverMax val="0"/>
  </c:chart>
  <c:txPr>
    <a:bodyPr/>
    <a:lstStyle/>
    <a:p>
      <a:pPr>
        <a:defRPr sz="1600" b="1"/>
      </a:pPr>
      <a:endParaRPr lang="pt-BR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diamond"/>
            <c:size val="12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trendline>
            <c:spPr>
              <a:ln w="38100"/>
            </c:spPr>
            <c:trendlineType val="linear"/>
            <c:dispRSqr val="0"/>
            <c:dispEq val="0"/>
          </c:trendline>
          <c:xVal>
            <c:numRef>
              <c:f>'[Masarin et al 2011 _ cana.xlsx]Plan1'!$D$4:$D$14</c:f>
              <c:numCache>
                <c:formatCode>General</c:formatCode>
                <c:ptCount val="11"/>
                <c:pt idx="1">
                  <c:v>18.600000000000001</c:v>
                </c:pt>
                <c:pt idx="2">
                  <c:v>18.600000000000001</c:v>
                </c:pt>
                <c:pt idx="3">
                  <c:v>19.399999999999999</c:v>
                </c:pt>
                <c:pt idx="4">
                  <c:v>19.600000000000001</c:v>
                </c:pt>
                <c:pt idx="5">
                  <c:v>19.7</c:v>
                </c:pt>
                <c:pt idx="6">
                  <c:v>20.2</c:v>
                </c:pt>
                <c:pt idx="7">
                  <c:v>20.5</c:v>
                </c:pt>
                <c:pt idx="8">
                  <c:v>20.5</c:v>
                </c:pt>
                <c:pt idx="9">
                  <c:v>20.6</c:v>
                </c:pt>
                <c:pt idx="10">
                  <c:v>21.5</c:v>
                </c:pt>
              </c:numCache>
            </c:numRef>
          </c:xVal>
          <c:yVal>
            <c:numRef>
              <c:f>'[Masarin et al 2011 _ cana.xlsx]Plan1'!$B$4:$B$14</c:f>
              <c:numCache>
                <c:formatCode>General</c:formatCode>
                <c:ptCount val="11"/>
                <c:pt idx="0">
                  <c:v>101.2</c:v>
                </c:pt>
                <c:pt idx="1">
                  <c:v>52.6</c:v>
                </c:pt>
                <c:pt idx="3">
                  <c:v>63.9</c:v>
                </c:pt>
                <c:pt idx="4">
                  <c:v>50.5</c:v>
                </c:pt>
                <c:pt idx="5">
                  <c:v>81.8</c:v>
                </c:pt>
                <c:pt idx="6">
                  <c:v>54.4</c:v>
                </c:pt>
                <c:pt idx="7">
                  <c:v>72.900000000000006</c:v>
                </c:pt>
                <c:pt idx="8">
                  <c:v>84.7</c:v>
                </c:pt>
                <c:pt idx="9">
                  <c:v>91.4</c:v>
                </c:pt>
                <c:pt idx="10">
                  <c:v>88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6767720"/>
        <c:axId val="156768896"/>
      </c:scatterChart>
      <c:valAx>
        <c:axId val="15676772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Lignina klason (% MS do bagaço)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 w="19050">
            <a:solidFill>
              <a:schemeClr val="tx1"/>
            </a:solidFill>
          </a:ln>
        </c:spPr>
        <c:crossAx val="156768896"/>
        <c:crosses val="autoZero"/>
        <c:crossBetween val="midCat"/>
      </c:valAx>
      <c:valAx>
        <c:axId val="156768896"/>
        <c:scaling>
          <c:orientation val="minMax"/>
          <c:max val="100"/>
          <c:min val="4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Produtividade (t MV/ha)</a:t>
                </a:r>
              </a:p>
            </c:rich>
          </c:tx>
          <c:layout>
            <c:manualLayout>
              <c:xMode val="edge"/>
              <c:yMode val="edge"/>
              <c:x val="8.3333333333333332E-3"/>
              <c:y val="0.16759441528142316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spPr>
          <a:ln w="19050">
            <a:solidFill>
              <a:schemeClr val="tx1"/>
            </a:solidFill>
          </a:ln>
        </c:spPr>
        <c:crossAx val="156767720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>
        <a:defRPr sz="1600" b="1"/>
      </a:pPr>
      <a:endParaRPr lang="pt-BR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lineChart>
        <c:grouping val="standard"/>
        <c:varyColors val="0"/>
        <c:ser>
          <c:idx val="0"/>
          <c:order val="0"/>
          <c:tx>
            <c:v>Colmo</c:v>
          </c:tx>
          <c:spPr>
            <a:ln w="19050">
              <a:solidFill>
                <a:srgbClr val="FF0000"/>
              </a:solidFill>
            </a:ln>
          </c:spPr>
          <c:marker>
            <c:symbol val="diamond"/>
            <c:size val="4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cat>
            <c:numRef>
              <c:f>Brix!$B$5:$M$5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Brix!$B$2:$M$2</c:f>
              <c:numCache>
                <c:formatCode>General</c:formatCode>
                <c:ptCount val="12"/>
                <c:pt idx="1">
                  <c:v>3.8873000000000002</c:v>
                </c:pt>
                <c:pt idx="2">
                  <c:v>4.4739000000000004</c:v>
                </c:pt>
                <c:pt idx="3">
                  <c:v>6.3424999999999985</c:v>
                </c:pt>
                <c:pt idx="4">
                  <c:v>11.1633</c:v>
                </c:pt>
                <c:pt idx="5">
                  <c:v>15.416700000000002</c:v>
                </c:pt>
                <c:pt idx="6">
                  <c:v>19</c:v>
                </c:pt>
                <c:pt idx="7">
                  <c:v>19.7333</c:v>
                </c:pt>
                <c:pt idx="8">
                  <c:v>22.2317</c:v>
                </c:pt>
                <c:pt idx="9">
                  <c:v>24.168900000000001</c:v>
                </c:pt>
                <c:pt idx="10">
                  <c:v>24.2668</c:v>
                </c:pt>
                <c:pt idx="11">
                  <c:v>23.853300000000001</c:v>
                </c:pt>
              </c:numCache>
            </c:numRef>
          </c:val>
          <c:smooth val="0"/>
        </c:ser>
        <c:ser>
          <c:idx val="1"/>
          <c:order val="1"/>
          <c:tx>
            <c:v>PI</c:v>
          </c:tx>
          <c:spPr>
            <a:ln w="19050">
              <a:solidFill>
                <a:schemeClr val="tx1"/>
              </a:solidFill>
            </a:ln>
          </c:spPr>
          <c:marker>
            <c:symbol val="square"/>
            <c:size val="3"/>
            <c:spPr>
              <a:solidFill>
                <a:schemeClr val="tx1"/>
              </a:solidFill>
              <a:ln>
                <a:solidFill>
                  <a:sysClr val="windowText" lastClr="000000"/>
                </a:solidFill>
              </a:ln>
            </c:spPr>
          </c:marker>
          <c:dPt>
            <c:idx val="6"/>
            <c:marker>
              <c:symbol val="square"/>
              <c:size val="4"/>
            </c:marker>
            <c:bubble3D val="0"/>
          </c:dPt>
          <c:cat>
            <c:numRef>
              <c:f>Brix!$B$5:$M$5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Brix!$B$3:$M$3</c:f>
              <c:numCache>
                <c:formatCode>General</c:formatCode>
                <c:ptCount val="12"/>
                <c:pt idx="1">
                  <c:v>2.788100000000016</c:v>
                </c:pt>
                <c:pt idx="2">
                  <c:v>4.2277999999999976</c:v>
                </c:pt>
                <c:pt idx="3">
                  <c:v>7.1833</c:v>
                </c:pt>
                <c:pt idx="4">
                  <c:v>9.1888999999999985</c:v>
                </c:pt>
                <c:pt idx="5">
                  <c:v>12.0944</c:v>
                </c:pt>
                <c:pt idx="6">
                  <c:v>14.3833</c:v>
                </c:pt>
                <c:pt idx="7">
                  <c:v>17.1889</c:v>
                </c:pt>
                <c:pt idx="8">
                  <c:v>18.433299999999893</c:v>
                </c:pt>
                <c:pt idx="9">
                  <c:v>19.7333</c:v>
                </c:pt>
                <c:pt idx="10">
                  <c:v>20.790699999999863</c:v>
                </c:pt>
                <c:pt idx="11">
                  <c:v>22.483299999999822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762232"/>
        <c:axId val="156763408"/>
      </c:lineChart>
      <c:catAx>
        <c:axId val="15676223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Dias após colheita (DAC)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56763408"/>
        <c:crosses val="autoZero"/>
        <c:auto val="1"/>
        <c:lblAlgn val="ctr"/>
        <c:lblOffset val="100"/>
        <c:noMultiLvlLbl val="0"/>
      </c:catAx>
      <c:valAx>
        <c:axId val="156763408"/>
        <c:scaling>
          <c:orientation val="minMax"/>
          <c:max val="30"/>
          <c:min val="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/>
                  <a:t>Brix (% do caldo)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56762232"/>
        <c:crosses val="autoZero"/>
        <c:crossBetween val="between"/>
        <c:majorUnit val="5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600"/>
      </a:pPr>
      <a:endParaRPr lang="pt-BR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lineChart>
        <c:grouping val="standard"/>
        <c:varyColors val="0"/>
        <c:ser>
          <c:idx val="0"/>
          <c:order val="0"/>
          <c:tx>
            <c:v>Colmo</c:v>
          </c:tx>
          <c:spPr>
            <a:ln w="19050">
              <a:solidFill>
                <a:srgbClr val="FF0000"/>
              </a:solidFill>
            </a:ln>
          </c:spPr>
          <c:marker>
            <c:symbol val="diamond"/>
            <c:size val="4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cat>
            <c:numRef>
              <c:f>Pol!$B$4:$M$4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Pol!$B$1:$M$1</c:f>
              <c:numCache>
                <c:formatCode>General</c:formatCode>
                <c:ptCount val="12"/>
                <c:pt idx="3">
                  <c:v>3.9272</c:v>
                </c:pt>
                <c:pt idx="4">
                  <c:v>8.498899999999999</c:v>
                </c:pt>
                <c:pt idx="5">
                  <c:v>12.901</c:v>
                </c:pt>
                <c:pt idx="6">
                  <c:v>16.186699999999874</c:v>
                </c:pt>
                <c:pt idx="7">
                  <c:v>17.062599999999822</c:v>
                </c:pt>
                <c:pt idx="8">
                  <c:v>17.451599999999893</c:v>
                </c:pt>
                <c:pt idx="9">
                  <c:v>17.624800000000121</c:v>
                </c:pt>
                <c:pt idx="10">
                  <c:v>17.977499999999893</c:v>
                </c:pt>
                <c:pt idx="11">
                  <c:v>18.222299999999851</c:v>
                </c:pt>
              </c:numCache>
            </c:numRef>
          </c:val>
          <c:smooth val="0"/>
        </c:ser>
        <c:ser>
          <c:idx val="1"/>
          <c:order val="1"/>
          <c:tx>
            <c:v>PI</c:v>
          </c:tx>
          <c:spPr>
            <a:ln w="19050">
              <a:solidFill>
                <a:schemeClr val="tx1"/>
              </a:solidFill>
            </a:ln>
          </c:spPr>
          <c:marker>
            <c:symbol val="square"/>
            <c:size val="4"/>
            <c:spPr>
              <a:solidFill>
                <a:schemeClr val="tx1"/>
              </a:solidFill>
              <a:ln>
                <a:solidFill>
                  <a:sysClr val="windowText" lastClr="000000"/>
                </a:solidFill>
              </a:ln>
            </c:spPr>
          </c:marker>
          <c:cat>
            <c:numRef>
              <c:f>Pol!$B$4:$M$4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Pol!$B$2:$M$2</c:f>
              <c:numCache>
                <c:formatCode>General</c:formatCode>
                <c:ptCount val="12"/>
                <c:pt idx="3">
                  <c:v>2.5806</c:v>
                </c:pt>
                <c:pt idx="4">
                  <c:v>6.5719000000000003</c:v>
                </c:pt>
                <c:pt idx="5">
                  <c:v>9.8765000000000267</c:v>
                </c:pt>
                <c:pt idx="6">
                  <c:v>12.9672</c:v>
                </c:pt>
                <c:pt idx="7">
                  <c:v>13.9718</c:v>
                </c:pt>
                <c:pt idx="8">
                  <c:v>14.305500000000068</c:v>
                </c:pt>
                <c:pt idx="9">
                  <c:v>14.281700000000001</c:v>
                </c:pt>
                <c:pt idx="10">
                  <c:v>14.441099999999999</c:v>
                </c:pt>
                <c:pt idx="11">
                  <c:v>14.5722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768504"/>
        <c:axId val="156764192"/>
      </c:lineChart>
      <c:catAx>
        <c:axId val="15676850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Dias após colheita (DAC)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56764192"/>
        <c:crosses val="autoZero"/>
        <c:auto val="1"/>
        <c:lblAlgn val="ctr"/>
        <c:lblOffset val="100"/>
        <c:noMultiLvlLbl val="0"/>
      </c:catAx>
      <c:valAx>
        <c:axId val="15676419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/>
                  <a:t>Pol (% do caldo)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5676850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600"/>
      </a:pPr>
      <a:endParaRPr lang="pt-BR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lineChart>
        <c:grouping val="standard"/>
        <c:varyColors val="0"/>
        <c:ser>
          <c:idx val="0"/>
          <c:order val="0"/>
          <c:tx>
            <c:v>Colmo</c:v>
          </c:tx>
          <c:spPr>
            <a:ln w="19050">
              <a:solidFill>
                <a:srgbClr val="FF0000"/>
              </a:solidFill>
            </a:ln>
          </c:spPr>
          <c:marker>
            <c:symbol val="diamond"/>
            <c:size val="4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cat>
            <c:numRef>
              <c:f>MS!$B$6:$M$6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MS!$B$2:$M$2</c:f>
              <c:numCache>
                <c:formatCode>General</c:formatCode>
                <c:ptCount val="12"/>
                <c:pt idx="3">
                  <c:v>15.749000000000001</c:v>
                </c:pt>
                <c:pt idx="4">
                  <c:v>22.032800000000005</c:v>
                </c:pt>
                <c:pt idx="5">
                  <c:v>25.260599999999808</c:v>
                </c:pt>
                <c:pt idx="6">
                  <c:v>24.896100000000001</c:v>
                </c:pt>
                <c:pt idx="7">
                  <c:v>26.177000000000035</c:v>
                </c:pt>
                <c:pt idx="8">
                  <c:v>23.886599999999852</c:v>
                </c:pt>
                <c:pt idx="9">
                  <c:v>25.472899999999989</c:v>
                </c:pt>
                <c:pt idx="10">
                  <c:v>25.9712</c:v>
                </c:pt>
                <c:pt idx="11">
                  <c:v>25.430499999999867</c:v>
                </c:pt>
              </c:numCache>
            </c:numRef>
          </c:val>
          <c:smooth val="0"/>
        </c:ser>
        <c:ser>
          <c:idx val="1"/>
          <c:order val="1"/>
          <c:tx>
            <c:v>Folha</c:v>
          </c:tx>
          <c:spPr>
            <a:ln w="19050">
              <a:solidFill>
                <a:srgbClr val="009900"/>
              </a:solidFill>
            </a:ln>
          </c:spPr>
          <c:marker>
            <c:symbol val="triangle"/>
            <c:size val="4"/>
            <c:spPr>
              <a:solidFill>
                <a:srgbClr val="009900"/>
              </a:solidFill>
              <a:ln>
                <a:solidFill>
                  <a:srgbClr val="009900"/>
                </a:solidFill>
              </a:ln>
            </c:spPr>
          </c:marker>
          <c:cat>
            <c:numRef>
              <c:f>MS!$B$6:$M$6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MS!$B$3:$M$3</c:f>
              <c:numCache>
                <c:formatCode>General</c:formatCode>
                <c:ptCount val="12"/>
                <c:pt idx="3">
                  <c:v>23.154199999999999</c:v>
                </c:pt>
                <c:pt idx="4">
                  <c:v>24.391400000000001</c:v>
                </c:pt>
                <c:pt idx="5">
                  <c:v>26.2315</c:v>
                </c:pt>
                <c:pt idx="6">
                  <c:v>26.417200000000001</c:v>
                </c:pt>
                <c:pt idx="7">
                  <c:v>29.3917</c:v>
                </c:pt>
                <c:pt idx="8">
                  <c:v>26.941499999999852</c:v>
                </c:pt>
                <c:pt idx="9">
                  <c:v>28.14549999999986</c:v>
                </c:pt>
                <c:pt idx="10">
                  <c:v>27.744800000000001</c:v>
                </c:pt>
                <c:pt idx="11">
                  <c:v>27.212</c:v>
                </c:pt>
              </c:numCache>
            </c:numRef>
          </c:val>
          <c:smooth val="0"/>
        </c:ser>
        <c:ser>
          <c:idx val="2"/>
          <c:order val="2"/>
          <c:tx>
            <c:v>PI</c:v>
          </c:tx>
          <c:spPr>
            <a:ln w="19050">
              <a:solidFill>
                <a:schemeClr val="tx1"/>
              </a:solidFill>
            </a:ln>
          </c:spPr>
          <c:marker>
            <c:symbol val="square"/>
            <c:size val="4"/>
            <c:spPr>
              <a:solidFill>
                <a:schemeClr val="tx1"/>
              </a:solidFill>
              <a:ln>
                <a:solidFill>
                  <a:sysClr val="windowText" lastClr="000000"/>
                </a:solidFill>
              </a:ln>
            </c:spPr>
          </c:marker>
          <c:cat>
            <c:numRef>
              <c:f>MS!$B$6:$M$6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MS!$B$4:$M$4</c:f>
              <c:numCache>
                <c:formatCode>General</c:formatCode>
                <c:ptCount val="12"/>
                <c:pt idx="0">
                  <c:v>20.579699999999889</c:v>
                </c:pt>
                <c:pt idx="1">
                  <c:v>17.157000000000124</c:v>
                </c:pt>
                <c:pt idx="2">
                  <c:v>16.395600000000002</c:v>
                </c:pt>
                <c:pt idx="3">
                  <c:v>20.929200000000002</c:v>
                </c:pt>
                <c:pt idx="4">
                  <c:v>25.048299999999841</c:v>
                </c:pt>
                <c:pt idx="5">
                  <c:v>27.336099999999988</c:v>
                </c:pt>
                <c:pt idx="6">
                  <c:v>26.130600000000001</c:v>
                </c:pt>
                <c:pt idx="7">
                  <c:v>27.657299999999999</c:v>
                </c:pt>
                <c:pt idx="8">
                  <c:v>25.577500000000001</c:v>
                </c:pt>
                <c:pt idx="9">
                  <c:v>31.947199999999889</c:v>
                </c:pt>
                <c:pt idx="10">
                  <c:v>30.75829999999986</c:v>
                </c:pt>
                <c:pt idx="11">
                  <c:v>32.334099999999999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764976"/>
        <c:axId val="156765368"/>
      </c:lineChart>
      <c:catAx>
        <c:axId val="15676497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Dias após colheita (DAC)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56765368"/>
        <c:crosses val="autoZero"/>
        <c:auto val="1"/>
        <c:lblAlgn val="ctr"/>
        <c:lblOffset val="100"/>
        <c:noMultiLvlLbl val="0"/>
      </c:catAx>
      <c:valAx>
        <c:axId val="156765368"/>
        <c:scaling>
          <c:orientation val="minMax"/>
          <c:max val="40"/>
          <c:min val="1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 dirty="0" smtClean="0"/>
                  <a:t>MS (%)</a:t>
                </a:r>
                <a:endParaRPr lang="pt-BR" dirty="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56764976"/>
        <c:crosses val="autoZero"/>
        <c:crossBetween val="between"/>
        <c:majorUnit val="5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600"/>
      </a:pPr>
      <a:endParaRPr lang="pt-BR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lineChart>
        <c:grouping val="standard"/>
        <c:varyColors val="0"/>
        <c:ser>
          <c:idx val="0"/>
          <c:order val="0"/>
          <c:tx>
            <c:v>Colmo</c:v>
          </c:tx>
          <c:spPr>
            <a:ln w="19050">
              <a:solidFill>
                <a:srgbClr val="FF0000"/>
              </a:solidFill>
            </a:ln>
          </c:spPr>
          <c:marker>
            <c:symbol val="diamond"/>
            <c:size val="4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cat>
            <c:numRef>
              <c:f>PB!$B$6:$M$6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PB!$B$2:$M$2</c:f>
              <c:numCache>
                <c:formatCode>General</c:formatCode>
                <c:ptCount val="12"/>
                <c:pt idx="3">
                  <c:v>4.2530999999999999</c:v>
                </c:pt>
                <c:pt idx="4">
                  <c:v>4.1295999999999955</c:v>
                </c:pt>
                <c:pt idx="5">
                  <c:v>3.8427999999999987</c:v>
                </c:pt>
                <c:pt idx="6">
                  <c:v>3.2961</c:v>
                </c:pt>
                <c:pt idx="7">
                  <c:v>3.5120999999999967</c:v>
                </c:pt>
                <c:pt idx="8">
                  <c:v>3.9039999999999999</c:v>
                </c:pt>
                <c:pt idx="9">
                  <c:v>3.8017999999999987</c:v>
                </c:pt>
                <c:pt idx="10">
                  <c:v>3.0463999999999998</c:v>
                </c:pt>
                <c:pt idx="11">
                  <c:v>3.1688999999999998</c:v>
                </c:pt>
              </c:numCache>
            </c:numRef>
          </c:val>
          <c:smooth val="0"/>
        </c:ser>
        <c:ser>
          <c:idx val="1"/>
          <c:order val="1"/>
          <c:tx>
            <c:v>Folha</c:v>
          </c:tx>
          <c:spPr>
            <a:ln w="19050">
              <a:solidFill>
                <a:srgbClr val="009900"/>
              </a:solidFill>
            </a:ln>
          </c:spPr>
          <c:marker>
            <c:symbol val="triangle"/>
            <c:size val="4"/>
            <c:spPr>
              <a:solidFill>
                <a:srgbClr val="009900"/>
              </a:solidFill>
              <a:ln>
                <a:solidFill>
                  <a:srgbClr val="009900"/>
                </a:solidFill>
              </a:ln>
            </c:spPr>
          </c:marker>
          <c:cat>
            <c:numRef>
              <c:f>PB!$B$6:$M$6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PB!$B$3:$M$3</c:f>
              <c:numCache>
                <c:formatCode>General</c:formatCode>
                <c:ptCount val="12"/>
                <c:pt idx="3">
                  <c:v>4.7233999999999998</c:v>
                </c:pt>
                <c:pt idx="4">
                  <c:v>4.7768000000000024</c:v>
                </c:pt>
                <c:pt idx="5">
                  <c:v>4.7147999999999985</c:v>
                </c:pt>
                <c:pt idx="6">
                  <c:v>4.5789</c:v>
                </c:pt>
                <c:pt idx="7">
                  <c:v>4.6582999999999997</c:v>
                </c:pt>
                <c:pt idx="8">
                  <c:v>4.7284999999999995</c:v>
                </c:pt>
                <c:pt idx="9">
                  <c:v>4.7839</c:v>
                </c:pt>
                <c:pt idx="10">
                  <c:v>4.5563000000000002</c:v>
                </c:pt>
                <c:pt idx="11">
                  <c:v>4.4842000000000004</c:v>
                </c:pt>
              </c:numCache>
            </c:numRef>
          </c:val>
          <c:smooth val="0"/>
        </c:ser>
        <c:ser>
          <c:idx val="2"/>
          <c:order val="2"/>
          <c:tx>
            <c:v>PI</c:v>
          </c:tx>
          <c:spPr>
            <a:ln w="19050">
              <a:solidFill>
                <a:schemeClr val="tx1"/>
              </a:solidFill>
            </a:ln>
          </c:spPr>
          <c:marker>
            <c:symbol val="square"/>
            <c:size val="4"/>
            <c:spPr>
              <a:solidFill>
                <a:schemeClr val="tx1"/>
              </a:solidFill>
              <a:ln>
                <a:solidFill>
                  <a:sysClr val="windowText" lastClr="000000"/>
                </a:solidFill>
              </a:ln>
            </c:spPr>
          </c:marker>
          <c:cat>
            <c:numRef>
              <c:f>PB!$B$6:$M$6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PB!$B$4:$M$4</c:f>
              <c:numCache>
                <c:formatCode>General</c:formatCode>
                <c:ptCount val="12"/>
                <c:pt idx="0">
                  <c:v>4.4744000000000002</c:v>
                </c:pt>
                <c:pt idx="1">
                  <c:v>4.2728999999999999</c:v>
                </c:pt>
                <c:pt idx="2">
                  <c:v>4.4061000000000003</c:v>
                </c:pt>
                <c:pt idx="3">
                  <c:v>4.5098000000000003</c:v>
                </c:pt>
                <c:pt idx="4">
                  <c:v>4.2827999999999999</c:v>
                </c:pt>
                <c:pt idx="5">
                  <c:v>4.0943999999999985</c:v>
                </c:pt>
                <c:pt idx="6">
                  <c:v>3.8466999999999967</c:v>
                </c:pt>
                <c:pt idx="7">
                  <c:v>3.7766999999999977</c:v>
                </c:pt>
                <c:pt idx="8">
                  <c:v>3.9563999999999977</c:v>
                </c:pt>
                <c:pt idx="9">
                  <c:v>3.2435000000000178</c:v>
                </c:pt>
                <c:pt idx="10">
                  <c:v>3.5327999999999977</c:v>
                </c:pt>
                <c:pt idx="11">
                  <c:v>3.4560999999999855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3929096"/>
        <c:axId val="159034168"/>
      </c:lineChart>
      <c:catAx>
        <c:axId val="15392909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Dias após colheita (DAC)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59034168"/>
        <c:crosses val="autoZero"/>
        <c:auto val="1"/>
        <c:lblAlgn val="ctr"/>
        <c:lblOffset val="100"/>
        <c:noMultiLvlLbl val="0"/>
      </c:catAx>
      <c:valAx>
        <c:axId val="159034168"/>
        <c:scaling>
          <c:orientation val="minMax"/>
          <c:max val="6"/>
          <c:min val="2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 dirty="0"/>
                  <a:t>PB </a:t>
                </a:r>
                <a:r>
                  <a:rPr lang="pt-BR" dirty="0" smtClean="0"/>
                  <a:t>(% MS)</a:t>
                </a:r>
                <a:endParaRPr lang="pt-BR" dirty="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53929096"/>
        <c:crosses val="autoZero"/>
        <c:crossBetween val="between"/>
        <c:majorUnit val="0.5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600"/>
      </a:pPr>
      <a:endParaRPr lang="pt-BR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lineChart>
        <c:grouping val="standard"/>
        <c:varyColors val="0"/>
        <c:ser>
          <c:idx val="0"/>
          <c:order val="0"/>
          <c:tx>
            <c:v>Colmo</c:v>
          </c:tx>
          <c:spPr>
            <a:ln w="19050">
              <a:solidFill>
                <a:srgbClr val="FF0000"/>
              </a:solidFill>
            </a:ln>
          </c:spPr>
          <c:marker>
            <c:symbol val="diamond"/>
            <c:size val="4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cat>
            <c:numRef>
              <c:f>MM!$B$6:$M$6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MM!$B$2:$M$2</c:f>
              <c:numCache>
                <c:formatCode>General</c:formatCode>
                <c:ptCount val="12"/>
                <c:pt idx="3">
                  <c:v>6.3473999999999995</c:v>
                </c:pt>
                <c:pt idx="4">
                  <c:v>6.2152000000000003</c:v>
                </c:pt>
                <c:pt idx="5">
                  <c:v>7.1317000000000004</c:v>
                </c:pt>
                <c:pt idx="6">
                  <c:v>4.6760999999999999</c:v>
                </c:pt>
                <c:pt idx="7">
                  <c:v>5.3677999999999955</c:v>
                </c:pt>
                <c:pt idx="8">
                  <c:v>5.2973999999999997</c:v>
                </c:pt>
                <c:pt idx="9">
                  <c:v>6.4477000000000002</c:v>
                </c:pt>
                <c:pt idx="10">
                  <c:v>5.1757</c:v>
                </c:pt>
                <c:pt idx="11">
                  <c:v>8.0377999999999989</c:v>
                </c:pt>
              </c:numCache>
            </c:numRef>
          </c:val>
          <c:smooth val="0"/>
        </c:ser>
        <c:ser>
          <c:idx val="1"/>
          <c:order val="1"/>
          <c:tx>
            <c:v>Folha</c:v>
          </c:tx>
          <c:spPr>
            <a:ln w="19050">
              <a:solidFill>
                <a:srgbClr val="009900"/>
              </a:solidFill>
            </a:ln>
          </c:spPr>
          <c:marker>
            <c:symbol val="triangle"/>
            <c:size val="4"/>
            <c:spPr>
              <a:solidFill>
                <a:srgbClr val="009900"/>
              </a:solidFill>
              <a:ln>
                <a:solidFill>
                  <a:srgbClr val="009900"/>
                </a:solidFill>
              </a:ln>
            </c:spPr>
          </c:marker>
          <c:cat>
            <c:numRef>
              <c:f>MM!$B$6:$M$6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MM!$B$3:$M$3</c:f>
              <c:numCache>
                <c:formatCode>General</c:formatCode>
                <c:ptCount val="12"/>
                <c:pt idx="3">
                  <c:v>5.7411000000000003</c:v>
                </c:pt>
                <c:pt idx="4">
                  <c:v>4.859</c:v>
                </c:pt>
                <c:pt idx="5">
                  <c:v>5.8954999999999975</c:v>
                </c:pt>
                <c:pt idx="6">
                  <c:v>6.1894</c:v>
                </c:pt>
                <c:pt idx="7">
                  <c:v>5.8632999999999997</c:v>
                </c:pt>
                <c:pt idx="8">
                  <c:v>4.1036000000000001</c:v>
                </c:pt>
                <c:pt idx="9">
                  <c:v>4.8294999999999995</c:v>
                </c:pt>
                <c:pt idx="10">
                  <c:v>3.4215999999999998</c:v>
                </c:pt>
                <c:pt idx="11">
                  <c:v>2.9015</c:v>
                </c:pt>
              </c:numCache>
            </c:numRef>
          </c:val>
          <c:smooth val="0"/>
        </c:ser>
        <c:ser>
          <c:idx val="2"/>
          <c:order val="2"/>
          <c:tx>
            <c:v>PI</c:v>
          </c:tx>
          <c:spPr>
            <a:ln w="19050">
              <a:solidFill>
                <a:schemeClr val="tx1"/>
              </a:solidFill>
            </a:ln>
          </c:spPr>
          <c:marker>
            <c:symbol val="square"/>
            <c:size val="4"/>
            <c:spPr>
              <a:solidFill>
                <a:schemeClr val="tx1"/>
              </a:solidFill>
              <a:ln>
                <a:solidFill>
                  <a:sysClr val="windowText" lastClr="000000"/>
                </a:solidFill>
              </a:ln>
            </c:spPr>
          </c:marker>
          <c:cat>
            <c:numRef>
              <c:f>MM!$B$6:$M$6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MM!$B$4:$M$4</c:f>
              <c:numCache>
                <c:formatCode>General</c:formatCode>
                <c:ptCount val="12"/>
                <c:pt idx="0">
                  <c:v>7.5286</c:v>
                </c:pt>
                <c:pt idx="1">
                  <c:v>8.1851000000000003</c:v>
                </c:pt>
                <c:pt idx="2">
                  <c:v>8.3488999999999987</c:v>
                </c:pt>
                <c:pt idx="3">
                  <c:v>6.7588999999999997</c:v>
                </c:pt>
                <c:pt idx="4">
                  <c:v>6.3205999999999865</c:v>
                </c:pt>
                <c:pt idx="5">
                  <c:v>7.0827999999999998</c:v>
                </c:pt>
                <c:pt idx="6">
                  <c:v>6.9517000000000024</c:v>
                </c:pt>
                <c:pt idx="7">
                  <c:v>6.1121999999999845</c:v>
                </c:pt>
                <c:pt idx="8">
                  <c:v>5.5552000000000001</c:v>
                </c:pt>
                <c:pt idx="9">
                  <c:v>5.8708999999999998</c:v>
                </c:pt>
                <c:pt idx="10">
                  <c:v>5.5867000000000004</c:v>
                </c:pt>
                <c:pt idx="11">
                  <c:v>7.6666999999999996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9034560"/>
        <c:axId val="159038088"/>
      </c:lineChart>
      <c:catAx>
        <c:axId val="15903456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Dias após colheita (DAC)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59038088"/>
        <c:crosses val="autoZero"/>
        <c:auto val="1"/>
        <c:lblAlgn val="ctr"/>
        <c:lblOffset val="100"/>
        <c:noMultiLvlLbl val="0"/>
      </c:catAx>
      <c:valAx>
        <c:axId val="159038088"/>
        <c:scaling>
          <c:orientation val="minMax"/>
          <c:max val="10"/>
          <c:min val="2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 dirty="0"/>
                  <a:t>MM </a:t>
                </a:r>
                <a:r>
                  <a:rPr lang="pt-BR" dirty="0" smtClean="0"/>
                  <a:t>(% MS)</a:t>
                </a:r>
                <a:endParaRPr lang="pt-BR" dirty="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59034560"/>
        <c:crosses val="autoZero"/>
        <c:crossBetween val="between"/>
        <c:majorUnit val="1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600"/>
      </a:pPr>
      <a:endParaRPr lang="pt-BR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lineChart>
        <c:grouping val="standard"/>
        <c:varyColors val="0"/>
        <c:ser>
          <c:idx val="0"/>
          <c:order val="0"/>
          <c:tx>
            <c:v>Colmo</c:v>
          </c:tx>
          <c:spPr>
            <a:ln w="19050">
              <a:solidFill>
                <a:srgbClr val="FF0000"/>
              </a:solidFill>
            </a:ln>
          </c:spPr>
          <c:marker>
            <c:symbol val="diamond"/>
            <c:size val="4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cat>
            <c:numRef>
              <c:f>FDN!$B$6:$M$6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FDN!$B$2:$M$2</c:f>
              <c:numCache>
                <c:formatCode>General</c:formatCode>
                <c:ptCount val="12"/>
                <c:pt idx="3">
                  <c:v>64.108599999999981</c:v>
                </c:pt>
                <c:pt idx="4">
                  <c:v>51.8857</c:v>
                </c:pt>
                <c:pt idx="5">
                  <c:v>47.063900000000011</c:v>
                </c:pt>
                <c:pt idx="6">
                  <c:v>43.735600000000012</c:v>
                </c:pt>
                <c:pt idx="7">
                  <c:v>45.480599999999995</c:v>
                </c:pt>
                <c:pt idx="8">
                  <c:v>49.374299999999998</c:v>
                </c:pt>
                <c:pt idx="9">
                  <c:v>43.268400000000113</c:v>
                </c:pt>
                <c:pt idx="10">
                  <c:v>37.953999999999994</c:v>
                </c:pt>
                <c:pt idx="11">
                  <c:v>37.669400000000003</c:v>
                </c:pt>
              </c:numCache>
            </c:numRef>
          </c:val>
          <c:smooth val="0"/>
        </c:ser>
        <c:ser>
          <c:idx val="1"/>
          <c:order val="1"/>
          <c:tx>
            <c:v>Folha</c:v>
          </c:tx>
          <c:spPr>
            <a:ln w="19050">
              <a:solidFill>
                <a:srgbClr val="009900"/>
              </a:solidFill>
            </a:ln>
          </c:spPr>
          <c:marker>
            <c:symbol val="triangle"/>
            <c:size val="4"/>
            <c:spPr>
              <a:solidFill>
                <a:srgbClr val="009900"/>
              </a:solidFill>
              <a:ln>
                <a:solidFill>
                  <a:srgbClr val="009900"/>
                </a:solidFill>
              </a:ln>
            </c:spPr>
          </c:marker>
          <c:cat>
            <c:numRef>
              <c:f>FDN!$B$6:$M$6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FDN!$B$3:$M$3</c:f>
              <c:numCache>
                <c:formatCode>General</c:formatCode>
                <c:ptCount val="12"/>
                <c:pt idx="3">
                  <c:v>81.399799999999999</c:v>
                </c:pt>
                <c:pt idx="4">
                  <c:v>78.407900000000026</c:v>
                </c:pt>
                <c:pt idx="5">
                  <c:v>80.634399999999999</c:v>
                </c:pt>
                <c:pt idx="6">
                  <c:v>77.384999999999991</c:v>
                </c:pt>
                <c:pt idx="7">
                  <c:v>80.263300000000001</c:v>
                </c:pt>
                <c:pt idx="8">
                  <c:v>75.677799999999948</c:v>
                </c:pt>
                <c:pt idx="9">
                  <c:v>80.482500000000002</c:v>
                </c:pt>
                <c:pt idx="10">
                  <c:v>74.860500000000002</c:v>
                </c:pt>
                <c:pt idx="11">
                  <c:v>72.044399999999996</c:v>
                </c:pt>
              </c:numCache>
            </c:numRef>
          </c:val>
          <c:smooth val="0"/>
        </c:ser>
        <c:ser>
          <c:idx val="2"/>
          <c:order val="2"/>
          <c:tx>
            <c:v>PI</c:v>
          </c:tx>
          <c:spPr>
            <a:ln w="19050">
              <a:solidFill>
                <a:schemeClr val="tx1"/>
              </a:solidFill>
            </a:ln>
          </c:spPr>
          <c:marker>
            <c:symbol val="square"/>
            <c:size val="4"/>
            <c:spPr>
              <a:solidFill>
                <a:schemeClr val="tx1"/>
              </a:solidFill>
              <a:ln>
                <a:solidFill>
                  <a:sysClr val="windowText" lastClr="000000"/>
                </a:solidFill>
              </a:ln>
            </c:spPr>
          </c:marker>
          <c:cat>
            <c:numRef>
              <c:f>FDN!$B$6:$M$6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FDN!$B$4:$M$4</c:f>
              <c:numCache>
                <c:formatCode>General</c:formatCode>
                <c:ptCount val="12"/>
                <c:pt idx="0">
                  <c:v>70.045100000000005</c:v>
                </c:pt>
                <c:pt idx="1">
                  <c:v>77.139099999999999</c:v>
                </c:pt>
                <c:pt idx="2">
                  <c:v>79.745000000000005</c:v>
                </c:pt>
                <c:pt idx="3">
                  <c:v>78.447600000000605</c:v>
                </c:pt>
                <c:pt idx="4">
                  <c:v>61.851099999999995</c:v>
                </c:pt>
                <c:pt idx="5">
                  <c:v>62.116100000000003</c:v>
                </c:pt>
                <c:pt idx="6">
                  <c:v>57.019400000000005</c:v>
                </c:pt>
                <c:pt idx="7">
                  <c:v>54.488300000000002</c:v>
                </c:pt>
                <c:pt idx="8">
                  <c:v>56.296400000000013</c:v>
                </c:pt>
                <c:pt idx="9">
                  <c:v>44.896300000000011</c:v>
                </c:pt>
                <c:pt idx="10">
                  <c:v>49.528300000000243</c:v>
                </c:pt>
                <c:pt idx="11">
                  <c:v>48.013300000000001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9031816"/>
        <c:axId val="159035344"/>
      </c:lineChart>
      <c:catAx>
        <c:axId val="15903181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Dias após colheita (DAC)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59035344"/>
        <c:crosses val="autoZero"/>
        <c:auto val="1"/>
        <c:lblAlgn val="ctr"/>
        <c:lblOffset val="100"/>
        <c:noMultiLvlLbl val="0"/>
      </c:catAx>
      <c:valAx>
        <c:axId val="159035344"/>
        <c:scaling>
          <c:orientation val="minMax"/>
          <c:max val="90"/>
          <c:min val="3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 dirty="0" smtClean="0"/>
                  <a:t>FDN (% MS)</a:t>
                </a:r>
                <a:endParaRPr lang="pt-BR" dirty="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59031816"/>
        <c:crosses val="autoZero"/>
        <c:crossBetween val="between"/>
        <c:majorUnit val="10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600"/>
      </a:pPr>
      <a:endParaRPr lang="pt-BR"/>
    </a:p>
  </c:tx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lineChart>
        <c:grouping val="standard"/>
        <c:varyColors val="0"/>
        <c:ser>
          <c:idx val="0"/>
          <c:order val="0"/>
          <c:tx>
            <c:v>Colmo</c:v>
          </c:tx>
          <c:spPr>
            <a:ln w="19050">
              <a:solidFill>
                <a:srgbClr val="FF0000"/>
              </a:solidFill>
            </a:ln>
          </c:spPr>
          <c:marker>
            <c:symbol val="diamond"/>
            <c:size val="4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cat>
            <c:numRef>
              <c:f>DIVMS!$B$6:$M$6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DIVMS!$B$2:$M$2</c:f>
              <c:numCache>
                <c:formatCode>General</c:formatCode>
                <c:ptCount val="12"/>
                <c:pt idx="3">
                  <c:v>52.162100000000244</c:v>
                </c:pt>
                <c:pt idx="4">
                  <c:v>57.444499999999998</c:v>
                </c:pt>
                <c:pt idx="5">
                  <c:v>60.1128</c:v>
                </c:pt>
                <c:pt idx="6">
                  <c:v>64.106099999999998</c:v>
                </c:pt>
                <c:pt idx="7">
                  <c:v>61.666000000000011</c:v>
                </c:pt>
                <c:pt idx="8">
                  <c:v>60.318300000000001</c:v>
                </c:pt>
                <c:pt idx="9">
                  <c:v>61.023900000000012</c:v>
                </c:pt>
                <c:pt idx="10">
                  <c:v>67.128399999999758</c:v>
                </c:pt>
                <c:pt idx="11">
                  <c:v>71.344399999999993</c:v>
                </c:pt>
              </c:numCache>
            </c:numRef>
          </c:val>
          <c:smooth val="0"/>
        </c:ser>
        <c:ser>
          <c:idx val="1"/>
          <c:order val="1"/>
          <c:tx>
            <c:v>Folha</c:v>
          </c:tx>
          <c:spPr>
            <a:ln w="19050">
              <a:solidFill>
                <a:srgbClr val="009900"/>
              </a:solidFill>
            </a:ln>
          </c:spPr>
          <c:marker>
            <c:symbol val="triangle"/>
            <c:size val="4"/>
            <c:spPr>
              <a:solidFill>
                <a:srgbClr val="009900"/>
              </a:solidFill>
              <a:ln>
                <a:solidFill>
                  <a:srgbClr val="009900"/>
                </a:solidFill>
              </a:ln>
            </c:spPr>
          </c:marker>
          <c:cat>
            <c:numRef>
              <c:f>DIVMS!$B$6:$M$6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DIVMS!$B$3:$M$3</c:f>
              <c:numCache>
                <c:formatCode>General</c:formatCode>
                <c:ptCount val="12"/>
                <c:pt idx="3">
                  <c:v>46.972100000000012</c:v>
                </c:pt>
                <c:pt idx="4">
                  <c:v>48.148000000000003</c:v>
                </c:pt>
                <c:pt idx="5">
                  <c:v>45.8979</c:v>
                </c:pt>
                <c:pt idx="6">
                  <c:v>47.1128</c:v>
                </c:pt>
                <c:pt idx="7">
                  <c:v>44.6678</c:v>
                </c:pt>
                <c:pt idx="8">
                  <c:v>51.517599999999995</c:v>
                </c:pt>
                <c:pt idx="9">
                  <c:v>43.5715</c:v>
                </c:pt>
                <c:pt idx="10">
                  <c:v>48.132600000000011</c:v>
                </c:pt>
                <c:pt idx="11">
                  <c:v>51.265900000000237</c:v>
                </c:pt>
              </c:numCache>
            </c:numRef>
          </c:val>
          <c:smooth val="0"/>
        </c:ser>
        <c:ser>
          <c:idx val="2"/>
          <c:order val="2"/>
          <c:tx>
            <c:v>PI</c:v>
          </c:tx>
          <c:spPr>
            <a:ln w="19050">
              <a:solidFill>
                <a:schemeClr val="tx1"/>
              </a:solidFill>
            </a:ln>
          </c:spPr>
          <c:marker>
            <c:symbol val="square"/>
            <c:size val="4"/>
            <c:spPr>
              <a:solidFill>
                <a:schemeClr val="tx1"/>
              </a:solidFill>
              <a:ln>
                <a:solidFill>
                  <a:sysClr val="windowText" lastClr="000000"/>
                </a:solidFill>
              </a:ln>
            </c:spPr>
          </c:marker>
          <c:cat>
            <c:numRef>
              <c:f>DIVMS!$B$6:$M$6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DIVMS!$B$4:$M$4</c:f>
              <c:numCache>
                <c:formatCode>General</c:formatCode>
                <c:ptCount val="12"/>
                <c:pt idx="0">
                  <c:v>55.118600000000001</c:v>
                </c:pt>
                <c:pt idx="1">
                  <c:v>49.841199999999994</c:v>
                </c:pt>
                <c:pt idx="2">
                  <c:v>41.720600000000012</c:v>
                </c:pt>
                <c:pt idx="3">
                  <c:v>45.468800000000002</c:v>
                </c:pt>
                <c:pt idx="4">
                  <c:v>53.430600000000005</c:v>
                </c:pt>
                <c:pt idx="5">
                  <c:v>53.68</c:v>
                </c:pt>
                <c:pt idx="6">
                  <c:v>57.884399999999999</c:v>
                </c:pt>
                <c:pt idx="7">
                  <c:v>58.3583</c:v>
                </c:pt>
                <c:pt idx="8">
                  <c:v>58.2562</c:v>
                </c:pt>
                <c:pt idx="9">
                  <c:v>66.788399999999982</c:v>
                </c:pt>
                <c:pt idx="10">
                  <c:v>63.430600000000005</c:v>
                </c:pt>
                <c:pt idx="11">
                  <c:v>66.265600000000006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9038872"/>
        <c:axId val="159032992"/>
      </c:lineChart>
      <c:catAx>
        <c:axId val="15903887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Dias após colheita (DAC)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59032992"/>
        <c:crosses val="autoZero"/>
        <c:auto val="1"/>
        <c:lblAlgn val="ctr"/>
        <c:lblOffset val="100"/>
        <c:noMultiLvlLbl val="0"/>
      </c:catAx>
      <c:valAx>
        <c:axId val="159032992"/>
        <c:scaling>
          <c:orientation val="minMax"/>
          <c:max val="80"/>
          <c:min val="3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/>
                  <a:t>DVIVMS % MS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59038872"/>
        <c:crosses val="autoZero"/>
        <c:crossBetween val="between"/>
        <c:majorUnit val="10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600"/>
      </a:pPr>
      <a:endParaRPr lang="pt-BR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1"/>
          <c:order val="0"/>
          <c:tx>
            <c:v>PI</c:v>
          </c:tx>
          <c:spPr>
            <a:ln w="19050">
              <a:solidFill>
                <a:schemeClr val="tx1"/>
              </a:solidFill>
            </a:ln>
          </c:spPr>
          <c:marker>
            <c:symbol val="square"/>
            <c:size val="3"/>
            <c:spPr>
              <a:solidFill>
                <a:schemeClr val="tx1"/>
              </a:solidFill>
              <a:ln>
                <a:solidFill>
                  <a:sysClr val="windowText" lastClr="000000"/>
                </a:solidFill>
              </a:ln>
            </c:spPr>
          </c:marker>
          <c:dPt>
            <c:idx val="6"/>
            <c:marker>
              <c:symbol val="square"/>
              <c:size val="4"/>
            </c:marker>
            <c:bubble3D val="0"/>
          </c:dPt>
          <c:cat>
            <c:numRef>
              <c:f>Brix!$B$5:$M$5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Brix!$B$3:$M$3</c:f>
              <c:numCache>
                <c:formatCode>General</c:formatCode>
                <c:ptCount val="12"/>
                <c:pt idx="1">
                  <c:v>2.7881000000000107</c:v>
                </c:pt>
                <c:pt idx="2">
                  <c:v>4.2277999999999976</c:v>
                </c:pt>
                <c:pt idx="3">
                  <c:v>7.1833</c:v>
                </c:pt>
                <c:pt idx="4">
                  <c:v>9.1889000000000003</c:v>
                </c:pt>
                <c:pt idx="5">
                  <c:v>12.0944</c:v>
                </c:pt>
                <c:pt idx="6">
                  <c:v>14.3833</c:v>
                </c:pt>
                <c:pt idx="7">
                  <c:v>17.1889</c:v>
                </c:pt>
                <c:pt idx="8">
                  <c:v>18.433299999999917</c:v>
                </c:pt>
                <c:pt idx="9">
                  <c:v>19.7333</c:v>
                </c:pt>
                <c:pt idx="10">
                  <c:v>20.790699999999891</c:v>
                </c:pt>
                <c:pt idx="11">
                  <c:v>22.483299999999868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9033384"/>
        <c:axId val="159037696"/>
      </c:lineChart>
      <c:catAx>
        <c:axId val="15903338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Dias após colheita (DAC)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59037696"/>
        <c:crosses val="autoZero"/>
        <c:auto val="1"/>
        <c:lblAlgn val="ctr"/>
        <c:lblOffset val="100"/>
        <c:noMultiLvlLbl val="0"/>
      </c:catAx>
      <c:valAx>
        <c:axId val="159037696"/>
        <c:scaling>
          <c:orientation val="minMax"/>
          <c:max val="30"/>
          <c:min val="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/>
                  <a:t>Brix (% do caldo)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59033384"/>
        <c:crosses val="autoZero"/>
        <c:crossBetween val="between"/>
        <c:majorUnit val="5"/>
      </c:valAx>
    </c:plotArea>
    <c:plotVisOnly val="1"/>
    <c:dispBlanksAs val="gap"/>
    <c:showDLblsOverMax val="0"/>
  </c:chart>
  <c:txPr>
    <a:bodyPr/>
    <a:lstStyle/>
    <a:p>
      <a:pPr>
        <a:defRPr sz="1200"/>
      </a:pPr>
      <a:endParaRPr lang="pt-BR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Leite!$BA$34</c:f>
              <c:strCache>
                <c:ptCount val="1"/>
                <c:pt idx="0">
                  <c:v>Controle</c:v>
                </c:pt>
              </c:strCache>
            </c:strRef>
          </c:tx>
          <c:cat>
            <c:numRef>
              <c:f>Leite!$BD$2:$BJ$2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numCache>
            </c:numRef>
          </c:cat>
          <c:val>
            <c:numRef>
              <c:f>Leite!$BD$34:$BJ$34</c:f>
              <c:numCache>
                <c:formatCode>0.0</c:formatCode>
                <c:ptCount val="7"/>
                <c:pt idx="0">
                  <c:v>38.018761904761909</c:v>
                </c:pt>
                <c:pt idx="1">
                  <c:v>37.476190476190474</c:v>
                </c:pt>
                <c:pt idx="2">
                  <c:v>35.854285714285538</c:v>
                </c:pt>
                <c:pt idx="3">
                  <c:v>35.517142857142844</c:v>
                </c:pt>
                <c:pt idx="4">
                  <c:v>34.50628571428571</c:v>
                </c:pt>
                <c:pt idx="5">
                  <c:v>32.666857142857161</c:v>
                </c:pt>
                <c:pt idx="6">
                  <c:v>34.485333333333337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Leite!$BA$35</c:f>
              <c:strCache>
                <c:ptCount val="1"/>
                <c:pt idx="0">
                  <c:v>Etanol</c:v>
                </c:pt>
              </c:strCache>
            </c:strRef>
          </c:tx>
          <c:cat>
            <c:numRef>
              <c:f>Leite!$BD$2:$BJ$2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numCache>
            </c:numRef>
          </c:cat>
          <c:val>
            <c:numRef>
              <c:f>Leite!$BD$35:$BJ$35</c:f>
              <c:numCache>
                <c:formatCode>0.0</c:formatCode>
                <c:ptCount val="7"/>
                <c:pt idx="0">
                  <c:v>40.516571428571432</c:v>
                </c:pt>
                <c:pt idx="1">
                  <c:v>40.284285714285708</c:v>
                </c:pt>
                <c:pt idx="2">
                  <c:v>38.718571428571543</c:v>
                </c:pt>
                <c:pt idx="3">
                  <c:v>37.954190476190341</c:v>
                </c:pt>
                <c:pt idx="4">
                  <c:v>35.522000000000013</c:v>
                </c:pt>
                <c:pt idx="5">
                  <c:v>35.035000000000011</c:v>
                </c:pt>
                <c:pt idx="6">
                  <c:v>36.716666666666413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Leite!$BA$36</c:f>
              <c:strCache>
                <c:ptCount val="1"/>
                <c:pt idx="0">
                  <c:v>Acetato</c:v>
                </c:pt>
              </c:strCache>
            </c:strRef>
          </c:tx>
          <c:cat>
            <c:numRef>
              <c:f>Leite!$BD$2:$BJ$2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numCache>
            </c:numRef>
          </c:cat>
          <c:val>
            <c:numRef>
              <c:f>Leite!$BD$36:$BJ$36</c:f>
              <c:numCache>
                <c:formatCode>0.0</c:formatCode>
                <c:ptCount val="7"/>
                <c:pt idx="0">
                  <c:v>39.364761904761906</c:v>
                </c:pt>
                <c:pt idx="1">
                  <c:v>36.970761904761908</c:v>
                </c:pt>
                <c:pt idx="2">
                  <c:v>36.237142857142857</c:v>
                </c:pt>
                <c:pt idx="3">
                  <c:v>35.202857142857162</c:v>
                </c:pt>
                <c:pt idx="4">
                  <c:v>34.201428571428544</c:v>
                </c:pt>
                <c:pt idx="5">
                  <c:v>32.505714285714284</c:v>
                </c:pt>
                <c:pt idx="6">
                  <c:v>35.403703703703705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8873368"/>
        <c:axId val="108874152"/>
      </c:lineChart>
      <c:catAx>
        <c:axId val="10887336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Semana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08874152"/>
        <c:crosses val="autoZero"/>
        <c:auto val="1"/>
        <c:lblAlgn val="ctr"/>
        <c:lblOffset val="100"/>
        <c:noMultiLvlLbl val="0"/>
      </c:catAx>
      <c:valAx>
        <c:axId val="108874152"/>
        <c:scaling>
          <c:orientation val="minMax"/>
          <c:min val="3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Produção de leite (kg/d)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crossAx val="108873368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85849836577031646"/>
          <c:y val="0.60201347074262757"/>
          <c:w val="0.12577836378943238"/>
          <c:h val="0.1685218851320059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400" b="1"/>
      </a:pPr>
      <a:endParaRPr lang="pt-BR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1"/>
          <c:order val="0"/>
          <c:tx>
            <c:v>PI</c:v>
          </c:tx>
          <c:spPr>
            <a:ln w="19050">
              <a:solidFill>
                <a:schemeClr val="tx1"/>
              </a:solidFill>
            </a:ln>
          </c:spPr>
          <c:marker>
            <c:symbol val="square"/>
            <c:size val="4"/>
            <c:spPr>
              <a:solidFill>
                <a:schemeClr val="tx1"/>
              </a:solidFill>
              <a:ln>
                <a:solidFill>
                  <a:sysClr val="windowText" lastClr="000000"/>
                </a:solidFill>
              </a:ln>
            </c:spPr>
          </c:marker>
          <c:cat>
            <c:numRef>
              <c:f>Pol!$B$4:$M$4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Pol!$B$2:$M$2</c:f>
              <c:numCache>
                <c:formatCode>General</c:formatCode>
                <c:ptCount val="12"/>
                <c:pt idx="3">
                  <c:v>2.5806</c:v>
                </c:pt>
                <c:pt idx="4">
                  <c:v>6.5719000000000003</c:v>
                </c:pt>
                <c:pt idx="5">
                  <c:v>9.8765000000000267</c:v>
                </c:pt>
                <c:pt idx="6">
                  <c:v>12.9672</c:v>
                </c:pt>
                <c:pt idx="7">
                  <c:v>13.9718</c:v>
                </c:pt>
                <c:pt idx="8">
                  <c:v>14.305500000000054</c:v>
                </c:pt>
                <c:pt idx="9">
                  <c:v>14.281700000000001</c:v>
                </c:pt>
                <c:pt idx="10">
                  <c:v>14.4411</c:v>
                </c:pt>
                <c:pt idx="11">
                  <c:v>14.5722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9036520"/>
        <c:axId val="159036912"/>
      </c:lineChart>
      <c:catAx>
        <c:axId val="15903652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Dias após colheita (DAC)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59036912"/>
        <c:crosses val="autoZero"/>
        <c:auto val="1"/>
        <c:lblAlgn val="ctr"/>
        <c:lblOffset val="100"/>
        <c:noMultiLvlLbl val="0"/>
      </c:catAx>
      <c:valAx>
        <c:axId val="15903691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/>
                  <a:t>Pol (% do caldo)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590365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/>
      </a:pPr>
      <a:endParaRPr lang="pt-BR"/>
    </a:p>
  </c:tx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2"/>
          <c:order val="0"/>
          <c:tx>
            <c:v>PI</c:v>
          </c:tx>
          <c:spPr>
            <a:ln w="19050">
              <a:solidFill>
                <a:schemeClr val="tx1"/>
              </a:solidFill>
            </a:ln>
          </c:spPr>
          <c:marker>
            <c:symbol val="square"/>
            <c:size val="4"/>
            <c:spPr>
              <a:solidFill>
                <a:schemeClr val="tx1"/>
              </a:solidFill>
              <a:ln>
                <a:solidFill>
                  <a:sysClr val="windowText" lastClr="000000"/>
                </a:solidFill>
              </a:ln>
            </c:spPr>
          </c:marker>
          <c:cat>
            <c:numRef>
              <c:f>PB!$B$6:$M$6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PB!$B$4:$M$4</c:f>
              <c:numCache>
                <c:formatCode>General</c:formatCode>
                <c:ptCount val="12"/>
                <c:pt idx="0">
                  <c:v>4.4744000000000002</c:v>
                </c:pt>
                <c:pt idx="1">
                  <c:v>4.2728999999999999</c:v>
                </c:pt>
                <c:pt idx="2">
                  <c:v>4.4061000000000003</c:v>
                </c:pt>
                <c:pt idx="3">
                  <c:v>4.5098000000000003</c:v>
                </c:pt>
                <c:pt idx="4">
                  <c:v>4.2827999999999999</c:v>
                </c:pt>
                <c:pt idx="5">
                  <c:v>4.0943999999999985</c:v>
                </c:pt>
                <c:pt idx="6">
                  <c:v>3.8466999999999967</c:v>
                </c:pt>
                <c:pt idx="7">
                  <c:v>3.7766999999999977</c:v>
                </c:pt>
                <c:pt idx="8">
                  <c:v>3.9563999999999977</c:v>
                </c:pt>
                <c:pt idx="9">
                  <c:v>3.2435000000000112</c:v>
                </c:pt>
                <c:pt idx="10">
                  <c:v>3.5327999999999977</c:v>
                </c:pt>
                <c:pt idx="11">
                  <c:v>3.4560999999999904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9037304"/>
        <c:axId val="159321616"/>
      </c:lineChart>
      <c:catAx>
        <c:axId val="15903730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Dias após colheita (DAC)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59321616"/>
        <c:crosses val="autoZero"/>
        <c:auto val="1"/>
        <c:lblAlgn val="ctr"/>
        <c:lblOffset val="100"/>
        <c:noMultiLvlLbl val="0"/>
      </c:catAx>
      <c:valAx>
        <c:axId val="159321616"/>
        <c:scaling>
          <c:orientation val="minMax"/>
          <c:max val="6"/>
          <c:min val="2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/>
                  <a:t>PB (% MS)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59037304"/>
        <c:crosses val="autoZero"/>
        <c:crossBetween val="between"/>
        <c:majorUnit val="0.5"/>
      </c:valAx>
    </c:plotArea>
    <c:plotVisOnly val="1"/>
    <c:dispBlanksAs val="gap"/>
    <c:showDLblsOverMax val="0"/>
  </c:chart>
  <c:txPr>
    <a:bodyPr/>
    <a:lstStyle/>
    <a:p>
      <a:pPr>
        <a:defRPr sz="1200"/>
      </a:pPr>
      <a:endParaRPr lang="pt-BR"/>
    </a:p>
  </c:txPr>
  <c:externalData r:id="rId2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2"/>
          <c:order val="0"/>
          <c:tx>
            <c:v>PI</c:v>
          </c:tx>
          <c:spPr>
            <a:ln w="19050">
              <a:solidFill>
                <a:schemeClr val="tx1"/>
              </a:solidFill>
            </a:ln>
          </c:spPr>
          <c:marker>
            <c:symbol val="square"/>
            <c:size val="4"/>
            <c:spPr>
              <a:solidFill>
                <a:schemeClr val="tx1"/>
              </a:solidFill>
              <a:ln>
                <a:solidFill>
                  <a:sysClr val="windowText" lastClr="000000"/>
                </a:solidFill>
              </a:ln>
            </c:spPr>
          </c:marker>
          <c:cat>
            <c:numRef>
              <c:f>FDN!$B$6:$M$6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FDN!$B$4:$M$4</c:f>
              <c:numCache>
                <c:formatCode>General</c:formatCode>
                <c:ptCount val="12"/>
                <c:pt idx="0">
                  <c:v>70.045100000000005</c:v>
                </c:pt>
                <c:pt idx="1">
                  <c:v>77.139099999999999</c:v>
                </c:pt>
                <c:pt idx="2">
                  <c:v>79.745000000000005</c:v>
                </c:pt>
                <c:pt idx="3">
                  <c:v>78.447600000000449</c:v>
                </c:pt>
                <c:pt idx="4">
                  <c:v>61.851099999999995</c:v>
                </c:pt>
                <c:pt idx="5">
                  <c:v>62.116100000000003</c:v>
                </c:pt>
                <c:pt idx="6">
                  <c:v>57.019400000000005</c:v>
                </c:pt>
                <c:pt idx="7">
                  <c:v>54.488300000000002</c:v>
                </c:pt>
                <c:pt idx="8">
                  <c:v>56.296400000000013</c:v>
                </c:pt>
                <c:pt idx="9">
                  <c:v>44.896300000000011</c:v>
                </c:pt>
                <c:pt idx="10">
                  <c:v>49.528300000000179</c:v>
                </c:pt>
                <c:pt idx="11">
                  <c:v>48.013300000000001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9317304"/>
        <c:axId val="159322792"/>
      </c:lineChart>
      <c:catAx>
        <c:axId val="15931730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Dias após colheita (DAC)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59322792"/>
        <c:crosses val="autoZero"/>
        <c:auto val="1"/>
        <c:lblAlgn val="ctr"/>
        <c:lblOffset val="100"/>
        <c:noMultiLvlLbl val="0"/>
      </c:catAx>
      <c:valAx>
        <c:axId val="159322792"/>
        <c:scaling>
          <c:orientation val="minMax"/>
          <c:max val="90"/>
          <c:min val="3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/>
                  <a:t>FDN (% MS)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59317304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sz="1200"/>
      </a:pPr>
      <a:endParaRPr lang="pt-BR"/>
    </a:p>
  </c:txPr>
  <c:externalData r:id="rId2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2"/>
          <c:order val="0"/>
          <c:tx>
            <c:v>PI</c:v>
          </c:tx>
          <c:spPr>
            <a:ln w="19050">
              <a:solidFill>
                <a:schemeClr val="tx1"/>
              </a:solidFill>
            </a:ln>
          </c:spPr>
          <c:marker>
            <c:symbol val="square"/>
            <c:size val="4"/>
            <c:spPr>
              <a:solidFill>
                <a:schemeClr val="tx1"/>
              </a:solidFill>
              <a:ln>
                <a:solidFill>
                  <a:sysClr val="windowText" lastClr="000000"/>
                </a:solidFill>
              </a:ln>
            </c:spPr>
          </c:marker>
          <c:cat>
            <c:numRef>
              <c:f>DIVMS!$B$6:$M$6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DIVMS!$B$4:$M$4</c:f>
              <c:numCache>
                <c:formatCode>General</c:formatCode>
                <c:ptCount val="12"/>
                <c:pt idx="0">
                  <c:v>55.118600000000001</c:v>
                </c:pt>
                <c:pt idx="1">
                  <c:v>49.841200000000001</c:v>
                </c:pt>
                <c:pt idx="2">
                  <c:v>41.720600000000012</c:v>
                </c:pt>
                <c:pt idx="3">
                  <c:v>45.468800000000002</c:v>
                </c:pt>
                <c:pt idx="4">
                  <c:v>53.430600000000005</c:v>
                </c:pt>
                <c:pt idx="5">
                  <c:v>53.68</c:v>
                </c:pt>
                <c:pt idx="6">
                  <c:v>57.884399999999999</c:v>
                </c:pt>
                <c:pt idx="7">
                  <c:v>58.3583</c:v>
                </c:pt>
                <c:pt idx="8">
                  <c:v>58.2562</c:v>
                </c:pt>
                <c:pt idx="9">
                  <c:v>66.788399999999982</c:v>
                </c:pt>
                <c:pt idx="10">
                  <c:v>63.430600000000005</c:v>
                </c:pt>
                <c:pt idx="11">
                  <c:v>66.265600000000006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9318872"/>
        <c:axId val="159322008"/>
      </c:lineChart>
      <c:catAx>
        <c:axId val="15931887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Dias após colheita (DAC)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59322008"/>
        <c:crosses val="autoZero"/>
        <c:auto val="1"/>
        <c:lblAlgn val="ctr"/>
        <c:lblOffset val="100"/>
        <c:noMultiLvlLbl val="0"/>
      </c:catAx>
      <c:valAx>
        <c:axId val="159322008"/>
        <c:scaling>
          <c:orientation val="minMax"/>
          <c:max val="80"/>
          <c:min val="3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/>
                  <a:t>DVIVMS % MS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59318872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sz="1600"/>
      </a:pPr>
      <a:endParaRPr lang="pt-BR"/>
    </a:p>
  </c:txPr>
  <c:externalData r:id="rId2">
    <c:autoUpdate val="0"/>
  </c:externalData>
  <c:userShapes r:id="rId3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lineChart>
        <c:grouping val="standard"/>
        <c:varyColors val="0"/>
        <c:ser>
          <c:idx val="2"/>
          <c:order val="0"/>
          <c:tx>
            <c:v>PI</c:v>
          </c:tx>
          <c:spPr>
            <a:ln w="19050">
              <a:solidFill>
                <a:schemeClr val="tx1"/>
              </a:solidFill>
            </a:ln>
          </c:spPr>
          <c:marker>
            <c:symbol val="square"/>
            <c:size val="3"/>
            <c:spPr>
              <a:solidFill>
                <a:schemeClr val="tx1"/>
              </a:solidFill>
              <a:ln>
                <a:solidFill>
                  <a:sysClr val="windowText" lastClr="000000"/>
                </a:solidFill>
              </a:ln>
            </c:spPr>
          </c:marker>
          <c:cat>
            <c:numRef>
              <c:f>DIVMS!$B$6:$M$6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'Grafico novo 2'!$B$3:$M$3</c:f>
              <c:numCache>
                <c:formatCode>General</c:formatCode>
                <c:ptCount val="12"/>
                <c:pt idx="0">
                  <c:v>55.118600000000001</c:v>
                </c:pt>
                <c:pt idx="1">
                  <c:v>49.841200000000001</c:v>
                </c:pt>
                <c:pt idx="2">
                  <c:v>41.720600000000012</c:v>
                </c:pt>
                <c:pt idx="3">
                  <c:v>45.468800000000002</c:v>
                </c:pt>
                <c:pt idx="4">
                  <c:v>53.430600000000005</c:v>
                </c:pt>
                <c:pt idx="5">
                  <c:v>53.68</c:v>
                </c:pt>
                <c:pt idx="6">
                  <c:v>57.884399999999999</c:v>
                </c:pt>
                <c:pt idx="7">
                  <c:v>58.3583</c:v>
                </c:pt>
                <c:pt idx="8">
                  <c:v>58.2562</c:v>
                </c:pt>
                <c:pt idx="9">
                  <c:v>66.788399999999982</c:v>
                </c:pt>
                <c:pt idx="10">
                  <c:v>63.430600000000005</c:v>
                </c:pt>
                <c:pt idx="11">
                  <c:v>66.265600000000006</c:v>
                </c:pt>
              </c:numCache>
            </c:numRef>
          </c:val>
          <c:smooth val="0"/>
        </c:ser>
        <c:ser>
          <c:idx val="0"/>
          <c:order val="1"/>
          <c:tx>
            <c:v>Pol PI</c:v>
          </c:tx>
          <c:spPr>
            <a:ln w="22225">
              <a:solidFill>
                <a:srgbClr val="009900"/>
              </a:solidFill>
            </a:ln>
          </c:spPr>
          <c:marker>
            <c:symbol val="diamond"/>
            <c:size val="3"/>
            <c:spPr>
              <a:solidFill>
                <a:srgbClr val="009900"/>
              </a:solidFill>
              <a:ln w="25400">
                <a:solidFill>
                  <a:srgbClr val="009900"/>
                </a:solidFill>
              </a:ln>
            </c:spPr>
          </c:marker>
          <c:val>
            <c:numRef>
              <c:f>'Grafico novo 2'!$B$1:$M$1</c:f>
              <c:numCache>
                <c:formatCode>General</c:formatCode>
                <c:ptCount val="12"/>
                <c:pt idx="3">
                  <c:v>52.580600000000004</c:v>
                </c:pt>
                <c:pt idx="4">
                  <c:v>56.571899999999999</c:v>
                </c:pt>
                <c:pt idx="5">
                  <c:v>59.8765</c:v>
                </c:pt>
                <c:pt idx="6">
                  <c:v>62.967200000000005</c:v>
                </c:pt>
                <c:pt idx="7">
                  <c:v>63.971800000000002</c:v>
                </c:pt>
                <c:pt idx="8">
                  <c:v>64.305499999999981</c:v>
                </c:pt>
                <c:pt idx="9">
                  <c:v>64.281700000000001</c:v>
                </c:pt>
                <c:pt idx="10">
                  <c:v>64.441100000000375</c:v>
                </c:pt>
                <c:pt idx="11">
                  <c:v>64.572199999999981</c:v>
                </c:pt>
              </c:numCache>
            </c:numRef>
          </c:val>
          <c:smooth val="0"/>
        </c:ser>
        <c:ser>
          <c:idx val="1"/>
          <c:order val="2"/>
          <c:tx>
            <c:v>Brix PI</c:v>
          </c:tx>
          <c:spPr>
            <a:ln w="22225">
              <a:solidFill>
                <a:srgbClr val="FF0000"/>
              </a:solidFill>
            </a:ln>
          </c:spPr>
          <c:marker>
            <c:symbol val="triangle"/>
            <c:size val="3"/>
            <c:spPr>
              <a:solidFill>
                <a:srgbClr val="FF0000"/>
              </a:solidFill>
              <a:ln w="25400">
                <a:solidFill>
                  <a:srgbClr val="FF0000"/>
                </a:solidFill>
              </a:ln>
            </c:spPr>
          </c:marker>
          <c:val>
            <c:numRef>
              <c:f>'Grafico novo 2'!$B$4:$M$4</c:f>
              <c:numCache>
                <c:formatCode>General</c:formatCode>
                <c:ptCount val="12"/>
                <c:pt idx="1">
                  <c:v>52.788100000000156</c:v>
                </c:pt>
                <c:pt idx="2">
                  <c:v>54.227800000000002</c:v>
                </c:pt>
                <c:pt idx="3">
                  <c:v>57.183300000000003</c:v>
                </c:pt>
                <c:pt idx="4">
                  <c:v>59.188900000000011</c:v>
                </c:pt>
                <c:pt idx="5">
                  <c:v>62.0944</c:v>
                </c:pt>
                <c:pt idx="6">
                  <c:v>64.383299999999991</c:v>
                </c:pt>
                <c:pt idx="7">
                  <c:v>67.188899999999919</c:v>
                </c:pt>
                <c:pt idx="8">
                  <c:v>68.433300000000003</c:v>
                </c:pt>
                <c:pt idx="9">
                  <c:v>69.7333</c:v>
                </c:pt>
                <c:pt idx="10">
                  <c:v>70.790700000000001</c:v>
                </c:pt>
                <c:pt idx="11">
                  <c:v>72.4833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9319264"/>
        <c:axId val="159323576"/>
      </c:lineChart>
      <c:catAx>
        <c:axId val="15931926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Dias após colheita (DAC)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59323576"/>
        <c:crosses val="autoZero"/>
        <c:auto val="1"/>
        <c:lblAlgn val="ctr"/>
        <c:lblOffset val="100"/>
        <c:noMultiLvlLbl val="0"/>
      </c:catAx>
      <c:valAx>
        <c:axId val="159323576"/>
        <c:scaling>
          <c:orientation val="minMax"/>
          <c:max val="80"/>
          <c:min val="3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/>
                  <a:t>DVIVMS (% MS)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59319264"/>
        <c:crosses val="autoZero"/>
        <c:crossBetween val="between"/>
        <c:majorUnit val="10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600"/>
      </a:pPr>
      <a:endParaRPr lang="pt-BR"/>
    </a:p>
  </c:txPr>
  <c:externalData r:id="rId2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414125648190187"/>
          <c:y val="5.7692337520125106E-2"/>
          <c:w val="0.82181891141593699"/>
          <c:h val="0.77564264415282325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square"/>
            <c:size val="5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trendline>
            <c:spPr>
              <a:ln w="25400">
                <a:solidFill>
                  <a:srgbClr val="000000"/>
                </a:solidFill>
                <a:prstDash val="solid"/>
              </a:ln>
            </c:spPr>
            <c:trendlineType val="linear"/>
            <c:dispRSqr val="1"/>
            <c:dispEq val="1"/>
            <c:trendlineLbl>
              <c:layout>
                <c:manualLayout>
                  <c:x val="-0.31497793730439044"/>
                  <c:y val="5.9277506349774862E-2"/>
                </c:manualLayout>
              </c:layout>
              <c:numFmt formatCode="General" sourceLinked="0"/>
              <c:spPr>
                <a:noFill/>
                <a:ln w="25400">
                  <a:noFill/>
                </a:ln>
              </c:spPr>
            </c:trendlineLbl>
          </c:trendline>
          <c:xVal>
            <c:numRef>
              <c:f>'BrixCol vs BrixPI'!$A$2:$A$174</c:f>
              <c:numCache>
                <c:formatCode>General</c:formatCode>
                <c:ptCount val="173"/>
                <c:pt idx="0">
                  <c:v>4.2</c:v>
                </c:pt>
                <c:pt idx="1">
                  <c:v>4.2</c:v>
                </c:pt>
                <c:pt idx="2">
                  <c:v>4.5</c:v>
                </c:pt>
                <c:pt idx="3">
                  <c:v>4.5</c:v>
                </c:pt>
                <c:pt idx="4">
                  <c:v>5</c:v>
                </c:pt>
                <c:pt idx="5">
                  <c:v>5</c:v>
                </c:pt>
                <c:pt idx="6">
                  <c:v>5.5</c:v>
                </c:pt>
                <c:pt idx="7">
                  <c:v>5.7</c:v>
                </c:pt>
                <c:pt idx="8">
                  <c:v>6.4</c:v>
                </c:pt>
                <c:pt idx="9">
                  <c:v>7</c:v>
                </c:pt>
                <c:pt idx="10">
                  <c:v>7</c:v>
                </c:pt>
                <c:pt idx="11">
                  <c:v>7</c:v>
                </c:pt>
                <c:pt idx="12">
                  <c:v>7</c:v>
                </c:pt>
                <c:pt idx="13">
                  <c:v>7.1</c:v>
                </c:pt>
                <c:pt idx="14">
                  <c:v>7.5</c:v>
                </c:pt>
                <c:pt idx="15">
                  <c:v>7.5</c:v>
                </c:pt>
                <c:pt idx="16">
                  <c:v>8.2000000000000011</c:v>
                </c:pt>
                <c:pt idx="17">
                  <c:v>8.4</c:v>
                </c:pt>
                <c:pt idx="18">
                  <c:v>8.5</c:v>
                </c:pt>
                <c:pt idx="19">
                  <c:v>9</c:v>
                </c:pt>
                <c:pt idx="20">
                  <c:v>10.200000000000001</c:v>
                </c:pt>
                <c:pt idx="21">
                  <c:v>10.200000000000001</c:v>
                </c:pt>
                <c:pt idx="22">
                  <c:v>10.6</c:v>
                </c:pt>
                <c:pt idx="23">
                  <c:v>10.8</c:v>
                </c:pt>
                <c:pt idx="24">
                  <c:v>11.4</c:v>
                </c:pt>
                <c:pt idx="25">
                  <c:v>11.8</c:v>
                </c:pt>
                <c:pt idx="26">
                  <c:v>11.8</c:v>
                </c:pt>
                <c:pt idx="27">
                  <c:v>11.8</c:v>
                </c:pt>
                <c:pt idx="28">
                  <c:v>12</c:v>
                </c:pt>
                <c:pt idx="29">
                  <c:v>12.2</c:v>
                </c:pt>
                <c:pt idx="30">
                  <c:v>12.4</c:v>
                </c:pt>
                <c:pt idx="31">
                  <c:v>12.5</c:v>
                </c:pt>
                <c:pt idx="32">
                  <c:v>12.6</c:v>
                </c:pt>
                <c:pt idx="33">
                  <c:v>12.6</c:v>
                </c:pt>
                <c:pt idx="34">
                  <c:v>13.2</c:v>
                </c:pt>
                <c:pt idx="35">
                  <c:v>13.2</c:v>
                </c:pt>
                <c:pt idx="36">
                  <c:v>13.6</c:v>
                </c:pt>
                <c:pt idx="37">
                  <c:v>14.1</c:v>
                </c:pt>
                <c:pt idx="38">
                  <c:v>14.2</c:v>
                </c:pt>
                <c:pt idx="39">
                  <c:v>14.8</c:v>
                </c:pt>
                <c:pt idx="40">
                  <c:v>15.4</c:v>
                </c:pt>
                <c:pt idx="41">
                  <c:v>15.5</c:v>
                </c:pt>
                <c:pt idx="42">
                  <c:v>15.8</c:v>
                </c:pt>
                <c:pt idx="43">
                  <c:v>16</c:v>
                </c:pt>
                <c:pt idx="44">
                  <c:v>16</c:v>
                </c:pt>
                <c:pt idx="45">
                  <c:v>16.2</c:v>
                </c:pt>
                <c:pt idx="46">
                  <c:v>16.5</c:v>
                </c:pt>
                <c:pt idx="47">
                  <c:v>16.8</c:v>
                </c:pt>
                <c:pt idx="48">
                  <c:v>16.8</c:v>
                </c:pt>
                <c:pt idx="49">
                  <c:v>17</c:v>
                </c:pt>
                <c:pt idx="50">
                  <c:v>17.2</c:v>
                </c:pt>
                <c:pt idx="51">
                  <c:v>17.3</c:v>
                </c:pt>
                <c:pt idx="52">
                  <c:v>17.399999999999999</c:v>
                </c:pt>
                <c:pt idx="53">
                  <c:v>17.5</c:v>
                </c:pt>
                <c:pt idx="54">
                  <c:v>17.8</c:v>
                </c:pt>
                <c:pt idx="55">
                  <c:v>18</c:v>
                </c:pt>
                <c:pt idx="56">
                  <c:v>18</c:v>
                </c:pt>
                <c:pt idx="57">
                  <c:v>18</c:v>
                </c:pt>
                <c:pt idx="58">
                  <c:v>18.2</c:v>
                </c:pt>
                <c:pt idx="59">
                  <c:v>18.2</c:v>
                </c:pt>
                <c:pt idx="60">
                  <c:v>18.5</c:v>
                </c:pt>
                <c:pt idx="61">
                  <c:v>18.5</c:v>
                </c:pt>
                <c:pt idx="62">
                  <c:v>18.5</c:v>
                </c:pt>
                <c:pt idx="63">
                  <c:v>18.5</c:v>
                </c:pt>
                <c:pt idx="64">
                  <c:v>18.7</c:v>
                </c:pt>
                <c:pt idx="65">
                  <c:v>18.7</c:v>
                </c:pt>
                <c:pt idx="66">
                  <c:v>19</c:v>
                </c:pt>
                <c:pt idx="67">
                  <c:v>19.100000000000001</c:v>
                </c:pt>
                <c:pt idx="68">
                  <c:v>19.100000000000001</c:v>
                </c:pt>
                <c:pt idx="69">
                  <c:v>19.2</c:v>
                </c:pt>
                <c:pt idx="70">
                  <c:v>19.2</c:v>
                </c:pt>
                <c:pt idx="71">
                  <c:v>19.2</c:v>
                </c:pt>
                <c:pt idx="72">
                  <c:v>19.3</c:v>
                </c:pt>
                <c:pt idx="73">
                  <c:v>19.399999999999999</c:v>
                </c:pt>
                <c:pt idx="74">
                  <c:v>19.5</c:v>
                </c:pt>
                <c:pt idx="75">
                  <c:v>19.5</c:v>
                </c:pt>
                <c:pt idx="76">
                  <c:v>19.5</c:v>
                </c:pt>
                <c:pt idx="77">
                  <c:v>19.5</c:v>
                </c:pt>
                <c:pt idx="78">
                  <c:v>19.5</c:v>
                </c:pt>
                <c:pt idx="79">
                  <c:v>19.5</c:v>
                </c:pt>
                <c:pt idx="80">
                  <c:v>19.600000000000001</c:v>
                </c:pt>
                <c:pt idx="81">
                  <c:v>19.600000000000001</c:v>
                </c:pt>
                <c:pt idx="82">
                  <c:v>19.600000000000001</c:v>
                </c:pt>
                <c:pt idx="83">
                  <c:v>19.7</c:v>
                </c:pt>
                <c:pt idx="84">
                  <c:v>19.8</c:v>
                </c:pt>
                <c:pt idx="85">
                  <c:v>19.899999999999999</c:v>
                </c:pt>
                <c:pt idx="86">
                  <c:v>20</c:v>
                </c:pt>
                <c:pt idx="87">
                  <c:v>20</c:v>
                </c:pt>
                <c:pt idx="88">
                  <c:v>20</c:v>
                </c:pt>
                <c:pt idx="89">
                  <c:v>20</c:v>
                </c:pt>
                <c:pt idx="90">
                  <c:v>20</c:v>
                </c:pt>
                <c:pt idx="91">
                  <c:v>20</c:v>
                </c:pt>
                <c:pt idx="92">
                  <c:v>20</c:v>
                </c:pt>
                <c:pt idx="93">
                  <c:v>20.100000000000001</c:v>
                </c:pt>
                <c:pt idx="94">
                  <c:v>20.2</c:v>
                </c:pt>
                <c:pt idx="95">
                  <c:v>20.2</c:v>
                </c:pt>
                <c:pt idx="96">
                  <c:v>20.2</c:v>
                </c:pt>
                <c:pt idx="97">
                  <c:v>20.2</c:v>
                </c:pt>
                <c:pt idx="98">
                  <c:v>20.2</c:v>
                </c:pt>
                <c:pt idx="99">
                  <c:v>20.3</c:v>
                </c:pt>
                <c:pt idx="100">
                  <c:v>20.399999999999999</c:v>
                </c:pt>
                <c:pt idx="101">
                  <c:v>20.5</c:v>
                </c:pt>
                <c:pt idx="102">
                  <c:v>20.6</c:v>
                </c:pt>
                <c:pt idx="103">
                  <c:v>20.8</c:v>
                </c:pt>
                <c:pt idx="104">
                  <c:v>20.8</c:v>
                </c:pt>
                <c:pt idx="105">
                  <c:v>21</c:v>
                </c:pt>
                <c:pt idx="106">
                  <c:v>21</c:v>
                </c:pt>
                <c:pt idx="107">
                  <c:v>21.1</c:v>
                </c:pt>
                <c:pt idx="108">
                  <c:v>21.4</c:v>
                </c:pt>
                <c:pt idx="109">
                  <c:v>21.5</c:v>
                </c:pt>
                <c:pt idx="110">
                  <c:v>22</c:v>
                </c:pt>
                <c:pt idx="111">
                  <c:v>22</c:v>
                </c:pt>
                <c:pt idx="112">
                  <c:v>22</c:v>
                </c:pt>
                <c:pt idx="113">
                  <c:v>22</c:v>
                </c:pt>
                <c:pt idx="114">
                  <c:v>22.2</c:v>
                </c:pt>
                <c:pt idx="115">
                  <c:v>22.2</c:v>
                </c:pt>
                <c:pt idx="116">
                  <c:v>22.4</c:v>
                </c:pt>
                <c:pt idx="117">
                  <c:v>22.4</c:v>
                </c:pt>
                <c:pt idx="118">
                  <c:v>22.7</c:v>
                </c:pt>
                <c:pt idx="119">
                  <c:v>22.7</c:v>
                </c:pt>
                <c:pt idx="120">
                  <c:v>22.8</c:v>
                </c:pt>
                <c:pt idx="121">
                  <c:v>22.8</c:v>
                </c:pt>
                <c:pt idx="122">
                  <c:v>22.8</c:v>
                </c:pt>
                <c:pt idx="123">
                  <c:v>22.8</c:v>
                </c:pt>
                <c:pt idx="124">
                  <c:v>22.8</c:v>
                </c:pt>
                <c:pt idx="125">
                  <c:v>22.9</c:v>
                </c:pt>
                <c:pt idx="126">
                  <c:v>23</c:v>
                </c:pt>
                <c:pt idx="127">
                  <c:v>23</c:v>
                </c:pt>
                <c:pt idx="128">
                  <c:v>23.2</c:v>
                </c:pt>
                <c:pt idx="129">
                  <c:v>23.2</c:v>
                </c:pt>
                <c:pt idx="130">
                  <c:v>23.2</c:v>
                </c:pt>
                <c:pt idx="131">
                  <c:v>23.2</c:v>
                </c:pt>
                <c:pt idx="132">
                  <c:v>23.3</c:v>
                </c:pt>
                <c:pt idx="133">
                  <c:v>23.439999999999987</c:v>
                </c:pt>
                <c:pt idx="134">
                  <c:v>23.5</c:v>
                </c:pt>
                <c:pt idx="135">
                  <c:v>23.6</c:v>
                </c:pt>
                <c:pt idx="136">
                  <c:v>23.6</c:v>
                </c:pt>
                <c:pt idx="137">
                  <c:v>23.8</c:v>
                </c:pt>
                <c:pt idx="138">
                  <c:v>23.8</c:v>
                </c:pt>
                <c:pt idx="139">
                  <c:v>24</c:v>
                </c:pt>
                <c:pt idx="140">
                  <c:v>24</c:v>
                </c:pt>
                <c:pt idx="141">
                  <c:v>24</c:v>
                </c:pt>
                <c:pt idx="142">
                  <c:v>24</c:v>
                </c:pt>
                <c:pt idx="143">
                  <c:v>24.2</c:v>
                </c:pt>
                <c:pt idx="144">
                  <c:v>24.2</c:v>
                </c:pt>
                <c:pt idx="145">
                  <c:v>24.2</c:v>
                </c:pt>
                <c:pt idx="146">
                  <c:v>24.2</c:v>
                </c:pt>
                <c:pt idx="147">
                  <c:v>24.2</c:v>
                </c:pt>
                <c:pt idx="148">
                  <c:v>24.2</c:v>
                </c:pt>
                <c:pt idx="149">
                  <c:v>24.2</c:v>
                </c:pt>
                <c:pt idx="150">
                  <c:v>24.2</c:v>
                </c:pt>
                <c:pt idx="151">
                  <c:v>24.2</c:v>
                </c:pt>
                <c:pt idx="152">
                  <c:v>24.3</c:v>
                </c:pt>
                <c:pt idx="153">
                  <c:v>24.4</c:v>
                </c:pt>
                <c:pt idx="154">
                  <c:v>24.4</c:v>
                </c:pt>
                <c:pt idx="155">
                  <c:v>24.4</c:v>
                </c:pt>
                <c:pt idx="156">
                  <c:v>24.6</c:v>
                </c:pt>
                <c:pt idx="157">
                  <c:v>24.6</c:v>
                </c:pt>
                <c:pt idx="158">
                  <c:v>24.8</c:v>
                </c:pt>
                <c:pt idx="159">
                  <c:v>24.8</c:v>
                </c:pt>
                <c:pt idx="160">
                  <c:v>24.8</c:v>
                </c:pt>
                <c:pt idx="161">
                  <c:v>24.8</c:v>
                </c:pt>
                <c:pt idx="162">
                  <c:v>25</c:v>
                </c:pt>
                <c:pt idx="163">
                  <c:v>25</c:v>
                </c:pt>
                <c:pt idx="164">
                  <c:v>25</c:v>
                </c:pt>
                <c:pt idx="165">
                  <c:v>25</c:v>
                </c:pt>
                <c:pt idx="166">
                  <c:v>25</c:v>
                </c:pt>
                <c:pt idx="167">
                  <c:v>25.2</c:v>
                </c:pt>
                <c:pt idx="168">
                  <c:v>25.2</c:v>
                </c:pt>
                <c:pt idx="169">
                  <c:v>25.2</c:v>
                </c:pt>
                <c:pt idx="170">
                  <c:v>25.4</c:v>
                </c:pt>
                <c:pt idx="171">
                  <c:v>25.4</c:v>
                </c:pt>
                <c:pt idx="172">
                  <c:v>25.8</c:v>
                </c:pt>
              </c:numCache>
            </c:numRef>
          </c:xVal>
          <c:yVal>
            <c:numRef>
              <c:f>'BrixCol vs BrixPI'!$B$2:$B$174</c:f>
              <c:numCache>
                <c:formatCode>General</c:formatCode>
                <c:ptCount val="173"/>
                <c:pt idx="0">
                  <c:v>6.3</c:v>
                </c:pt>
                <c:pt idx="1">
                  <c:v>8.4</c:v>
                </c:pt>
                <c:pt idx="2">
                  <c:v>7.5</c:v>
                </c:pt>
                <c:pt idx="3">
                  <c:v>7.3</c:v>
                </c:pt>
                <c:pt idx="4">
                  <c:v>7</c:v>
                </c:pt>
                <c:pt idx="5">
                  <c:v>9.7000000000000011</c:v>
                </c:pt>
                <c:pt idx="6">
                  <c:v>6</c:v>
                </c:pt>
                <c:pt idx="7">
                  <c:v>6.4</c:v>
                </c:pt>
                <c:pt idx="8">
                  <c:v>6</c:v>
                </c:pt>
                <c:pt idx="9">
                  <c:v>7.6</c:v>
                </c:pt>
                <c:pt idx="10">
                  <c:v>6.6</c:v>
                </c:pt>
                <c:pt idx="11">
                  <c:v>7.1</c:v>
                </c:pt>
                <c:pt idx="12">
                  <c:v>5.8</c:v>
                </c:pt>
                <c:pt idx="13">
                  <c:v>6.9</c:v>
                </c:pt>
                <c:pt idx="14">
                  <c:v>7.1</c:v>
                </c:pt>
                <c:pt idx="15">
                  <c:v>7.1</c:v>
                </c:pt>
                <c:pt idx="16">
                  <c:v>8.2000000000000011</c:v>
                </c:pt>
                <c:pt idx="17">
                  <c:v>8.3000000000000007</c:v>
                </c:pt>
                <c:pt idx="18">
                  <c:v>8.3000000000000007</c:v>
                </c:pt>
                <c:pt idx="19">
                  <c:v>8</c:v>
                </c:pt>
                <c:pt idx="20">
                  <c:v>7.5</c:v>
                </c:pt>
                <c:pt idx="21">
                  <c:v>7.4</c:v>
                </c:pt>
                <c:pt idx="22">
                  <c:v>11.5</c:v>
                </c:pt>
                <c:pt idx="23">
                  <c:v>13.6</c:v>
                </c:pt>
                <c:pt idx="24">
                  <c:v>7.9</c:v>
                </c:pt>
                <c:pt idx="25">
                  <c:v>10.7</c:v>
                </c:pt>
                <c:pt idx="26">
                  <c:v>13.3</c:v>
                </c:pt>
                <c:pt idx="27">
                  <c:v>7.1</c:v>
                </c:pt>
                <c:pt idx="28">
                  <c:v>8.8000000000000007</c:v>
                </c:pt>
                <c:pt idx="29">
                  <c:v>8.7000000000000011</c:v>
                </c:pt>
                <c:pt idx="30">
                  <c:v>12.8</c:v>
                </c:pt>
                <c:pt idx="31">
                  <c:v>9.3000000000000007</c:v>
                </c:pt>
                <c:pt idx="32">
                  <c:v>10</c:v>
                </c:pt>
                <c:pt idx="33">
                  <c:v>9.6</c:v>
                </c:pt>
                <c:pt idx="34">
                  <c:v>13.4</c:v>
                </c:pt>
                <c:pt idx="35">
                  <c:v>11.4</c:v>
                </c:pt>
                <c:pt idx="36">
                  <c:v>8.2000000000000011</c:v>
                </c:pt>
                <c:pt idx="37">
                  <c:v>12.7</c:v>
                </c:pt>
                <c:pt idx="38">
                  <c:v>8.8000000000000007</c:v>
                </c:pt>
                <c:pt idx="39">
                  <c:v>8.7000000000000011</c:v>
                </c:pt>
                <c:pt idx="40">
                  <c:v>9.1</c:v>
                </c:pt>
                <c:pt idx="41">
                  <c:v>13.3</c:v>
                </c:pt>
                <c:pt idx="42">
                  <c:v>13.6</c:v>
                </c:pt>
                <c:pt idx="43">
                  <c:v>11.7</c:v>
                </c:pt>
                <c:pt idx="44">
                  <c:v>13.2</c:v>
                </c:pt>
                <c:pt idx="45">
                  <c:v>12.6</c:v>
                </c:pt>
                <c:pt idx="46">
                  <c:v>14.3</c:v>
                </c:pt>
                <c:pt idx="47">
                  <c:v>11.5</c:v>
                </c:pt>
                <c:pt idx="48">
                  <c:v>16.399999999999999</c:v>
                </c:pt>
                <c:pt idx="49">
                  <c:v>14.9</c:v>
                </c:pt>
                <c:pt idx="50">
                  <c:v>12.3</c:v>
                </c:pt>
                <c:pt idx="51">
                  <c:v>12</c:v>
                </c:pt>
                <c:pt idx="52">
                  <c:v>15.4</c:v>
                </c:pt>
                <c:pt idx="53">
                  <c:v>15.1</c:v>
                </c:pt>
                <c:pt idx="54">
                  <c:v>10.8</c:v>
                </c:pt>
                <c:pt idx="55">
                  <c:v>18.5</c:v>
                </c:pt>
                <c:pt idx="56">
                  <c:v>15.7</c:v>
                </c:pt>
                <c:pt idx="57">
                  <c:v>12.6</c:v>
                </c:pt>
                <c:pt idx="58">
                  <c:v>12.9</c:v>
                </c:pt>
                <c:pt idx="59">
                  <c:v>15.9</c:v>
                </c:pt>
                <c:pt idx="60">
                  <c:v>13.8</c:v>
                </c:pt>
                <c:pt idx="61">
                  <c:v>11.7</c:v>
                </c:pt>
                <c:pt idx="62">
                  <c:v>17.3</c:v>
                </c:pt>
                <c:pt idx="63">
                  <c:v>15.9</c:v>
                </c:pt>
                <c:pt idx="64">
                  <c:v>16</c:v>
                </c:pt>
                <c:pt idx="65">
                  <c:v>18</c:v>
                </c:pt>
                <c:pt idx="66">
                  <c:v>16.600000000000001</c:v>
                </c:pt>
                <c:pt idx="67">
                  <c:v>17.5</c:v>
                </c:pt>
                <c:pt idx="68">
                  <c:v>18.3</c:v>
                </c:pt>
                <c:pt idx="69">
                  <c:v>18.3</c:v>
                </c:pt>
                <c:pt idx="70">
                  <c:v>17.8</c:v>
                </c:pt>
                <c:pt idx="71">
                  <c:v>18.100000000000001</c:v>
                </c:pt>
                <c:pt idx="72">
                  <c:v>17.399999999999999</c:v>
                </c:pt>
                <c:pt idx="73">
                  <c:v>17.3</c:v>
                </c:pt>
                <c:pt idx="74">
                  <c:v>15</c:v>
                </c:pt>
                <c:pt idx="75">
                  <c:v>14.5</c:v>
                </c:pt>
                <c:pt idx="76">
                  <c:v>10.6</c:v>
                </c:pt>
                <c:pt idx="77">
                  <c:v>16</c:v>
                </c:pt>
                <c:pt idx="78">
                  <c:v>15.3</c:v>
                </c:pt>
                <c:pt idx="79">
                  <c:v>17.2</c:v>
                </c:pt>
                <c:pt idx="80">
                  <c:v>18.399999999999999</c:v>
                </c:pt>
                <c:pt idx="81">
                  <c:v>17.3</c:v>
                </c:pt>
                <c:pt idx="82">
                  <c:v>17.5</c:v>
                </c:pt>
                <c:pt idx="83">
                  <c:v>17</c:v>
                </c:pt>
                <c:pt idx="84">
                  <c:v>18.5</c:v>
                </c:pt>
                <c:pt idx="85">
                  <c:v>18.5</c:v>
                </c:pt>
                <c:pt idx="86">
                  <c:v>14.1</c:v>
                </c:pt>
                <c:pt idx="87">
                  <c:v>14.6</c:v>
                </c:pt>
                <c:pt idx="88">
                  <c:v>17</c:v>
                </c:pt>
                <c:pt idx="89">
                  <c:v>14.2</c:v>
                </c:pt>
                <c:pt idx="90">
                  <c:v>15</c:v>
                </c:pt>
                <c:pt idx="91">
                  <c:v>17.8</c:v>
                </c:pt>
                <c:pt idx="92">
                  <c:v>18</c:v>
                </c:pt>
                <c:pt idx="93">
                  <c:v>17</c:v>
                </c:pt>
                <c:pt idx="94">
                  <c:v>17.899999999999999</c:v>
                </c:pt>
                <c:pt idx="95">
                  <c:v>18.899999999999999</c:v>
                </c:pt>
                <c:pt idx="96">
                  <c:v>13.3</c:v>
                </c:pt>
                <c:pt idx="97">
                  <c:v>17.600000000000001</c:v>
                </c:pt>
                <c:pt idx="98">
                  <c:v>17.600000000000001</c:v>
                </c:pt>
                <c:pt idx="99">
                  <c:v>18.3</c:v>
                </c:pt>
                <c:pt idx="100">
                  <c:v>16.399999999999999</c:v>
                </c:pt>
                <c:pt idx="101">
                  <c:v>15.1</c:v>
                </c:pt>
                <c:pt idx="102">
                  <c:v>18.899999999999999</c:v>
                </c:pt>
                <c:pt idx="103">
                  <c:v>18.3</c:v>
                </c:pt>
                <c:pt idx="104">
                  <c:v>18.8</c:v>
                </c:pt>
                <c:pt idx="105">
                  <c:v>16.3</c:v>
                </c:pt>
                <c:pt idx="106">
                  <c:v>18.3</c:v>
                </c:pt>
                <c:pt idx="107">
                  <c:v>13.9</c:v>
                </c:pt>
                <c:pt idx="108">
                  <c:v>17.399999999999999</c:v>
                </c:pt>
                <c:pt idx="109">
                  <c:v>19</c:v>
                </c:pt>
                <c:pt idx="110">
                  <c:v>18.600000000000001</c:v>
                </c:pt>
                <c:pt idx="111">
                  <c:v>19.2</c:v>
                </c:pt>
                <c:pt idx="112">
                  <c:v>20.2</c:v>
                </c:pt>
                <c:pt idx="113">
                  <c:v>18.100000000000001</c:v>
                </c:pt>
                <c:pt idx="114">
                  <c:v>23.4</c:v>
                </c:pt>
                <c:pt idx="115">
                  <c:v>19.2</c:v>
                </c:pt>
                <c:pt idx="116">
                  <c:v>20</c:v>
                </c:pt>
                <c:pt idx="117">
                  <c:v>19.399999999999999</c:v>
                </c:pt>
                <c:pt idx="118">
                  <c:v>18.399999999999999</c:v>
                </c:pt>
                <c:pt idx="119">
                  <c:v>20.3</c:v>
                </c:pt>
                <c:pt idx="120">
                  <c:v>19.2</c:v>
                </c:pt>
                <c:pt idx="121">
                  <c:v>19.399999999999999</c:v>
                </c:pt>
                <c:pt idx="122">
                  <c:v>18</c:v>
                </c:pt>
                <c:pt idx="123">
                  <c:v>19.899999999999999</c:v>
                </c:pt>
                <c:pt idx="124">
                  <c:v>18.399999999999999</c:v>
                </c:pt>
                <c:pt idx="125">
                  <c:v>22.7</c:v>
                </c:pt>
                <c:pt idx="126">
                  <c:v>22.4</c:v>
                </c:pt>
                <c:pt idx="127">
                  <c:v>19.399999999999999</c:v>
                </c:pt>
                <c:pt idx="128">
                  <c:v>21</c:v>
                </c:pt>
                <c:pt idx="129">
                  <c:v>19.399999999999999</c:v>
                </c:pt>
                <c:pt idx="130">
                  <c:v>23.6</c:v>
                </c:pt>
                <c:pt idx="131">
                  <c:v>22.7</c:v>
                </c:pt>
                <c:pt idx="132">
                  <c:v>20.8</c:v>
                </c:pt>
                <c:pt idx="133">
                  <c:v>18.899999999999999</c:v>
                </c:pt>
                <c:pt idx="134">
                  <c:v>19.899999999999999</c:v>
                </c:pt>
                <c:pt idx="135">
                  <c:v>18.5</c:v>
                </c:pt>
                <c:pt idx="136">
                  <c:v>20.3</c:v>
                </c:pt>
                <c:pt idx="137">
                  <c:v>20.5</c:v>
                </c:pt>
                <c:pt idx="138">
                  <c:v>20.399999999999999</c:v>
                </c:pt>
                <c:pt idx="139">
                  <c:v>19.100000000000001</c:v>
                </c:pt>
                <c:pt idx="140">
                  <c:v>23</c:v>
                </c:pt>
                <c:pt idx="141">
                  <c:v>22.4</c:v>
                </c:pt>
                <c:pt idx="142">
                  <c:v>16.8</c:v>
                </c:pt>
                <c:pt idx="143">
                  <c:v>20.3</c:v>
                </c:pt>
                <c:pt idx="144">
                  <c:v>22.1</c:v>
                </c:pt>
                <c:pt idx="145">
                  <c:v>19.7</c:v>
                </c:pt>
                <c:pt idx="146">
                  <c:v>21.9</c:v>
                </c:pt>
                <c:pt idx="147">
                  <c:v>20.100000000000001</c:v>
                </c:pt>
                <c:pt idx="148">
                  <c:v>21</c:v>
                </c:pt>
                <c:pt idx="149">
                  <c:v>21.3</c:v>
                </c:pt>
                <c:pt idx="150">
                  <c:v>22.7</c:v>
                </c:pt>
                <c:pt idx="151">
                  <c:v>22.5</c:v>
                </c:pt>
                <c:pt idx="152">
                  <c:v>20.7</c:v>
                </c:pt>
                <c:pt idx="153">
                  <c:v>21.5</c:v>
                </c:pt>
                <c:pt idx="154">
                  <c:v>23.6</c:v>
                </c:pt>
                <c:pt idx="155">
                  <c:v>21.3</c:v>
                </c:pt>
                <c:pt idx="156">
                  <c:v>21.4</c:v>
                </c:pt>
                <c:pt idx="157">
                  <c:v>21.2</c:v>
                </c:pt>
                <c:pt idx="158">
                  <c:v>19.3</c:v>
                </c:pt>
                <c:pt idx="159">
                  <c:v>19.899999999999999</c:v>
                </c:pt>
                <c:pt idx="160">
                  <c:v>23.6</c:v>
                </c:pt>
                <c:pt idx="161">
                  <c:v>18.3</c:v>
                </c:pt>
                <c:pt idx="162">
                  <c:v>18.3</c:v>
                </c:pt>
                <c:pt idx="163">
                  <c:v>19.5</c:v>
                </c:pt>
                <c:pt idx="164">
                  <c:v>21.4</c:v>
                </c:pt>
                <c:pt idx="165">
                  <c:v>21.6</c:v>
                </c:pt>
                <c:pt idx="166">
                  <c:v>21.9</c:v>
                </c:pt>
                <c:pt idx="167">
                  <c:v>21.4</c:v>
                </c:pt>
                <c:pt idx="168">
                  <c:v>21.8</c:v>
                </c:pt>
                <c:pt idx="169">
                  <c:v>19.5</c:v>
                </c:pt>
                <c:pt idx="170">
                  <c:v>20.3</c:v>
                </c:pt>
                <c:pt idx="171">
                  <c:v>19.2</c:v>
                </c:pt>
                <c:pt idx="172">
                  <c:v>20.2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9320832"/>
        <c:axId val="159323968"/>
      </c:scatterChart>
      <c:valAx>
        <c:axId val="15932083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Brix Colmo</a:t>
                </a:r>
              </a:p>
            </c:rich>
          </c:tx>
          <c:layout>
            <c:manualLayout>
              <c:xMode val="edge"/>
              <c:yMode val="edge"/>
              <c:x val="0.49090947267955393"/>
              <c:y val="0.90812145276712264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pt-BR"/>
          </a:p>
        </c:txPr>
        <c:crossAx val="159323968"/>
        <c:crosses val="autoZero"/>
        <c:crossBetween val="midCat"/>
      </c:valAx>
      <c:valAx>
        <c:axId val="159323968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Brix PI</a:t>
                </a:r>
              </a:p>
            </c:rich>
          </c:tx>
          <c:layout>
            <c:manualLayout>
              <c:xMode val="edge"/>
              <c:yMode val="edge"/>
              <c:x val="2.9090909090909091E-2"/>
              <c:y val="0.39102653834937606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pt-BR"/>
          </a:p>
        </c:txPr>
        <c:crossAx val="159320832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pt-BR"/>
    </a:p>
  </c:tx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339129483814544"/>
          <c:y val="6.9919072615923034E-2"/>
          <c:w val="0.69365258888093317"/>
          <c:h val="0.733410250801983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tarde2!$K$5</c:f>
              <c:strCache>
                <c:ptCount val="1"/>
                <c:pt idx="0">
                  <c:v>Controle</c:v>
                </c:pt>
              </c:strCache>
            </c:strRef>
          </c:tx>
          <c:invertIfNegative val="0"/>
          <c:cat>
            <c:strRef>
              <c:f>tarde2!$L$2:$L$4</c:f>
              <c:strCache>
                <c:ptCount val="3"/>
                <c:pt idx="0">
                  <c:v>1a2.5</c:v>
                </c:pt>
                <c:pt idx="1">
                  <c:v>1a5.0</c:v>
                </c:pt>
                <c:pt idx="2">
                  <c:v>6a5.0</c:v>
                </c:pt>
              </c:strCache>
            </c:strRef>
          </c:cat>
          <c:val>
            <c:numRef>
              <c:f>tarde2!$N$5:$N$7</c:f>
              <c:numCache>
                <c:formatCode>General</c:formatCode>
                <c:ptCount val="3"/>
                <c:pt idx="0">
                  <c:v>25.3</c:v>
                </c:pt>
                <c:pt idx="1">
                  <c:v>26.8</c:v>
                </c:pt>
                <c:pt idx="2">
                  <c:v>26.4</c:v>
                </c:pt>
              </c:numCache>
            </c:numRef>
          </c:val>
        </c:ser>
        <c:ser>
          <c:idx val="1"/>
          <c:order val="1"/>
          <c:tx>
            <c:strRef>
              <c:f>tarde2!$K$8</c:f>
              <c:strCache>
                <c:ptCount val="1"/>
                <c:pt idx="0">
                  <c:v>Etanol</c:v>
                </c:pt>
              </c:strCache>
            </c:strRef>
          </c:tx>
          <c:invertIfNegative val="0"/>
          <c:cat>
            <c:strRef>
              <c:f>tarde2!$L$2:$L$4</c:f>
              <c:strCache>
                <c:ptCount val="3"/>
                <c:pt idx="0">
                  <c:v>1a2.5</c:v>
                </c:pt>
                <c:pt idx="1">
                  <c:v>1a5.0</c:v>
                </c:pt>
                <c:pt idx="2">
                  <c:v>6a5.0</c:v>
                </c:pt>
              </c:strCache>
            </c:strRef>
          </c:cat>
          <c:val>
            <c:numRef>
              <c:f>tarde2!$N$8:$N$10</c:f>
              <c:numCache>
                <c:formatCode>General</c:formatCode>
                <c:ptCount val="3"/>
                <c:pt idx="0" formatCode="0.0">
                  <c:v>25.111111111111164</c:v>
                </c:pt>
                <c:pt idx="1">
                  <c:v>27.3</c:v>
                </c:pt>
                <c:pt idx="2">
                  <c:v>26.9</c:v>
                </c:pt>
              </c:numCache>
            </c:numRef>
          </c:val>
        </c:ser>
        <c:ser>
          <c:idx val="2"/>
          <c:order val="2"/>
          <c:tx>
            <c:strRef>
              <c:f>tarde2!$K$2</c:f>
              <c:strCache>
                <c:ptCount val="1"/>
                <c:pt idx="0">
                  <c:v>Ác. Acético</c:v>
                </c:pt>
              </c:strCache>
            </c:strRef>
          </c:tx>
          <c:invertIfNegative val="0"/>
          <c:cat>
            <c:strRef>
              <c:f>tarde2!$L$2:$L$4</c:f>
              <c:strCache>
                <c:ptCount val="3"/>
                <c:pt idx="0">
                  <c:v>1a2.5</c:v>
                </c:pt>
                <c:pt idx="1">
                  <c:v>1a5.0</c:v>
                </c:pt>
                <c:pt idx="2">
                  <c:v>6a5.0</c:v>
                </c:pt>
              </c:strCache>
            </c:strRef>
          </c:cat>
          <c:val>
            <c:numRef>
              <c:f>tarde2!$N$2:$N$4</c:f>
              <c:numCache>
                <c:formatCode>General</c:formatCode>
                <c:ptCount val="3"/>
                <c:pt idx="0" formatCode="0.0">
                  <c:v>25.111111111111164</c:v>
                </c:pt>
                <c:pt idx="1">
                  <c:v>27.1</c:v>
                </c:pt>
                <c:pt idx="2">
                  <c:v>26.6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3928704"/>
        <c:axId val="153928312"/>
      </c:barChart>
      <c:catAx>
        <c:axId val="15392870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Semana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crossAx val="153928312"/>
        <c:crosses val="autoZero"/>
        <c:auto val="1"/>
        <c:lblAlgn val="ctr"/>
        <c:lblOffset val="100"/>
        <c:noMultiLvlLbl val="0"/>
      </c:catAx>
      <c:valAx>
        <c:axId val="153928312"/>
        <c:scaling>
          <c:orientation val="minMax"/>
          <c:max val="28"/>
          <c:min val="2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GGT plasmática (U/L)</a:t>
                </a:r>
              </a:p>
            </c:rich>
          </c:tx>
          <c:layout>
            <c:manualLayout>
              <c:xMode val="edge"/>
              <c:yMode val="edge"/>
              <c:x val="3.9829747844019631E-2"/>
              <c:y val="0.2362814325628661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5392870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1692412312097362"/>
          <c:y val="0.37905365995917284"/>
          <c:w val="0.17752052016225248"/>
          <c:h val="0.25115157480314959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600" b="1"/>
      </a:pPr>
      <a:endParaRPr lang="pt-B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'Milk composition'!$V$47</c:f>
              <c:strCache>
                <c:ptCount val="1"/>
                <c:pt idx="0">
                  <c:v>Controle</c:v>
                </c:pt>
              </c:strCache>
            </c:strRef>
          </c:tx>
          <c:invertIfNegative val="0"/>
          <c:cat>
            <c:strRef>
              <c:f>'Milk composition'!$W$46:$Z$46</c:f>
              <c:strCache>
                <c:ptCount val="4"/>
                <c:pt idx="0">
                  <c:v>GOR</c:v>
                </c:pt>
                <c:pt idx="1">
                  <c:v>PROT</c:v>
                </c:pt>
                <c:pt idx="2">
                  <c:v>CAS</c:v>
                </c:pt>
                <c:pt idx="3">
                  <c:v>LACT</c:v>
                </c:pt>
              </c:strCache>
            </c:strRef>
          </c:cat>
          <c:val>
            <c:numRef>
              <c:f>'Milk composition'!$W$47:$Z$47</c:f>
              <c:numCache>
                <c:formatCode>0.00</c:formatCode>
                <c:ptCount val="4"/>
                <c:pt idx="0">
                  <c:v>3.6427999999999998</c:v>
                </c:pt>
                <c:pt idx="1">
                  <c:v>3.3251999999999997</c:v>
                </c:pt>
                <c:pt idx="2">
                  <c:v>2.6073333333333393</c:v>
                </c:pt>
                <c:pt idx="3">
                  <c:v>4.6671999999999851</c:v>
                </c:pt>
              </c:numCache>
            </c:numRef>
          </c:val>
        </c:ser>
        <c:ser>
          <c:idx val="1"/>
          <c:order val="1"/>
          <c:tx>
            <c:strRef>
              <c:f>'Milk composition'!$V$48</c:f>
              <c:strCache>
                <c:ptCount val="1"/>
                <c:pt idx="0">
                  <c:v>Etanol</c:v>
                </c:pt>
              </c:strCache>
            </c:strRef>
          </c:tx>
          <c:invertIfNegative val="0"/>
          <c:cat>
            <c:strRef>
              <c:f>'Milk composition'!$W$46:$Z$46</c:f>
              <c:strCache>
                <c:ptCount val="4"/>
                <c:pt idx="0">
                  <c:v>GOR</c:v>
                </c:pt>
                <c:pt idx="1">
                  <c:v>PROT</c:v>
                </c:pt>
                <c:pt idx="2">
                  <c:v>CAS</c:v>
                </c:pt>
                <c:pt idx="3">
                  <c:v>LACT</c:v>
                </c:pt>
              </c:strCache>
            </c:strRef>
          </c:cat>
          <c:val>
            <c:numRef>
              <c:f>'Milk composition'!$W$48:$Z$48</c:f>
              <c:numCache>
                <c:formatCode>0.00</c:formatCode>
                <c:ptCount val="4"/>
                <c:pt idx="0">
                  <c:v>3.4246000000000003</c:v>
                </c:pt>
                <c:pt idx="1">
                  <c:v>3.3285999999999998</c:v>
                </c:pt>
                <c:pt idx="2">
                  <c:v>2.577</c:v>
                </c:pt>
                <c:pt idx="3">
                  <c:v>4.6042000000000005</c:v>
                </c:pt>
              </c:numCache>
            </c:numRef>
          </c:val>
        </c:ser>
        <c:ser>
          <c:idx val="2"/>
          <c:order val="2"/>
          <c:tx>
            <c:strRef>
              <c:f>'Milk composition'!$V$49</c:f>
              <c:strCache>
                <c:ptCount val="1"/>
                <c:pt idx="0">
                  <c:v>Acetato</c:v>
                </c:pt>
              </c:strCache>
            </c:strRef>
          </c:tx>
          <c:invertIfNegative val="0"/>
          <c:cat>
            <c:strRef>
              <c:f>'Milk composition'!$W$46:$Z$46</c:f>
              <c:strCache>
                <c:ptCount val="4"/>
                <c:pt idx="0">
                  <c:v>GOR</c:v>
                </c:pt>
                <c:pt idx="1">
                  <c:v>PROT</c:v>
                </c:pt>
                <c:pt idx="2">
                  <c:v>CAS</c:v>
                </c:pt>
                <c:pt idx="3">
                  <c:v>LACT</c:v>
                </c:pt>
              </c:strCache>
            </c:strRef>
          </c:cat>
          <c:val>
            <c:numRef>
              <c:f>'Milk composition'!$W$49:$Z$49</c:f>
              <c:numCache>
                <c:formatCode>0.00</c:formatCode>
                <c:ptCount val="4"/>
                <c:pt idx="0">
                  <c:v>3.7824</c:v>
                </c:pt>
                <c:pt idx="1">
                  <c:v>3.3223999999999987</c:v>
                </c:pt>
                <c:pt idx="2">
                  <c:v>2.561666666666667</c:v>
                </c:pt>
                <c:pt idx="3">
                  <c:v>4.6602000000000006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3929488"/>
        <c:axId val="153927920"/>
      </c:barChart>
      <c:catAx>
        <c:axId val="1539294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53927920"/>
        <c:crosses val="autoZero"/>
        <c:auto val="1"/>
        <c:lblAlgn val="ctr"/>
        <c:lblOffset val="100"/>
        <c:noMultiLvlLbl val="0"/>
      </c:catAx>
      <c:valAx>
        <c:axId val="153927920"/>
        <c:scaling>
          <c:orientation val="minMax"/>
          <c:min val="2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%</a:t>
                </a:r>
              </a:p>
            </c:rich>
          </c:tx>
          <c:overlay val="0"/>
        </c:title>
        <c:numFmt formatCode="0.0" sourceLinked="0"/>
        <c:majorTickMark val="out"/>
        <c:minorTickMark val="none"/>
        <c:tickLblPos val="nextTo"/>
        <c:crossAx val="153929488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800" b="1"/>
      </a:pPr>
      <a:endParaRPr lang="pt-B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Plan4!$D$4</c:f>
              <c:strCache>
                <c:ptCount val="1"/>
                <c:pt idx="0">
                  <c:v>Controle</c:v>
                </c:pt>
              </c:strCache>
            </c:strRef>
          </c:tx>
          <c:invertIfNegative val="0"/>
          <c:cat>
            <c:strRef>
              <c:f>Plan4!$C$5:$C$8</c:f>
              <c:strCache>
                <c:ptCount val="4"/>
                <c:pt idx="0">
                  <c:v>Aparência</c:v>
                </c:pt>
                <c:pt idx="1">
                  <c:v>Aroma</c:v>
                </c:pt>
                <c:pt idx="2">
                  <c:v>Sabor</c:v>
                </c:pt>
                <c:pt idx="3">
                  <c:v>Impressão global</c:v>
                </c:pt>
              </c:strCache>
            </c:strRef>
          </c:cat>
          <c:val>
            <c:numRef>
              <c:f>Plan4!$D$5:$D$8</c:f>
              <c:numCache>
                <c:formatCode>0.0</c:formatCode>
                <c:ptCount val="4"/>
                <c:pt idx="0">
                  <c:v>7.3</c:v>
                </c:pt>
                <c:pt idx="1">
                  <c:v>6.7</c:v>
                </c:pt>
                <c:pt idx="2">
                  <c:v>7.1</c:v>
                </c:pt>
                <c:pt idx="3">
                  <c:v>7.3</c:v>
                </c:pt>
              </c:numCache>
            </c:numRef>
          </c:val>
        </c:ser>
        <c:ser>
          <c:idx val="1"/>
          <c:order val="1"/>
          <c:tx>
            <c:strRef>
              <c:f>Plan4!$E$4</c:f>
              <c:strCache>
                <c:ptCount val="1"/>
                <c:pt idx="0">
                  <c:v>Etanol</c:v>
                </c:pt>
              </c:strCache>
            </c:strRef>
          </c:tx>
          <c:invertIfNegative val="0"/>
          <c:cat>
            <c:strRef>
              <c:f>Plan4!$C$5:$C$8</c:f>
              <c:strCache>
                <c:ptCount val="4"/>
                <c:pt idx="0">
                  <c:v>Aparência</c:v>
                </c:pt>
                <c:pt idx="1">
                  <c:v>Aroma</c:v>
                </c:pt>
                <c:pt idx="2">
                  <c:v>Sabor</c:v>
                </c:pt>
                <c:pt idx="3">
                  <c:v>Impressão global</c:v>
                </c:pt>
              </c:strCache>
            </c:strRef>
          </c:cat>
          <c:val>
            <c:numRef>
              <c:f>Plan4!$E$5:$E$8</c:f>
              <c:numCache>
                <c:formatCode>0.0</c:formatCode>
                <c:ptCount val="4"/>
                <c:pt idx="0">
                  <c:v>7.4</c:v>
                </c:pt>
                <c:pt idx="1">
                  <c:v>6.8</c:v>
                </c:pt>
                <c:pt idx="2">
                  <c:v>7.4</c:v>
                </c:pt>
                <c:pt idx="3">
                  <c:v>7.5</c:v>
                </c:pt>
              </c:numCache>
            </c:numRef>
          </c:val>
        </c:ser>
        <c:ser>
          <c:idx val="2"/>
          <c:order val="2"/>
          <c:tx>
            <c:strRef>
              <c:f>Plan4!$F$4</c:f>
              <c:strCache>
                <c:ptCount val="1"/>
                <c:pt idx="0">
                  <c:v>Ác. Acético</c:v>
                </c:pt>
              </c:strCache>
            </c:strRef>
          </c:tx>
          <c:invertIfNegative val="0"/>
          <c:cat>
            <c:strRef>
              <c:f>Plan4!$C$5:$C$8</c:f>
              <c:strCache>
                <c:ptCount val="4"/>
                <c:pt idx="0">
                  <c:v>Aparência</c:v>
                </c:pt>
                <c:pt idx="1">
                  <c:v>Aroma</c:v>
                </c:pt>
                <c:pt idx="2">
                  <c:v>Sabor</c:v>
                </c:pt>
                <c:pt idx="3">
                  <c:v>Impressão global</c:v>
                </c:pt>
              </c:strCache>
            </c:strRef>
          </c:cat>
          <c:val>
            <c:numRef>
              <c:f>Plan4!$F$5:$F$8</c:f>
              <c:numCache>
                <c:formatCode>0.0</c:formatCode>
                <c:ptCount val="4"/>
                <c:pt idx="0">
                  <c:v>7.5</c:v>
                </c:pt>
                <c:pt idx="1">
                  <c:v>6.9</c:v>
                </c:pt>
                <c:pt idx="2">
                  <c:v>7.4</c:v>
                </c:pt>
                <c:pt idx="3">
                  <c:v>7.6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3927136"/>
        <c:axId val="153930272"/>
      </c:barChart>
      <c:catAx>
        <c:axId val="1539271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pt-BR"/>
          </a:p>
        </c:txPr>
        <c:crossAx val="153930272"/>
        <c:crosses val="autoZero"/>
        <c:auto val="1"/>
        <c:lblAlgn val="ctr"/>
        <c:lblOffset val="100"/>
        <c:noMultiLvlLbl val="0"/>
      </c:catAx>
      <c:valAx>
        <c:axId val="15393027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Escore (1 a 9)</a:t>
                </a:r>
              </a:p>
            </c:rich>
          </c:tx>
          <c:layout>
            <c:manualLayout>
              <c:xMode val="edge"/>
              <c:yMode val="edge"/>
              <c:x val="2.9761908249192476E-3"/>
              <c:y val="0.35457883795422879"/>
            </c:manualLayout>
          </c:layout>
          <c:overlay val="0"/>
        </c:title>
        <c:numFmt formatCode="0.0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pt-BR"/>
          </a:p>
        </c:txPr>
        <c:crossAx val="153927136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6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pt-B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3402307470186919"/>
          <c:y val="7.0224707551242924E-2"/>
          <c:w val="0.73879282939060065"/>
          <c:h val="0.626404494382022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'graf_IS vacas'!$AY$1</c:f>
              <c:strCache>
                <c:ptCount val="1"/>
                <c:pt idx="0">
                  <c:v>3,28 mm</c:v>
                </c:pt>
              </c:strCache>
            </c:strRef>
          </c:tx>
          <c:spPr>
            <a:solidFill>
              <a:srgbClr val="66FF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elete val="1"/>
          </c:dLbls>
          <c:errBars>
            <c:errBarType val="plus"/>
            <c:errValType val="cust"/>
            <c:noEndCap val="0"/>
            <c:plus>
              <c:numRef>
                <c:f>'graf_IS vacas'!$AU$2:$AU$5</c:f>
                <c:numCache>
                  <c:formatCode>General</c:formatCode>
                  <c:ptCount val="4"/>
                  <c:pt idx="0">
                    <c:v>7.33</c:v>
                  </c:pt>
                  <c:pt idx="1">
                    <c:v>7.33</c:v>
                  </c:pt>
                  <c:pt idx="2">
                    <c:v>7.33</c:v>
                  </c:pt>
                  <c:pt idx="3">
                    <c:v>7.33</c:v>
                  </c:pt>
                </c:numCache>
              </c:numRef>
            </c:plus>
            <c:spPr>
              <a:pattFill prst="pct75">
                <a:fgClr>
                  <a:srgbClr val="000000"/>
                </a:fgClr>
                <a:bgClr>
                  <a:srgbClr val="FFFFFF"/>
                </a:bgClr>
              </a:pattFill>
              <a:ln w="12700">
                <a:solidFill>
                  <a:srgbClr val="000000"/>
                </a:solidFill>
                <a:prstDash val="solid"/>
              </a:ln>
            </c:spPr>
          </c:errBars>
          <c:cat>
            <c:strRef>
              <c:f>'graf_IS vacas'!$AX$2:$AX$5</c:f>
              <c:strCache>
                <c:ptCount val="4"/>
                <c:pt idx="0">
                  <c:v>Y1 = 38 mm</c:v>
                </c:pt>
                <c:pt idx="1">
                  <c:v>Y2 = 19 mm</c:v>
                </c:pt>
                <c:pt idx="2">
                  <c:v>Y3 = 8 mm</c:v>
                </c:pt>
                <c:pt idx="3">
                  <c:v>Y4 = Fundo</c:v>
                </c:pt>
              </c:strCache>
            </c:strRef>
          </c:cat>
          <c:val>
            <c:numRef>
              <c:f>'graf_IS vacas'!$AY$2:$AY$5</c:f>
              <c:numCache>
                <c:formatCode>#.00</c:formatCode>
                <c:ptCount val="4"/>
                <c:pt idx="0">
                  <c:v>43.6</c:v>
                </c:pt>
                <c:pt idx="1">
                  <c:v>86.86999999999999</c:v>
                </c:pt>
                <c:pt idx="2">
                  <c:v>95.33</c:v>
                </c:pt>
                <c:pt idx="3">
                  <c:v>105.78</c:v>
                </c:pt>
              </c:numCache>
            </c:numRef>
          </c:val>
        </c:ser>
        <c:ser>
          <c:idx val="1"/>
          <c:order val="1"/>
          <c:tx>
            <c:strRef>
              <c:f>'graf_IS vacas'!$AZ$1</c:f>
              <c:strCache>
                <c:ptCount val="1"/>
                <c:pt idx="0">
                  <c:v>5,21 mm</c:v>
                </c:pt>
              </c:strCache>
            </c:strRef>
          </c:tx>
          <c:spPr>
            <a:solidFill>
              <a:srgbClr val="92D05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1.2932652912458841E-4"/>
                  <c:y val="-6.8712128999542058E-2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latin typeface="+mj-lt"/>
                      </a:rPr>
                      <a:t>c</a:t>
                    </a:r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2947892934703489E-3"/>
                  <c:y val="-0.16933615674019994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latin typeface="+mj-lt"/>
                      </a:rPr>
                      <a:t>b</a:t>
                    </a:r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5.4763005021012537E-3"/>
                  <c:y val="-0.10770420016036006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latin typeface="+mj-lt"/>
                      </a:rPr>
                      <a:t>a</a:t>
                    </a:r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0271619351798281E-3"/>
                  <c:y val="-7.7520336067652115E-2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latin typeface="+mj-lt"/>
                      </a:rPr>
                      <a:t>a</a:t>
                    </a:r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plus"/>
            <c:errValType val="cust"/>
            <c:noEndCap val="0"/>
            <c:plus>
              <c:numRef>
                <c:f>'graf_IS vacas'!$AU$6:$AU$9</c:f>
                <c:numCache>
                  <c:formatCode>General</c:formatCode>
                  <c:ptCount val="4"/>
                  <c:pt idx="0">
                    <c:v>7.99</c:v>
                  </c:pt>
                  <c:pt idx="1">
                    <c:v>7.99</c:v>
                  </c:pt>
                  <c:pt idx="2">
                    <c:v>7.99</c:v>
                  </c:pt>
                  <c:pt idx="3">
                    <c:v>7.99</c:v>
                  </c:pt>
                </c:numCache>
              </c:numRef>
            </c:plus>
            <c:spPr>
              <a:pattFill prst="pct60">
                <a:fgClr>
                  <a:srgbClr val="FFFFFF"/>
                </a:fgClr>
                <a:bgClr>
                  <a:srgbClr val="000000"/>
                </a:bgClr>
              </a:pattFill>
              <a:ln w="12700">
                <a:solidFill>
                  <a:srgbClr val="000000"/>
                </a:solidFill>
                <a:prstDash val="solid"/>
              </a:ln>
            </c:spPr>
          </c:errBars>
          <c:cat>
            <c:strRef>
              <c:f>'graf_IS vacas'!$AX$2:$AX$5</c:f>
              <c:strCache>
                <c:ptCount val="4"/>
                <c:pt idx="0">
                  <c:v>Y1 = 38 mm</c:v>
                </c:pt>
                <c:pt idx="1">
                  <c:v>Y2 = 19 mm</c:v>
                </c:pt>
                <c:pt idx="2">
                  <c:v>Y3 = 8 mm</c:v>
                </c:pt>
                <c:pt idx="3">
                  <c:v>Y4 = Fundo</c:v>
                </c:pt>
              </c:strCache>
            </c:strRef>
          </c:cat>
          <c:val>
            <c:numRef>
              <c:f>'graf_IS vacas'!$AZ$2:$AZ$5</c:f>
              <c:numCache>
                <c:formatCode>#.00</c:formatCode>
                <c:ptCount val="4"/>
                <c:pt idx="0">
                  <c:v>51.790000000000013</c:v>
                </c:pt>
                <c:pt idx="1">
                  <c:v>71.47</c:v>
                </c:pt>
                <c:pt idx="2">
                  <c:v>93.83</c:v>
                </c:pt>
                <c:pt idx="3">
                  <c:v>107.16999999999999</c:v>
                </c:pt>
              </c:numCache>
            </c:numRef>
          </c:val>
        </c:ser>
        <c:ser>
          <c:idx val="2"/>
          <c:order val="2"/>
          <c:tx>
            <c:strRef>
              <c:f>'graf_IS vacas'!$BA$1</c:f>
              <c:strCache>
                <c:ptCount val="1"/>
                <c:pt idx="0">
                  <c:v>9,17 mm</c:v>
                </c:pt>
              </c:strCache>
            </c:strRef>
          </c:tx>
          <c:spPr>
            <a:solidFill>
              <a:srgbClr val="0066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elete val="1"/>
          </c:dLbls>
          <c:errBars>
            <c:errBarType val="plus"/>
            <c:errValType val="cust"/>
            <c:noEndCap val="0"/>
            <c:plus>
              <c:numRef>
                <c:f>'graf_IS vacas'!$AU$10:$AU$13</c:f>
                <c:numCache>
                  <c:formatCode>General</c:formatCode>
                  <c:ptCount val="4"/>
                  <c:pt idx="0">
                    <c:v>7.33</c:v>
                  </c:pt>
                  <c:pt idx="1">
                    <c:v>7.33</c:v>
                  </c:pt>
                  <c:pt idx="2">
                    <c:v>7.33</c:v>
                  </c:pt>
                  <c:pt idx="3">
                    <c:v>7.33</c:v>
                  </c:pt>
                </c:numCache>
              </c:numRef>
            </c:plus>
            <c:spPr>
              <a:solidFill>
                <a:srgbClr val="FFFFFF"/>
              </a:solidFill>
              <a:ln w="12700">
                <a:solidFill>
                  <a:srgbClr val="000000"/>
                </a:solidFill>
                <a:prstDash val="solid"/>
              </a:ln>
            </c:spPr>
          </c:errBars>
          <c:cat>
            <c:strRef>
              <c:f>'graf_IS vacas'!$AX$2:$AX$5</c:f>
              <c:strCache>
                <c:ptCount val="4"/>
                <c:pt idx="0">
                  <c:v>Y1 = 38 mm</c:v>
                </c:pt>
                <c:pt idx="1">
                  <c:v>Y2 = 19 mm</c:v>
                </c:pt>
                <c:pt idx="2">
                  <c:v>Y3 = 8 mm</c:v>
                </c:pt>
                <c:pt idx="3">
                  <c:v>Y4 = Fundo</c:v>
                </c:pt>
              </c:strCache>
            </c:strRef>
          </c:cat>
          <c:val>
            <c:numRef>
              <c:f>'graf_IS vacas'!$BA$2:$BA$5</c:f>
              <c:numCache>
                <c:formatCode>#.00</c:formatCode>
                <c:ptCount val="4"/>
                <c:pt idx="0">
                  <c:v>47.4</c:v>
                </c:pt>
                <c:pt idx="1">
                  <c:v>83.28</c:v>
                </c:pt>
                <c:pt idx="2">
                  <c:v>97.78</c:v>
                </c:pt>
                <c:pt idx="3">
                  <c:v>109.72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53931448"/>
        <c:axId val="153933408"/>
      </c:barChart>
      <c:catAx>
        <c:axId val="15393144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Peneira</a:t>
                </a:r>
              </a:p>
            </c:rich>
          </c:tx>
          <c:layout>
            <c:manualLayout>
              <c:xMode val="edge"/>
              <c:yMode val="edge"/>
              <c:x val="0.44444533265829073"/>
              <c:y val="0.80617969751171026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pt-BR"/>
          </a:p>
        </c:txPr>
        <c:crossAx val="1539334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53933408"/>
        <c:scaling>
          <c:orientation val="minMax"/>
          <c:max val="120"/>
          <c:min val="30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Índice de seleção (%)</a:t>
                </a:r>
              </a:p>
            </c:rich>
          </c:tx>
          <c:layout>
            <c:manualLayout>
              <c:xMode val="edge"/>
              <c:yMode val="edge"/>
              <c:x val="9.7465481789395687E-3"/>
              <c:y val="0.14606744653002332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pt-BR"/>
          </a:p>
        </c:txPr>
        <c:crossAx val="153931448"/>
        <c:crosses val="autoZero"/>
        <c:crossBetween val="between"/>
        <c:majorUnit val="10"/>
      </c:valAx>
      <c:spPr>
        <a:noFill/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600" b="1" i="0" u="none" strike="noStrike" baseline="0">
          <a:solidFill>
            <a:srgbClr val="000000"/>
          </a:solidFill>
          <a:latin typeface="+mj-lt"/>
          <a:ea typeface="Arial"/>
          <a:cs typeface="Arial"/>
        </a:defRPr>
      </a:pPr>
      <a:endParaRPr lang="pt-BR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9345371422291188"/>
          <c:y val="5.5104257801108517E-2"/>
          <c:w val="0.77599069040119051"/>
          <c:h val="0.76594745392588837"/>
        </c:manualLayout>
      </c:layout>
      <c:barChart>
        <c:barDir val="col"/>
        <c:grouping val="clustered"/>
        <c:varyColors val="0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008000"/>
              </a:solidFill>
              <a:ln>
                <a:solidFill>
                  <a:srgbClr val="008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invertIfNegative val="0"/>
            <c:bubble3D val="0"/>
            <c:spPr>
              <a:solidFill>
                <a:schemeClr val="bg2">
                  <a:lumMod val="50000"/>
                </a:schemeClr>
              </a:solidFill>
              <a:ln>
                <a:solidFill>
                  <a:schemeClr val="bg2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3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1,00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 smtClean="0"/>
                      <a:t>1,20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2,46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mtClean="0"/>
                      <a:t>0,41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smtClean="0"/>
                      <a:t>0.00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latin typeface="Arial" pitchFamily="34" charset="0"/>
                    <a:cs typeface="Arial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Plan1!$B$4:$F$4</c:f>
              <c:strCache>
                <c:ptCount val="5"/>
                <c:pt idx="0">
                  <c:v>S. Mil*</c:v>
                </c:pt>
                <c:pt idx="1">
                  <c:v>CAN*</c:v>
                </c:pt>
                <c:pt idx="2">
                  <c:v>BAG*</c:v>
                </c:pt>
                <c:pt idx="3">
                  <c:v>TALG*</c:v>
                </c:pt>
                <c:pt idx="4">
                  <c:v>CSOJ*</c:v>
                </c:pt>
              </c:strCache>
            </c:strRef>
          </c:cat>
          <c:val>
            <c:numRef>
              <c:f>Plan1!$B$5:$F$5</c:f>
              <c:numCache>
                <c:formatCode>0.00</c:formatCode>
                <c:ptCount val="5"/>
                <c:pt idx="0">
                  <c:v>1</c:v>
                </c:pt>
                <c:pt idx="1">
                  <c:v>1.1900000000000048</c:v>
                </c:pt>
                <c:pt idx="2">
                  <c:v>2.46</c:v>
                </c:pt>
                <c:pt idx="3">
                  <c:v>0.41000000000000031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3932624"/>
        <c:axId val="156766152"/>
      </c:barChart>
      <c:catAx>
        <c:axId val="153932624"/>
        <c:scaling>
          <c:orientation val="minMax"/>
        </c:scaling>
        <c:delete val="0"/>
        <c:axPos val="b"/>
        <c:numFmt formatCode="General" sourceLinked="0"/>
        <c:majorTickMark val="none"/>
        <c:minorTickMark val="out"/>
        <c:tickLblPos val="nextTo"/>
        <c:spPr>
          <a:ln w="1905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400" b="1">
                <a:latin typeface="Arial" pitchFamily="34" charset="0"/>
                <a:cs typeface="Arial" pitchFamily="34" charset="0"/>
              </a:defRPr>
            </a:pPr>
            <a:endParaRPr lang="pt-BR"/>
          </a:p>
        </c:txPr>
        <c:crossAx val="156766152"/>
        <c:crosses val="autoZero"/>
        <c:auto val="1"/>
        <c:lblAlgn val="ctr"/>
        <c:lblOffset val="100"/>
        <c:noMultiLvlLbl val="0"/>
      </c:catAx>
      <c:valAx>
        <c:axId val="156766152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800" b="1">
                    <a:latin typeface="Arial" pitchFamily="34" charset="0"/>
                    <a:cs typeface="Arial" pitchFamily="34" charset="0"/>
                  </a:defRPr>
                </a:pPr>
                <a:r>
                  <a:rPr lang="en-US" sz="1800" b="1">
                    <a:latin typeface="Arial" pitchFamily="34" charset="0"/>
                    <a:cs typeface="Arial" pitchFamily="34" charset="0"/>
                  </a:rPr>
                  <a:t>Fator</a:t>
                </a:r>
                <a:r>
                  <a:rPr lang="en-US" sz="1800" b="1" baseline="0">
                    <a:latin typeface="Arial" pitchFamily="34" charset="0"/>
                    <a:cs typeface="Arial" pitchFamily="34" charset="0"/>
                  </a:rPr>
                  <a:t> de efetividade física </a:t>
                </a:r>
                <a:r>
                  <a:rPr lang="en-US" sz="1800" b="1" i="1" baseline="0">
                    <a:latin typeface="Arial" pitchFamily="34" charset="0"/>
                    <a:cs typeface="Arial" pitchFamily="34" charset="0"/>
                  </a:rPr>
                  <a:t>(fef)</a:t>
                </a:r>
                <a:endParaRPr lang="en-US" sz="1800" b="1" i="1">
                  <a:latin typeface="Arial" pitchFamily="34" charset="0"/>
                  <a:cs typeface="Arial" pitchFamily="34" charset="0"/>
                </a:endParaRPr>
              </a:p>
            </c:rich>
          </c:tx>
          <c:layout>
            <c:manualLayout>
              <c:xMode val="edge"/>
              <c:yMode val="edge"/>
              <c:x val="3.0705646591473536E-2"/>
              <c:y val="1.8423430244296476E-2"/>
            </c:manualLayout>
          </c:layout>
          <c:overlay val="0"/>
        </c:title>
        <c:numFmt formatCode="0.00" sourceLinked="1"/>
        <c:majorTickMark val="out"/>
        <c:minorTickMark val="none"/>
        <c:tickLblPos val="nextTo"/>
        <c:spPr>
          <a:ln w="1905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400" b="1">
                <a:latin typeface="Arial" pitchFamily="34" charset="0"/>
                <a:cs typeface="Arial" pitchFamily="34" charset="0"/>
              </a:defRPr>
            </a:pPr>
            <a:endParaRPr lang="pt-BR"/>
          </a:p>
        </c:txPr>
        <c:crossAx val="153932624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FFC000"/>
              </a:solidFill>
            </c:spPr>
          </c:dPt>
          <c:dPt>
            <c:idx val="2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</c:spPr>
          </c:dPt>
          <c:dPt>
            <c:idx val="3"/>
            <c:bubble3D val="0"/>
            <c:spPr>
              <a:solidFill>
                <a:srgbClr val="006600"/>
              </a:solidFill>
            </c:spPr>
          </c:dPt>
          <c:dPt>
            <c:idx val="4"/>
            <c:bubble3D val="0"/>
            <c:spPr>
              <a:solidFill>
                <a:srgbClr val="FFCC99"/>
              </a:solidFill>
            </c:spPr>
          </c:dPt>
          <c:dLbls>
            <c:dLbl>
              <c:idx val="4"/>
              <c:layout>
                <c:manualLayout>
                  <c:x val="0.12776570880162971"/>
                  <c:y val="2.295826463703179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40%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tabelas!$H$24:$H$28</c:f>
              <c:strCache>
                <c:ptCount val="5"/>
                <c:pt idx="0">
                  <c:v>PB</c:v>
                </c:pt>
                <c:pt idx="1">
                  <c:v>EE</c:v>
                </c:pt>
                <c:pt idx="2">
                  <c:v>MM</c:v>
                </c:pt>
                <c:pt idx="3">
                  <c:v>FDN</c:v>
                </c:pt>
                <c:pt idx="4">
                  <c:v>CNF</c:v>
                </c:pt>
              </c:strCache>
            </c:strRef>
          </c:cat>
          <c:val>
            <c:numRef>
              <c:f>tabelas!$I$24:$I$28</c:f>
              <c:numCache>
                <c:formatCode>0.00</c:formatCode>
                <c:ptCount val="5"/>
                <c:pt idx="0">
                  <c:v>2.9695</c:v>
                </c:pt>
                <c:pt idx="1">
                  <c:v>0.87200000000000155</c:v>
                </c:pt>
                <c:pt idx="2">
                  <c:v>3.0574999999999997</c:v>
                </c:pt>
                <c:pt idx="3">
                  <c:v>52.846249999999998</c:v>
                </c:pt>
                <c:pt idx="4">
                  <c:v>40.254750000000001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FFC000"/>
              </a:solidFill>
            </c:spPr>
          </c:dPt>
          <c:dPt>
            <c:idx val="2"/>
            <c:bubble3D val="0"/>
            <c:spPr>
              <a:solidFill>
                <a:prstClr val="black">
                  <a:lumMod val="65000"/>
                  <a:lumOff val="35000"/>
                </a:prstClr>
              </a:solidFill>
            </c:spPr>
          </c:dPt>
          <c:dPt>
            <c:idx val="3"/>
            <c:bubble3D val="0"/>
            <c:spPr>
              <a:solidFill>
                <a:srgbClr val="006600"/>
              </a:solidFill>
            </c:spPr>
          </c:dPt>
          <c:dPt>
            <c:idx val="4"/>
            <c:bubble3D val="0"/>
            <c:spPr>
              <a:solidFill>
                <a:srgbClr val="FFCC99"/>
              </a:solidFill>
            </c:spPr>
          </c:dPt>
          <c:dLbls>
            <c:dLbl>
              <c:idx val="4"/>
              <c:layout>
                <c:manualLayout>
                  <c:x val="0.11175959367609949"/>
                  <c:y val="-0.13352028346056791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64%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tabelas!$H$24:$H$28</c:f>
              <c:strCache>
                <c:ptCount val="5"/>
                <c:pt idx="0">
                  <c:v>PB</c:v>
                </c:pt>
                <c:pt idx="1">
                  <c:v>EE</c:v>
                </c:pt>
                <c:pt idx="2">
                  <c:v>MM</c:v>
                </c:pt>
                <c:pt idx="3">
                  <c:v>FDN</c:v>
                </c:pt>
                <c:pt idx="4">
                  <c:v>CNF</c:v>
                </c:pt>
              </c:strCache>
            </c:strRef>
          </c:cat>
          <c:val>
            <c:numRef>
              <c:f>tabelas!$L$24:$L$28</c:f>
              <c:numCache>
                <c:formatCode>General</c:formatCode>
                <c:ptCount val="5"/>
                <c:pt idx="0">
                  <c:v>4.4769744744491584</c:v>
                </c:pt>
                <c:pt idx="1">
                  <c:v>1.3146730903248558</c:v>
                </c:pt>
                <c:pt idx="2">
                  <c:v>0.97045219064902255</c:v>
                </c:pt>
                <c:pt idx="3">
                  <c:v>29.353500699967402</c:v>
                </c:pt>
                <c:pt idx="4">
                  <c:v>63.884399544609494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7.e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9.emf"/><Relationship Id="rId1" Type="http://schemas.openxmlformats.org/officeDocument/2006/relationships/image" Target="../media/image68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0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0.78373</cdr:x>
      <cdr:y>0.29018</cdr:y>
    </cdr:from>
    <cdr:to>
      <cdr:x>0.79053</cdr:x>
      <cdr:y>0.77095</cdr:y>
    </cdr:to>
    <cdr:sp macro="" textlink="">
      <cdr:nvSpPr>
        <cdr:cNvPr id="5" name="Conector de seta reta 4"/>
        <cdr:cNvSpPr/>
      </cdr:nvSpPr>
      <cdr:spPr>
        <a:xfrm xmlns:a="http://schemas.openxmlformats.org/drawingml/2006/main" rot="5400000" flipH="1">
          <a:off x="4796879" y="2475929"/>
          <a:ext cx="2266786" cy="51232"/>
        </a:xfrm>
        <a:prstGeom xmlns:a="http://schemas.openxmlformats.org/drawingml/2006/main" prst="straightConnector1">
          <a:avLst/>
        </a:prstGeom>
        <a:ln xmlns:a="http://schemas.openxmlformats.org/drawingml/2006/main" w="28575">
          <a:solidFill>
            <a:srgbClr val="FF0000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pt-BR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0.14433</cdr:x>
      <cdr:y>0.54762</cdr:y>
    </cdr:from>
    <cdr:to>
      <cdr:x>0.41472</cdr:x>
      <cdr:y>0.54793</cdr:y>
    </cdr:to>
    <cdr:sp macro="" textlink="">
      <cdr:nvSpPr>
        <cdr:cNvPr id="9" name="Conector de seta reta 8"/>
        <cdr:cNvSpPr/>
      </cdr:nvSpPr>
      <cdr:spPr>
        <a:xfrm xmlns:a="http://schemas.openxmlformats.org/drawingml/2006/main" rot="10800000">
          <a:off x="1000132" y="3286148"/>
          <a:ext cx="1873635" cy="1849"/>
        </a:xfrm>
        <a:prstGeom xmlns:a="http://schemas.openxmlformats.org/drawingml/2006/main" prst="straightConnector1">
          <a:avLst/>
        </a:prstGeom>
        <a:ln xmlns:a="http://schemas.openxmlformats.org/drawingml/2006/main" w="28575">
          <a:solidFill>
            <a:srgbClr val="FF0000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pt-BR"/>
        </a:p>
      </cdr:txBody>
    </cdr:sp>
  </cdr:relSizeAnchor>
  <cdr:relSizeAnchor xmlns:cdr="http://schemas.openxmlformats.org/drawingml/2006/chartDrawing">
    <cdr:from>
      <cdr:x>0.41226</cdr:x>
      <cdr:y>0.55966</cdr:y>
    </cdr:from>
    <cdr:to>
      <cdr:x>0.41249</cdr:x>
      <cdr:y>0.83347</cdr:y>
    </cdr:to>
    <cdr:sp macro="" textlink="">
      <cdr:nvSpPr>
        <cdr:cNvPr id="11" name="Conector de seta reta 10"/>
        <cdr:cNvSpPr/>
      </cdr:nvSpPr>
      <cdr:spPr>
        <a:xfrm xmlns:a="http://schemas.openxmlformats.org/drawingml/2006/main" rot="5400000" flipH="1" flipV="1">
          <a:off x="2856726" y="3358380"/>
          <a:ext cx="1589" cy="1643074"/>
        </a:xfrm>
        <a:prstGeom xmlns:a="http://schemas.openxmlformats.org/drawingml/2006/main" prst="straightConnector1">
          <a:avLst/>
        </a:prstGeom>
        <a:ln xmlns:a="http://schemas.openxmlformats.org/drawingml/2006/main" w="28575">
          <a:solidFill>
            <a:srgbClr val="FF0000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pt-BR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aseline="0"/>
            </a:lvl1pPr>
          </a:lstStyle>
          <a:p>
            <a:endParaRPr lang="pt-BR"/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aseline="0"/>
            </a:lvl1pPr>
          </a:lstStyle>
          <a:p>
            <a:endParaRPr lang="pt-BR"/>
          </a:p>
        </p:txBody>
      </p:sp>
      <p:sp>
        <p:nvSpPr>
          <p:cNvPr id="1259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259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259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aseline="0"/>
            </a:lvl1pPr>
          </a:lstStyle>
          <a:p>
            <a:endParaRPr lang="pt-BR"/>
          </a:p>
        </p:txBody>
      </p:sp>
      <p:sp>
        <p:nvSpPr>
          <p:cNvPr id="1259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aseline="0"/>
            </a:lvl1pPr>
          </a:lstStyle>
          <a:p>
            <a:fld id="{1EB3B25B-1812-4F5F-A22E-825D0003DA87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78804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99B587-85A3-448F-8EF3-F24E1EC645F6}" type="slidenum">
              <a:rPr lang="pt-BR"/>
              <a:pPr/>
              <a:t>4</a:t>
            </a:fld>
            <a:endParaRPr lang="pt-BR"/>
          </a:p>
        </p:txBody>
      </p:sp>
      <p:sp>
        <p:nvSpPr>
          <p:cNvPr id="19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3192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="1" smtClean="0"/>
          </a:p>
        </p:txBody>
      </p:sp>
      <p:sp>
        <p:nvSpPr>
          <p:cNvPr id="57348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45888CB-4D7F-4FA6-91C2-B7CC30C10692}" type="slidenum">
              <a:rPr lang="pt-BR" smtClean="0"/>
              <a:pPr>
                <a:defRPr/>
              </a:pPr>
              <a:t>44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36506259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="1" smtClean="0"/>
          </a:p>
        </p:txBody>
      </p:sp>
      <p:sp>
        <p:nvSpPr>
          <p:cNvPr id="58372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2BE69E-FC83-4DDE-8AA2-56EA06B52A54}" type="slidenum">
              <a:rPr lang="pt-BR" smtClean="0"/>
              <a:pPr>
                <a:defRPr/>
              </a:pPr>
              <a:t>45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16369213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99B587-85A3-448F-8EF3-F24E1EC645F6}" type="slidenum">
              <a:rPr lang="pt-BR"/>
              <a:pPr/>
              <a:t>47</a:t>
            </a:fld>
            <a:endParaRPr lang="pt-BR"/>
          </a:p>
        </p:txBody>
      </p:sp>
      <p:sp>
        <p:nvSpPr>
          <p:cNvPr id="19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4495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99B587-85A3-448F-8EF3-F24E1EC645F6}" type="slidenum">
              <a:rPr lang="pt-BR"/>
              <a:pPr/>
              <a:t>53</a:t>
            </a:fld>
            <a:endParaRPr lang="pt-BR"/>
          </a:p>
        </p:txBody>
      </p:sp>
      <p:sp>
        <p:nvSpPr>
          <p:cNvPr id="19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2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99B587-85A3-448F-8EF3-F24E1EC645F6}" type="slidenum">
              <a:rPr lang="pt-BR"/>
              <a:pPr/>
              <a:t>67</a:t>
            </a:fld>
            <a:endParaRPr lang="pt-BR"/>
          </a:p>
        </p:txBody>
      </p:sp>
      <p:sp>
        <p:nvSpPr>
          <p:cNvPr id="19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112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99B587-85A3-448F-8EF3-F24E1EC645F6}" type="slidenum">
              <a:rPr lang="pt-BR"/>
              <a:pPr/>
              <a:t>76</a:t>
            </a:fld>
            <a:endParaRPr lang="pt-BR"/>
          </a:p>
        </p:txBody>
      </p:sp>
      <p:sp>
        <p:nvSpPr>
          <p:cNvPr id="19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3999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E783EC-D67E-421E-9004-C39CA04EDDB9}" type="slidenum">
              <a:rPr lang="pt-BR"/>
              <a:pPr/>
              <a:t>82</a:t>
            </a:fld>
            <a:endParaRPr lang="pt-BR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0199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99B587-85A3-448F-8EF3-F24E1EC645F6}" type="slidenum">
              <a:rPr lang="pt-BR"/>
              <a:pPr/>
              <a:t>96</a:t>
            </a:fld>
            <a:endParaRPr lang="pt-BR"/>
          </a:p>
        </p:txBody>
      </p:sp>
      <p:sp>
        <p:nvSpPr>
          <p:cNvPr id="19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624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8484B1-9387-428C-9EEF-DC1D2366C4F2}" type="slidenum">
              <a:rPr lang="pt-BR"/>
              <a:pPr/>
              <a:t>97</a:t>
            </a:fld>
            <a:endParaRPr lang="pt-BR"/>
          </a:p>
        </p:txBody>
      </p:sp>
      <p:sp>
        <p:nvSpPr>
          <p:cNvPr id="282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2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0783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8BF5570-4289-45C2-9F68-055F2970B211}" type="slidenum">
              <a:rPr lang="pt-BR"/>
              <a:pPr/>
              <a:t>98</a:t>
            </a:fld>
            <a:endParaRPr lang="pt-BR"/>
          </a:p>
        </p:txBody>
      </p:sp>
      <p:sp>
        <p:nvSpPr>
          <p:cNvPr id="409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5195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99B587-85A3-448F-8EF3-F24E1EC645F6}" type="slidenum">
              <a:rPr lang="pt-BR"/>
              <a:pPr/>
              <a:t>5</a:t>
            </a:fld>
            <a:endParaRPr lang="pt-BR"/>
          </a:p>
        </p:txBody>
      </p:sp>
      <p:sp>
        <p:nvSpPr>
          <p:cNvPr id="19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8249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D3B7CE-113C-46C0-955B-B73B29E52005}" type="slidenum">
              <a:rPr lang="pt-BR"/>
              <a:pPr/>
              <a:t>99</a:t>
            </a:fld>
            <a:endParaRPr lang="pt-BR"/>
          </a:p>
        </p:txBody>
      </p:sp>
      <p:sp>
        <p:nvSpPr>
          <p:cNvPr id="288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8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0018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24022A-11FB-4735-98F1-B8584FE25DF1}" type="slidenum">
              <a:rPr lang="pt-BR"/>
              <a:pPr/>
              <a:t>100</a:t>
            </a:fld>
            <a:endParaRPr lang="pt-BR"/>
          </a:p>
        </p:txBody>
      </p:sp>
      <p:sp>
        <p:nvSpPr>
          <p:cNvPr id="286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9530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E783EC-D67E-421E-9004-C39CA04EDDB9}" type="slidenum">
              <a:rPr lang="pt-BR"/>
              <a:pPr/>
              <a:t>102</a:t>
            </a:fld>
            <a:endParaRPr lang="pt-BR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0778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6B5BD7-5A2A-4EB9-BAF0-C532E3288718}" type="slidenum">
              <a:rPr lang="pt-BR"/>
              <a:pPr/>
              <a:t>105</a:t>
            </a:fld>
            <a:endParaRPr lang="pt-BR"/>
          </a:p>
        </p:txBody>
      </p:sp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6376026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8D8174-56A0-454E-9418-E149A18D9976}" type="slidenum">
              <a:rPr lang="pt-BR"/>
              <a:pPr/>
              <a:t>117</a:t>
            </a:fld>
            <a:endParaRPr lang="pt-BR"/>
          </a:p>
        </p:txBody>
      </p:sp>
      <p:sp>
        <p:nvSpPr>
          <p:cNvPr id="215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5205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99B587-85A3-448F-8EF3-F24E1EC645F6}" type="slidenum">
              <a:rPr lang="pt-BR"/>
              <a:pPr/>
              <a:t>6</a:t>
            </a:fld>
            <a:endParaRPr lang="pt-BR"/>
          </a:p>
        </p:txBody>
      </p:sp>
      <p:sp>
        <p:nvSpPr>
          <p:cNvPr id="19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4340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3E0929-4388-4F6E-9D13-63280DDABED4}" type="slidenum">
              <a:rPr lang="pt-BR"/>
              <a:pPr/>
              <a:t>11</a:t>
            </a:fld>
            <a:endParaRPr lang="pt-BR"/>
          </a:p>
        </p:txBody>
      </p:sp>
      <p:sp>
        <p:nvSpPr>
          <p:cNvPr id="21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8603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7DE046-89D1-4327-BDC4-729557C134B4}" type="slidenum">
              <a:rPr lang="pt-BR"/>
              <a:pPr/>
              <a:t>12</a:t>
            </a:fld>
            <a:endParaRPr lang="pt-BR"/>
          </a:p>
        </p:txBody>
      </p:sp>
      <p:sp>
        <p:nvSpPr>
          <p:cNvPr id="201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9961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1F0CF8-783C-4174-A7CD-54CBD0034226}" type="slidenum">
              <a:rPr lang="pt-BR"/>
              <a:pPr/>
              <a:t>13</a:t>
            </a:fld>
            <a:endParaRPr lang="pt-BR"/>
          </a:p>
        </p:txBody>
      </p:sp>
      <p:sp>
        <p:nvSpPr>
          <p:cNvPr id="207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5922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A73782E-600F-42F0-9246-F9E4BA24AA9C}" type="slidenum">
              <a:rPr lang="pt-BR"/>
              <a:pPr/>
              <a:t>19</a:t>
            </a:fld>
            <a:endParaRPr lang="pt-BR"/>
          </a:p>
        </p:txBody>
      </p:sp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4000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A73782E-600F-42F0-9246-F9E4BA24AA9C}" type="slidenum">
              <a:rPr lang="pt-BR"/>
              <a:pPr/>
              <a:t>29</a:t>
            </a:fld>
            <a:endParaRPr lang="pt-BR"/>
          </a:p>
        </p:txBody>
      </p:sp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3795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A65B26-1BEB-4DC6-B255-6F93A15109D2}" type="slidenum">
              <a:rPr lang="pt-BR"/>
              <a:pPr/>
              <a:t>34</a:t>
            </a:fld>
            <a:endParaRPr lang="pt-BR"/>
          </a:p>
        </p:txBody>
      </p:sp>
      <p:sp>
        <p:nvSpPr>
          <p:cNvPr id="413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3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397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A22F1-B952-4564-A2D6-B27035A0399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6755A-B76B-4FF0-BA12-E2ECF132E3D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53B6A-AE32-43BA-99F6-BBD8053BEB8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838200" y="2362200"/>
            <a:ext cx="7693025" cy="3724275"/>
          </a:xfr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55F5A4B3-231B-4919-B10B-69C04880367F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ítulo e conteúdo em cima do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7693025" cy="1785938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8200" y="4300538"/>
            <a:ext cx="7693025" cy="1785937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5CD9BAD2-37D8-4220-91D1-B5F6C69C0533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ítulo, texto e clip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lip-art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pt-BR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E6D05F-C93D-4957-AB43-A52BE9CC7FD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B2F50-0BDB-4E1D-A8E2-2F5428695FA6}" type="datetimeFigureOut">
              <a:rPr lang="pt-BR" smtClean="0"/>
              <a:pPr/>
              <a:t>04/08/2020</a:t>
            </a:fld>
            <a:endParaRPr lang="pt-B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white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9C3FFCF-3C80-4563-AA45-0F3DBD50098A}" type="slidenum">
              <a:rPr lang="pt-BR" smtClean="0">
                <a:solidFill>
                  <a:srgbClr val="339966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339966">
                  <a:shade val="75000"/>
                </a:srgb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B2F50-0BDB-4E1D-A8E2-2F5428695FA6}" type="datetimeFigureOut">
              <a:rPr lang="pt-BR" smtClean="0"/>
              <a:pPr/>
              <a:t>04/08/2020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E9C3FFCF-3C80-4563-AA45-0F3DBD50098A}" type="slidenum">
              <a:rPr lang="pt-BR" smtClean="0">
                <a:solidFill>
                  <a:srgbClr val="339966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339966">
                  <a:shade val="75000"/>
                </a:srgb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B2F50-0BDB-4E1D-A8E2-2F5428695FA6}" type="datetimeFigureOut">
              <a:rPr lang="pt-BR" smtClean="0"/>
              <a:pPr/>
              <a:t>04/08/2020</a:t>
            </a:fld>
            <a:endParaRPr lang="pt-B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9C3FFCF-3C80-4563-AA45-0F3DBD50098A}" type="slidenum">
              <a:rPr lang="pt-BR" smtClean="0">
                <a:solidFill>
                  <a:srgbClr val="339966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339966">
                  <a:shade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A48B2F50-0BDB-4E1D-A8E2-2F5428695FA6}" type="datetimeFigureOut">
              <a:rPr lang="pt-BR" smtClean="0"/>
              <a:pPr/>
              <a:t>04/08/2020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3FFCF-3C80-4563-AA45-0F3DBD50098A}" type="slidenum">
              <a:rPr lang="pt-BR" smtClean="0">
                <a:solidFill>
                  <a:srgbClr val="339966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339966">
                  <a:shade val="75000"/>
                </a:srgbClr>
              </a:solidFill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B2F50-0BDB-4E1D-A8E2-2F5428695FA6}" type="datetimeFigureOut">
              <a:rPr lang="pt-BR" smtClean="0"/>
              <a:pPr/>
              <a:t>04/08/2020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pt-BR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white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white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E9C3FFCF-3C80-4563-AA45-0F3DBD50098A}" type="slidenum">
              <a:rPr lang="pt-BR" smtClean="0">
                <a:solidFill>
                  <a:srgbClr val="339966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339966">
                  <a:shade val="75000"/>
                </a:srgbClr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2F24A-76D1-4B1F-8ED2-2CCE4913662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B2F50-0BDB-4E1D-A8E2-2F5428695FA6}" type="datetimeFigureOut">
              <a:rPr lang="pt-BR" smtClean="0"/>
              <a:pPr/>
              <a:t>04/08/2020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E9C3FFCF-3C80-4563-AA45-0F3DBD50098A}" type="slidenum">
              <a:rPr lang="pt-BR" smtClean="0">
                <a:solidFill>
                  <a:srgbClr val="339966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339966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B2F50-0BDB-4E1D-A8E2-2F5428695FA6}" type="datetimeFigureOut">
              <a:rPr lang="pt-BR" smtClean="0"/>
              <a:pPr/>
              <a:t>04/08/2020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9C3FFCF-3C80-4563-AA45-0F3DBD50098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9C3FFCF-3C80-4563-AA45-0F3DBD50098A}" type="slidenum">
              <a:rPr lang="pt-BR" smtClean="0">
                <a:solidFill>
                  <a:srgbClr val="339966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339966">
                  <a:shade val="75000"/>
                </a:srgbClr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B2F50-0BDB-4E1D-A8E2-2F5428695FA6}" type="datetimeFigureOut">
              <a:rPr lang="pt-BR" smtClean="0"/>
              <a:pPr/>
              <a:t>04/08/2020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white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E9C3FFCF-3C80-4563-AA45-0F3DBD50098A}" type="slidenum">
              <a:rPr lang="pt-BR" smtClean="0">
                <a:solidFill>
                  <a:srgbClr val="339966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339966">
                  <a:shade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A48B2F50-0BDB-4E1D-A8E2-2F5428695FA6}" type="datetimeFigureOut">
              <a:rPr lang="pt-BR" smtClean="0"/>
              <a:pPr/>
              <a:t>04/08/2020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B2F50-0BDB-4E1D-A8E2-2F5428695FA6}" type="datetimeFigureOut">
              <a:rPr lang="pt-BR" smtClean="0"/>
              <a:pPr/>
              <a:t>04/08/2020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3FFCF-3C80-4563-AA45-0F3DBD50098A}" type="slidenum">
              <a:rPr lang="pt-BR" smtClean="0">
                <a:solidFill>
                  <a:srgbClr val="339966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339966">
                  <a:shade val="75000"/>
                </a:srgb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white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E9C3FFCF-3C80-4563-AA45-0F3DBD50098A}" type="slidenum">
              <a:rPr lang="pt-BR" smtClean="0">
                <a:solidFill>
                  <a:srgbClr val="339966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339966">
                  <a:shade val="75000"/>
                </a:srgbClr>
              </a:solidFill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B2F50-0BDB-4E1D-A8E2-2F5428695FA6}" type="datetimeFigureOut">
              <a:rPr lang="pt-BR" smtClean="0"/>
              <a:pPr/>
              <a:t>04/08/2020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ítulo e conteúdo em cima do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7693025" cy="1785938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8200" y="4300538"/>
            <a:ext cx="7693025" cy="1785937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5CD9BAD2-37D8-4220-91D1-B5F6C69C0533}" type="slidenum">
              <a:rPr lang="pt-BR">
                <a:solidFill>
                  <a:srgbClr val="339966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339966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D2278-D63D-4D86-BDE3-469C9972C7F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D0B38-7787-4A04-BF97-6E6D4D1C6F4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B7CA4-AA78-4246-8B4D-841125C1755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DEC99-6D5F-4937-9279-DB5C005A8C8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6A155-4969-4321-B9AD-522B40E00E1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623BD-B250-4A93-BB1F-188A4C1945D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E6F8C-4A59-4618-816E-6E8BA98AC65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C90E22-44D4-4F0A-95F8-D62117CF110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11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48B2F50-0BDB-4E1D-A8E2-2F5428695FA6}" type="datetimeFigureOut">
              <a:rPr lang="pt-BR" baseline="0" smtClean="0">
                <a:latin typeface="Georgi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04/08/2020</a:t>
            </a:fld>
            <a:endParaRPr lang="pt-BR" baseline="0">
              <a:latin typeface="Georgia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 baseline="0">
              <a:latin typeface="Georgia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white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white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E9C3FFCF-3C80-4563-AA45-0F3DBD50098A}" type="slidenum">
              <a:rPr lang="pt-BR" baseline="0" smtClean="0">
                <a:solidFill>
                  <a:srgbClr val="339966">
                    <a:shade val="75000"/>
                  </a:srgbClr>
                </a:solidFill>
                <a:latin typeface="Georgi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pt-BR" baseline="0">
              <a:solidFill>
                <a:srgbClr val="339966">
                  <a:shade val="75000"/>
                </a:srgbClr>
              </a:solidFill>
              <a:latin typeface="Georgia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eg"/><Relationship Id="rId5" Type="http://schemas.openxmlformats.org/officeDocument/2006/relationships/image" Target="../media/image3.jpeg"/><Relationship Id="rId4" Type="http://schemas.openxmlformats.org/officeDocument/2006/relationships/image" Target="../media/image65.jpe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3.jpe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Excel_97-20031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3.jpeg"/><Relationship Id="rId5" Type="http://schemas.openxmlformats.org/officeDocument/2006/relationships/image" Target="../media/image3.jpeg"/><Relationship Id="rId4" Type="http://schemas.openxmlformats.org/officeDocument/2006/relationships/image" Target="../media/image67.emf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69.e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Planilha_do_Microsoft_Excel_97-200313.xls"/><Relationship Id="rId5" Type="http://schemas.openxmlformats.org/officeDocument/2006/relationships/image" Target="../media/image68.emf"/><Relationship Id="rId4" Type="http://schemas.openxmlformats.org/officeDocument/2006/relationships/oleObject" Target="../embeddings/Planilha_do_Microsoft_Excel_97-200312.xls"/><Relationship Id="rId9" Type="http://schemas.openxmlformats.org/officeDocument/2006/relationships/image" Target="../media/image13.jpe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Excel_97-200314.xls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3.jpeg"/><Relationship Id="rId5" Type="http://schemas.openxmlformats.org/officeDocument/2006/relationships/image" Target="../media/image3.jpeg"/><Relationship Id="rId4" Type="http://schemas.openxmlformats.org/officeDocument/2006/relationships/image" Target="../media/image70.emf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Excel_97-200315.xls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3.jpeg"/><Relationship Id="rId5" Type="http://schemas.openxmlformats.org/officeDocument/2006/relationships/image" Target="../media/image3.jpeg"/><Relationship Id="rId4" Type="http://schemas.openxmlformats.org/officeDocument/2006/relationships/image" Target="../media/image71.emf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2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e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e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eg"/><Relationship Id="rId4" Type="http://schemas.openxmlformats.org/officeDocument/2006/relationships/image" Target="../media/image3.jpe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jpe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Excel_97-20032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jpeg"/><Relationship Id="rId5" Type="http://schemas.openxmlformats.org/officeDocument/2006/relationships/image" Target="../media/image3.jpeg"/><Relationship Id="rId4" Type="http://schemas.openxmlformats.org/officeDocument/2006/relationships/image" Target="../media/image16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Excel_97-20033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jpeg"/><Relationship Id="rId5" Type="http://schemas.openxmlformats.org/officeDocument/2006/relationships/image" Target="../media/image3.jpeg"/><Relationship Id="rId4" Type="http://schemas.openxmlformats.org/officeDocument/2006/relationships/image" Target="../media/image17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Excel_97-20034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3.jpeg"/><Relationship Id="rId5" Type="http://schemas.openxmlformats.org/officeDocument/2006/relationships/image" Target="../media/image3.jpeg"/><Relationship Id="rId4" Type="http://schemas.openxmlformats.org/officeDocument/2006/relationships/image" Target="../media/image18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Excel_97-20035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3.jpeg"/><Relationship Id="rId5" Type="http://schemas.openxmlformats.org/officeDocument/2006/relationships/image" Target="../media/image3.jpeg"/><Relationship Id="rId4" Type="http://schemas.openxmlformats.org/officeDocument/2006/relationships/image" Target="../media/image19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Excel_97-20036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3.jpeg"/><Relationship Id="rId5" Type="http://schemas.openxmlformats.org/officeDocument/2006/relationships/image" Target="../media/image3.jpeg"/><Relationship Id="rId4" Type="http://schemas.openxmlformats.org/officeDocument/2006/relationships/image" Target="../media/image21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Excel_97-20037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3.jpeg"/><Relationship Id="rId5" Type="http://schemas.openxmlformats.org/officeDocument/2006/relationships/image" Target="../media/image3.jpeg"/><Relationship Id="rId4" Type="http://schemas.openxmlformats.org/officeDocument/2006/relationships/image" Target="../media/image22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Excel_97-20038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0.jpeg"/><Relationship Id="rId5" Type="http://schemas.openxmlformats.org/officeDocument/2006/relationships/image" Target="../media/image3.jpeg"/><Relationship Id="rId4" Type="http://schemas.openxmlformats.org/officeDocument/2006/relationships/image" Target="../media/image33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.jpeg"/><Relationship Id="rId4" Type="http://schemas.openxmlformats.org/officeDocument/2006/relationships/image" Target="../media/image3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3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6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5.jpeg"/><Relationship Id="rId5" Type="http://schemas.openxmlformats.org/officeDocument/2006/relationships/image" Target="../media/image37.emf"/><Relationship Id="rId4" Type="http://schemas.openxmlformats.org/officeDocument/2006/relationships/oleObject" Target="../embeddings/Planilha_do_Microsoft_Excel_97-20039.xls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3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Excel_97-200310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5.jpeg"/><Relationship Id="rId5" Type="http://schemas.openxmlformats.org/officeDocument/2006/relationships/image" Target="../media/image3.jpeg"/><Relationship Id="rId4" Type="http://schemas.openxmlformats.org/officeDocument/2006/relationships/image" Target="../media/image42.emf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7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3.jpeg"/><Relationship Id="rId4" Type="http://schemas.openxmlformats.org/officeDocument/2006/relationships/image" Target="../media/image51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jpeg"/><Relationship Id="rId5" Type="http://schemas.openxmlformats.org/officeDocument/2006/relationships/image" Target="../media/image12.emf"/><Relationship Id="rId4" Type="http://schemas.openxmlformats.org/officeDocument/2006/relationships/oleObject" Target="../embeddings/Planilha_do_Microsoft_Excel_97-20031.xls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3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7" Type="http://schemas.openxmlformats.org/officeDocument/2006/relationships/image" Target="../media/image13.jpeg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chart" Target="../charts/chart22.xml"/><Relationship Id="rId4" Type="http://schemas.openxmlformats.org/officeDocument/2006/relationships/chart" Target="../charts/chart21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3.jpe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.jpe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3.jpe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3.jpeg"/></Relationships>
</file>

<file path=ppt/slides/_rels/slide9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1.jpeg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/>
          <p:cNvSpPr>
            <a:spLocks noGrp="1" noChangeArrowheads="1"/>
          </p:cNvSpPr>
          <p:nvPr>
            <p:ph type="ctrTitle"/>
          </p:nvPr>
        </p:nvSpPr>
        <p:spPr>
          <a:xfrm>
            <a:off x="288032" y="1052736"/>
            <a:ext cx="8604448" cy="190500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s-ES" sz="3200" b="1" dirty="0">
                <a:latin typeface="Arial" pitchFamily="34" charset="0"/>
                <a:cs typeface="Arial" pitchFamily="34" charset="0"/>
              </a:rPr>
              <a:t> ENSILAJE DE CAÑA DE AZÚCAR</a:t>
            </a:r>
            <a:endParaRPr lang="pt-BR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076056" y="4386442"/>
            <a:ext cx="3272973" cy="576064"/>
          </a:xfrm>
        </p:spPr>
        <p:txBody>
          <a:bodyPr>
            <a:noAutofit/>
          </a:bodyPr>
          <a:lstStyle/>
          <a:p>
            <a:pPr algn="r">
              <a:lnSpc>
                <a:spcPct val="170000"/>
              </a:lnSpc>
            </a:pPr>
            <a:r>
              <a:rPr lang="en-US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Luiz</a:t>
            </a:r>
            <a:r>
              <a:rPr lang="en-US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Gustavo </a:t>
            </a:r>
            <a:r>
              <a:rPr lang="en-US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Nussio, PhD</a:t>
            </a:r>
            <a:br>
              <a:rPr lang="en-US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US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Professor Titular</a:t>
            </a:r>
            <a:endParaRPr lang="en-US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1709847" y="109761"/>
            <a:ext cx="559845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 i="1" baseline="0" dirty="0" err="1">
                <a:latin typeface="Arial" pitchFamily="34" charset="0"/>
                <a:cs typeface="Arial" pitchFamily="34" charset="0"/>
              </a:rPr>
              <a:t>Universidade</a:t>
            </a:r>
            <a:r>
              <a:rPr lang="en-US" sz="1800" b="1" i="1" baseline="0" dirty="0">
                <a:latin typeface="Arial" pitchFamily="34" charset="0"/>
                <a:cs typeface="Arial" pitchFamily="34" charset="0"/>
              </a:rPr>
              <a:t> de São Paulo</a:t>
            </a:r>
          </a:p>
          <a:p>
            <a:pPr>
              <a:spcBef>
                <a:spcPct val="50000"/>
              </a:spcBef>
            </a:pPr>
            <a:r>
              <a:rPr lang="en-US" sz="1800" b="1" i="1" baseline="0" dirty="0" err="1">
                <a:latin typeface="Arial" pitchFamily="34" charset="0"/>
                <a:cs typeface="Arial" pitchFamily="34" charset="0"/>
              </a:rPr>
              <a:t>Escola</a:t>
            </a:r>
            <a:r>
              <a:rPr lang="en-US" sz="1800" b="1" i="1" baseline="0" dirty="0">
                <a:latin typeface="Arial" pitchFamily="34" charset="0"/>
                <a:cs typeface="Arial" pitchFamily="34" charset="0"/>
              </a:rPr>
              <a:t> Superior de </a:t>
            </a:r>
            <a:r>
              <a:rPr lang="en-US" sz="1800" b="1" i="1" baseline="0" dirty="0" err="1">
                <a:latin typeface="Arial" pitchFamily="34" charset="0"/>
                <a:cs typeface="Arial" pitchFamily="34" charset="0"/>
              </a:rPr>
              <a:t>Agricultura</a:t>
            </a:r>
            <a:r>
              <a:rPr lang="en-US" sz="1800" b="1" i="1" baseline="0" dirty="0">
                <a:latin typeface="Arial" pitchFamily="34" charset="0"/>
                <a:cs typeface="Arial" pitchFamily="34" charset="0"/>
              </a:rPr>
              <a:t> “</a:t>
            </a:r>
            <a:r>
              <a:rPr lang="en-US" sz="1800" b="1" i="1" baseline="0" dirty="0" err="1">
                <a:latin typeface="Arial" pitchFamily="34" charset="0"/>
                <a:cs typeface="Arial" pitchFamily="34" charset="0"/>
              </a:rPr>
              <a:t>Luiz</a:t>
            </a:r>
            <a:r>
              <a:rPr lang="en-US" sz="1800" b="1" i="1" baseline="0" dirty="0">
                <a:latin typeface="Arial" pitchFamily="34" charset="0"/>
                <a:cs typeface="Arial" pitchFamily="34" charset="0"/>
              </a:rPr>
              <a:t> de </a:t>
            </a:r>
            <a:r>
              <a:rPr lang="en-US" sz="1800" b="1" i="1" baseline="0" dirty="0" err="1">
                <a:latin typeface="Arial" pitchFamily="34" charset="0"/>
                <a:cs typeface="Arial" pitchFamily="34" charset="0"/>
              </a:rPr>
              <a:t>Queiroz</a:t>
            </a:r>
            <a:r>
              <a:rPr lang="en-US" sz="1800" b="1" i="1" baseline="0" dirty="0">
                <a:latin typeface="Arial" pitchFamily="34" charset="0"/>
                <a:cs typeface="Arial" pitchFamily="34" charset="0"/>
              </a:rPr>
              <a:t>”</a:t>
            </a:r>
          </a:p>
          <a:p>
            <a:pPr>
              <a:spcBef>
                <a:spcPct val="50000"/>
              </a:spcBef>
            </a:pPr>
            <a:r>
              <a:rPr lang="en-US" sz="1800" b="1" i="1" baseline="0" dirty="0" err="1">
                <a:latin typeface="Arial" pitchFamily="34" charset="0"/>
                <a:cs typeface="Arial" pitchFamily="34" charset="0"/>
              </a:rPr>
              <a:t>Departamento</a:t>
            </a:r>
            <a:r>
              <a:rPr lang="en-US" sz="1800" b="1" i="1" baseline="0" dirty="0">
                <a:latin typeface="Arial" pitchFamily="34" charset="0"/>
                <a:cs typeface="Arial" pitchFamily="34" charset="0"/>
              </a:rPr>
              <a:t> de </a:t>
            </a:r>
            <a:r>
              <a:rPr lang="en-US" sz="1800" b="1" i="1" baseline="0" dirty="0" err="1">
                <a:latin typeface="Arial" pitchFamily="34" charset="0"/>
                <a:cs typeface="Arial" pitchFamily="34" charset="0"/>
              </a:rPr>
              <a:t>Zootecnia</a:t>
            </a:r>
            <a:endParaRPr lang="pt-BR" sz="1800" b="1" i="1" baseline="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60" name="Picture 12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9540" y="71438"/>
            <a:ext cx="774135" cy="1125537"/>
          </a:xfrm>
          <a:prstGeom prst="rect">
            <a:avLst/>
          </a:prstGeom>
          <a:noFill/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6757" y="2924944"/>
            <a:ext cx="3026019" cy="3573463"/>
          </a:xfrm>
          <a:prstGeom prst="rect">
            <a:avLst/>
          </a:prstGeom>
          <a:noFill/>
        </p:spPr>
      </p:pic>
      <p:pic>
        <p:nvPicPr>
          <p:cNvPr id="2067" name="Picture 19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49029" y="6034088"/>
            <a:ext cx="794971" cy="823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65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Silagem de cana-de-açúcar</a:t>
            </a:r>
            <a:endParaRPr lang="pt-BR"/>
          </a:p>
        </p:txBody>
      </p:sp>
      <p:sp>
        <p:nvSpPr>
          <p:cNvPr id="411651" name="Text Box 3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411652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411653" name="Text Box 5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sp>
        <p:nvSpPr>
          <p:cNvPr id="411655" name="Rectangle 7"/>
          <p:cNvSpPr>
            <a:spLocks noChangeArrowheads="1"/>
          </p:cNvSpPr>
          <p:nvPr/>
        </p:nvSpPr>
        <p:spPr bwMode="auto">
          <a:xfrm>
            <a:off x="1217613" y="2305050"/>
            <a:ext cx="86106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None/>
            </a:pPr>
            <a:r>
              <a:rPr lang="pt-BR" sz="2400" b="1" baseline="0">
                <a:latin typeface="Verdana" pitchFamily="34" charset="0"/>
              </a:rPr>
              <a:t>- </a:t>
            </a:r>
            <a:r>
              <a:rPr lang="pt-BR" sz="2400" b="1" baseline="0"/>
              <a:t>Decisão involuntária:</a:t>
            </a:r>
            <a:endParaRPr lang="pt-BR" sz="2400" baseline="0"/>
          </a:p>
          <a:p>
            <a:pPr marL="819150" lvl="1" indent="-285750" algn="l">
              <a:spcBef>
                <a:spcPct val="20000"/>
              </a:spcBef>
              <a:buClr>
                <a:schemeClr val="accent2"/>
              </a:buClr>
              <a:buSzPct val="75000"/>
            </a:pPr>
            <a:r>
              <a:rPr lang="pt-BR" sz="2400" b="1" baseline="0"/>
              <a:t>    - Fogo acidental ou geada;</a:t>
            </a:r>
          </a:p>
          <a:p>
            <a:pPr marL="342900" indent="-342900" algn="l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None/>
            </a:pPr>
            <a:r>
              <a:rPr lang="pt-BR" sz="2400" b="1" baseline="0"/>
              <a:t>- Decisão voluntária:</a:t>
            </a:r>
            <a:endParaRPr lang="pt-BR" sz="2400" baseline="0"/>
          </a:p>
          <a:p>
            <a:pPr marL="1143000" lvl="2" indent="-228600" algn="l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pt-BR" sz="2400" b="1" baseline="0"/>
              <a:t>- Liberação de glebas;</a:t>
            </a:r>
          </a:p>
          <a:p>
            <a:pPr marL="1143000" lvl="2" indent="-228600" algn="l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pt-BR" sz="2400" b="1" baseline="0"/>
              <a:t>- Evitar sobras e acamamento;</a:t>
            </a:r>
          </a:p>
          <a:p>
            <a:pPr marL="1143000" lvl="2" indent="-228600" algn="l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pt-BR" sz="2400" b="1" baseline="0"/>
              <a:t>- Agilização da logística operacional;</a:t>
            </a:r>
          </a:p>
          <a:p>
            <a:pPr marL="1143000" lvl="2" indent="-228600" algn="l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pt-BR" sz="2400" b="1" baseline="0"/>
              <a:t>- Atendimento a rebanhos de grande porte; </a:t>
            </a:r>
          </a:p>
          <a:p>
            <a:pPr marL="1143000" lvl="2" indent="-228600" algn="l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pt-BR" sz="2400" b="1" baseline="0"/>
              <a:t>- Melhor manejo agronômico de talhões;</a:t>
            </a:r>
          </a:p>
          <a:p>
            <a:pPr marL="1143000" lvl="2" indent="-228600" algn="l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pt-BR" sz="2400" b="1" baseline="0"/>
              <a:t>- Elevação custos vs Controle de perdas;</a:t>
            </a:r>
            <a:endParaRPr lang="pt-BR" sz="2400" b="1" baseline="0">
              <a:solidFill>
                <a:srgbClr val="FFFF00"/>
              </a:solidFill>
            </a:endParaRPr>
          </a:p>
        </p:txBody>
      </p:sp>
      <p:pic>
        <p:nvPicPr>
          <p:cNvPr id="411656" name="Picture 8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698" name="Picture 2" descr="DSCF00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75" y="1341438"/>
            <a:ext cx="3822700" cy="5097462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285699" name="Picture 3" descr="DSCF00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4213" y="2708275"/>
            <a:ext cx="4495800" cy="3371850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85700" name="Text Box 4"/>
          <p:cNvSpPr txBox="1">
            <a:spLocks noChangeArrowheads="1"/>
          </p:cNvSpPr>
          <p:nvPr/>
        </p:nvSpPr>
        <p:spPr bwMode="auto">
          <a:xfrm>
            <a:off x="1187624" y="601663"/>
            <a:ext cx="6264275" cy="641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600" b="1" baseline="0" dirty="0" err="1"/>
              <a:t>Fisiologia</a:t>
            </a:r>
            <a:r>
              <a:rPr lang="en-US" sz="3600" b="1" baseline="0" dirty="0"/>
              <a:t> de </a:t>
            </a:r>
            <a:r>
              <a:rPr lang="en-US" sz="3600" b="1" baseline="0" dirty="0" err="1"/>
              <a:t>rebrotação</a:t>
            </a:r>
            <a:endParaRPr lang="en-US" sz="3600" b="1" baseline="0" dirty="0"/>
          </a:p>
        </p:txBody>
      </p:sp>
      <p:pic>
        <p:nvPicPr>
          <p:cNvPr id="6" name="Picture 4" descr="logoesalq300dpi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7" name="Picture 99" descr="Logotipo grupo      conservaçã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50984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112" y="260648"/>
            <a:ext cx="8646368" cy="64847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/>
          <p:cNvSpPr/>
          <p:nvPr/>
        </p:nvSpPr>
        <p:spPr>
          <a:xfrm>
            <a:off x="5940152" y="5301208"/>
            <a:ext cx="22201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="1" baseline="0" dirty="0" smtClean="0">
                <a:solidFill>
                  <a:schemeClr val="bg1"/>
                </a:solidFill>
              </a:rPr>
              <a:t>Fonte: Schogor</a:t>
            </a:r>
            <a:r>
              <a:rPr lang="pt-BR" b="1" dirty="0" smtClean="0">
                <a:solidFill>
                  <a:schemeClr val="bg1"/>
                </a:solidFill>
              </a:rPr>
              <a:t>, </a:t>
            </a:r>
            <a:r>
              <a:rPr lang="pt-BR" sz="1800" b="1" baseline="0" dirty="0" smtClean="0">
                <a:solidFill>
                  <a:schemeClr val="bg1"/>
                </a:solidFill>
              </a:rPr>
              <a:t>2008</a:t>
            </a:r>
            <a:endParaRPr lang="pt-BR" sz="1800" b="1" baseline="0" dirty="0">
              <a:solidFill>
                <a:schemeClr val="bg1"/>
              </a:solidFill>
            </a:endParaRPr>
          </a:p>
        </p:txBody>
      </p:sp>
      <p:pic>
        <p:nvPicPr>
          <p:cNvPr id="4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5" name="Picture 99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58135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818" name="Picture 2" descr="DSCF00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266" y="476672"/>
            <a:ext cx="8064166" cy="6048672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90819" name="Text Box 3"/>
          <p:cNvSpPr txBox="1">
            <a:spLocks noChangeArrowheads="1"/>
          </p:cNvSpPr>
          <p:nvPr/>
        </p:nvSpPr>
        <p:spPr bwMode="auto">
          <a:xfrm>
            <a:off x="1332061" y="548680"/>
            <a:ext cx="6264275" cy="641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600" b="1" baseline="0" dirty="0" err="1"/>
              <a:t>Fisiologia</a:t>
            </a:r>
            <a:r>
              <a:rPr lang="en-US" sz="3600" b="1" baseline="0" dirty="0"/>
              <a:t> de </a:t>
            </a:r>
            <a:r>
              <a:rPr lang="en-US" sz="3600" b="1" baseline="0" dirty="0" err="1"/>
              <a:t>rebrotação</a:t>
            </a:r>
            <a:endParaRPr lang="en-US" sz="3600" b="1" baseline="0" dirty="0"/>
          </a:p>
        </p:txBody>
      </p:sp>
      <p:pic>
        <p:nvPicPr>
          <p:cNvPr id="5" name="Picture 4" descr="logoesalq300dpi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6" name="Picture 99" descr="Logotipo grupo      conservaçã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3647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2" name="Picture 1028" descr="G:\Meus Documentos\Apresentações\Fotos\Diversos\Silagem cana Lucas\DSCF00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1086"/>
            <a:ext cx="8856984" cy="6643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51520" y="260648"/>
            <a:ext cx="48245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/>
              <a:t>Toco representa cerca de </a:t>
            </a:r>
          </a:p>
          <a:p>
            <a:r>
              <a:rPr lang="pt-BR" sz="2800" b="1" dirty="0" smtClean="0"/>
              <a:t>12% da MS (Schogor, 2009)</a:t>
            </a:r>
            <a:endParaRPr lang="pt-BR" sz="2800" b="1" dirty="0"/>
          </a:p>
        </p:txBody>
      </p:sp>
      <p:pic>
        <p:nvPicPr>
          <p:cNvPr id="4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5" name="Picture 99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1242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251520" y="5590981"/>
            <a:ext cx="82081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sz="1800" baseline="0" dirty="0" smtClean="0"/>
              <a:t>Figura 2 - Produtividade </a:t>
            </a:r>
            <a:r>
              <a:rPr lang="pt-BR" sz="1800" baseline="0" dirty="0"/>
              <a:t>colhida e disponibilidade de forragem em MV e MS da </a:t>
            </a:r>
            <a:r>
              <a:rPr lang="pt-BR" sz="1800" baseline="0" dirty="0" smtClean="0"/>
              <a:t>variedade </a:t>
            </a:r>
            <a:r>
              <a:rPr lang="pt-BR" sz="1800" baseline="0" dirty="0"/>
              <a:t>IAC86-2480 de cana-de-açúcar submetida aos métodos de colheita</a:t>
            </a:r>
          </a:p>
        </p:txBody>
      </p:sp>
      <p:graphicFrame>
        <p:nvGraphicFramePr>
          <p:cNvPr id="28680" name="Object 8"/>
          <p:cNvGraphicFramePr>
            <a:graphicFrameLocks noGrp="1" noChangeAspect="1"/>
          </p:cNvGraphicFramePr>
          <p:nvPr>
            <p:ph idx="1"/>
          </p:nvPr>
        </p:nvGraphicFramePr>
        <p:xfrm>
          <a:off x="755650" y="1125538"/>
          <a:ext cx="7631113" cy="4525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624" name="Gráfico" r:id="rId3" imgW="8239125" imgH="4886325" progId="Excel.Sheet.8">
                  <p:embed/>
                </p:oleObj>
              </mc:Choice>
              <mc:Fallback>
                <p:oleObj name="Gráfico" r:id="rId3" imgW="8239125" imgH="4886325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1125538"/>
                        <a:ext cx="7631113" cy="4525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84" name="Oval 12"/>
          <p:cNvSpPr>
            <a:spLocks noChangeArrowheads="1"/>
          </p:cNvSpPr>
          <p:nvPr/>
        </p:nvSpPr>
        <p:spPr bwMode="auto">
          <a:xfrm>
            <a:off x="6659563" y="4724400"/>
            <a:ext cx="1439862" cy="504825"/>
          </a:xfrm>
          <a:prstGeom prst="ellipse">
            <a:avLst/>
          </a:prstGeom>
          <a:noFill/>
          <a:ln w="22225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8685" name="Oval 13"/>
          <p:cNvSpPr>
            <a:spLocks noChangeArrowheads="1"/>
          </p:cNvSpPr>
          <p:nvPr/>
        </p:nvSpPr>
        <p:spPr bwMode="auto">
          <a:xfrm>
            <a:off x="3276600" y="4724400"/>
            <a:ext cx="1439863" cy="504825"/>
          </a:xfrm>
          <a:prstGeom prst="ellipse">
            <a:avLst/>
          </a:prstGeom>
          <a:noFill/>
          <a:ln w="22225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8686" name="Text Box 14"/>
          <p:cNvSpPr txBox="1">
            <a:spLocks noChangeArrowheads="1"/>
          </p:cNvSpPr>
          <p:nvPr/>
        </p:nvSpPr>
        <p:spPr bwMode="auto">
          <a:xfrm>
            <a:off x="4752975" y="1998663"/>
            <a:ext cx="4427538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sz="1600" dirty="0" err="1"/>
              <a:t>Landell</a:t>
            </a:r>
            <a:r>
              <a:rPr lang="pt-BR" sz="1600" dirty="0"/>
              <a:t> </a:t>
            </a:r>
            <a:r>
              <a:rPr lang="pt-BR" sz="1600" err="1"/>
              <a:t>et</a:t>
            </a:r>
            <a:r>
              <a:rPr lang="pt-BR" sz="1600"/>
              <a:t> </a:t>
            </a:r>
            <a:r>
              <a:rPr lang="pt-BR" sz="1600" smtClean="0"/>
              <a:t>al. </a:t>
            </a:r>
            <a:r>
              <a:rPr lang="pt-BR" sz="1600" dirty="0"/>
              <a:t>(2002): 94,3 t/ha (12 meses)</a:t>
            </a:r>
          </a:p>
          <a:p>
            <a:pPr algn="l">
              <a:spcBef>
                <a:spcPct val="50000"/>
              </a:spcBef>
            </a:pPr>
            <a:r>
              <a:rPr lang="pt-BR" sz="1600" dirty="0"/>
              <a:t>Silva </a:t>
            </a:r>
            <a:r>
              <a:rPr lang="pt-BR" sz="1600" err="1"/>
              <a:t>et</a:t>
            </a:r>
            <a:r>
              <a:rPr lang="pt-BR" sz="1600"/>
              <a:t> </a:t>
            </a:r>
            <a:r>
              <a:rPr lang="pt-BR" sz="1600" smtClean="0"/>
              <a:t>al. </a:t>
            </a:r>
            <a:r>
              <a:rPr lang="pt-BR" sz="1600" dirty="0"/>
              <a:t>(2004): 136,5 t/ha (planta, 1,5 m)</a:t>
            </a:r>
          </a:p>
          <a:p>
            <a:pPr algn="l">
              <a:spcBef>
                <a:spcPct val="50000"/>
              </a:spcBef>
            </a:pPr>
            <a:r>
              <a:rPr lang="pt-BR" sz="1600" dirty="0"/>
              <a:t>Schmidt (2006): 144,3 t/ha (1,2 m e 15 meses)</a:t>
            </a:r>
          </a:p>
        </p:txBody>
      </p:sp>
      <p:grpSp>
        <p:nvGrpSpPr>
          <p:cNvPr id="2" name="Group 37"/>
          <p:cNvGrpSpPr>
            <a:grpSpLocks/>
          </p:cNvGrpSpPr>
          <p:nvPr/>
        </p:nvGrpSpPr>
        <p:grpSpPr bwMode="auto">
          <a:xfrm>
            <a:off x="3492500" y="974725"/>
            <a:ext cx="4535488" cy="2382838"/>
            <a:chOff x="2200" y="614"/>
            <a:chExt cx="2857" cy="1501"/>
          </a:xfrm>
        </p:grpSpPr>
        <p:grpSp>
          <p:nvGrpSpPr>
            <p:cNvPr id="3" name="Group 35"/>
            <p:cNvGrpSpPr>
              <a:grpSpLocks/>
            </p:cNvGrpSpPr>
            <p:nvPr/>
          </p:nvGrpSpPr>
          <p:grpSpPr bwMode="auto">
            <a:xfrm>
              <a:off x="2200" y="614"/>
              <a:ext cx="2177" cy="1501"/>
              <a:chOff x="2200" y="614"/>
              <a:chExt cx="2177" cy="1501"/>
            </a:xfrm>
          </p:grpSpPr>
          <p:grpSp>
            <p:nvGrpSpPr>
              <p:cNvPr id="4" name="Group 31"/>
              <p:cNvGrpSpPr>
                <a:grpSpLocks/>
              </p:cNvGrpSpPr>
              <p:nvPr/>
            </p:nvGrpSpPr>
            <p:grpSpPr bwMode="auto">
              <a:xfrm>
                <a:off x="2200" y="799"/>
                <a:ext cx="2177" cy="1316"/>
                <a:chOff x="2200" y="799"/>
                <a:chExt cx="2177" cy="1316"/>
              </a:xfrm>
            </p:grpSpPr>
            <p:sp>
              <p:nvSpPr>
                <p:cNvPr id="28689" name="Line 17"/>
                <p:cNvSpPr>
                  <a:spLocks noChangeShapeType="1"/>
                </p:cNvSpPr>
                <p:nvPr/>
              </p:nvSpPr>
              <p:spPr bwMode="auto">
                <a:xfrm flipV="1">
                  <a:off x="2200" y="799"/>
                  <a:ext cx="0" cy="136"/>
                </a:xfrm>
                <a:prstGeom prst="line">
                  <a:avLst/>
                </a:prstGeom>
                <a:noFill/>
                <a:ln w="9525">
                  <a:solidFill>
                    <a:srgbClr val="0080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8691" name="Line 19"/>
                <p:cNvSpPr>
                  <a:spLocks noChangeShapeType="1"/>
                </p:cNvSpPr>
                <p:nvPr/>
              </p:nvSpPr>
              <p:spPr bwMode="auto">
                <a:xfrm>
                  <a:off x="2200" y="799"/>
                  <a:ext cx="2177" cy="0"/>
                </a:xfrm>
                <a:prstGeom prst="line">
                  <a:avLst/>
                </a:prstGeom>
                <a:noFill/>
                <a:ln w="9525">
                  <a:solidFill>
                    <a:srgbClr val="0080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8693" name="Line 21"/>
                <p:cNvSpPr>
                  <a:spLocks noChangeShapeType="1"/>
                </p:cNvSpPr>
                <p:nvPr/>
              </p:nvSpPr>
              <p:spPr bwMode="auto">
                <a:xfrm>
                  <a:off x="4377" y="799"/>
                  <a:ext cx="0" cy="1316"/>
                </a:xfrm>
                <a:prstGeom prst="line">
                  <a:avLst/>
                </a:prstGeom>
                <a:noFill/>
                <a:ln w="9525">
                  <a:solidFill>
                    <a:srgbClr val="008000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sp>
            <p:nvSpPr>
              <p:cNvPr id="28705" name="Text Box 33"/>
              <p:cNvSpPr txBox="1">
                <a:spLocks noChangeArrowheads="1"/>
              </p:cNvSpPr>
              <p:nvPr/>
            </p:nvSpPr>
            <p:spPr bwMode="auto">
              <a:xfrm>
                <a:off x="2381" y="614"/>
                <a:ext cx="680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pt-BR">
                    <a:solidFill>
                      <a:srgbClr val="008000"/>
                    </a:solidFill>
                  </a:rPr>
                  <a:t>29% MS</a:t>
                </a:r>
              </a:p>
            </p:txBody>
          </p:sp>
        </p:grpSp>
        <p:grpSp>
          <p:nvGrpSpPr>
            <p:cNvPr id="5" name="Group 36"/>
            <p:cNvGrpSpPr>
              <a:grpSpLocks/>
            </p:cNvGrpSpPr>
            <p:nvPr/>
          </p:nvGrpSpPr>
          <p:grpSpPr bwMode="auto">
            <a:xfrm>
              <a:off x="2472" y="659"/>
              <a:ext cx="2585" cy="1456"/>
              <a:chOff x="2472" y="659"/>
              <a:chExt cx="2585" cy="1456"/>
            </a:xfrm>
          </p:grpSpPr>
          <p:grpSp>
            <p:nvGrpSpPr>
              <p:cNvPr id="6" name="Group 32"/>
              <p:cNvGrpSpPr>
                <a:grpSpLocks/>
              </p:cNvGrpSpPr>
              <p:nvPr/>
            </p:nvGrpSpPr>
            <p:grpSpPr bwMode="auto">
              <a:xfrm>
                <a:off x="2472" y="845"/>
                <a:ext cx="2495" cy="1270"/>
                <a:chOff x="2472" y="845"/>
                <a:chExt cx="2495" cy="1270"/>
              </a:xfrm>
            </p:grpSpPr>
            <p:sp>
              <p:nvSpPr>
                <p:cNvPr id="28694" name="Line 22"/>
                <p:cNvSpPr>
                  <a:spLocks noChangeShapeType="1"/>
                </p:cNvSpPr>
                <p:nvPr/>
              </p:nvSpPr>
              <p:spPr bwMode="auto">
                <a:xfrm flipV="1">
                  <a:off x="2472" y="935"/>
                  <a:ext cx="0" cy="4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8695" name="Line 23"/>
                <p:cNvSpPr>
                  <a:spLocks noChangeShapeType="1"/>
                </p:cNvSpPr>
                <p:nvPr/>
              </p:nvSpPr>
              <p:spPr bwMode="auto">
                <a:xfrm flipV="1">
                  <a:off x="2835" y="935"/>
                  <a:ext cx="0" cy="4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8696" name="Line 24"/>
                <p:cNvSpPr>
                  <a:spLocks noChangeShapeType="1"/>
                </p:cNvSpPr>
                <p:nvPr/>
              </p:nvSpPr>
              <p:spPr bwMode="auto">
                <a:xfrm>
                  <a:off x="2472" y="935"/>
                  <a:ext cx="363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8697" name="Line 25"/>
                <p:cNvSpPr>
                  <a:spLocks noChangeShapeType="1"/>
                </p:cNvSpPr>
                <p:nvPr/>
              </p:nvSpPr>
              <p:spPr bwMode="auto">
                <a:xfrm flipV="1">
                  <a:off x="2653" y="845"/>
                  <a:ext cx="0" cy="9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8698" name="Line 26"/>
                <p:cNvSpPr>
                  <a:spLocks noChangeShapeType="1"/>
                </p:cNvSpPr>
                <p:nvPr/>
              </p:nvSpPr>
              <p:spPr bwMode="auto">
                <a:xfrm>
                  <a:off x="2653" y="845"/>
                  <a:ext cx="213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8699" name="Line 27"/>
                <p:cNvSpPr>
                  <a:spLocks noChangeShapeType="1"/>
                </p:cNvSpPr>
                <p:nvPr/>
              </p:nvSpPr>
              <p:spPr bwMode="auto">
                <a:xfrm>
                  <a:off x="4785" y="845"/>
                  <a:ext cx="0" cy="113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8700" name="Line 28"/>
                <p:cNvSpPr>
                  <a:spLocks noChangeShapeType="1"/>
                </p:cNvSpPr>
                <p:nvPr/>
              </p:nvSpPr>
              <p:spPr bwMode="auto">
                <a:xfrm>
                  <a:off x="4604" y="1979"/>
                  <a:ext cx="363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8701" name="Line 29"/>
                <p:cNvSpPr>
                  <a:spLocks noChangeShapeType="1"/>
                </p:cNvSpPr>
                <p:nvPr/>
              </p:nvSpPr>
              <p:spPr bwMode="auto">
                <a:xfrm>
                  <a:off x="4604" y="1979"/>
                  <a:ext cx="0" cy="13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8702" name="Line 30"/>
                <p:cNvSpPr>
                  <a:spLocks noChangeShapeType="1"/>
                </p:cNvSpPr>
                <p:nvPr/>
              </p:nvSpPr>
              <p:spPr bwMode="auto">
                <a:xfrm>
                  <a:off x="4967" y="1979"/>
                  <a:ext cx="0" cy="13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sp>
            <p:nvSpPr>
              <p:cNvPr id="28706" name="Text Box 34"/>
              <p:cNvSpPr txBox="1">
                <a:spLocks noChangeArrowheads="1"/>
              </p:cNvSpPr>
              <p:nvPr/>
            </p:nvSpPr>
            <p:spPr bwMode="auto">
              <a:xfrm>
                <a:off x="4376" y="659"/>
                <a:ext cx="68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pt-BR"/>
                  <a:t>34% MS</a:t>
                </a:r>
              </a:p>
            </p:txBody>
          </p:sp>
        </p:grpSp>
      </p:grpSp>
      <p:sp>
        <p:nvSpPr>
          <p:cNvPr id="30" name="Retângulo 29"/>
          <p:cNvSpPr/>
          <p:nvPr/>
        </p:nvSpPr>
        <p:spPr>
          <a:xfrm>
            <a:off x="566842" y="6381328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</a:t>
            </a:r>
            <a:r>
              <a:rPr lang="pt-BR" sz="1800" baseline="0" dirty="0" err="1" smtClean="0"/>
              <a:t>Schogor</a:t>
            </a:r>
            <a:r>
              <a:rPr lang="pt-BR" sz="1800" baseline="0" dirty="0" smtClean="0"/>
              <a:t> (2008)</a:t>
            </a:r>
            <a:endParaRPr lang="pt-BR" sz="1800" baseline="0" dirty="0"/>
          </a:p>
        </p:txBody>
      </p:sp>
      <p:pic>
        <p:nvPicPr>
          <p:cNvPr id="29" name="Picture 4" descr="logoesalq300dpi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33" name="Picture 99" descr="Logotipo grupo      conservaçã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0920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251520" y="5530006"/>
            <a:ext cx="820928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sz="1800" baseline="0" dirty="0" smtClean="0"/>
              <a:t>Figura 3 - Perdas </a:t>
            </a:r>
            <a:r>
              <a:rPr lang="pt-BR" sz="1800" baseline="0" dirty="0"/>
              <a:t>de colheita totais e das frações palha, folhas verdes e colmos remanescentes em t MV e </a:t>
            </a:r>
            <a:r>
              <a:rPr lang="pt-BR" sz="1800" baseline="0" dirty="0" smtClean="0"/>
              <a:t>MS.ha-1 </a:t>
            </a:r>
            <a:r>
              <a:rPr lang="pt-BR" sz="1800" baseline="0" dirty="0"/>
              <a:t>de acordo com os métodos de colheita</a:t>
            </a:r>
          </a:p>
        </p:txBody>
      </p:sp>
      <p:graphicFrame>
        <p:nvGraphicFramePr>
          <p:cNvPr id="29710" name="Object 14"/>
          <p:cNvGraphicFramePr>
            <a:graphicFrameLocks noGrp="1" noChangeAspect="1"/>
          </p:cNvGraphicFramePr>
          <p:nvPr>
            <p:ph sz="half" idx="1"/>
          </p:nvPr>
        </p:nvGraphicFramePr>
        <p:xfrm>
          <a:off x="468313" y="958850"/>
          <a:ext cx="8062912" cy="2422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678" name="Gráfico" r:id="rId4" imgW="10906125" imgH="3276600" progId="Excel.Sheet.8">
                  <p:embed/>
                </p:oleObj>
              </mc:Choice>
              <mc:Fallback>
                <p:oleObj name="Gráfico" r:id="rId4" imgW="10906125" imgH="327660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958850"/>
                        <a:ext cx="8062912" cy="2422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11" name="Object 15"/>
          <p:cNvGraphicFramePr>
            <a:graphicFrameLocks noGrp="1" noChangeAspect="1"/>
          </p:cNvGraphicFramePr>
          <p:nvPr>
            <p:ph sz="half" idx="2"/>
          </p:nvPr>
        </p:nvGraphicFramePr>
        <p:xfrm>
          <a:off x="323850" y="2897188"/>
          <a:ext cx="8221663" cy="2619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679" name="Gráfico" r:id="rId6" imgW="10972800" imgH="3495675" progId="Excel.Sheet.8">
                  <p:embed/>
                </p:oleObj>
              </mc:Choice>
              <mc:Fallback>
                <p:oleObj name="Gráfico" r:id="rId6" imgW="10972800" imgH="3495675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2897188"/>
                        <a:ext cx="8221663" cy="2619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15" name="Rectangle 19"/>
          <p:cNvSpPr>
            <a:spLocks noChangeArrowheads="1"/>
          </p:cNvSpPr>
          <p:nvPr/>
        </p:nvSpPr>
        <p:spPr bwMode="auto">
          <a:xfrm>
            <a:off x="3276600" y="1916113"/>
            <a:ext cx="3311525" cy="3097212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1547813" y="2924175"/>
            <a:ext cx="6048375" cy="2305050"/>
            <a:chOff x="975" y="1842"/>
            <a:chExt cx="3810" cy="1452"/>
          </a:xfrm>
        </p:grpSpPr>
        <p:grpSp>
          <p:nvGrpSpPr>
            <p:cNvPr id="3" name="Group 25"/>
            <p:cNvGrpSpPr>
              <a:grpSpLocks/>
            </p:cNvGrpSpPr>
            <p:nvPr/>
          </p:nvGrpSpPr>
          <p:grpSpPr bwMode="auto">
            <a:xfrm>
              <a:off x="975" y="1842"/>
              <a:ext cx="3810" cy="136"/>
              <a:chOff x="975" y="1888"/>
              <a:chExt cx="3810" cy="136"/>
            </a:xfrm>
          </p:grpSpPr>
          <p:sp>
            <p:nvSpPr>
              <p:cNvPr id="29716" name="Line 20"/>
              <p:cNvSpPr>
                <a:spLocks noChangeShapeType="1"/>
              </p:cNvSpPr>
              <p:nvPr/>
            </p:nvSpPr>
            <p:spPr bwMode="auto">
              <a:xfrm>
                <a:off x="975" y="1888"/>
                <a:ext cx="771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9718" name="Line 22"/>
              <p:cNvSpPr>
                <a:spLocks noChangeShapeType="1"/>
              </p:cNvSpPr>
              <p:nvPr/>
            </p:nvSpPr>
            <p:spPr bwMode="auto">
              <a:xfrm>
                <a:off x="1383" y="1888"/>
                <a:ext cx="0" cy="136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9719" name="Line 23"/>
              <p:cNvSpPr>
                <a:spLocks noChangeShapeType="1"/>
              </p:cNvSpPr>
              <p:nvPr/>
            </p:nvSpPr>
            <p:spPr bwMode="auto">
              <a:xfrm>
                <a:off x="1383" y="2024"/>
                <a:ext cx="3402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9720" name="Line 24"/>
              <p:cNvSpPr>
                <a:spLocks noChangeShapeType="1"/>
              </p:cNvSpPr>
              <p:nvPr/>
            </p:nvSpPr>
            <p:spPr bwMode="auto">
              <a:xfrm flipV="1">
                <a:off x="4785" y="1888"/>
                <a:ext cx="0" cy="136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4" name="Group 26"/>
            <p:cNvGrpSpPr>
              <a:grpSpLocks/>
            </p:cNvGrpSpPr>
            <p:nvPr/>
          </p:nvGrpSpPr>
          <p:grpSpPr bwMode="auto">
            <a:xfrm>
              <a:off x="975" y="3158"/>
              <a:ext cx="3810" cy="136"/>
              <a:chOff x="975" y="1888"/>
              <a:chExt cx="3810" cy="136"/>
            </a:xfrm>
          </p:grpSpPr>
          <p:sp>
            <p:nvSpPr>
              <p:cNvPr id="29723" name="Line 27"/>
              <p:cNvSpPr>
                <a:spLocks noChangeShapeType="1"/>
              </p:cNvSpPr>
              <p:nvPr/>
            </p:nvSpPr>
            <p:spPr bwMode="auto">
              <a:xfrm>
                <a:off x="975" y="1888"/>
                <a:ext cx="771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9724" name="Line 28"/>
              <p:cNvSpPr>
                <a:spLocks noChangeShapeType="1"/>
              </p:cNvSpPr>
              <p:nvPr/>
            </p:nvSpPr>
            <p:spPr bwMode="auto">
              <a:xfrm>
                <a:off x="1383" y="1888"/>
                <a:ext cx="0" cy="136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9725" name="Line 29"/>
              <p:cNvSpPr>
                <a:spLocks noChangeShapeType="1"/>
              </p:cNvSpPr>
              <p:nvPr/>
            </p:nvSpPr>
            <p:spPr bwMode="auto">
              <a:xfrm>
                <a:off x="1383" y="2024"/>
                <a:ext cx="3402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9726" name="Line 30"/>
              <p:cNvSpPr>
                <a:spLocks noChangeShapeType="1"/>
              </p:cNvSpPr>
              <p:nvPr/>
            </p:nvSpPr>
            <p:spPr bwMode="auto">
              <a:xfrm flipV="1">
                <a:off x="4785" y="1888"/>
                <a:ext cx="0" cy="136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</p:grpSp>
      </p:grpSp>
      <p:sp>
        <p:nvSpPr>
          <p:cNvPr id="29729" name="Rectangle 33"/>
          <p:cNvSpPr>
            <a:spLocks noChangeArrowheads="1"/>
          </p:cNvSpPr>
          <p:nvPr/>
        </p:nvSpPr>
        <p:spPr bwMode="auto">
          <a:xfrm>
            <a:off x="7667625" y="1196975"/>
            <a:ext cx="720725" cy="1439863"/>
          </a:xfrm>
          <a:prstGeom prst="rect">
            <a:avLst/>
          </a:prstGeom>
          <a:noFill/>
          <a:ln w="19050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9730" name="Rectangle 34"/>
          <p:cNvSpPr>
            <a:spLocks noChangeArrowheads="1"/>
          </p:cNvSpPr>
          <p:nvPr/>
        </p:nvSpPr>
        <p:spPr bwMode="auto">
          <a:xfrm>
            <a:off x="1331913" y="3500438"/>
            <a:ext cx="1585912" cy="720725"/>
          </a:xfrm>
          <a:prstGeom prst="rect">
            <a:avLst/>
          </a:prstGeom>
          <a:noFill/>
          <a:ln w="19050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5" name="Retângulo 24"/>
          <p:cNvSpPr/>
          <p:nvPr/>
        </p:nvSpPr>
        <p:spPr>
          <a:xfrm>
            <a:off x="1934994" y="6309320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</a:t>
            </a:r>
            <a:r>
              <a:rPr lang="pt-BR" sz="1800" baseline="0" dirty="0" err="1" smtClean="0"/>
              <a:t>Schogor</a:t>
            </a:r>
            <a:r>
              <a:rPr lang="pt-BR" sz="1800" baseline="0" dirty="0" smtClean="0"/>
              <a:t> (2008)</a:t>
            </a:r>
            <a:endParaRPr lang="pt-BR" sz="1800" baseline="0" dirty="0"/>
          </a:p>
        </p:txBody>
      </p:sp>
      <p:pic>
        <p:nvPicPr>
          <p:cNvPr id="22" name="Picture 4" descr="logoesalq300dpi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26" name="Picture 99" descr="Logotipo grupo      conservação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47022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323528" y="5451475"/>
            <a:ext cx="842518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sz="1800" baseline="0" dirty="0" smtClean="0"/>
              <a:t>Figura 4 - Perdas </a:t>
            </a:r>
            <a:r>
              <a:rPr lang="pt-BR" sz="1800" baseline="0" dirty="0"/>
              <a:t>de colheita totais e das frações palha, folhas verdes e colmos remanescentes em porcentagem da MS em relação à produtividade colhida</a:t>
            </a:r>
          </a:p>
        </p:txBody>
      </p:sp>
      <p:graphicFrame>
        <p:nvGraphicFramePr>
          <p:cNvPr id="31752" name="Object 8"/>
          <p:cNvGraphicFramePr>
            <a:graphicFrameLocks noGrp="1" noChangeAspect="1"/>
          </p:cNvGraphicFramePr>
          <p:nvPr>
            <p:ph sz="half" idx="1"/>
          </p:nvPr>
        </p:nvGraphicFramePr>
        <p:xfrm>
          <a:off x="539750" y="1628775"/>
          <a:ext cx="7596188" cy="378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672" name="Gráfico" r:id="rId3" imgW="10306050" imgH="5133975" progId="Excel.Sheet.8">
                  <p:embed/>
                </p:oleObj>
              </mc:Choice>
              <mc:Fallback>
                <p:oleObj name="Gráfico" r:id="rId3" imgW="10306050" imgH="5133975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1628775"/>
                        <a:ext cx="7596188" cy="3784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1476375" y="1844675"/>
            <a:ext cx="1511300" cy="1152525"/>
            <a:chOff x="930" y="1162"/>
            <a:chExt cx="952" cy="726"/>
          </a:xfrm>
        </p:grpSpPr>
        <p:sp>
          <p:nvSpPr>
            <p:cNvPr id="31757" name="Oval 13"/>
            <p:cNvSpPr>
              <a:spLocks noChangeArrowheads="1"/>
            </p:cNvSpPr>
            <p:nvPr/>
          </p:nvSpPr>
          <p:spPr bwMode="auto">
            <a:xfrm>
              <a:off x="930" y="1570"/>
              <a:ext cx="362" cy="318"/>
            </a:xfrm>
            <a:prstGeom prst="ellipse">
              <a:avLst/>
            </a:prstGeom>
            <a:noFill/>
            <a:ln w="19050">
              <a:solidFill>
                <a:srgbClr val="FFCC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1758" name="Oval 14"/>
            <p:cNvSpPr>
              <a:spLocks noChangeArrowheads="1"/>
            </p:cNvSpPr>
            <p:nvPr/>
          </p:nvSpPr>
          <p:spPr bwMode="auto">
            <a:xfrm>
              <a:off x="1520" y="1162"/>
              <a:ext cx="362" cy="318"/>
            </a:xfrm>
            <a:prstGeom prst="ellipse">
              <a:avLst/>
            </a:prstGeom>
            <a:noFill/>
            <a:ln w="19050">
              <a:solidFill>
                <a:srgbClr val="FFCC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1759" name="Text Box 15"/>
            <p:cNvSpPr txBox="1">
              <a:spLocks noChangeArrowheads="1"/>
            </p:cNvSpPr>
            <p:nvPr/>
          </p:nvSpPr>
          <p:spPr bwMode="auto">
            <a:xfrm>
              <a:off x="1111" y="1294"/>
              <a:ext cx="363" cy="231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b="1"/>
                <a:t>8%</a:t>
              </a:r>
            </a:p>
          </p:txBody>
        </p:sp>
      </p:grpSp>
      <p:sp>
        <p:nvSpPr>
          <p:cNvPr id="31762" name="Text Box 18"/>
          <p:cNvSpPr txBox="1">
            <a:spLocks noChangeArrowheads="1"/>
          </p:cNvSpPr>
          <p:nvPr/>
        </p:nvSpPr>
        <p:spPr bwMode="auto">
          <a:xfrm>
            <a:off x="4067175" y="1484313"/>
            <a:ext cx="4824413" cy="748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dirty="0"/>
              <a:t>AUTOMOTRIZES</a:t>
            </a:r>
          </a:p>
          <a:p>
            <a:pPr algn="l">
              <a:spcBef>
                <a:spcPct val="50000"/>
              </a:spcBef>
            </a:pPr>
            <a:r>
              <a:rPr lang="pt-BR" dirty="0"/>
              <a:t>Neves </a:t>
            </a:r>
            <a:r>
              <a:rPr lang="pt-BR" dirty="0" err="1"/>
              <a:t>et</a:t>
            </a:r>
            <a:r>
              <a:rPr lang="pt-BR" dirty="0"/>
              <a:t> </a:t>
            </a:r>
            <a:r>
              <a:rPr lang="pt-BR" dirty="0" smtClean="0"/>
              <a:t>al. </a:t>
            </a:r>
            <a:r>
              <a:rPr lang="pt-BR" dirty="0"/>
              <a:t>(2004): 23% (maior rotação) e 13% para menor</a:t>
            </a:r>
          </a:p>
          <a:p>
            <a:pPr algn="l">
              <a:spcBef>
                <a:spcPct val="50000"/>
              </a:spcBef>
            </a:pPr>
            <a:r>
              <a:rPr lang="pt-BR" dirty="0"/>
              <a:t>     TOCO: menor que 1% do total 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655427" y="6269250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</a:t>
            </a:r>
            <a:r>
              <a:rPr lang="pt-BR" sz="1800" baseline="0" dirty="0" err="1" smtClean="0"/>
              <a:t>Schogor</a:t>
            </a:r>
            <a:r>
              <a:rPr lang="pt-BR" sz="1800" baseline="0" dirty="0" smtClean="0"/>
              <a:t> (2008)</a:t>
            </a:r>
            <a:endParaRPr lang="pt-BR" sz="1800" baseline="0" dirty="0"/>
          </a:p>
        </p:txBody>
      </p:sp>
      <p:pic>
        <p:nvPicPr>
          <p:cNvPr id="12" name="Picture 4" descr="logoesalq300dpi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16" name="Picture 99" descr="Logotipo grupo      conservaçã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8843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804" name="Object 12"/>
          <p:cNvGraphicFramePr>
            <a:graphicFrameLocks noGrp="1" noChangeAspect="1"/>
          </p:cNvGraphicFramePr>
          <p:nvPr>
            <p:ph sz="half" idx="1"/>
          </p:nvPr>
        </p:nvGraphicFramePr>
        <p:xfrm>
          <a:off x="539552" y="1556197"/>
          <a:ext cx="7777163" cy="3830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696" name="Gráfico" r:id="rId3" imgW="10134600" imgH="4991100" progId="Excel.Sheet.8">
                  <p:embed/>
                </p:oleObj>
              </mc:Choice>
              <mc:Fallback>
                <p:oleObj name="Gráfico" r:id="rId3" imgW="10134600" imgH="499110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1556197"/>
                        <a:ext cx="7777163" cy="38306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501650" y="5300663"/>
            <a:ext cx="83185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sz="1800" baseline="0" dirty="0" smtClean="0"/>
              <a:t>Figura 5 - Danos </a:t>
            </a:r>
            <a:r>
              <a:rPr lang="pt-BR" sz="1800" baseline="0" dirty="0"/>
              <a:t>causados às linhas de touceiras, em número de toletes danificados, arrancados, e o número de plantas inteiras deixadas à campo, de acordo com o método de colheita utilizado</a:t>
            </a:r>
          </a:p>
        </p:txBody>
      </p:sp>
      <p:sp>
        <p:nvSpPr>
          <p:cNvPr id="33802" name="Rectangle 10"/>
          <p:cNvSpPr>
            <a:spLocks noChangeArrowheads="1"/>
          </p:cNvSpPr>
          <p:nvPr/>
        </p:nvSpPr>
        <p:spPr bwMode="auto">
          <a:xfrm>
            <a:off x="6084690" y="2707134"/>
            <a:ext cx="2232025" cy="2233613"/>
          </a:xfrm>
          <a:prstGeom prst="rect">
            <a:avLst/>
          </a:prstGeom>
          <a:noFill/>
          <a:ln w="19050">
            <a:solidFill>
              <a:srgbClr val="9933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3803" name="Text Box 11"/>
          <p:cNvSpPr txBox="1">
            <a:spLocks noChangeArrowheads="1"/>
          </p:cNvSpPr>
          <p:nvPr/>
        </p:nvSpPr>
        <p:spPr bwMode="auto">
          <a:xfrm>
            <a:off x="1331640" y="836712"/>
            <a:ext cx="6985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b="1" baseline="0" dirty="0"/>
              <a:t>EFEITO ADITIVO DO MÉTODO DE COLHEITA SOBRE DANOS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655427" y="6269250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</a:t>
            </a:r>
            <a:r>
              <a:rPr lang="pt-BR" sz="1800" baseline="0" dirty="0" err="1" smtClean="0"/>
              <a:t>Schogor</a:t>
            </a:r>
            <a:r>
              <a:rPr lang="pt-BR" sz="1800" baseline="0" dirty="0" smtClean="0"/>
              <a:t> (2008)</a:t>
            </a:r>
            <a:endParaRPr lang="pt-BR" sz="1800" baseline="0" dirty="0"/>
          </a:p>
        </p:txBody>
      </p:sp>
      <p:pic>
        <p:nvPicPr>
          <p:cNvPr id="9" name="Picture 4" descr="logoesalq300dpi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13" name="Picture 99" descr="Logotipo grupo      conservaçã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60131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24" name="Picture 1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71550" y="993775"/>
            <a:ext cx="6769100" cy="4706938"/>
          </a:xfrm>
          <a:noFill/>
          <a:ln/>
        </p:spPr>
      </p:pic>
      <p:sp>
        <p:nvSpPr>
          <p:cNvPr id="38925" name="Text Box 13"/>
          <p:cNvSpPr txBox="1">
            <a:spLocks noChangeArrowheads="1"/>
          </p:cNvSpPr>
          <p:nvPr/>
        </p:nvSpPr>
        <p:spPr bwMode="auto">
          <a:xfrm>
            <a:off x="395536" y="5580529"/>
            <a:ext cx="81369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sz="1800" baseline="0" dirty="0" smtClean="0"/>
              <a:t>Figura 6 - Evolução </a:t>
            </a:r>
            <a:r>
              <a:rPr lang="pt-BR" sz="1800" baseline="0" dirty="0"/>
              <a:t>do número total de </a:t>
            </a:r>
            <a:r>
              <a:rPr lang="pt-BR" sz="1800" baseline="0" dirty="0" err="1"/>
              <a:t>perfilhos</a:t>
            </a:r>
            <a:r>
              <a:rPr lang="pt-BR" sz="1800" baseline="0" dirty="0"/>
              <a:t> por metro linear da cana-de-açúcar variedade IAC86-2480 submetida a métodos de colheita de forragem</a:t>
            </a:r>
          </a:p>
        </p:txBody>
      </p:sp>
      <p:sp>
        <p:nvSpPr>
          <p:cNvPr id="38936" name="Text Box 24"/>
          <p:cNvSpPr txBox="1">
            <a:spLocks noChangeArrowheads="1"/>
          </p:cNvSpPr>
          <p:nvPr/>
        </p:nvSpPr>
        <p:spPr bwMode="auto">
          <a:xfrm>
            <a:off x="1996027" y="1484313"/>
            <a:ext cx="276551" cy="367347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pPr algn="ctr">
              <a:lnSpc>
                <a:spcPct val="60000"/>
              </a:lnSpc>
              <a:spcBef>
                <a:spcPct val="50000"/>
              </a:spcBef>
            </a:pPr>
            <a:endParaRPr lang="pt-BR" sz="1400" dirty="0">
              <a:solidFill>
                <a:srgbClr val="0000FF"/>
              </a:solidFill>
            </a:endParaRPr>
          </a:p>
        </p:txBody>
      </p:sp>
      <p:grpSp>
        <p:nvGrpSpPr>
          <p:cNvPr id="4" name="Group 28"/>
          <p:cNvGrpSpPr>
            <a:grpSpLocks/>
          </p:cNvGrpSpPr>
          <p:nvPr/>
        </p:nvGrpSpPr>
        <p:grpSpPr bwMode="auto">
          <a:xfrm>
            <a:off x="5292725" y="3970338"/>
            <a:ext cx="863600" cy="827087"/>
            <a:chOff x="3334" y="2501"/>
            <a:chExt cx="544" cy="521"/>
          </a:xfrm>
        </p:grpSpPr>
        <p:sp>
          <p:nvSpPr>
            <p:cNvPr id="38937" name="Line 25"/>
            <p:cNvSpPr>
              <a:spLocks noChangeShapeType="1"/>
            </p:cNvSpPr>
            <p:nvPr/>
          </p:nvSpPr>
          <p:spPr bwMode="auto">
            <a:xfrm flipV="1">
              <a:off x="3878" y="2501"/>
              <a:ext cx="0" cy="521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pt-BR"/>
            </a:p>
          </p:txBody>
        </p:sp>
        <p:sp>
          <p:nvSpPr>
            <p:cNvPr id="38938" name="Line 26"/>
            <p:cNvSpPr>
              <a:spLocks noChangeShapeType="1"/>
            </p:cNvSpPr>
            <p:nvPr/>
          </p:nvSpPr>
          <p:spPr bwMode="auto">
            <a:xfrm flipV="1">
              <a:off x="3334" y="2523"/>
              <a:ext cx="0" cy="499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pt-BR"/>
            </a:p>
          </p:txBody>
        </p:sp>
        <p:sp>
          <p:nvSpPr>
            <p:cNvPr id="38939" name="Line 27"/>
            <p:cNvSpPr>
              <a:spLocks noChangeShapeType="1"/>
            </p:cNvSpPr>
            <p:nvPr/>
          </p:nvSpPr>
          <p:spPr bwMode="auto">
            <a:xfrm flipV="1">
              <a:off x="3515" y="2568"/>
              <a:ext cx="0" cy="45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pt-BR"/>
            </a:p>
          </p:txBody>
        </p:sp>
      </p:grpSp>
      <p:sp>
        <p:nvSpPr>
          <p:cNvPr id="23" name="Retângulo 22"/>
          <p:cNvSpPr/>
          <p:nvPr/>
        </p:nvSpPr>
        <p:spPr>
          <a:xfrm>
            <a:off x="755576" y="6269250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</a:t>
            </a:r>
            <a:r>
              <a:rPr lang="pt-BR" sz="1800" baseline="0" dirty="0" err="1" smtClean="0"/>
              <a:t>Schogor</a:t>
            </a:r>
            <a:r>
              <a:rPr lang="pt-BR" sz="1800" baseline="0" dirty="0" smtClean="0"/>
              <a:t> (2008)</a:t>
            </a:r>
            <a:endParaRPr lang="pt-BR" sz="1800" baseline="0" dirty="0"/>
          </a:p>
        </p:txBody>
      </p:sp>
      <p:sp>
        <p:nvSpPr>
          <p:cNvPr id="24" name="Retângulo 23"/>
          <p:cNvSpPr/>
          <p:nvPr/>
        </p:nvSpPr>
        <p:spPr>
          <a:xfrm>
            <a:off x="2555776" y="1570647"/>
            <a:ext cx="5040560" cy="57606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CaixaDeTexto 24"/>
          <p:cNvSpPr txBox="1"/>
          <p:nvPr/>
        </p:nvSpPr>
        <p:spPr>
          <a:xfrm>
            <a:off x="1547664" y="1002214"/>
            <a:ext cx="20882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baseline="0" dirty="0" smtClean="0"/>
              <a:t>Pico 31 a 35 DAC</a:t>
            </a:r>
            <a:endParaRPr lang="pt-BR" b="1" dirty="0"/>
          </a:p>
        </p:txBody>
      </p:sp>
      <p:pic>
        <p:nvPicPr>
          <p:cNvPr id="14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15" name="Picture 99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45711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323528" y="5524500"/>
            <a:ext cx="835292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sz="1800" baseline="0" dirty="0" smtClean="0"/>
              <a:t>Figura 7 - Evolução </a:t>
            </a:r>
            <a:r>
              <a:rPr lang="pt-BR" sz="1800" baseline="0" dirty="0"/>
              <a:t>do número de </a:t>
            </a:r>
            <a:r>
              <a:rPr lang="pt-BR" sz="1800" baseline="0" dirty="0" err="1"/>
              <a:t>perfilhos</a:t>
            </a:r>
            <a:r>
              <a:rPr lang="pt-BR" sz="1800" baseline="0" dirty="0"/>
              <a:t> aéreos por metro linear da cana-de-açúcar variedade IAC86-2480 submetida a métodos de colheita de forragem</a:t>
            </a:r>
          </a:p>
        </p:txBody>
      </p:sp>
      <p:pic>
        <p:nvPicPr>
          <p:cNvPr id="39944" name="Picture 8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76375" y="1063625"/>
            <a:ext cx="6335713" cy="4408488"/>
          </a:xfrm>
          <a:noFill/>
          <a:ln/>
        </p:spPr>
      </p:pic>
      <p:sp>
        <p:nvSpPr>
          <p:cNvPr id="39948" name="AutoShape 12"/>
          <p:cNvSpPr>
            <a:spLocks noChangeArrowheads="1"/>
          </p:cNvSpPr>
          <p:nvPr/>
        </p:nvSpPr>
        <p:spPr bwMode="auto">
          <a:xfrm>
            <a:off x="6732588" y="3644900"/>
            <a:ext cx="576262" cy="863600"/>
          </a:xfrm>
          <a:prstGeom prst="downArrow">
            <a:avLst>
              <a:gd name="adj1" fmla="val 50000"/>
              <a:gd name="adj2" fmla="val 37466"/>
            </a:avLst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9949" name="Rectangle 13"/>
          <p:cNvSpPr>
            <a:spLocks noChangeArrowheads="1"/>
          </p:cNvSpPr>
          <p:nvPr/>
        </p:nvSpPr>
        <p:spPr bwMode="auto">
          <a:xfrm>
            <a:off x="3635375" y="1557338"/>
            <a:ext cx="865188" cy="3455987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pic>
        <p:nvPicPr>
          <p:cNvPr id="39950" name="Picture 14" descr="toco em detalhe e anei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66301" y="44624"/>
            <a:ext cx="4042203" cy="3024907"/>
          </a:xfrm>
          <a:prstGeom prst="rect">
            <a:avLst/>
          </a:prstGeom>
          <a:noFill/>
        </p:spPr>
      </p:pic>
      <p:sp>
        <p:nvSpPr>
          <p:cNvPr id="13" name="Retângulo 12"/>
          <p:cNvSpPr/>
          <p:nvPr/>
        </p:nvSpPr>
        <p:spPr>
          <a:xfrm>
            <a:off x="1124129" y="6255821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</a:t>
            </a:r>
            <a:r>
              <a:rPr lang="pt-BR" sz="1800" baseline="0" dirty="0" err="1" smtClean="0"/>
              <a:t>Schogor</a:t>
            </a:r>
            <a:r>
              <a:rPr lang="pt-BR" sz="1800" baseline="0" dirty="0" smtClean="0"/>
              <a:t> (2008)</a:t>
            </a:r>
            <a:endParaRPr lang="pt-BR" sz="1800" baseline="0" dirty="0"/>
          </a:p>
        </p:txBody>
      </p:sp>
      <p:pic>
        <p:nvPicPr>
          <p:cNvPr id="10" name="Picture 4" descr="logoesalq300dpi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260" y="0"/>
            <a:ext cx="766762" cy="1125537"/>
          </a:xfrm>
          <a:prstGeom prst="rect">
            <a:avLst/>
          </a:prstGeom>
          <a:noFill/>
        </p:spPr>
      </p:pic>
      <p:pic>
        <p:nvPicPr>
          <p:cNvPr id="14" name="Picture 99" descr="Logotipo grupo      conservaçã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1360" y="6094412"/>
            <a:ext cx="661987" cy="69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92428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Text Box 2"/>
          <p:cNvSpPr txBox="1">
            <a:spLocks noChangeArrowheads="1"/>
          </p:cNvSpPr>
          <p:nvPr/>
        </p:nvSpPr>
        <p:spPr bwMode="auto">
          <a:xfrm>
            <a:off x="881063" y="914400"/>
            <a:ext cx="7924800" cy="579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n-US" sz="3200" baseline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8115" name="Text Box 3"/>
          <p:cNvSpPr txBox="1">
            <a:spLocks noChangeArrowheads="1"/>
          </p:cNvSpPr>
          <p:nvPr/>
        </p:nvSpPr>
        <p:spPr bwMode="auto">
          <a:xfrm>
            <a:off x="755650" y="620713"/>
            <a:ext cx="7315200" cy="3111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40000"/>
              </a:lnSpc>
              <a:spcBef>
                <a:spcPct val="50000"/>
              </a:spcBef>
            </a:pPr>
            <a:r>
              <a:rPr lang="pt-BR" sz="36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Fermentação Leveduras</a:t>
            </a:r>
            <a:endParaRPr lang="pt-BR" sz="3600" baseline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8116" name="AutoShape 4"/>
          <p:cNvSpPr>
            <a:spLocks noChangeArrowheads="1"/>
          </p:cNvSpPr>
          <p:nvPr/>
        </p:nvSpPr>
        <p:spPr bwMode="auto">
          <a:xfrm>
            <a:off x="3792538" y="1543050"/>
            <a:ext cx="1219200" cy="5334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Sacarose</a:t>
            </a:r>
          </a:p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(Sucrose)</a:t>
            </a:r>
          </a:p>
        </p:txBody>
      </p:sp>
      <p:sp>
        <p:nvSpPr>
          <p:cNvPr id="218117" name="AutoShape 5"/>
          <p:cNvSpPr>
            <a:spLocks noChangeArrowheads="1"/>
          </p:cNvSpPr>
          <p:nvPr/>
        </p:nvSpPr>
        <p:spPr bwMode="auto">
          <a:xfrm>
            <a:off x="5164138" y="2190750"/>
            <a:ext cx="949325" cy="3810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Frutose</a:t>
            </a:r>
          </a:p>
        </p:txBody>
      </p:sp>
      <p:sp>
        <p:nvSpPr>
          <p:cNvPr id="218118" name="AutoShape 6"/>
          <p:cNvSpPr>
            <a:spLocks noChangeArrowheads="1"/>
          </p:cNvSpPr>
          <p:nvPr/>
        </p:nvSpPr>
        <p:spPr bwMode="auto">
          <a:xfrm>
            <a:off x="2709863" y="2228850"/>
            <a:ext cx="1016000" cy="3810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Glucose</a:t>
            </a:r>
          </a:p>
        </p:txBody>
      </p:sp>
      <p:sp>
        <p:nvSpPr>
          <p:cNvPr id="218119" name="AutoShape 7"/>
          <p:cNvSpPr>
            <a:spLocks noChangeArrowheads="1"/>
          </p:cNvSpPr>
          <p:nvPr/>
        </p:nvSpPr>
        <p:spPr bwMode="auto">
          <a:xfrm>
            <a:off x="3778250" y="2743200"/>
            <a:ext cx="1473200" cy="40005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Frutose 6-P</a:t>
            </a:r>
          </a:p>
        </p:txBody>
      </p:sp>
      <p:sp>
        <p:nvSpPr>
          <p:cNvPr id="218120" name="AutoShape 8"/>
          <p:cNvSpPr>
            <a:spLocks noChangeArrowheads="1"/>
          </p:cNvSpPr>
          <p:nvPr/>
        </p:nvSpPr>
        <p:spPr bwMode="auto">
          <a:xfrm>
            <a:off x="3843338" y="3733800"/>
            <a:ext cx="1287462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2 Piruvatos</a:t>
            </a:r>
          </a:p>
        </p:txBody>
      </p:sp>
      <p:sp>
        <p:nvSpPr>
          <p:cNvPr id="218121" name="Line 9"/>
          <p:cNvSpPr>
            <a:spLocks noChangeShapeType="1"/>
          </p:cNvSpPr>
          <p:nvPr/>
        </p:nvSpPr>
        <p:spPr bwMode="auto">
          <a:xfrm flipH="1">
            <a:off x="3251200" y="1695450"/>
            <a:ext cx="474663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8122" name="Line 10"/>
          <p:cNvSpPr>
            <a:spLocks noChangeShapeType="1"/>
          </p:cNvSpPr>
          <p:nvPr/>
        </p:nvSpPr>
        <p:spPr bwMode="auto">
          <a:xfrm>
            <a:off x="5080000" y="1695450"/>
            <a:ext cx="474663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8123" name="Line 11"/>
          <p:cNvSpPr>
            <a:spLocks noChangeShapeType="1"/>
          </p:cNvSpPr>
          <p:nvPr/>
        </p:nvSpPr>
        <p:spPr bwMode="auto">
          <a:xfrm flipH="1">
            <a:off x="5080000" y="2609850"/>
            <a:ext cx="338138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8124" name="Line 12"/>
          <p:cNvSpPr>
            <a:spLocks noChangeShapeType="1"/>
          </p:cNvSpPr>
          <p:nvPr/>
        </p:nvSpPr>
        <p:spPr bwMode="auto">
          <a:xfrm>
            <a:off x="3454400" y="2609850"/>
            <a:ext cx="4064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8125" name="AutoShape 13"/>
          <p:cNvSpPr>
            <a:spLocks noChangeArrowheads="1"/>
          </p:cNvSpPr>
          <p:nvPr/>
        </p:nvSpPr>
        <p:spPr bwMode="auto">
          <a:xfrm>
            <a:off x="4368800" y="3295650"/>
            <a:ext cx="203200" cy="304800"/>
          </a:xfrm>
          <a:prstGeom prst="downArrow">
            <a:avLst>
              <a:gd name="adj1" fmla="val 50000"/>
              <a:gd name="adj2" fmla="val 37500"/>
            </a:avLst>
          </a:prstGeom>
          <a:solidFill>
            <a:schemeClr val="tx1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8126" name="AutoShape 14"/>
          <p:cNvSpPr>
            <a:spLocks noChangeArrowheads="1"/>
          </p:cNvSpPr>
          <p:nvPr/>
        </p:nvSpPr>
        <p:spPr bwMode="auto">
          <a:xfrm>
            <a:off x="2573338" y="3143250"/>
            <a:ext cx="1152525" cy="457200"/>
          </a:xfrm>
          <a:prstGeom prst="flowChartAlternateProcess">
            <a:avLst/>
          </a:prstGeom>
          <a:solidFill>
            <a:srgbClr val="0066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2 ADP</a:t>
            </a:r>
          </a:p>
        </p:txBody>
      </p:sp>
      <p:sp>
        <p:nvSpPr>
          <p:cNvPr id="218127" name="AutoShape 15"/>
          <p:cNvSpPr>
            <a:spLocks noChangeArrowheads="1"/>
          </p:cNvSpPr>
          <p:nvPr/>
        </p:nvSpPr>
        <p:spPr bwMode="auto">
          <a:xfrm>
            <a:off x="5214938" y="3143250"/>
            <a:ext cx="1152525" cy="457200"/>
          </a:xfrm>
          <a:prstGeom prst="flowChartAlternateProcess">
            <a:avLst/>
          </a:prstGeom>
          <a:solidFill>
            <a:srgbClr val="0066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2 Pi</a:t>
            </a:r>
          </a:p>
        </p:txBody>
      </p:sp>
      <p:sp>
        <p:nvSpPr>
          <p:cNvPr id="218128" name="AutoShape 16"/>
          <p:cNvSpPr>
            <a:spLocks noChangeArrowheads="1"/>
          </p:cNvSpPr>
          <p:nvPr/>
        </p:nvSpPr>
        <p:spPr bwMode="auto">
          <a:xfrm>
            <a:off x="3581400" y="4516438"/>
            <a:ext cx="1836738" cy="5334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2  Acetaldeídos</a:t>
            </a:r>
          </a:p>
        </p:txBody>
      </p:sp>
      <p:sp>
        <p:nvSpPr>
          <p:cNvPr id="218129" name="AutoShape 17"/>
          <p:cNvSpPr>
            <a:spLocks noChangeArrowheads="1"/>
          </p:cNvSpPr>
          <p:nvPr/>
        </p:nvSpPr>
        <p:spPr bwMode="auto">
          <a:xfrm>
            <a:off x="3827463" y="5372100"/>
            <a:ext cx="1285875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2  Etanol</a:t>
            </a:r>
          </a:p>
        </p:txBody>
      </p:sp>
      <p:sp>
        <p:nvSpPr>
          <p:cNvPr id="218130" name="Line 18"/>
          <p:cNvSpPr>
            <a:spLocks noChangeShapeType="1"/>
          </p:cNvSpPr>
          <p:nvPr/>
        </p:nvSpPr>
        <p:spPr bwMode="auto">
          <a:xfrm>
            <a:off x="3792538" y="3352800"/>
            <a:ext cx="4746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8131" name="Line 19"/>
          <p:cNvSpPr>
            <a:spLocks noChangeShapeType="1"/>
          </p:cNvSpPr>
          <p:nvPr/>
        </p:nvSpPr>
        <p:spPr bwMode="auto">
          <a:xfrm flipH="1">
            <a:off x="4605338" y="3352800"/>
            <a:ext cx="4746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8132" name="AutoShape 20"/>
          <p:cNvSpPr>
            <a:spLocks noChangeArrowheads="1"/>
          </p:cNvSpPr>
          <p:nvPr/>
        </p:nvSpPr>
        <p:spPr bwMode="auto">
          <a:xfrm>
            <a:off x="4419600" y="4248150"/>
            <a:ext cx="134938" cy="228600"/>
          </a:xfrm>
          <a:prstGeom prst="downArrow">
            <a:avLst>
              <a:gd name="adj1" fmla="val 50000"/>
              <a:gd name="adj2" fmla="val 42353"/>
            </a:avLst>
          </a:prstGeom>
          <a:solidFill>
            <a:schemeClr val="tx1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endParaRPr lang="en-US" sz="3200" baseline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8133" name="AutoShape 21"/>
          <p:cNvSpPr>
            <a:spLocks noChangeArrowheads="1"/>
          </p:cNvSpPr>
          <p:nvPr/>
        </p:nvSpPr>
        <p:spPr bwMode="auto">
          <a:xfrm>
            <a:off x="4427538" y="5084763"/>
            <a:ext cx="134937" cy="228600"/>
          </a:xfrm>
          <a:prstGeom prst="downArrow">
            <a:avLst>
              <a:gd name="adj1" fmla="val 50000"/>
              <a:gd name="adj2" fmla="val 42353"/>
            </a:avLst>
          </a:prstGeom>
          <a:solidFill>
            <a:schemeClr val="tx1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endParaRPr lang="en-US" sz="3200" baseline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8134" name="AutoShape 22"/>
          <p:cNvSpPr>
            <a:spLocks noChangeArrowheads="1"/>
          </p:cNvSpPr>
          <p:nvPr/>
        </p:nvSpPr>
        <p:spPr bwMode="auto">
          <a:xfrm>
            <a:off x="5351463" y="4038600"/>
            <a:ext cx="1150937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2  CO</a:t>
            </a:r>
            <a:r>
              <a:rPr lang="pt-BR" sz="1800" b="1" baseline="-25000"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endParaRPr lang="pt-BR" sz="1800" b="1" baseline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8135" name="Line 23"/>
          <p:cNvSpPr>
            <a:spLocks noChangeShapeType="1"/>
          </p:cNvSpPr>
          <p:nvPr/>
        </p:nvSpPr>
        <p:spPr bwMode="auto">
          <a:xfrm>
            <a:off x="4673600" y="4343400"/>
            <a:ext cx="5413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8136" name="Text Box 24"/>
          <p:cNvSpPr txBox="1">
            <a:spLocks noChangeArrowheads="1"/>
          </p:cNvSpPr>
          <p:nvPr/>
        </p:nvSpPr>
        <p:spPr bwMode="auto">
          <a:xfrm>
            <a:off x="1143000" y="6086475"/>
            <a:ext cx="7532688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pt-BR" sz="20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Glucose + 2 ADP + 2 Pi   =  2 Etanol + </a:t>
            </a:r>
            <a:r>
              <a:rPr lang="pt-BR" sz="2000" b="1" baseline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 CO</a:t>
            </a:r>
            <a:r>
              <a:rPr lang="pt-BR" sz="2000" b="1" baseline="-2500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pt-BR" sz="20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 + 2 ATP + 2 H</a:t>
            </a:r>
            <a:r>
              <a:rPr lang="pt-BR" sz="2000" b="1" baseline="-25000"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pt-BR" sz="20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O</a:t>
            </a:r>
            <a:endParaRPr lang="pt-BR" sz="2000" baseline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8137" name="AutoShape 25"/>
          <p:cNvSpPr>
            <a:spLocks noChangeArrowheads="1"/>
          </p:cNvSpPr>
          <p:nvPr/>
        </p:nvSpPr>
        <p:spPr bwMode="auto">
          <a:xfrm>
            <a:off x="881063" y="4114800"/>
            <a:ext cx="2708275" cy="457200"/>
          </a:xfrm>
          <a:prstGeom prst="flowChartAlternateProcess">
            <a:avLst/>
          </a:prstGeom>
          <a:solidFill>
            <a:srgbClr val="CC66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Piruvato Descarboxilase</a:t>
            </a:r>
          </a:p>
        </p:txBody>
      </p:sp>
      <p:sp>
        <p:nvSpPr>
          <p:cNvPr id="218138" name="Line 26"/>
          <p:cNvSpPr>
            <a:spLocks noChangeShapeType="1"/>
          </p:cNvSpPr>
          <p:nvPr/>
        </p:nvSpPr>
        <p:spPr bwMode="auto">
          <a:xfrm>
            <a:off x="3725863" y="4343400"/>
            <a:ext cx="5413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8139" name="AutoShape 27"/>
          <p:cNvSpPr>
            <a:spLocks noChangeArrowheads="1"/>
          </p:cNvSpPr>
          <p:nvPr/>
        </p:nvSpPr>
        <p:spPr bwMode="auto">
          <a:xfrm>
            <a:off x="896938" y="4991100"/>
            <a:ext cx="2709862" cy="457200"/>
          </a:xfrm>
          <a:prstGeom prst="flowChartAlternateProcess">
            <a:avLst/>
          </a:prstGeom>
          <a:solidFill>
            <a:srgbClr val="CC66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Alcool Desidrogenase</a:t>
            </a:r>
          </a:p>
        </p:txBody>
      </p:sp>
      <p:sp>
        <p:nvSpPr>
          <p:cNvPr id="218140" name="Line 28"/>
          <p:cNvSpPr>
            <a:spLocks noChangeShapeType="1"/>
          </p:cNvSpPr>
          <p:nvPr/>
        </p:nvSpPr>
        <p:spPr bwMode="auto">
          <a:xfrm>
            <a:off x="3792538" y="5181600"/>
            <a:ext cx="4746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pic>
        <p:nvPicPr>
          <p:cNvPr id="30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31" name="Picture 99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60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00" y="1595438"/>
            <a:ext cx="4538663" cy="326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61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92613" y="1519238"/>
            <a:ext cx="4787900" cy="333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62" name="Text Box 10"/>
          <p:cNvSpPr txBox="1">
            <a:spLocks noChangeArrowheads="1"/>
          </p:cNvSpPr>
          <p:nvPr/>
        </p:nvSpPr>
        <p:spPr bwMode="auto">
          <a:xfrm>
            <a:off x="323850" y="5241974"/>
            <a:ext cx="835183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sz="1800" baseline="0" dirty="0" smtClean="0"/>
              <a:t>Figura 9 - Biomassa </a:t>
            </a:r>
            <a:r>
              <a:rPr lang="pt-BR" sz="1800" baseline="0" dirty="0"/>
              <a:t>acumulada, em t MV/ha, da cana-de-açúcar variedade IAC86-2480, na safra 2006/2007, representada por valores observados (pontos) e o ajuste da função logística, de acordo com o método de colheita </a:t>
            </a:r>
          </a:p>
        </p:txBody>
      </p:sp>
      <p:sp>
        <p:nvSpPr>
          <p:cNvPr id="49163" name="Text Box 11"/>
          <p:cNvSpPr txBox="1">
            <a:spLocks noChangeArrowheads="1"/>
          </p:cNvSpPr>
          <p:nvPr/>
        </p:nvSpPr>
        <p:spPr bwMode="auto">
          <a:xfrm>
            <a:off x="539750" y="1124744"/>
            <a:ext cx="3348038" cy="889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75000"/>
              </a:lnSpc>
              <a:spcBef>
                <a:spcPct val="50000"/>
              </a:spcBef>
            </a:pPr>
            <a:r>
              <a:rPr lang="pt-BR" sz="1600" b="1" baseline="0" dirty="0">
                <a:solidFill>
                  <a:srgbClr val="008000"/>
                </a:solidFill>
              </a:rPr>
              <a:t>81,1 t/ha – Manual</a:t>
            </a:r>
          </a:p>
          <a:p>
            <a:pPr algn="l">
              <a:lnSpc>
                <a:spcPct val="75000"/>
              </a:lnSpc>
              <a:spcBef>
                <a:spcPct val="50000"/>
              </a:spcBef>
            </a:pPr>
            <a:r>
              <a:rPr lang="pt-BR" sz="1600" b="1" baseline="0" dirty="0">
                <a:solidFill>
                  <a:srgbClr val="FF0000"/>
                </a:solidFill>
              </a:rPr>
              <a:t>77,9 t/ha – Mecânico</a:t>
            </a:r>
          </a:p>
          <a:p>
            <a:pPr algn="l">
              <a:lnSpc>
                <a:spcPct val="75000"/>
              </a:lnSpc>
              <a:spcBef>
                <a:spcPct val="50000"/>
              </a:spcBef>
            </a:pPr>
            <a:r>
              <a:rPr lang="pt-BR" sz="1600" b="1" baseline="0" dirty="0"/>
              <a:t>79,9 t/ha – Mecânico + manual </a:t>
            </a:r>
          </a:p>
        </p:txBody>
      </p:sp>
      <p:sp>
        <p:nvSpPr>
          <p:cNvPr id="49164" name="Text Box 12"/>
          <p:cNvSpPr txBox="1">
            <a:spLocks noChangeArrowheads="1"/>
          </p:cNvSpPr>
          <p:nvPr/>
        </p:nvSpPr>
        <p:spPr bwMode="auto">
          <a:xfrm>
            <a:off x="4932363" y="1094301"/>
            <a:ext cx="3348037" cy="889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75000"/>
              </a:lnSpc>
              <a:spcBef>
                <a:spcPct val="50000"/>
              </a:spcBef>
            </a:pPr>
            <a:r>
              <a:rPr lang="pt-BR" sz="1600" b="1" baseline="0">
                <a:solidFill>
                  <a:srgbClr val="008000"/>
                </a:solidFill>
              </a:rPr>
              <a:t>29,6 t/ha – Manual</a:t>
            </a:r>
          </a:p>
          <a:p>
            <a:pPr algn="l">
              <a:lnSpc>
                <a:spcPct val="75000"/>
              </a:lnSpc>
              <a:spcBef>
                <a:spcPct val="50000"/>
              </a:spcBef>
            </a:pPr>
            <a:r>
              <a:rPr lang="pt-BR" sz="1600" b="1" baseline="0">
                <a:solidFill>
                  <a:srgbClr val="FF0000"/>
                </a:solidFill>
              </a:rPr>
              <a:t>29,6 t/ha – Mecânico</a:t>
            </a:r>
          </a:p>
          <a:p>
            <a:pPr algn="l">
              <a:lnSpc>
                <a:spcPct val="75000"/>
              </a:lnSpc>
              <a:spcBef>
                <a:spcPct val="50000"/>
              </a:spcBef>
            </a:pPr>
            <a:r>
              <a:rPr lang="pt-BR" sz="1600" b="1" baseline="0"/>
              <a:t>30,4 t/ha – Mecânico + manual 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655427" y="6269250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</a:t>
            </a:r>
            <a:r>
              <a:rPr lang="pt-BR" sz="1800" baseline="0" dirty="0" err="1" smtClean="0"/>
              <a:t>Schogor</a:t>
            </a:r>
            <a:r>
              <a:rPr lang="pt-BR" sz="1800" baseline="0" dirty="0" smtClean="0"/>
              <a:t> (2008)</a:t>
            </a:r>
            <a:endParaRPr lang="pt-BR" sz="1800" baseline="0" dirty="0"/>
          </a:p>
        </p:txBody>
      </p:sp>
      <p:sp>
        <p:nvSpPr>
          <p:cNvPr id="10" name="Retângulo 9"/>
          <p:cNvSpPr/>
          <p:nvPr/>
        </p:nvSpPr>
        <p:spPr>
          <a:xfrm>
            <a:off x="5989916" y="3717032"/>
            <a:ext cx="2987824" cy="5040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1331640" y="3717032"/>
            <a:ext cx="2987824" cy="5040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5" name="Picture 4" descr="logoesalq300dpi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16" name="Picture 99" descr="Logotipo grupo      conservaçã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5492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CaixaDeTexto 5"/>
          <p:cNvSpPr txBox="1">
            <a:spLocks noChangeArrowheads="1"/>
          </p:cNvSpPr>
          <p:nvPr/>
        </p:nvSpPr>
        <p:spPr bwMode="auto">
          <a:xfrm>
            <a:off x="395288" y="692696"/>
            <a:ext cx="7786687" cy="502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4000" b="1" dirty="0" smtClean="0">
                <a:latin typeface="+mj-lt"/>
              </a:rPr>
              <a:t>Colheita Mecanizada</a:t>
            </a:r>
            <a:r>
              <a:rPr lang="pt-BR" sz="4000" dirty="0" smtClean="0">
                <a:latin typeface="+mj-lt"/>
              </a:rPr>
              <a:t>: </a:t>
            </a:r>
            <a:r>
              <a:rPr lang="pt-BR" sz="4000" dirty="0" smtClean="0">
                <a:latin typeface="+mj-lt"/>
                <a:cs typeface="Arial" pitchFamily="34" charset="0"/>
              </a:rPr>
              <a:t>Toco </a:t>
            </a:r>
            <a:r>
              <a:rPr lang="pt-BR" sz="4000" dirty="0">
                <a:latin typeface="+mj-lt"/>
                <a:cs typeface="Arial" pitchFamily="34" charset="0"/>
              </a:rPr>
              <a:t>remanescente: 10 - 30 </a:t>
            </a:r>
            <a:r>
              <a:rPr lang="pt-BR" sz="4000" dirty="0" smtClean="0">
                <a:latin typeface="+mj-lt"/>
                <a:cs typeface="Arial" pitchFamily="34" charset="0"/>
              </a:rPr>
              <a:t>cm</a:t>
            </a:r>
            <a:endParaRPr lang="pt-BR" sz="4000" dirty="0">
              <a:latin typeface="+mj-lt"/>
              <a:cs typeface="Arial" pitchFamily="34" charset="0"/>
            </a:endParaRPr>
          </a:p>
        </p:txBody>
      </p:sp>
      <p:sp>
        <p:nvSpPr>
          <p:cNvPr id="10245" name="CaixaDeTexto 6"/>
          <p:cNvSpPr txBox="1">
            <a:spLocks noChangeArrowheads="1"/>
          </p:cNvSpPr>
          <p:nvPr/>
        </p:nvSpPr>
        <p:spPr bwMode="auto">
          <a:xfrm>
            <a:off x="746323" y="5744869"/>
            <a:ext cx="78581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3600" b="1" dirty="0" smtClean="0">
                <a:solidFill>
                  <a:srgbClr val="0000FF"/>
                </a:solidFill>
                <a:latin typeface="Calibri" pitchFamily="34" charset="0"/>
              </a:rPr>
              <a:t>Não é necessário </a:t>
            </a:r>
            <a:r>
              <a:rPr lang="pt-BR" sz="3600" b="1" dirty="0">
                <a:solidFill>
                  <a:srgbClr val="0000FF"/>
                </a:solidFill>
                <a:latin typeface="Calibri" pitchFamily="34" charset="0"/>
              </a:rPr>
              <a:t>fazer o desbaste do toco </a:t>
            </a:r>
            <a:r>
              <a:rPr lang="pt-BR" sz="3600" b="1" dirty="0" smtClean="0">
                <a:solidFill>
                  <a:srgbClr val="0000FF"/>
                </a:solidFill>
                <a:latin typeface="Calibri" pitchFamily="34" charset="0"/>
              </a:rPr>
              <a:t>remanescente!</a:t>
            </a:r>
            <a:endParaRPr lang="pt-BR" sz="3600" b="1" dirty="0">
              <a:solidFill>
                <a:srgbClr val="0000FF"/>
              </a:solidFill>
              <a:latin typeface="Calibri" pitchFamily="34" charset="0"/>
            </a:endParaRPr>
          </a:p>
        </p:txBody>
      </p:sp>
      <p:pic>
        <p:nvPicPr>
          <p:cNvPr id="10" name="Picture 15" descr="DSC0567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3669" y="1412775"/>
            <a:ext cx="5406603" cy="40556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6" name="Picture 99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17836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AutoShape 2"/>
          <p:cNvSpPr>
            <a:spLocks noGrp="1" noChangeArrowheads="1"/>
          </p:cNvSpPr>
          <p:nvPr>
            <p:ph type="title"/>
          </p:nvPr>
        </p:nvSpPr>
        <p:spPr>
          <a:xfrm>
            <a:off x="539552" y="260648"/>
            <a:ext cx="7924800" cy="1143000"/>
          </a:xfrm>
        </p:spPr>
        <p:txBody>
          <a:bodyPr>
            <a:normAutofit/>
          </a:bodyPr>
          <a:lstStyle/>
          <a:p>
            <a:r>
              <a:rPr lang="en-US" sz="4000" dirty="0" err="1"/>
              <a:t>Balanceamento</a:t>
            </a:r>
            <a:r>
              <a:rPr lang="en-US" sz="4000" dirty="0"/>
              <a:t> de </a:t>
            </a:r>
            <a:r>
              <a:rPr lang="en-US" sz="4000" dirty="0" err="1"/>
              <a:t>rações</a:t>
            </a:r>
            <a:endParaRPr lang="pt-BR" sz="4000" dirty="0"/>
          </a:p>
        </p:txBody>
      </p:sp>
      <p:sp>
        <p:nvSpPr>
          <p:cNvPr id="233475" name="Text Box 3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33476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233477" name="Text Box 5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sp>
        <p:nvSpPr>
          <p:cNvPr id="233478" name="Rectangle 6"/>
          <p:cNvSpPr>
            <a:spLocks noChangeArrowheads="1"/>
          </p:cNvSpPr>
          <p:nvPr/>
        </p:nvSpPr>
        <p:spPr bwMode="auto">
          <a:xfrm>
            <a:off x="1697038" y="2085975"/>
            <a:ext cx="57499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pt-BR"/>
          </a:p>
        </p:txBody>
      </p:sp>
      <p:pic>
        <p:nvPicPr>
          <p:cNvPr id="23347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412776"/>
            <a:ext cx="8351837" cy="4126781"/>
          </a:xfrm>
          <a:prstGeom prst="rect">
            <a:avLst/>
          </a:prstGeom>
          <a:noFill/>
        </p:spPr>
      </p:pic>
      <p:graphicFrame>
        <p:nvGraphicFramePr>
          <p:cNvPr id="233480" name="Group 8"/>
          <p:cNvGraphicFramePr>
            <a:graphicFrameLocks noGrp="1"/>
          </p:cNvGraphicFramePr>
          <p:nvPr/>
        </p:nvGraphicFramePr>
        <p:xfrm>
          <a:off x="683568" y="5229200"/>
          <a:ext cx="7777163" cy="1280160"/>
        </p:xfrm>
        <a:graphic>
          <a:graphicData uri="http://schemas.openxmlformats.org/drawingml/2006/table">
            <a:tbl>
              <a:tblPr/>
              <a:tblGrid>
                <a:gridCol w="7777163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Figura 24 – Simulação do custo da ração total com uso de cana-de-açúcar ou silagem de milho para vacas leiteiras com produções crescentes.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Fonte: Adaptado de Santos </a:t>
                      </a:r>
                      <a:r>
                        <a:rPr kumimoji="0" lang="pt-B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et</a:t>
                      </a: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al. (2005).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33487" name="Picture 15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79257" y="6034088"/>
            <a:ext cx="787400" cy="823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AutoShape 2"/>
          <p:cNvSpPr>
            <a:spLocks noGrp="1" noChangeArrowheads="1"/>
          </p:cNvSpPr>
          <p:nvPr>
            <p:ph type="title"/>
          </p:nvPr>
        </p:nvSpPr>
        <p:spPr>
          <a:xfrm>
            <a:off x="611560" y="260648"/>
            <a:ext cx="7924800" cy="1143000"/>
          </a:xfrm>
        </p:spPr>
        <p:txBody>
          <a:bodyPr/>
          <a:lstStyle/>
          <a:p>
            <a:r>
              <a:rPr lang="en-US" dirty="0" err="1"/>
              <a:t>Balanceamento</a:t>
            </a:r>
            <a:r>
              <a:rPr lang="en-US" dirty="0"/>
              <a:t> de </a:t>
            </a:r>
            <a:r>
              <a:rPr lang="en-US" dirty="0" err="1"/>
              <a:t>rações</a:t>
            </a:r>
            <a:endParaRPr lang="pt-BR" dirty="0"/>
          </a:p>
        </p:txBody>
      </p:sp>
      <p:sp>
        <p:nvSpPr>
          <p:cNvPr id="234499" name="Text Box 3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34500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234501" name="Text Box 5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sp>
        <p:nvSpPr>
          <p:cNvPr id="234502" name="Rectangle 6"/>
          <p:cNvSpPr>
            <a:spLocks noChangeArrowheads="1"/>
          </p:cNvSpPr>
          <p:nvPr/>
        </p:nvSpPr>
        <p:spPr bwMode="auto">
          <a:xfrm>
            <a:off x="1697038" y="2000250"/>
            <a:ext cx="57499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pt-BR"/>
          </a:p>
        </p:txBody>
      </p:sp>
      <p:pic>
        <p:nvPicPr>
          <p:cNvPr id="23450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412776"/>
            <a:ext cx="8388350" cy="4138737"/>
          </a:xfrm>
          <a:prstGeom prst="rect">
            <a:avLst/>
          </a:prstGeom>
          <a:noFill/>
        </p:spPr>
      </p:pic>
      <p:graphicFrame>
        <p:nvGraphicFramePr>
          <p:cNvPr id="234504" name="Group 8"/>
          <p:cNvGraphicFramePr>
            <a:graphicFrameLocks noGrp="1"/>
          </p:cNvGraphicFramePr>
          <p:nvPr/>
        </p:nvGraphicFramePr>
        <p:xfrm>
          <a:off x="466353" y="5229200"/>
          <a:ext cx="8066087" cy="1280160"/>
        </p:xfrm>
        <a:graphic>
          <a:graphicData uri="http://schemas.openxmlformats.org/drawingml/2006/table">
            <a:tbl>
              <a:tblPr/>
              <a:tblGrid>
                <a:gridCol w="8066087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Figura 25 – Simulação da receita líquida em rações contendo cana-de-açúcar ou silagem de milho para vacas leiteiras com produção crescente.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Fonte: Adaptado de Santos </a:t>
                      </a:r>
                      <a:r>
                        <a:rPr kumimoji="0" lang="pt-B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et</a:t>
                      </a: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al. (2005)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34511" name="Picture 15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79257" y="6034088"/>
            <a:ext cx="787400" cy="823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-18256"/>
            <a:ext cx="8229600" cy="1143000"/>
          </a:xfrm>
        </p:spPr>
        <p:txBody>
          <a:bodyPr>
            <a:normAutofit/>
          </a:bodyPr>
          <a:lstStyle/>
          <a:p>
            <a:r>
              <a:rPr lang="pt-BR" sz="4000" b="1" dirty="0" smtClean="0"/>
              <a:t>Considerações</a:t>
            </a:r>
            <a:endParaRPr lang="pt-BR" sz="40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124744"/>
            <a:ext cx="8651304" cy="5328592"/>
          </a:xfrm>
        </p:spPr>
        <p:txBody>
          <a:bodyPr>
            <a:normAutofit fontScale="77500" lnSpcReduction="20000"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pt-BR" sz="3600" dirty="0" smtClean="0"/>
              <a:t>Ensilagem de cana-de-açúcar: estratégia de logística e manejo agronômico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pt-BR" sz="3600" dirty="0" smtClean="0"/>
              <a:t>O aumento de custo gerado pela ensilagem pode ser compensado por aumento da vida útil do talhão e por benefícios indiretos na rotina da fazenda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pt-BR" sz="3600" dirty="0" smtClean="0"/>
              <a:t>Requer aditivo </a:t>
            </a:r>
            <a:r>
              <a:rPr lang="pt-BR" sz="3600" i="1" dirty="0" smtClean="0"/>
              <a:t>efetivo</a:t>
            </a:r>
            <a:r>
              <a:rPr lang="pt-BR" sz="3600" dirty="0" smtClean="0"/>
              <a:t> contra leveduras (conter perdas)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pt-BR" sz="3600" dirty="0" smtClean="0"/>
              <a:t>Desafio na colheita: tombamento de talhões bem manejados e com alta produtividade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pt-BR" sz="3600" dirty="0" smtClean="0"/>
              <a:t>Formulação de dietas (considerar menor DFDN)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pt-BR" sz="3000" dirty="0" smtClean="0"/>
              <a:t>Menor inclusão de FDN de cana na dieta (ex. ↓ 20%) </a:t>
            </a:r>
          </a:p>
          <a:p>
            <a:pPr marL="457200" lvl="1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3000" dirty="0"/>
              <a:t>	</a:t>
            </a:r>
            <a:r>
              <a:rPr lang="pt-BR" sz="3000" dirty="0" smtClean="0"/>
              <a:t>(uso de </a:t>
            </a:r>
            <a:r>
              <a:rPr lang="pt-BR" sz="3000" dirty="0" err="1" smtClean="0"/>
              <a:t>sub-produtos</a:t>
            </a:r>
            <a:r>
              <a:rPr lang="pt-BR" sz="3000" dirty="0" smtClean="0"/>
              <a:t>)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pt-BR" sz="3000" dirty="0" smtClean="0"/>
              <a:t>Substituição parcial (ex. 1/3) da silagem de milho (vacas leiteiras)</a:t>
            </a:r>
            <a:endParaRPr lang="pt-BR" sz="3000" dirty="0"/>
          </a:p>
        </p:txBody>
      </p:sp>
      <p:pic>
        <p:nvPicPr>
          <p:cNvPr id="4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5" name="Picture 99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19231" y="6309320"/>
            <a:ext cx="524769" cy="5486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36313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2" name="Picture 2" descr="DSC_3461predio central vista aere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988"/>
            <a:ext cx="9972675" cy="6884988"/>
          </a:xfrm>
          <a:prstGeom prst="rect">
            <a:avLst/>
          </a:prstGeom>
          <a:noFill/>
        </p:spPr>
      </p:pic>
      <p:sp>
        <p:nvSpPr>
          <p:cNvPr id="138243" name="Text Box 3"/>
          <p:cNvSpPr txBox="1">
            <a:spLocks noChangeArrowheads="1"/>
          </p:cNvSpPr>
          <p:nvPr/>
        </p:nvSpPr>
        <p:spPr bwMode="auto">
          <a:xfrm>
            <a:off x="7010400" y="381000"/>
            <a:ext cx="2133600" cy="6413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sz="3600" i="1" baseline="0" dirty="0" err="1" smtClean="0">
                <a:latin typeface="Tahoma" pitchFamily="34" charset="0"/>
              </a:rPr>
              <a:t>Gracias</a:t>
            </a:r>
            <a:r>
              <a:rPr lang="pt-BR" sz="3600" i="1" baseline="0" dirty="0" smtClean="0">
                <a:latin typeface="Tahoma" pitchFamily="34" charset="0"/>
              </a:rPr>
              <a:t>!</a:t>
            </a:r>
            <a:endParaRPr lang="pt-BR" sz="3600" i="1" baseline="0" dirty="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Text Box 2"/>
          <p:cNvSpPr txBox="1">
            <a:spLocks noChangeArrowheads="1"/>
          </p:cNvSpPr>
          <p:nvPr/>
        </p:nvSpPr>
        <p:spPr bwMode="auto">
          <a:xfrm>
            <a:off x="2309813" y="4797425"/>
            <a:ext cx="3917950" cy="18774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lnSpc>
                <a:spcPct val="50000"/>
              </a:lnSpc>
              <a:spcBef>
                <a:spcPct val="50000"/>
              </a:spcBef>
            </a:pPr>
            <a:endParaRPr lang="pt-BR" sz="2400" i="1" baseline="0" dirty="0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 eaLnBrk="0" hangingPunct="0">
              <a:lnSpc>
                <a:spcPct val="50000"/>
              </a:lnSpc>
              <a:spcBef>
                <a:spcPct val="50000"/>
              </a:spcBef>
            </a:pPr>
            <a:endParaRPr lang="pt-BR" sz="2400" i="1" baseline="0" dirty="0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0" hangingPunct="0">
              <a:lnSpc>
                <a:spcPct val="50000"/>
              </a:lnSpc>
              <a:spcBef>
                <a:spcPct val="50000"/>
              </a:spcBef>
            </a:pPr>
            <a:r>
              <a:rPr lang="pt-BR" sz="2000" i="1" baseline="0" dirty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Departamento de Zootecnia</a:t>
            </a:r>
          </a:p>
          <a:p>
            <a:pPr eaLnBrk="0" hangingPunct="0">
              <a:lnSpc>
                <a:spcPct val="50000"/>
              </a:lnSpc>
              <a:spcBef>
                <a:spcPct val="50000"/>
              </a:spcBef>
            </a:pPr>
            <a:r>
              <a:rPr lang="pt-BR" sz="2000" i="1" baseline="0" dirty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USP/ESALQ</a:t>
            </a:r>
          </a:p>
          <a:p>
            <a:pPr eaLnBrk="0" hangingPunct="0">
              <a:lnSpc>
                <a:spcPct val="50000"/>
              </a:lnSpc>
              <a:spcBef>
                <a:spcPct val="50000"/>
              </a:spcBef>
            </a:pPr>
            <a:r>
              <a:rPr lang="pt-BR" sz="2000" i="1" baseline="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55 (19</a:t>
            </a:r>
            <a:r>
              <a:rPr lang="pt-BR" sz="2000" i="1" baseline="0" dirty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) </a:t>
            </a:r>
            <a:r>
              <a:rPr lang="pt-BR" sz="2000" i="1" baseline="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34294176</a:t>
            </a:r>
            <a:endParaRPr lang="pt-BR" sz="2000" i="1" baseline="0" dirty="0">
              <a:solidFill>
                <a:srgbClr val="0033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0" hangingPunct="0">
              <a:lnSpc>
                <a:spcPct val="50000"/>
              </a:lnSpc>
              <a:spcBef>
                <a:spcPct val="50000"/>
              </a:spcBef>
            </a:pPr>
            <a:r>
              <a:rPr lang="pt-BR" sz="2000" i="1" baseline="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nussio@usp.br                             </a:t>
            </a:r>
            <a:endParaRPr lang="pt-BR" sz="2000" i="1" baseline="0" dirty="0">
              <a:solidFill>
                <a:srgbClr val="0033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37219" name="Picture 3" descr="Ceres Esal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99200" y="5516563"/>
            <a:ext cx="792163" cy="1112837"/>
          </a:xfrm>
          <a:prstGeom prst="rect">
            <a:avLst/>
          </a:prstGeom>
          <a:noFill/>
        </p:spPr>
      </p:pic>
      <p:pic>
        <p:nvPicPr>
          <p:cNvPr id="137220" name="Picture 4" descr="US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63700" y="5445125"/>
            <a:ext cx="842963" cy="1184275"/>
          </a:xfrm>
          <a:prstGeom prst="rect">
            <a:avLst/>
          </a:prstGeom>
          <a:noFill/>
        </p:spPr>
      </p:pic>
      <p:pic>
        <p:nvPicPr>
          <p:cNvPr id="137222" name="Picture 6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4438" y="1125538"/>
            <a:ext cx="3578225" cy="3743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Text Box 2"/>
          <p:cNvSpPr txBox="1">
            <a:spLocks noChangeArrowheads="1"/>
          </p:cNvSpPr>
          <p:nvPr/>
        </p:nvSpPr>
        <p:spPr bwMode="auto">
          <a:xfrm>
            <a:off x="388938" y="1009650"/>
            <a:ext cx="7924800" cy="579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n-US" sz="3200" baseline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4019" name="AutoShape 3"/>
          <p:cNvSpPr>
            <a:spLocks noChangeArrowheads="1"/>
          </p:cNvSpPr>
          <p:nvPr/>
        </p:nvSpPr>
        <p:spPr bwMode="auto">
          <a:xfrm>
            <a:off x="3302000" y="1390650"/>
            <a:ext cx="1219200" cy="5334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Sacarose</a:t>
            </a:r>
          </a:p>
        </p:txBody>
      </p:sp>
      <p:sp>
        <p:nvSpPr>
          <p:cNvPr id="214020" name="AutoShape 4"/>
          <p:cNvSpPr>
            <a:spLocks noChangeArrowheads="1"/>
          </p:cNvSpPr>
          <p:nvPr/>
        </p:nvSpPr>
        <p:spPr bwMode="auto">
          <a:xfrm>
            <a:off x="4741863" y="1962150"/>
            <a:ext cx="1082675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 Frutoses</a:t>
            </a:r>
          </a:p>
        </p:txBody>
      </p:sp>
      <p:sp>
        <p:nvSpPr>
          <p:cNvPr id="214021" name="AutoShape 5"/>
          <p:cNvSpPr>
            <a:spLocks noChangeArrowheads="1"/>
          </p:cNvSpPr>
          <p:nvPr/>
        </p:nvSpPr>
        <p:spPr bwMode="auto">
          <a:xfrm>
            <a:off x="2217738" y="2076450"/>
            <a:ext cx="1016000" cy="3810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Glucose</a:t>
            </a:r>
          </a:p>
        </p:txBody>
      </p:sp>
      <p:sp>
        <p:nvSpPr>
          <p:cNvPr id="214022" name="AutoShape 6"/>
          <p:cNvSpPr>
            <a:spLocks noChangeArrowheads="1"/>
          </p:cNvSpPr>
          <p:nvPr/>
        </p:nvSpPr>
        <p:spPr bwMode="auto">
          <a:xfrm>
            <a:off x="3349625" y="2451100"/>
            <a:ext cx="1277938" cy="59055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Glucose 6-P</a:t>
            </a:r>
          </a:p>
        </p:txBody>
      </p:sp>
      <p:sp>
        <p:nvSpPr>
          <p:cNvPr id="214023" name="AutoShape 7"/>
          <p:cNvSpPr>
            <a:spLocks noChangeArrowheads="1"/>
          </p:cNvSpPr>
          <p:nvPr/>
        </p:nvSpPr>
        <p:spPr bwMode="auto">
          <a:xfrm>
            <a:off x="3124200" y="3733800"/>
            <a:ext cx="1516063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Xilulose 5P</a:t>
            </a:r>
          </a:p>
        </p:txBody>
      </p:sp>
      <p:sp>
        <p:nvSpPr>
          <p:cNvPr id="214024" name="AutoShape 8"/>
          <p:cNvSpPr>
            <a:spLocks noChangeArrowheads="1"/>
          </p:cNvSpPr>
          <p:nvPr/>
        </p:nvSpPr>
        <p:spPr bwMode="auto">
          <a:xfrm>
            <a:off x="68263" y="4419600"/>
            <a:ext cx="1285875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  Lactato</a:t>
            </a:r>
          </a:p>
        </p:txBody>
      </p:sp>
      <p:sp>
        <p:nvSpPr>
          <p:cNvPr id="214025" name="Line 9"/>
          <p:cNvSpPr>
            <a:spLocks noChangeShapeType="1"/>
          </p:cNvSpPr>
          <p:nvPr/>
        </p:nvSpPr>
        <p:spPr bwMode="auto">
          <a:xfrm flipH="1">
            <a:off x="2760663" y="1543050"/>
            <a:ext cx="473075" cy="38100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4026" name="Line 10"/>
          <p:cNvSpPr>
            <a:spLocks noChangeShapeType="1"/>
          </p:cNvSpPr>
          <p:nvPr/>
        </p:nvSpPr>
        <p:spPr bwMode="auto">
          <a:xfrm>
            <a:off x="4589463" y="1543050"/>
            <a:ext cx="473075" cy="38100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4027" name="Line 11"/>
          <p:cNvSpPr>
            <a:spLocks noChangeShapeType="1"/>
          </p:cNvSpPr>
          <p:nvPr/>
        </p:nvSpPr>
        <p:spPr bwMode="auto">
          <a:xfrm flipH="1">
            <a:off x="4665663" y="2420938"/>
            <a:ext cx="338137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4028" name="Line 12"/>
          <p:cNvSpPr>
            <a:spLocks noChangeShapeType="1"/>
          </p:cNvSpPr>
          <p:nvPr/>
        </p:nvSpPr>
        <p:spPr bwMode="auto">
          <a:xfrm>
            <a:off x="2963863" y="2457450"/>
            <a:ext cx="4064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4029" name="AutoShape 13"/>
          <p:cNvSpPr>
            <a:spLocks noChangeArrowheads="1"/>
          </p:cNvSpPr>
          <p:nvPr/>
        </p:nvSpPr>
        <p:spPr bwMode="auto">
          <a:xfrm>
            <a:off x="3878263" y="3143250"/>
            <a:ext cx="203200" cy="304800"/>
          </a:xfrm>
          <a:prstGeom prst="downArrow">
            <a:avLst>
              <a:gd name="adj1" fmla="val 50000"/>
              <a:gd name="adj2" fmla="val 37500"/>
            </a:avLst>
          </a:prstGeom>
          <a:solidFill>
            <a:srgbClr val="FFFF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4030" name="AutoShape 14"/>
          <p:cNvSpPr>
            <a:spLocks noChangeArrowheads="1"/>
          </p:cNvSpPr>
          <p:nvPr/>
        </p:nvSpPr>
        <p:spPr bwMode="auto">
          <a:xfrm>
            <a:off x="2082800" y="2990850"/>
            <a:ext cx="1150938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CO</a:t>
            </a:r>
            <a:r>
              <a:rPr lang="pt-BR" sz="1800" b="1" baseline="-25000"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endParaRPr lang="pt-BR" sz="1800" b="1" baseline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4031" name="AutoShape 15"/>
          <p:cNvSpPr>
            <a:spLocks noChangeArrowheads="1"/>
          </p:cNvSpPr>
          <p:nvPr/>
        </p:nvSpPr>
        <p:spPr bwMode="auto">
          <a:xfrm>
            <a:off x="4572000" y="3181350"/>
            <a:ext cx="881063" cy="285750"/>
          </a:xfrm>
          <a:prstGeom prst="flowChartAlternateProcess">
            <a:avLst/>
          </a:prstGeom>
          <a:solidFill>
            <a:srgbClr val="0066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 Pi</a:t>
            </a:r>
          </a:p>
        </p:txBody>
      </p:sp>
      <p:sp>
        <p:nvSpPr>
          <p:cNvPr id="214032" name="AutoShape 16"/>
          <p:cNvSpPr>
            <a:spLocks noChangeArrowheads="1"/>
          </p:cNvSpPr>
          <p:nvPr/>
        </p:nvSpPr>
        <p:spPr bwMode="auto">
          <a:xfrm>
            <a:off x="6281738" y="1981200"/>
            <a:ext cx="1287462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 Manitol</a:t>
            </a:r>
          </a:p>
        </p:txBody>
      </p:sp>
      <p:sp>
        <p:nvSpPr>
          <p:cNvPr id="214033" name="Line 17"/>
          <p:cNvSpPr>
            <a:spLocks noChangeShapeType="1"/>
          </p:cNvSpPr>
          <p:nvPr/>
        </p:nvSpPr>
        <p:spPr bwMode="auto">
          <a:xfrm>
            <a:off x="5943600" y="2209800"/>
            <a:ext cx="2714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4034" name="Text Box 18"/>
          <p:cNvSpPr txBox="1">
            <a:spLocks noChangeArrowheads="1"/>
          </p:cNvSpPr>
          <p:nvPr/>
        </p:nvSpPr>
        <p:spPr bwMode="auto">
          <a:xfrm>
            <a:off x="130175" y="5470525"/>
            <a:ext cx="9013825" cy="14366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pt-BR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3 Frutoses + 2 ADPs + 2 Pi  =  Lactato + Acetato + 2 Manitol + CO</a:t>
            </a:r>
            <a:r>
              <a:rPr lang="pt-BR" b="1" baseline="-25000"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pt-BR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 + 2 ATP + 2 H</a:t>
            </a:r>
            <a:r>
              <a:rPr lang="pt-BR" b="1" baseline="-25000"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pt-BR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O</a:t>
            </a:r>
          </a:p>
          <a:p>
            <a:pPr algn="l" eaLnBrk="0" hangingPunct="0">
              <a:spcBef>
                <a:spcPct val="50000"/>
              </a:spcBef>
            </a:pPr>
            <a:r>
              <a:rPr lang="pt-BR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Glucose + ADP + Pi   =  Lactato + Etanol + CO</a:t>
            </a:r>
            <a:r>
              <a:rPr lang="pt-BR" b="1" baseline="-25000"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pt-BR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 + 2 ATP + H</a:t>
            </a:r>
            <a:r>
              <a:rPr lang="pt-BR" b="1" baseline="-25000"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pt-BR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O</a:t>
            </a:r>
          </a:p>
          <a:p>
            <a:pPr algn="l" eaLnBrk="0" hangingPunct="0">
              <a:spcBef>
                <a:spcPct val="50000"/>
              </a:spcBef>
            </a:pPr>
            <a:r>
              <a:rPr lang="pt-BR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Glucose + 2 Frutoses + 2 ADP + 2 Pi  = Lactato + Acetato + 2 Manitol + CO</a:t>
            </a:r>
            <a:r>
              <a:rPr lang="pt-BR" b="1" baseline="-25000"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pt-BR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 + 2 ATP + H</a:t>
            </a:r>
            <a:r>
              <a:rPr lang="pt-BR" b="1" baseline="-25000"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pt-BR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O</a:t>
            </a:r>
          </a:p>
          <a:p>
            <a:pPr algn="l" eaLnBrk="0" hangingPunct="0">
              <a:spcBef>
                <a:spcPct val="50000"/>
              </a:spcBef>
            </a:pPr>
            <a:endParaRPr lang="pt-BR" b="1" baseline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4035" name="Line 19"/>
          <p:cNvSpPr>
            <a:spLocks noChangeShapeType="1"/>
          </p:cNvSpPr>
          <p:nvPr/>
        </p:nvSpPr>
        <p:spPr bwMode="auto">
          <a:xfrm flipH="1">
            <a:off x="3370263" y="3200400"/>
            <a:ext cx="473075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4036" name="AutoShape 20"/>
          <p:cNvSpPr>
            <a:spLocks noChangeArrowheads="1"/>
          </p:cNvSpPr>
          <p:nvPr/>
        </p:nvSpPr>
        <p:spPr bwMode="auto">
          <a:xfrm>
            <a:off x="1862138" y="4419600"/>
            <a:ext cx="1287462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Piruvato</a:t>
            </a:r>
          </a:p>
        </p:txBody>
      </p:sp>
      <p:sp>
        <p:nvSpPr>
          <p:cNvPr id="214037" name="AutoShape 21"/>
          <p:cNvSpPr>
            <a:spLocks noChangeArrowheads="1"/>
          </p:cNvSpPr>
          <p:nvPr/>
        </p:nvSpPr>
        <p:spPr bwMode="auto">
          <a:xfrm>
            <a:off x="5199063" y="3752850"/>
            <a:ext cx="1285875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Acetil-P</a:t>
            </a:r>
          </a:p>
        </p:txBody>
      </p:sp>
      <p:sp>
        <p:nvSpPr>
          <p:cNvPr id="214038" name="Line 22"/>
          <p:cNvSpPr>
            <a:spLocks noChangeShapeType="1"/>
          </p:cNvSpPr>
          <p:nvPr/>
        </p:nvSpPr>
        <p:spPr bwMode="auto">
          <a:xfrm flipH="1">
            <a:off x="2516188" y="4132263"/>
            <a:ext cx="542925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4039" name="AutoShape 23"/>
          <p:cNvSpPr>
            <a:spLocks noChangeArrowheads="1"/>
          </p:cNvSpPr>
          <p:nvPr/>
        </p:nvSpPr>
        <p:spPr bwMode="auto">
          <a:xfrm>
            <a:off x="7094538" y="3733800"/>
            <a:ext cx="1287462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Acetato</a:t>
            </a:r>
          </a:p>
        </p:txBody>
      </p:sp>
      <p:sp>
        <p:nvSpPr>
          <p:cNvPr id="214040" name="Line 24"/>
          <p:cNvSpPr>
            <a:spLocks noChangeShapeType="1"/>
          </p:cNvSpPr>
          <p:nvPr/>
        </p:nvSpPr>
        <p:spPr bwMode="auto">
          <a:xfrm>
            <a:off x="6553200" y="3924300"/>
            <a:ext cx="4746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4041" name="Line 25"/>
          <p:cNvSpPr>
            <a:spLocks noChangeShapeType="1"/>
          </p:cNvSpPr>
          <p:nvPr/>
        </p:nvSpPr>
        <p:spPr bwMode="auto">
          <a:xfrm>
            <a:off x="4724400" y="3962400"/>
            <a:ext cx="406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4042" name="Line 26"/>
          <p:cNvSpPr>
            <a:spLocks noChangeShapeType="1"/>
          </p:cNvSpPr>
          <p:nvPr/>
        </p:nvSpPr>
        <p:spPr bwMode="auto">
          <a:xfrm>
            <a:off x="4995863" y="350520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4043" name="AutoShape 27"/>
          <p:cNvSpPr>
            <a:spLocks noChangeArrowheads="1"/>
          </p:cNvSpPr>
          <p:nvPr/>
        </p:nvSpPr>
        <p:spPr bwMode="auto">
          <a:xfrm>
            <a:off x="5029200" y="4552950"/>
            <a:ext cx="1354138" cy="47625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Acetil-CoA</a:t>
            </a:r>
          </a:p>
        </p:txBody>
      </p:sp>
      <p:sp>
        <p:nvSpPr>
          <p:cNvPr id="214044" name="AutoShape 28"/>
          <p:cNvSpPr>
            <a:spLocks noChangeArrowheads="1"/>
          </p:cNvSpPr>
          <p:nvPr/>
        </p:nvSpPr>
        <p:spPr bwMode="auto">
          <a:xfrm>
            <a:off x="6705600" y="4572000"/>
            <a:ext cx="1287463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Acetaldeido</a:t>
            </a:r>
          </a:p>
        </p:txBody>
      </p:sp>
      <p:sp>
        <p:nvSpPr>
          <p:cNvPr id="214045" name="AutoShape 29"/>
          <p:cNvSpPr>
            <a:spLocks noChangeArrowheads="1"/>
          </p:cNvSpPr>
          <p:nvPr/>
        </p:nvSpPr>
        <p:spPr bwMode="auto">
          <a:xfrm>
            <a:off x="8247063" y="4572000"/>
            <a:ext cx="828675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Etanol</a:t>
            </a:r>
          </a:p>
        </p:txBody>
      </p:sp>
      <p:sp>
        <p:nvSpPr>
          <p:cNvPr id="214046" name="Line 30"/>
          <p:cNvSpPr>
            <a:spLocks noChangeShapeType="1"/>
          </p:cNvSpPr>
          <p:nvPr/>
        </p:nvSpPr>
        <p:spPr bwMode="auto">
          <a:xfrm flipH="1">
            <a:off x="1354138" y="4648200"/>
            <a:ext cx="406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4047" name="Line 31"/>
          <p:cNvSpPr>
            <a:spLocks noChangeShapeType="1"/>
          </p:cNvSpPr>
          <p:nvPr/>
        </p:nvSpPr>
        <p:spPr bwMode="auto">
          <a:xfrm>
            <a:off x="5824538" y="4267200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4048" name="Line 32"/>
          <p:cNvSpPr>
            <a:spLocks noChangeShapeType="1"/>
          </p:cNvSpPr>
          <p:nvPr/>
        </p:nvSpPr>
        <p:spPr bwMode="auto">
          <a:xfrm>
            <a:off x="6434138" y="4800600"/>
            <a:ext cx="2714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4049" name="Line 33"/>
          <p:cNvSpPr>
            <a:spLocks noChangeShapeType="1"/>
          </p:cNvSpPr>
          <p:nvPr/>
        </p:nvSpPr>
        <p:spPr bwMode="auto">
          <a:xfrm>
            <a:off x="8026400" y="4800600"/>
            <a:ext cx="203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4050" name="Line 34"/>
          <p:cNvSpPr>
            <a:spLocks noChangeShapeType="1"/>
          </p:cNvSpPr>
          <p:nvPr/>
        </p:nvSpPr>
        <p:spPr bwMode="auto">
          <a:xfrm flipV="1">
            <a:off x="6773863" y="3581400"/>
            <a:ext cx="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4051" name="AutoShape 35"/>
          <p:cNvSpPr>
            <a:spLocks noChangeArrowheads="1"/>
          </p:cNvSpPr>
          <p:nvPr/>
        </p:nvSpPr>
        <p:spPr bwMode="auto">
          <a:xfrm>
            <a:off x="1905000" y="3657600"/>
            <a:ext cx="871538" cy="457200"/>
          </a:xfrm>
          <a:prstGeom prst="flowChartPreparation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4052" name="AutoShape 36"/>
          <p:cNvSpPr>
            <a:spLocks noChangeArrowheads="1"/>
          </p:cNvSpPr>
          <p:nvPr/>
        </p:nvSpPr>
        <p:spPr bwMode="auto">
          <a:xfrm>
            <a:off x="6367463" y="3048000"/>
            <a:ext cx="744537" cy="457200"/>
          </a:xfrm>
          <a:prstGeom prst="flowChartPreparation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4053" name="Text Box 37"/>
          <p:cNvSpPr txBox="1">
            <a:spLocks noChangeArrowheads="1"/>
          </p:cNvSpPr>
          <p:nvPr/>
        </p:nvSpPr>
        <p:spPr bwMode="auto">
          <a:xfrm>
            <a:off x="6369050" y="3089275"/>
            <a:ext cx="787400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ATP</a:t>
            </a:r>
          </a:p>
        </p:txBody>
      </p:sp>
      <p:sp>
        <p:nvSpPr>
          <p:cNvPr id="214054" name="Text Box 38"/>
          <p:cNvSpPr txBox="1">
            <a:spLocks noChangeArrowheads="1"/>
          </p:cNvSpPr>
          <p:nvPr/>
        </p:nvSpPr>
        <p:spPr bwMode="auto">
          <a:xfrm>
            <a:off x="1981200" y="3695700"/>
            <a:ext cx="762000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ATP</a:t>
            </a:r>
          </a:p>
        </p:txBody>
      </p:sp>
      <p:sp>
        <p:nvSpPr>
          <p:cNvPr id="214055" name="Text Box 39"/>
          <p:cNvSpPr txBox="1">
            <a:spLocks noChangeArrowheads="1"/>
          </p:cNvSpPr>
          <p:nvPr/>
        </p:nvSpPr>
        <p:spPr bwMode="auto">
          <a:xfrm>
            <a:off x="152400" y="914400"/>
            <a:ext cx="8153400" cy="2635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40000"/>
              </a:lnSpc>
              <a:spcBef>
                <a:spcPct val="50000"/>
              </a:spcBef>
            </a:pPr>
            <a:r>
              <a:rPr lang="pt-BR" sz="2800" b="1" baseline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Fermentação Bactérias Heteroláticas</a:t>
            </a:r>
            <a:endParaRPr lang="pt-BR" sz="2800" baseline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</p:txBody>
      </p:sp>
      <p:pic>
        <p:nvPicPr>
          <p:cNvPr id="214057" name="Picture 41" descr="esal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18488" y="228600"/>
            <a:ext cx="541337" cy="8382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7" name="Text Box 3"/>
          <p:cNvSpPr txBox="1">
            <a:spLocks noChangeArrowheads="1"/>
          </p:cNvSpPr>
          <p:nvPr/>
        </p:nvSpPr>
        <p:spPr bwMode="auto">
          <a:xfrm>
            <a:off x="1143000" y="76200"/>
            <a:ext cx="7010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40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Cinética do Etanol</a:t>
            </a:r>
          </a:p>
        </p:txBody>
      </p:sp>
      <p:sp>
        <p:nvSpPr>
          <p:cNvPr id="200708" name="AutoShape 4"/>
          <p:cNvSpPr>
            <a:spLocks noChangeArrowheads="1"/>
          </p:cNvSpPr>
          <p:nvPr/>
        </p:nvSpPr>
        <p:spPr bwMode="auto">
          <a:xfrm>
            <a:off x="304800" y="1752600"/>
            <a:ext cx="685800" cy="4038600"/>
          </a:xfrm>
          <a:prstGeom prst="flowChartAlternateProcess">
            <a:avLst/>
          </a:prstGeom>
          <a:solidFill>
            <a:srgbClr val="15E96B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2400" b="1" baseline="0"/>
              <a:t>E</a:t>
            </a:r>
          </a:p>
          <a:p>
            <a:pPr eaLnBrk="0" hangingPunct="0"/>
            <a:r>
              <a:rPr lang="pt-BR" sz="2400" b="1" baseline="0"/>
              <a:t>T</a:t>
            </a:r>
          </a:p>
          <a:p>
            <a:pPr eaLnBrk="0" hangingPunct="0"/>
            <a:r>
              <a:rPr lang="pt-BR" sz="2400" b="1" baseline="0"/>
              <a:t>A</a:t>
            </a:r>
          </a:p>
          <a:p>
            <a:pPr eaLnBrk="0" hangingPunct="0"/>
            <a:r>
              <a:rPr lang="pt-BR" sz="2400" b="1" baseline="0"/>
              <a:t>N</a:t>
            </a:r>
          </a:p>
          <a:p>
            <a:pPr eaLnBrk="0" hangingPunct="0"/>
            <a:r>
              <a:rPr lang="pt-BR" sz="2400" b="1" baseline="0"/>
              <a:t>O</a:t>
            </a:r>
          </a:p>
          <a:p>
            <a:pPr eaLnBrk="0" hangingPunct="0"/>
            <a:r>
              <a:rPr lang="pt-BR" sz="2400" b="1" baseline="0"/>
              <a:t>L</a:t>
            </a:r>
          </a:p>
        </p:txBody>
      </p:sp>
      <p:grpSp>
        <p:nvGrpSpPr>
          <p:cNvPr id="200709" name="Group 5"/>
          <p:cNvGrpSpPr>
            <a:grpSpLocks/>
          </p:cNvGrpSpPr>
          <p:nvPr/>
        </p:nvGrpSpPr>
        <p:grpSpPr bwMode="auto">
          <a:xfrm>
            <a:off x="1752600" y="646113"/>
            <a:ext cx="6858000" cy="5638800"/>
            <a:chOff x="1104" y="576"/>
            <a:chExt cx="4320" cy="3552"/>
          </a:xfrm>
        </p:grpSpPr>
        <p:sp>
          <p:nvSpPr>
            <p:cNvPr id="200710" name="AutoShape 6"/>
            <p:cNvSpPr>
              <a:spLocks noChangeArrowheads="1"/>
            </p:cNvSpPr>
            <p:nvPr/>
          </p:nvSpPr>
          <p:spPr bwMode="auto">
            <a:xfrm>
              <a:off x="3264" y="640"/>
              <a:ext cx="1600" cy="336"/>
            </a:xfrm>
            <a:prstGeom prst="roundRect">
              <a:avLst>
                <a:gd name="adj" fmla="val 11111"/>
              </a:avLst>
            </a:prstGeom>
            <a:solidFill>
              <a:srgbClr val="15E96B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00711" name="Text Box 7"/>
            <p:cNvSpPr txBox="1">
              <a:spLocks noChangeArrowheads="1"/>
            </p:cNvSpPr>
            <p:nvPr/>
          </p:nvSpPr>
          <p:spPr bwMode="auto">
            <a:xfrm>
              <a:off x="3264" y="656"/>
              <a:ext cx="158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pt-BR" sz="2400" b="1" baseline="0"/>
                <a:t>Sintese</a:t>
              </a:r>
            </a:p>
          </p:txBody>
        </p:sp>
        <p:sp>
          <p:nvSpPr>
            <p:cNvPr id="200712" name="AutoShape 8"/>
            <p:cNvSpPr>
              <a:spLocks noChangeArrowheads="1"/>
            </p:cNvSpPr>
            <p:nvPr/>
          </p:nvSpPr>
          <p:spPr bwMode="auto">
            <a:xfrm>
              <a:off x="3264" y="1776"/>
              <a:ext cx="1600" cy="336"/>
            </a:xfrm>
            <a:prstGeom prst="roundRect">
              <a:avLst>
                <a:gd name="adj" fmla="val 11111"/>
              </a:avLst>
            </a:prstGeom>
            <a:solidFill>
              <a:srgbClr val="15E96B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/>
              <a:endParaRPr lang="en-US" sz="3200" baseline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00713" name="AutoShape 9"/>
            <p:cNvSpPr>
              <a:spLocks noChangeArrowheads="1"/>
            </p:cNvSpPr>
            <p:nvPr/>
          </p:nvSpPr>
          <p:spPr bwMode="auto">
            <a:xfrm>
              <a:off x="3264" y="2448"/>
              <a:ext cx="1600" cy="336"/>
            </a:xfrm>
            <a:prstGeom prst="roundRect">
              <a:avLst>
                <a:gd name="adj" fmla="val 11111"/>
              </a:avLst>
            </a:prstGeom>
            <a:solidFill>
              <a:srgbClr val="15E96B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00714" name="Rectangle 10"/>
            <p:cNvSpPr>
              <a:spLocks noChangeArrowheads="1"/>
            </p:cNvSpPr>
            <p:nvPr/>
          </p:nvSpPr>
          <p:spPr bwMode="auto">
            <a:xfrm>
              <a:off x="1104" y="576"/>
              <a:ext cx="4128" cy="110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00715" name="Oval 11"/>
            <p:cNvSpPr>
              <a:spLocks noChangeArrowheads="1"/>
            </p:cNvSpPr>
            <p:nvPr/>
          </p:nvSpPr>
          <p:spPr bwMode="auto">
            <a:xfrm>
              <a:off x="1296" y="768"/>
              <a:ext cx="1248" cy="720"/>
            </a:xfrm>
            <a:prstGeom prst="ellipse">
              <a:avLst/>
            </a:prstGeom>
            <a:solidFill>
              <a:srgbClr val="FF9933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00716" name="Text Box 12"/>
            <p:cNvSpPr txBox="1">
              <a:spLocks noChangeArrowheads="1"/>
            </p:cNvSpPr>
            <p:nvPr/>
          </p:nvSpPr>
          <p:spPr bwMode="auto">
            <a:xfrm>
              <a:off x="1440" y="976"/>
              <a:ext cx="10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pt-BR" sz="2400" b="1" baseline="0"/>
                <a:t>SILAGEM</a:t>
              </a:r>
            </a:p>
          </p:txBody>
        </p:sp>
        <p:sp>
          <p:nvSpPr>
            <p:cNvPr id="200717" name="Rectangle 13"/>
            <p:cNvSpPr>
              <a:spLocks noChangeArrowheads="1"/>
            </p:cNvSpPr>
            <p:nvPr/>
          </p:nvSpPr>
          <p:spPr bwMode="auto">
            <a:xfrm>
              <a:off x="1104" y="1728"/>
              <a:ext cx="4128" cy="134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00718" name="Oval 14"/>
            <p:cNvSpPr>
              <a:spLocks noChangeArrowheads="1"/>
            </p:cNvSpPr>
            <p:nvPr/>
          </p:nvSpPr>
          <p:spPr bwMode="auto">
            <a:xfrm>
              <a:off x="1344" y="2064"/>
              <a:ext cx="1248" cy="720"/>
            </a:xfrm>
            <a:prstGeom prst="ellipse">
              <a:avLst/>
            </a:prstGeom>
            <a:solidFill>
              <a:srgbClr val="FF9933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00719" name="Text Box 15"/>
            <p:cNvSpPr txBox="1">
              <a:spLocks noChangeArrowheads="1"/>
            </p:cNvSpPr>
            <p:nvPr/>
          </p:nvSpPr>
          <p:spPr bwMode="auto">
            <a:xfrm>
              <a:off x="3312" y="2496"/>
              <a:ext cx="15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n-US" sz="2400" b="1" baseline="0"/>
            </a:p>
          </p:txBody>
        </p:sp>
        <p:sp>
          <p:nvSpPr>
            <p:cNvPr id="200720" name="Text Box 16"/>
            <p:cNvSpPr txBox="1">
              <a:spLocks noChangeArrowheads="1"/>
            </p:cNvSpPr>
            <p:nvPr/>
          </p:nvSpPr>
          <p:spPr bwMode="auto">
            <a:xfrm>
              <a:off x="3696" y="1008"/>
              <a:ext cx="15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pt-BR" sz="2400" b="1" baseline="0"/>
                <a:t>Volatilização ?</a:t>
              </a:r>
            </a:p>
          </p:txBody>
        </p:sp>
        <p:sp>
          <p:nvSpPr>
            <p:cNvPr id="200721" name="AutoShape 17"/>
            <p:cNvSpPr>
              <a:spLocks noChangeArrowheads="1"/>
            </p:cNvSpPr>
            <p:nvPr/>
          </p:nvSpPr>
          <p:spPr bwMode="auto">
            <a:xfrm>
              <a:off x="3312" y="1008"/>
              <a:ext cx="192" cy="288"/>
            </a:xfrm>
            <a:prstGeom prst="downArrow">
              <a:avLst>
                <a:gd name="adj1" fmla="val 50000"/>
                <a:gd name="adj2" fmla="val 37500"/>
              </a:avLst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2400" baseline="0">
                <a:solidFill>
                  <a:srgbClr val="FFFF00"/>
                </a:solidFill>
                <a:latin typeface="Times New Roman" pitchFamily="18" charset="0"/>
              </a:endParaRPr>
            </a:p>
          </p:txBody>
        </p:sp>
        <p:sp>
          <p:nvSpPr>
            <p:cNvPr id="200722" name="Text Box 18"/>
            <p:cNvSpPr txBox="1">
              <a:spLocks noChangeArrowheads="1"/>
            </p:cNvSpPr>
            <p:nvPr/>
          </p:nvSpPr>
          <p:spPr bwMode="auto">
            <a:xfrm>
              <a:off x="1440" y="2304"/>
              <a:ext cx="1008" cy="3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lnSpc>
                  <a:spcPct val="40000"/>
                </a:lnSpc>
                <a:spcBef>
                  <a:spcPct val="50000"/>
                </a:spcBef>
              </a:pPr>
              <a:r>
                <a:rPr lang="pt-BR" sz="2400" b="1" baseline="0"/>
                <a:t>Abertura</a:t>
              </a:r>
            </a:p>
            <a:p>
              <a:pPr eaLnBrk="0" hangingPunct="0">
                <a:lnSpc>
                  <a:spcPct val="40000"/>
                </a:lnSpc>
                <a:spcBef>
                  <a:spcPct val="50000"/>
                </a:spcBef>
              </a:pPr>
              <a:r>
                <a:rPr lang="pt-BR" sz="2400" b="1" baseline="0"/>
                <a:t>Silo</a:t>
              </a:r>
              <a:endParaRPr lang="pt-BR" sz="2400" b="1" baseline="0">
                <a:solidFill>
                  <a:schemeClr val="bg1"/>
                </a:solidFill>
              </a:endParaRPr>
            </a:p>
          </p:txBody>
        </p:sp>
        <p:sp>
          <p:nvSpPr>
            <p:cNvPr id="200723" name="Text Box 19"/>
            <p:cNvSpPr txBox="1">
              <a:spLocks noChangeArrowheads="1"/>
            </p:cNvSpPr>
            <p:nvPr/>
          </p:nvSpPr>
          <p:spPr bwMode="auto">
            <a:xfrm>
              <a:off x="2640" y="960"/>
              <a:ext cx="52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pt-BR" sz="2400" b="1" baseline="0"/>
                <a:t>- O</a:t>
              </a:r>
              <a:r>
                <a:rPr lang="pt-BR" sz="2400" b="1" baseline="-25000"/>
                <a:t>2</a:t>
              </a:r>
              <a:endParaRPr lang="pt-BR" sz="2400" baseline="0"/>
            </a:p>
          </p:txBody>
        </p:sp>
        <p:sp>
          <p:nvSpPr>
            <p:cNvPr id="200724" name="Text Box 20"/>
            <p:cNvSpPr txBox="1">
              <a:spLocks noChangeArrowheads="1"/>
            </p:cNvSpPr>
            <p:nvPr/>
          </p:nvSpPr>
          <p:spPr bwMode="auto">
            <a:xfrm>
              <a:off x="2640" y="2256"/>
              <a:ext cx="52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pt-BR" sz="2400" b="1" baseline="0"/>
                <a:t>+ O</a:t>
              </a:r>
              <a:r>
                <a:rPr lang="pt-BR" sz="2400" b="1" baseline="-25000"/>
                <a:t>2</a:t>
              </a:r>
              <a:endParaRPr lang="pt-BR" sz="2400" baseline="0"/>
            </a:p>
          </p:txBody>
        </p:sp>
        <p:sp>
          <p:nvSpPr>
            <p:cNvPr id="200725" name="Text Box 21"/>
            <p:cNvSpPr txBox="1">
              <a:spLocks noChangeArrowheads="1"/>
            </p:cNvSpPr>
            <p:nvPr/>
          </p:nvSpPr>
          <p:spPr bwMode="auto">
            <a:xfrm>
              <a:off x="3360" y="2496"/>
              <a:ext cx="139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pt-BR" sz="2400" b="1" baseline="0"/>
                <a:t>Etanol</a:t>
              </a:r>
            </a:p>
          </p:txBody>
        </p:sp>
        <p:sp>
          <p:nvSpPr>
            <p:cNvPr id="200726" name="AutoShape 22"/>
            <p:cNvSpPr>
              <a:spLocks noChangeArrowheads="1"/>
            </p:cNvSpPr>
            <p:nvPr/>
          </p:nvSpPr>
          <p:spPr bwMode="auto">
            <a:xfrm>
              <a:off x="4512" y="2496"/>
              <a:ext cx="144" cy="240"/>
            </a:xfrm>
            <a:prstGeom prst="upArrow">
              <a:avLst>
                <a:gd name="adj1" fmla="val 50000"/>
                <a:gd name="adj2" fmla="val 41667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00727" name="Text Box 23"/>
            <p:cNvSpPr txBox="1">
              <a:spLocks noChangeArrowheads="1"/>
            </p:cNvSpPr>
            <p:nvPr/>
          </p:nvSpPr>
          <p:spPr bwMode="auto">
            <a:xfrm>
              <a:off x="3360" y="1776"/>
              <a:ext cx="144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pt-BR" sz="2400" b="1" baseline="0"/>
                <a:t>Lactato</a:t>
              </a:r>
            </a:p>
          </p:txBody>
        </p:sp>
        <p:sp>
          <p:nvSpPr>
            <p:cNvPr id="200728" name="AutoShape 24"/>
            <p:cNvSpPr>
              <a:spLocks noChangeArrowheads="1"/>
            </p:cNvSpPr>
            <p:nvPr/>
          </p:nvSpPr>
          <p:spPr bwMode="auto">
            <a:xfrm>
              <a:off x="4464" y="1824"/>
              <a:ext cx="144" cy="240"/>
            </a:xfrm>
            <a:prstGeom prst="downArrow">
              <a:avLst>
                <a:gd name="adj1" fmla="val 50000"/>
                <a:gd name="adj2" fmla="val 41667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/>
              <a:endParaRPr lang="en-US" sz="3200" baseline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00729" name="Text Box 25"/>
            <p:cNvSpPr txBox="1">
              <a:spLocks noChangeArrowheads="1"/>
            </p:cNvSpPr>
            <p:nvPr/>
          </p:nvSpPr>
          <p:spPr bwMode="auto">
            <a:xfrm>
              <a:off x="4032" y="2112"/>
              <a:ext cx="139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pt-BR" sz="2400" b="1" baseline="0"/>
                <a:t>Leveduras</a:t>
              </a:r>
            </a:p>
          </p:txBody>
        </p:sp>
        <p:sp>
          <p:nvSpPr>
            <p:cNvPr id="200730" name="AutoShape 26"/>
            <p:cNvSpPr>
              <a:spLocks noChangeArrowheads="1"/>
            </p:cNvSpPr>
            <p:nvPr/>
          </p:nvSpPr>
          <p:spPr bwMode="auto">
            <a:xfrm>
              <a:off x="3552" y="2064"/>
              <a:ext cx="192" cy="432"/>
            </a:xfrm>
            <a:prstGeom prst="curvedRightArrow">
              <a:avLst>
                <a:gd name="adj1" fmla="val 45000"/>
                <a:gd name="adj2" fmla="val 90000"/>
                <a:gd name="adj3" fmla="val 33333"/>
              </a:avLst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2400" baseline="0">
                <a:solidFill>
                  <a:srgbClr val="FFFF00"/>
                </a:solidFill>
                <a:latin typeface="Times New Roman" pitchFamily="18" charset="0"/>
              </a:endParaRPr>
            </a:p>
          </p:txBody>
        </p:sp>
        <p:sp>
          <p:nvSpPr>
            <p:cNvPr id="200731" name="Text Box 27"/>
            <p:cNvSpPr txBox="1">
              <a:spLocks noChangeArrowheads="1"/>
            </p:cNvSpPr>
            <p:nvPr/>
          </p:nvSpPr>
          <p:spPr bwMode="auto">
            <a:xfrm>
              <a:off x="3792" y="2784"/>
              <a:ext cx="15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pt-BR" sz="2400" b="1" baseline="0"/>
                <a:t>Volatilização ?</a:t>
              </a:r>
            </a:p>
          </p:txBody>
        </p:sp>
        <p:sp>
          <p:nvSpPr>
            <p:cNvPr id="200732" name="Rectangle 28"/>
            <p:cNvSpPr>
              <a:spLocks noChangeArrowheads="1"/>
            </p:cNvSpPr>
            <p:nvPr/>
          </p:nvSpPr>
          <p:spPr bwMode="auto">
            <a:xfrm>
              <a:off x="1104" y="3120"/>
              <a:ext cx="4128" cy="100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00733" name="Oval 29"/>
            <p:cNvSpPr>
              <a:spLocks noChangeArrowheads="1"/>
            </p:cNvSpPr>
            <p:nvPr/>
          </p:nvSpPr>
          <p:spPr bwMode="auto">
            <a:xfrm>
              <a:off x="1440" y="3328"/>
              <a:ext cx="1104" cy="576"/>
            </a:xfrm>
            <a:prstGeom prst="ellipse">
              <a:avLst/>
            </a:prstGeom>
            <a:solidFill>
              <a:srgbClr val="FF9933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00734" name="Text Box 30"/>
            <p:cNvSpPr txBox="1">
              <a:spLocks noChangeArrowheads="1"/>
            </p:cNvSpPr>
            <p:nvPr/>
          </p:nvSpPr>
          <p:spPr bwMode="auto">
            <a:xfrm>
              <a:off x="1523" y="3491"/>
              <a:ext cx="91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pt-BR" sz="2400" b="1" baseline="0"/>
                <a:t>COCHO</a:t>
              </a:r>
            </a:p>
          </p:txBody>
        </p:sp>
        <p:sp>
          <p:nvSpPr>
            <p:cNvPr id="200735" name="Text Box 31"/>
            <p:cNvSpPr txBox="1">
              <a:spLocks noChangeArrowheads="1"/>
            </p:cNvSpPr>
            <p:nvPr/>
          </p:nvSpPr>
          <p:spPr bwMode="auto">
            <a:xfrm>
              <a:off x="2592" y="3479"/>
              <a:ext cx="52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pt-BR" sz="2400" b="1" baseline="0"/>
                <a:t>+ O</a:t>
              </a:r>
              <a:r>
                <a:rPr lang="pt-BR" sz="2400" b="1" baseline="-25000"/>
                <a:t>2</a:t>
              </a:r>
              <a:endParaRPr lang="pt-BR" sz="2400" baseline="0"/>
            </a:p>
          </p:txBody>
        </p:sp>
        <p:sp>
          <p:nvSpPr>
            <p:cNvPr id="200736" name="AutoShape 32"/>
            <p:cNvSpPr>
              <a:spLocks noChangeArrowheads="1"/>
            </p:cNvSpPr>
            <p:nvPr/>
          </p:nvSpPr>
          <p:spPr bwMode="auto">
            <a:xfrm>
              <a:off x="3264" y="3168"/>
              <a:ext cx="1584" cy="336"/>
            </a:xfrm>
            <a:prstGeom prst="roundRect">
              <a:avLst>
                <a:gd name="adj" fmla="val 11111"/>
              </a:avLst>
            </a:prstGeom>
            <a:solidFill>
              <a:srgbClr val="15E96B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00737" name="Text Box 33"/>
            <p:cNvSpPr txBox="1">
              <a:spLocks noChangeArrowheads="1"/>
            </p:cNvSpPr>
            <p:nvPr/>
          </p:nvSpPr>
          <p:spPr bwMode="auto">
            <a:xfrm>
              <a:off x="3408" y="3168"/>
              <a:ext cx="134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pt-BR" sz="2400" b="1" baseline="0"/>
                <a:t>Rejeição</a:t>
              </a:r>
            </a:p>
          </p:txBody>
        </p:sp>
        <p:sp>
          <p:nvSpPr>
            <p:cNvPr id="200738" name="AutoShape 34"/>
            <p:cNvSpPr>
              <a:spLocks noChangeArrowheads="1"/>
            </p:cNvSpPr>
            <p:nvPr/>
          </p:nvSpPr>
          <p:spPr bwMode="auto">
            <a:xfrm>
              <a:off x="3264" y="3744"/>
              <a:ext cx="1584" cy="336"/>
            </a:xfrm>
            <a:prstGeom prst="roundRect">
              <a:avLst>
                <a:gd name="adj" fmla="val 11111"/>
              </a:avLst>
            </a:prstGeom>
            <a:solidFill>
              <a:srgbClr val="15E96B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00739" name="Text Box 35"/>
            <p:cNvSpPr txBox="1">
              <a:spLocks noChangeArrowheads="1"/>
            </p:cNvSpPr>
            <p:nvPr/>
          </p:nvSpPr>
          <p:spPr bwMode="auto">
            <a:xfrm>
              <a:off x="3456" y="3792"/>
              <a:ext cx="125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pt-BR" sz="2400" b="1" baseline="0"/>
                <a:t>Consumo</a:t>
              </a:r>
            </a:p>
          </p:txBody>
        </p:sp>
        <p:sp>
          <p:nvSpPr>
            <p:cNvPr id="200740" name="Text Box 36"/>
            <p:cNvSpPr txBox="1">
              <a:spLocks noChangeArrowheads="1"/>
            </p:cNvSpPr>
            <p:nvPr/>
          </p:nvSpPr>
          <p:spPr bwMode="auto">
            <a:xfrm>
              <a:off x="4488" y="3168"/>
              <a:ext cx="19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pt-BR" sz="2400" b="1" baseline="0"/>
                <a:t>?</a:t>
              </a:r>
            </a:p>
          </p:txBody>
        </p:sp>
        <p:sp>
          <p:nvSpPr>
            <p:cNvPr id="200741" name="Text Box 37"/>
            <p:cNvSpPr txBox="1">
              <a:spLocks noChangeArrowheads="1"/>
            </p:cNvSpPr>
            <p:nvPr/>
          </p:nvSpPr>
          <p:spPr bwMode="auto">
            <a:xfrm>
              <a:off x="3783" y="3489"/>
              <a:ext cx="15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pt-BR" sz="2400" b="1" baseline="0"/>
                <a:t>Volatilização ?</a:t>
              </a:r>
            </a:p>
          </p:txBody>
        </p:sp>
        <p:sp>
          <p:nvSpPr>
            <p:cNvPr id="200742" name="AutoShape 38"/>
            <p:cNvSpPr>
              <a:spLocks noChangeArrowheads="1"/>
            </p:cNvSpPr>
            <p:nvPr/>
          </p:nvSpPr>
          <p:spPr bwMode="auto">
            <a:xfrm>
              <a:off x="3328" y="1296"/>
              <a:ext cx="1600" cy="336"/>
            </a:xfrm>
            <a:prstGeom prst="roundRect">
              <a:avLst>
                <a:gd name="adj" fmla="val 11111"/>
              </a:avLst>
            </a:prstGeom>
            <a:solidFill>
              <a:srgbClr val="15E96B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00743" name="Text Box 39"/>
            <p:cNvSpPr txBox="1">
              <a:spLocks noChangeArrowheads="1"/>
            </p:cNvSpPr>
            <p:nvPr/>
          </p:nvSpPr>
          <p:spPr bwMode="auto">
            <a:xfrm>
              <a:off x="3413" y="1320"/>
              <a:ext cx="144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pt-BR" sz="2400" b="1" baseline="0"/>
                <a:t>Detectado</a:t>
              </a:r>
            </a:p>
          </p:txBody>
        </p:sp>
      </p:grpSp>
      <p:pic>
        <p:nvPicPr>
          <p:cNvPr id="43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44" name="Picture 99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1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36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Etanol-Digestão e Metabolismo</a:t>
            </a:r>
          </a:p>
        </p:txBody>
      </p:sp>
      <p:sp>
        <p:nvSpPr>
          <p:cNvPr id="206852" name="Rectangle 4"/>
          <p:cNvSpPr>
            <a:spLocks noChangeArrowheads="1"/>
          </p:cNvSpPr>
          <p:nvPr/>
        </p:nvSpPr>
        <p:spPr bwMode="auto">
          <a:xfrm>
            <a:off x="1436688" y="884238"/>
            <a:ext cx="6858000" cy="228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6853" name="AutoShape 5"/>
          <p:cNvSpPr>
            <a:spLocks noChangeArrowheads="1"/>
          </p:cNvSpPr>
          <p:nvPr/>
        </p:nvSpPr>
        <p:spPr bwMode="auto">
          <a:xfrm>
            <a:off x="395288" y="860425"/>
            <a:ext cx="762000" cy="2362200"/>
          </a:xfrm>
          <a:prstGeom prst="roundRect">
            <a:avLst>
              <a:gd name="adj" fmla="val 16667"/>
            </a:avLst>
          </a:prstGeom>
          <a:solidFill>
            <a:srgbClr val="15E96B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6854" name="Text Box 6"/>
          <p:cNvSpPr txBox="1">
            <a:spLocks noChangeArrowheads="1"/>
          </p:cNvSpPr>
          <p:nvPr/>
        </p:nvSpPr>
        <p:spPr bwMode="auto">
          <a:xfrm>
            <a:off x="581025" y="965200"/>
            <a:ext cx="457200" cy="210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lnSpc>
                <a:spcPct val="80000"/>
              </a:lnSpc>
              <a:spcBef>
                <a:spcPct val="50000"/>
              </a:spcBef>
            </a:pPr>
            <a:r>
              <a:rPr lang="pt-BR" sz="2400" b="1" baseline="0"/>
              <a:t>R</a:t>
            </a:r>
          </a:p>
          <a:p>
            <a:pPr algn="l" eaLnBrk="0" hangingPunct="0">
              <a:lnSpc>
                <a:spcPct val="80000"/>
              </a:lnSpc>
              <a:spcBef>
                <a:spcPct val="50000"/>
              </a:spcBef>
            </a:pPr>
            <a:r>
              <a:rPr lang="pt-BR" sz="2400" b="1" baseline="0"/>
              <a:t>Ú</a:t>
            </a:r>
          </a:p>
          <a:p>
            <a:pPr algn="l" eaLnBrk="0" hangingPunct="0">
              <a:lnSpc>
                <a:spcPct val="80000"/>
              </a:lnSpc>
              <a:spcBef>
                <a:spcPct val="50000"/>
              </a:spcBef>
            </a:pPr>
            <a:r>
              <a:rPr lang="pt-BR" sz="2400" b="1" baseline="0"/>
              <a:t>M</a:t>
            </a:r>
          </a:p>
          <a:p>
            <a:pPr algn="l" eaLnBrk="0" hangingPunct="0">
              <a:lnSpc>
                <a:spcPct val="80000"/>
              </a:lnSpc>
              <a:spcBef>
                <a:spcPct val="50000"/>
              </a:spcBef>
            </a:pPr>
            <a:r>
              <a:rPr lang="pt-BR" sz="2400" b="1" baseline="0"/>
              <a:t>EN</a:t>
            </a:r>
          </a:p>
        </p:txBody>
      </p:sp>
      <p:sp>
        <p:nvSpPr>
          <p:cNvPr id="206855" name="AutoShape 7"/>
          <p:cNvSpPr>
            <a:spLocks noChangeArrowheads="1"/>
          </p:cNvSpPr>
          <p:nvPr/>
        </p:nvSpPr>
        <p:spPr bwMode="auto">
          <a:xfrm>
            <a:off x="439738" y="3513138"/>
            <a:ext cx="685800" cy="2514600"/>
          </a:xfrm>
          <a:prstGeom prst="roundRect">
            <a:avLst>
              <a:gd name="adj" fmla="val 16667"/>
            </a:avLst>
          </a:prstGeom>
          <a:solidFill>
            <a:srgbClr val="15E96B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6856" name="Text Box 8"/>
          <p:cNvSpPr txBox="1">
            <a:spLocks noChangeArrowheads="1"/>
          </p:cNvSpPr>
          <p:nvPr/>
        </p:nvSpPr>
        <p:spPr bwMode="auto">
          <a:xfrm>
            <a:off x="565150" y="3660775"/>
            <a:ext cx="457200" cy="2319338"/>
          </a:xfrm>
          <a:prstGeom prst="rect">
            <a:avLst/>
          </a:prstGeom>
          <a:solidFill>
            <a:srgbClr val="15E96B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60000"/>
              </a:lnSpc>
              <a:spcBef>
                <a:spcPct val="50000"/>
              </a:spcBef>
            </a:pPr>
            <a:r>
              <a:rPr lang="pt-BR" sz="2400" b="1" baseline="0"/>
              <a:t>F</a:t>
            </a:r>
          </a:p>
          <a:p>
            <a:pPr eaLnBrk="0" hangingPunct="0">
              <a:lnSpc>
                <a:spcPct val="60000"/>
              </a:lnSpc>
              <a:spcBef>
                <a:spcPct val="50000"/>
              </a:spcBef>
            </a:pPr>
            <a:r>
              <a:rPr lang="pt-BR" sz="2400" b="1" baseline="0"/>
              <a:t>Í</a:t>
            </a:r>
          </a:p>
          <a:p>
            <a:pPr eaLnBrk="0" hangingPunct="0">
              <a:lnSpc>
                <a:spcPct val="60000"/>
              </a:lnSpc>
              <a:spcBef>
                <a:spcPct val="50000"/>
              </a:spcBef>
            </a:pPr>
            <a:r>
              <a:rPr lang="pt-BR" sz="2400" b="1" baseline="0"/>
              <a:t>G</a:t>
            </a:r>
          </a:p>
          <a:p>
            <a:pPr eaLnBrk="0" hangingPunct="0">
              <a:lnSpc>
                <a:spcPct val="60000"/>
              </a:lnSpc>
              <a:spcBef>
                <a:spcPct val="50000"/>
              </a:spcBef>
            </a:pPr>
            <a:r>
              <a:rPr lang="pt-BR" sz="2400" b="1" baseline="0"/>
              <a:t>A</a:t>
            </a:r>
          </a:p>
          <a:p>
            <a:pPr eaLnBrk="0" hangingPunct="0">
              <a:lnSpc>
                <a:spcPct val="60000"/>
              </a:lnSpc>
              <a:spcBef>
                <a:spcPct val="50000"/>
              </a:spcBef>
            </a:pPr>
            <a:r>
              <a:rPr lang="pt-BR" sz="2400" b="1" baseline="0"/>
              <a:t>D</a:t>
            </a:r>
          </a:p>
          <a:p>
            <a:pPr eaLnBrk="0" hangingPunct="0">
              <a:lnSpc>
                <a:spcPct val="60000"/>
              </a:lnSpc>
              <a:spcBef>
                <a:spcPct val="50000"/>
              </a:spcBef>
            </a:pPr>
            <a:r>
              <a:rPr lang="pt-BR" sz="2400" b="1" baseline="0"/>
              <a:t>O</a:t>
            </a:r>
          </a:p>
        </p:txBody>
      </p:sp>
      <p:sp>
        <p:nvSpPr>
          <p:cNvPr id="206857" name="Rectangle 9"/>
          <p:cNvSpPr>
            <a:spLocks noChangeArrowheads="1"/>
          </p:cNvSpPr>
          <p:nvPr/>
        </p:nvSpPr>
        <p:spPr bwMode="auto">
          <a:xfrm>
            <a:off x="1436688" y="3327400"/>
            <a:ext cx="6858000" cy="2895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endParaRPr lang="en-US" sz="3200" baseline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06858" name="AutoShape 10"/>
          <p:cNvSpPr>
            <a:spLocks noChangeArrowheads="1"/>
          </p:cNvSpPr>
          <p:nvPr/>
        </p:nvSpPr>
        <p:spPr bwMode="auto">
          <a:xfrm>
            <a:off x="1560513" y="1050925"/>
            <a:ext cx="1752600" cy="685800"/>
          </a:xfrm>
          <a:prstGeom prst="flowChartAlternateProcess">
            <a:avLst/>
          </a:prstGeom>
          <a:solidFill>
            <a:srgbClr val="15E96B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6859" name="Text Box 11"/>
          <p:cNvSpPr txBox="1">
            <a:spLocks noChangeArrowheads="1"/>
          </p:cNvSpPr>
          <p:nvPr/>
        </p:nvSpPr>
        <p:spPr bwMode="auto">
          <a:xfrm>
            <a:off x="1693863" y="1131888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2400" b="1" baseline="0"/>
              <a:t>Etanol</a:t>
            </a:r>
          </a:p>
        </p:txBody>
      </p:sp>
      <p:sp>
        <p:nvSpPr>
          <p:cNvPr id="206860" name="AutoShape 12"/>
          <p:cNvSpPr>
            <a:spLocks noChangeArrowheads="1"/>
          </p:cNvSpPr>
          <p:nvPr/>
        </p:nvSpPr>
        <p:spPr bwMode="auto">
          <a:xfrm>
            <a:off x="3417888" y="1270000"/>
            <a:ext cx="609600" cy="228600"/>
          </a:xfrm>
          <a:prstGeom prst="rightArrow">
            <a:avLst>
              <a:gd name="adj1" fmla="val 50000"/>
              <a:gd name="adj2" fmla="val 66667"/>
            </a:avLst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6861" name="AutoShape 13"/>
          <p:cNvSpPr>
            <a:spLocks noChangeArrowheads="1"/>
          </p:cNvSpPr>
          <p:nvPr/>
        </p:nvSpPr>
        <p:spPr bwMode="auto">
          <a:xfrm>
            <a:off x="4141788" y="1008063"/>
            <a:ext cx="1943100" cy="685800"/>
          </a:xfrm>
          <a:prstGeom prst="flowChartAlternateProcess">
            <a:avLst/>
          </a:prstGeom>
          <a:solidFill>
            <a:srgbClr val="15E96B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6862" name="Text Box 14"/>
          <p:cNvSpPr txBox="1">
            <a:spLocks noChangeArrowheads="1"/>
          </p:cNvSpPr>
          <p:nvPr/>
        </p:nvSpPr>
        <p:spPr bwMode="auto">
          <a:xfrm>
            <a:off x="4003675" y="1079500"/>
            <a:ext cx="228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2400" b="1" baseline="0"/>
              <a:t>Acetaldeído</a:t>
            </a:r>
          </a:p>
        </p:txBody>
      </p:sp>
      <p:sp>
        <p:nvSpPr>
          <p:cNvPr id="206863" name="AutoShape 15"/>
          <p:cNvSpPr>
            <a:spLocks noChangeArrowheads="1"/>
          </p:cNvSpPr>
          <p:nvPr/>
        </p:nvSpPr>
        <p:spPr bwMode="auto">
          <a:xfrm>
            <a:off x="6513513" y="1012825"/>
            <a:ext cx="1295400" cy="685800"/>
          </a:xfrm>
          <a:prstGeom prst="flowChartAlternateProcess">
            <a:avLst/>
          </a:prstGeom>
          <a:solidFill>
            <a:srgbClr val="15E96B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6864" name="AutoShape 16"/>
          <p:cNvSpPr>
            <a:spLocks noChangeArrowheads="1"/>
          </p:cNvSpPr>
          <p:nvPr/>
        </p:nvSpPr>
        <p:spPr bwMode="auto">
          <a:xfrm>
            <a:off x="1646238" y="1803400"/>
            <a:ext cx="323850" cy="1585913"/>
          </a:xfrm>
          <a:prstGeom prst="downArrow">
            <a:avLst>
              <a:gd name="adj1" fmla="val 50000"/>
              <a:gd name="adj2" fmla="val 122427"/>
            </a:avLst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6865" name="AutoShape 17"/>
          <p:cNvSpPr>
            <a:spLocks noChangeArrowheads="1"/>
          </p:cNvSpPr>
          <p:nvPr/>
        </p:nvSpPr>
        <p:spPr bwMode="auto">
          <a:xfrm>
            <a:off x="2522538" y="3403600"/>
            <a:ext cx="1752600" cy="533400"/>
          </a:xfrm>
          <a:prstGeom prst="flowChartAlternateProcess">
            <a:avLst/>
          </a:prstGeom>
          <a:solidFill>
            <a:srgbClr val="15E96B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6866" name="AutoShape 18"/>
          <p:cNvSpPr>
            <a:spLocks noChangeArrowheads="1"/>
          </p:cNvSpPr>
          <p:nvPr/>
        </p:nvSpPr>
        <p:spPr bwMode="auto">
          <a:xfrm>
            <a:off x="2522538" y="4637088"/>
            <a:ext cx="1752600" cy="476250"/>
          </a:xfrm>
          <a:prstGeom prst="flowChartAlternateProcess">
            <a:avLst/>
          </a:prstGeom>
          <a:solidFill>
            <a:srgbClr val="15E96B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6867" name="Text Box 19"/>
          <p:cNvSpPr txBox="1">
            <a:spLocks noChangeArrowheads="1"/>
          </p:cNvSpPr>
          <p:nvPr/>
        </p:nvSpPr>
        <p:spPr bwMode="auto">
          <a:xfrm>
            <a:off x="2446338" y="465137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2400" b="1" baseline="0"/>
              <a:t>Acetil-CoA</a:t>
            </a:r>
          </a:p>
        </p:txBody>
      </p:sp>
      <p:sp>
        <p:nvSpPr>
          <p:cNvPr id="206868" name="Text Box 20"/>
          <p:cNvSpPr txBox="1">
            <a:spLocks noChangeArrowheads="1"/>
          </p:cNvSpPr>
          <p:nvPr/>
        </p:nvSpPr>
        <p:spPr bwMode="auto">
          <a:xfrm>
            <a:off x="2403475" y="3403600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2400" b="1" baseline="0"/>
              <a:t>Acetaldeído</a:t>
            </a:r>
          </a:p>
        </p:txBody>
      </p:sp>
      <p:sp>
        <p:nvSpPr>
          <p:cNvPr id="206869" name="AutoShape 21"/>
          <p:cNvSpPr>
            <a:spLocks noChangeArrowheads="1"/>
          </p:cNvSpPr>
          <p:nvPr/>
        </p:nvSpPr>
        <p:spPr bwMode="auto">
          <a:xfrm>
            <a:off x="1512888" y="5308600"/>
            <a:ext cx="1752600" cy="685800"/>
          </a:xfrm>
          <a:prstGeom prst="flowChartAlternateProcess">
            <a:avLst/>
          </a:prstGeom>
          <a:solidFill>
            <a:srgbClr val="15E96B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6870" name="Text Box 22"/>
          <p:cNvSpPr txBox="1">
            <a:spLocks noChangeArrowheads="1"/>
          </p:cNvSpPr>
          <p:nvPr/>
        </p:nvSpPr>
        <p:spPr bwMode="auto">
          <a:xfrm>
            <a:off x="1436688" y="5384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2400" b="1" baseline="0"/>
              <a:t>Acetato</a:t>
            </a:r>
          </a:p>
        </p:txBody>
      </p:sp>
      <p:sp>
        <p:nvSpPr>
          <p:cNvPr id="206871" name="Oval 23"/>
          <p:cNvSpPr>
            <a:spLocks noChangeArrowheads="1"/>
          </p:cNvSpPr>
          <p:nvPr/>
        </p:nvSpPr>
        <p:spPr bwMode="auto">
          <a:xfrm>
            <a:off x="2122488" y="2565400"/>
            <a:ext cx="1066800" cy="4572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6872" name="Text Box 24"/>
          <p:cNvSpPr txBox="1">
            <a:spLocks noChangeArrowheads="1"/>
          </p:cNvSpPr>
          <p:nvPr/>
        </p:nvSpPr>
        <p:spPr bwMode="auto">
          <a:xfrm>
            <a:off x="2265363" y="2617788"/>
            <a:ext cx="990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pt-BR" sz="1800" b="1" baseline="0"/>
              <a:t>NADH</a:t>
            </a:r>
            <a:endParaRPr lang="pt-BR" sz="1800" b="1" baseline="0">
              <a:solidFill>
                <a:schemeClr val="bg1"/>
              </a:solidFill>
            </a:endParaRPr>
          </a:p>
        </p:txBody>
      </p:sp>
      <p:sp>
        <p:nvSpPr>
          <p:cNvPr id="206873" name="Oval 25"/>
          <p:cNvSpPr>
            <a:spLocks noChangeArrowheads="1"/>
          </p:cNvSpPr>
          <p:nvPr/>
        </p:nvSpPr>
        <p:spPr bwMode="auto">
          <a:xfrm>
            <a:off x="1589088" y="3984625"/>
            <a:ext cx="1066800" cy="4572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6874" name="Text Box 26"/>
          <p:cNvSpPr txBox="1">
            <a:spLocks noChangeArrowheads="1"/>
          </p:cNvSpPr>
          <p:nvPr/>
        </p:nvSpPr>
        <p:spPr bwMode="auto">
          <a:xfrm>
            <a:off x="1665288" y="4056063"/>
            <a:ext cx="990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pt-BR" sz="1800" b="1" baseline="0"/>
              <a:t>NADH</a:t>
            </a:r>
            <a:endParaRPr lang="pt-BR" sz="1800" b="1" baseline="0">
              <a:solidFill>
                <a:schemeClr val="bg1"/>
              </a:solidFill>
            </a:endParaRPr>
          </a:p>
        </p:txBody>
      </p:sp>
      <p:sp>
        <p:nvSpPr>
          <p:cNvPr id="206875" name="AutoShape 27"/>
          <p:cNvSpPr>
            <a:spLocks noChangeArrowheads="1"/>
          </p:cNvSpPr>
          <p:nvPr/>
        </p:nvSpPr>
        <p:spPr bwMode="auto">
          <a:xfrm>
            <a:off x="2046288" y="1955800"/>
            <a:ext cx="2057400" cy="457200"/>
          </a:xfrm>
          <a:prstGeom prst="flowChartAlternateProcess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6876" name="Text Box 28"/>
          <p:cNvSpPr txBox="1">
            <a:spLocks noChangeArrowheads="1"/>
          </p:cNvSpPr>
          <p:nvPr/>
        </p:nvSpPr>
        <p:spPr bwMode="auto">
          <a:xfrm>
            <a:off x="2151063" y="2032000"/>
            <a:ext cx="2057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pt-BR" baseline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OH-desidrogenase</a:t>
            </a:r>
          </a:p>
        </p:txBody>
      </p:sp>
      <p:sp>
        <p:nvSpPr>
          <p:cNvPr id="206877" name="AutoShape 29"/>
          <p:cNvSpPr>
            <a:spLocks noChangeArrowheads="1"/>
          </p:cNvSpPr>
          <p:nvPr/>
        </p:nvSpPr>
        <p:spPr bwMode="auto">
          <a:xfrm>
            <a:off x="3236913" y="4013200"/>
            <a:ext cx="2057400" cy="457200"/>
          </a:xfrm>
          <a:prstGeom prst="flowChartAlternateProcess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6878" name="Text Box 30"/>
          <p:cNvSpPr txBox="1">
            <a:spLocks noChangeArrowheads="1"/>
          </p:cNvSpPr>
          <p:nvPr/>
        </p:nvSpPr>
        <p:spPr bwMode="auto">
          <a:xfrm>
            <a:off x="3265488" y="4089400"/>
            <a:ext cx="2057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pt-BR" baseline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COH-desidrogenase</a:t>
            </a:r>
          </a:p>
        </p:txBody>
      </p:sp>
      <p:sp>
        <p:nvSpPr>
          <p:cNvPr id="206879" name="AutoShape 31"/>
          <p:cNvSpPr>
            <a:spLocks noChangeArrowheads="1"/>
          </p:cNvSpPr>
          <p:nvPr/>
        </p:nvSpPr>
        <p:spPr bwMode="auto">
          <a:xfrm>
            <a:off x="3570288" y="5337175"/>
            <a:ext cx="1752600" cy="685800"/>
          </a:xfrm>
          <a:prstGeom prst="flowChartAlternateProcess">
            <a:avLst/>
          </a:prstGeom>
          <a:solidFill>
            <a:srgbClr val="15E96B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6880" name="Text Box 32"/>
          <p:cNvSpPr txBox="1">
            <a:spLocks noChangeArrowheads="1"/>
          </p:cNvSpPr>
          <p:nvPr/>
        </p:nvSpPr>
        <p:spPr bwMode="auto">
          <a:xfrm>
            <a:off x="3489325" y="54610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2400" b="1" baseline="0"/>
              <a:t>Butirato</a:t>
            </a:r>
          </a:p>
        </p:txBody>
      </p:sp>
      <p:sp>
        <p:nvSpPr>
          <p:cNvPr id="206881" name="Line 33"/>
          <p:cNvSpPr>
            <a:spLocks noChangeShapeType="1"/>
          </p:cNvSpPr>
          <p:nvPr/>
        </p:nvSpPr>
        <p:spPr bwMode="auto">
          <a:xfrm flipH="1">
            <a:off x="2808288" y="5080000"/>
            <a:ext cx="304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6882" name="Line 34"/>
          <p:cNvSpPr>
            <a:spLocks noChangeShapeType="1"/>
          </p:cNvSpPr>
          <p:nvPr/>
        </p:nvSpPr>
        <p:spPr bwMode="auto">
          <a:xfrm>
            <a:off x="3646488" y="5080000"/>
            <a:ext cx="381000" cy="276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6883" name="Text Box 35"/>
          <p:cNvSpPr txBox="1">
            <a:spLocks noChangeArrowheads="1"/>
          </p:cNvSpPr>
          <p:nvPr/>
        </p:nvSpPr>
        <p:spPr bwMode="auto">
          <a:xfrm>
            <a:off x="3422650" y="949325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pt-BR" sz="2000" baseline="0">
                <a:solidFill>
                  <a:srgbClr val="FFFFFF"/>
                </a:solidFill>
              </a:rPr>
              <a:t>30%</a:t>
            </a:r>
            <a:endParaRPr lang="pt-BR" sz="2400" baseline="0">
              <a:solidFill>
                <a:srgbClr val="FFFFFF"/>
              </a:solidFill>
            </a:endParaRPr>
          </a:p>
        </p:txBody>
      </p:sp>
      <p:sp>
        <p:nvSpPr>
          <p:cNvPr id="206884" name="AutoShape 36"/>
          <p:cNvSpPr>
            <a:spLocks noChangeArrowheads="1"/>
          </p:cNvSpPr>
          <p:nvPr/>
        </p:nvSpPr>
        <p:spPr bwMode="auto">
          <a:xfrm>
            <a:off x="6161088" y="1196975"/>
            <a:ext cx="304800" cy="301625"/>
          </a:xfrm>
          <a:prstGeom prst="rightArrow">
            <a:avLst>
              <a:gd name="adj1" fmla="val 50000"/>
              <a:gd name="adj2" fmla="val 25263"/>
            </a:avLst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6885" name="Text Box 37"/>
          <p:cNvSpPr txBox="1">
            <a:spLocks noChangeArrowheads="1"/>
          </p:cNvSpPr>
          <p:nvPr/>
        </p:nvSpPr>
        <p:spPr bwMode="auto">
          <a:xfrm>
            <a:off x="6008688" y="1117600"/>
            <a:ext cx="228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2400" b="1" baseline="0"/>
              <a:t>Acetato</a:t>
            </a:r>
          </a:p>
        </p:txBody>
      </p:sp>
      <p:sp>
        <p:nvSpPr>
          <p:cNvPr id="206886" name="AutoShape 38"/>
          <p:cNvSpPr>
            <a:spLocks noChangeArrowheads="1"/>
          </p:cNvSpPr>
          <p:nvPr/>
        </p:nvSpPr>
        <p:spPr bwMode="auto">
          <a:xfrm>
            <a:off x="7913688" y="965200"/>
            <a:ext cx="228600" cy="1447800"/>
          </a:xfrm>
          <a:prstGeom prst="upArrow">
            <a:avLst>
              <a:gd name="adj1" fmla="val 50000"/>
              <a:gd name="adj2" fmla="val 158333"/>
            </a:avLst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6887" name="AutoShape 39"/>
          <p:cNvSpPr>
            <a:spLocks noChangeArrowheads="1"/>
          </p:cNvSpPr>
          <p:nvPr/>
        </p:nvSpPr>
        <p:spPr bwMode="auto">
          <a:xfrm>
            <a:off x="5475288" y="1803400"/>
            <a:ext cx="2324100" cy="533400"/>
          </a:xfrm>
          <a:prstGeom prst="flowChartAlternateProcess">
            <a:avLst/>
          </a:prstGeom>
          <a:solidFill>
            <a:srgbClr val="15E96B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6888" name="Text Box 40"/>
          <p:cNvSpPr txBox="1">
            <a:spLocks noChangeArrowheads="1"/>
          </p:cNvSpPr>
          <p:nvPr/>
        </p:nvSpPr>
        <p:spPr bwMode="auto">
          <a:xfrm>
            <a:off x="5437188" y="1831975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2400" b="1" baseline="0"/>
              <a:t>N-valerato (C5)</a:t>
            </a:r>
            <a:endParaRPr lang="pt-BR" sz="2400" b="1" baseline="0">
              <a:solidFill>
                <a:schemeClr val="bg1"/>
              </a:solidFill>
            </a:endParaRPr>
          </a:p>
        </p:txBody>
      </p:sp>
      <p:sp>
        <p:nvSpPr>
          <p:cNvPr id="206889" name="AutoShape 41"/>
          <p:cNvSpPr>
            <a:spLocks noChangeArrowheads="1"/>
          </p:cNvSpPr>
          <p:nvPr/>
        </p:nvSpPr>
        <p:spPr bwMode="auto">
          <a:xfrm>
            <a:off x="5832475" y="2536825"/>
            <a:ext cx="1943100" cy="533400"/>
          </a:xfrm>
          <a:prstGeom prst="flowChartAlternateProcess">
            <a:avLst/>
          </a:prstGeom>
          <a:solidFill>
            <a:srgbClr val="15E96B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6890" name="Text Box 42"/>
          <p:cNvSpPr txBox="1">
            <a:spLocks noChangeArrowheads="1"/>
          </p:cNvSpPr>
          <p:nvPr/>
        </p:nvSpPr>
        <p:spPr bwMode="auto">
          <a:xfrm>
            <a:off x="5772150" y="2565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2400" b="1" baseline="0"/>
              <a:t>Propionato</a:t>
            </a:r>
          </a:p>
        </p:txBody>
      </p:sp>
      <p:sp>
        <p:nvSpPr>
          <p:cNvPr id="206891" name="AutoShape 43"/>
          <p:cNvSpPr>
            <a:spLocks noChangeArrowheads="1"/>
          </p:cNvSpPr>
          <p:nvPr/>
        </p:nvSpPr>
        <p:spPr bwMode="auto">
          <a:xfrm>
            <a:off x="7918450" y="2541588"/>
            <a:ext cx="228600" cy="533400"/>
          </a:xfrm>
          <a:prstGeom prst="downArrow">
            <a:avLst>
              <a:gd name="adj1" fmla="val 50000"/>
              <a:gd name="adj2" fmla="val 58333"/>
            </a:avLst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6892" name="Line 44"/>
          <p:cNvSpPr>
            <a:spLocks noChangeShapeType="1"/>
          </p:cNvSpPr>
          <p:nvPr/>
        </p:nvSpPr>
        <p:spPr bwMode="auto">
          <a:xfrm>
            <a:off x="2884488" y="3937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6893" name="Text Box 45"/>
          <p:cNvSpPr txBox="1">
            <a:spLocks noChangeArrowheads="1"/>
          </p:cNvSpPr>
          <p:nvPr/>
        </p:nvSpPr>
        <p:spPr bwMode="auto">
          <a:xfrm>
            <a:off x="5627688" y="3479800"/>
            <a:ext cx="2678112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pt-BR" sz="2000" b="1" baseline="0"/>
              <a:t>&gt; NADH/NAD</a:t>
            </a:r>
          </a:p>
          <a:p>
            <a:pPr algn="l" eaLnBrk="0" hangingPunct="0">
              <a:spcBef>
                <a:spcPct val="50000"/>
              </a:spcBef>
            </a:pPr>
            <a:r>
              <a:rPr lang="pt-BR" sz="2000" b="1" baseline="0"/>
              <a:t>&lt; gluconeogênese</a:t>
            </a:r>
          </a:p>
          <a:p>
            <a:pPr algn="l" eaLnBrk="0" hangingPunct="0">
              <a:spcBef>
                <a:spcPct val="50000"/>
              </a:spcBef>
            </a:pPr>
            <a:r>
              <a:rPr lang="pt-BR" sz="2000" b="1" baseline="0"/>
              <a:t>&gt; síntese TAG</a:t>
            </a:r>
          </a:p>
          <a:p>
            <a:pPr algn="l" eaLnBrk="0" hangingPunct="0">
              <a:spcBef>
                <a:spcPct val="50000"/>
              </a:spcBef>
              <a:buFont typeface="Wingdings" pitchFamily="2" charset="2"/>
              <a:buNone/>
            </a:pPr>
            <a:r>
              <a:rPr lang="pt-BR" sz="2000" b="1" baseline="0"/>
              <a:t>&gt;lactato (acidose)</a:t>
            </a:r>
          </a:p>
          <a:p>
            <a:pPr algn="l" eaLnBrk="0" hangingPunct="0">
              <a:spcBef>
                <a:spcPct val="50000"/>
              </a:spcBef>
              <a:buFont typeface="Wingdings" pitchFamily="2" charset="2"/>
              <a:buNone/>
            </a:pPr>
            <a:r>
              <a:rPr lang="pt-BR" sz="2000" b="1" baseline="0"/>
              <a:t>&gt; Corpos cetônicos</a:t>
            </a:r>
          </a:p>
        </p:txBody>
      </p:sp>
      <p:pic>
        <p:nvPicPr>
          <p:cNvPr id="47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48" name="Picture 99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/>
          <p:cNvGraphicFramePr/>
          <p:nvPr/>
        </p:nvGraphicFramePr>
        <p:xfrm>
          <a:off x="324728" y="1463040"/>
          <a:ext cx="8438271" cy="4610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pt-BR" sz="3600" dirty="0" smtClean="0"/>
              <a:t>Consumo de alimentos</a:t>
            </a:r>
            <a:endParaRPr lang="pt-BR" sz="3600" dirty="0"/>
          </a:p>
        </p:txBody>
      </p:sp>
      <p:pic>
        <p:nvPicPr>
          <p:cNvPr id="4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7" name="Picture 99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/>
          <p:nvPr/>
        </p:nvGraphicFramePr>
        <p:xfrm>
          <a:off x="533400" y="1143000"/>
          <a:ext cx="83058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ítulo 5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68362"/>
          </a:xfrm>
        </p:spPr>
        <p:txBody>
          <a:bodyPr>
            <a:normAutofit/>
          </a:bodyPr>
          <a:lstStyle/>
          <a:p>
            <a:r>
              <a:rPr lang="pt-BR" sz="3600" dirty="0" smtClean="0"/>
              <a:t>Produção de </a:t>
            </a:r>
            <a:r>
              <a:rPr lang="pt-BR" sz="3600" dirty="0" smtClean="0"/>
              <a:t>Leite</a:t>
            </a:r>
            <a:endParaRPr lang="pt-BR" sz="3600" dirty="0"/>
          </a:p>
        </p:txBody>
      </p:sp>
      <p:pic>
        <p:nvPicPr>
          <p:cNvPr id="6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7" name="Picture 99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457200" y="6096000"/>
            <a:ext cx="838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/>
              <a:t>Nível plasmático de álcool &lt; 0,1 </a:t>
            </a:r>
            <a:r>
              <a:rPr lang="pt-BR" sz="2800" dirty="0" err="1" smtClean="0"/>
              <a:t>g/L</a:t>
            </a:r>
            <a:r>
              <a:rPr lang="pt-BR" sz="2800" dirty="0" smtClean="0"/>
              <a:t> para </a:t>
            </a:r>
            <a:r>
              <a:rPr lang="pt-BR" sz="2800" b="1" dirty="0" smtClean="0"/>
              <a:t>todas</a:t>
            </a:r>
            <a:r>
              <a:rPr lang="pt-BR" sz="2800" dirty="0" smtClean="0"/>
              <a:t> as vacas !</a:t>
            </a:r>
            <a:endParaRPr lang="pt-BR" sz="2800" dirty="0"/>
          </a:p>
        </p:txBody>
      </p:sp>
      <p:graphicFrame>
        <p:nvGraphicFramePr>
          <p:cNvPr id="7" name="Gráfico 6"/>
          <p:cNvGraphicFramePr/>
          <p:nvPr/>
        </p:nvGraphicFramePr>
        <p:xfrm>
          <a:off x="228600" y="1143000"/>
          <a:ext cx="85344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ítulo 5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68362"/>
          </a:xfrm>
        </p:spPr>
        <p:txBody>
          <a:bodyPr>
            <a:normAutofit/>
          </a:bodyPr>
          <a:lstStyle/>
          <a:p>
            <a:r>
              <a:rPr lang="pt-BR" sz="3600" dirty="0" smtClean="0"/>
              <a:t>Saúde dos animais</a:t>
            </a:r>
            <a:endParaRPr lang="pt-BR" sz="3600" dirty="0"/>
          </a:p>
        </p:txBody>
      </p:sp>
      <p:pic>
        <p:nvPicPr>
          <p:cNvPr id="5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9" name="Picture 99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5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68362"/>
          </a:xfrm>
        </p:spPr>
        <p:txBody>
          <a:bodyPr>
            <a:normAutofit/>
          </a:bodyPr>
          <a:lstStyle/>
          <a:p>
            <a:r>
              <a:rPr lang="pt-BR" sz="3600" dirty="0" smtClean="0"/>
              <a:t>Composição do leite</a:t>
            </a:r>
            <a:endParaRPr lang="pt-BR" sz="3600" dirty="0"/>
          </a:p>
        </p:txBody>
      </p:sp>
      <p:graphicFrame>
        <p:nvGraphicFramePr>
          <p:cNvPr id="6" name="Gráfico 5"/>
          <p:cNvGraphicFramePr/>
          <p:nvPr/>
        </p:nvGraphicFramePr>
        <p:xfrm>
          <a:off x="152400" y="1219200"/>
          <a:ext cx="86868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7" name="Picture 99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5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68362"/>
          </a:xfrm>
        </p:spPr>
        <p:txBody>
          <a:bodyPr>
            <a:normAutofit/>
          </a:bodyPr>
          <a:lstStyle/>
          <a:p>
            <a:r>
              <a:rPr lang="pt-BR" sz="3600" dirty="0" smtClean="0"/>
              <a:t>Qualidade do leite</a:t>
            </a:r>
            <a:endParaRPr lang="pt-BR" sz="3600" dirty="0"/>
          </a:p>
        </p:txBody>
      </p:sp>
      <p:graphicFrame>
        <p:nvGraphicFramePr>
          <p:cNvPr id="3" name="Gráfico 2"/>
          <p:cNvGraphicFramePr>
            <a:graphicFrameLocks/>
          </p:cNvGraphicFramePr>
          <p:nvPr/>
        </p:nvGraphicFramePr>
        <p:xfrm>
          <a:off x="381000" y="1371600"/>
          <a:ext cx="8534399" cy="4648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6" name="Picture 99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4" name="Text Box 4"/>
          <p:cNvSpPr txBox="1">
            <a:spLocks noChangeArrowheads="1"/>
          </p:cNvSpPr>
          <p:nvPr/>
        </p:nvSpPr>
        <p:spPr bwMode="auto">
          <a:xfrm>
            <a:off x="925513" y="2075285"/>
            <a:ext cx="7391400" cy="308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sz="2800" b="1" baseline="0"/>
              <a:t>A fermentação alcoólica:</a:t>
            </a:r>
          </a:p>
          <a:p>
            <a:pPr algn="l">
              <a:spcBef>
                <a:spcPct val="50000"/>
              </a:spcBef>
            </a:pPr>
            <a:r>
              <a:rPr lang="pt-BR" sz="2800" b="1" baseline="0"/>
              <a:t>	- Atividade de leveduras epífitas;</a:t>
            </a:r>
          </a:p>
          <a:p>
            <a:pPr algn="l">
              <a:spcBef>
                <a:spcPct val="50000"/>
              </a:spcBef>
            </a:pPr>
            <a:r>
              <a:rPr lang="pt-BR" sz="2800" b="1" baseline="0"/>
              <a:t>	- Redução no valor nutritivo;</a:t>
            </a:r>
          </a:p>
          <a:p>
            <a:pPr algn="l">
              <a:spcBef>
                <a:spcPct val="50000"/>
              </a:spcBef>
            </a:pPr>
            <a:r>
              <a:rPr lang="pt-BR" sz="2800" b="1" baseline="0"/>
              <a:t>	- Elevação de perdas;</a:t>
            </a:r>
          </a:p>
          <a:p>
            <a:pPr algn="l">
              <a:spcBef>
                <a:spcPct val="50000"/>
              </a:spcBef>
            </a:pPr>
            <a:r>
              <a:rPr lang="pt-BR" sz="2800" b="1" baseline="0"/>
              <a:t>	- Redução do consumo;</a:t>
            </a:r>
          </a:p>
        </p:txBody>
      </p:sp>
      <p:sp>
        <p:nvSpPr>
          <p:cNvPr id="220165" name="Text Box 5"/>
          <p:cNvSpPr txBox="1">
            <a:spLocks noChangeArrowheads="1"/>
          </p:cNvSpPr>
          <p:nvPr/>
        </p:nvSpPr>
        <p:spPr bwMode="auto">
          <a:xfrm>
            <a:off x="1789113" y="6009110"/>
            <a:ext cx="53752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sz="2800" baseline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- </a:t>
            </a:r>
            <a:r>
              <a:rPr lang="pt-BR" sz="2800" b="1" baseline="0"/>
              <a:t>Necessidade de aditivos;</a:t>
            </a:r>
            <a:endParaRPr lang="pt-BR" sz="2800" b="1" baseline="0">
              <a:solidFill>
                <a:srgbClr val="FFFF00"/>
              </a:solidFill>
            </a:endParaRPr>
          </a:p>
        </p:txBody>
      </p:sp>
      <p:sp>
        <p:nvSpPr>
          <p:cNvPr id="220166" name="AutoShape 6"/>
          <p:cNvSpPr>
            <a:spLocks noChangeArrowheads="1"/>
          </p:cNvSpPr>
          <p:nvPr/>
        </p:nvSpPr>
        <p:spPr bwMode="auto">
          <a:xfrm>
            <a:off x="3317875" y="5231235"/>
            <a:ext cx="749300" cy="792162"/>
          </a:xfrm>
          <a:prstGeom prst="downArrow">
            <a:avLst>
              <a:gd name="adj1" fmla="val 50000"/>
              <a:gd name="adj2" fmla="val 26430"/>
            </a:avLst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0167" name="AutoShape 7"/>
          <p:cNvSpPr>
            <a:spLocks noChangeArrowheads="1"/>
          </p:cNvSpPr>
          <p:nvPr/>
        </p:nvSpPr>
        <p:spPr bwMode="auto">
          <a:xfrm>
            <a:off x="823664" y="476672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 algn="l">
              <a:lnSpc>
                <a:spcPct val="90000"/>
              </a:lnSpc>
            </a:pPr>
            <a:r>
              <a:rPr lang="en-US" sz="3600" b="1" baseline="0" dirty="0" err="1"/>
              <a:t>Silagem</a:t>
            </a:r>
            <a:r>
              <a:rPr lang="en-US" sz="3600" b="1" baseline="0" dirty="0"/>
              <a:t> de </a:t>
            </a:r>
            <a:r>
              <a:rPr lang="en-US" sz="3600" b="1" baseline="0" dirty="0" err="1"/>
              <a:t>cana</a:t>
            </a:r>
            <a:r>
              <a:rPr lang="en-US" sz="3600" b="1" baseline="0" dirty="0"/>
              <a:t>-de-</a:t>
            </a:r>
            <a:r>
              <a:rPr lang="en-US" sz="3600" b="1" baseline="0" dirty="0" err="1"/>
              <a:t>açúcar</a:t>
            </a:r>
            <a:endParaRPr lang="pt-BR" sz="3600" b="1" baseline="0" dirty="0"/>
          </a:p>
        </p:txBody>
      </p:sp>
      <p:pic>
        <p:nvPicPr>
          <p:cNvPr id="8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9" name="Picture 99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43192" cy="114300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Equipe de Qualidade e </a:t>
            </a:r>
            <a:br>
              <a:rPr lang="pt-BR" dirty="0" smtClean="0"/>
            </a:br>
            <a:r>
              <a:rPr lang="pt-BR" dirty="0" smtClean="0"/>
              <a:t>Conservação de Forragens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1"/>
            <a:ext cx="5321565" cy="3991174"/>
          </a:xfr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539552" y="5591375"/>
            <a:ext cx="764319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pt-BR" sz="2800" baseline="0" dirty="0" smtClean="0"/>
              <a:t>Departamento de Zootecnia</a:t>
            </a:r>
          </a:p>
          <a:p>
            <a:pPr fontAlgn="auto">
              <a:spcAft>
                <a:spcPts val="0"/>
              </a:spcAft>
            </a:pPr>
            <a:r>
              <a:rPr lang="pt-BR" sz="2800" baseline="0" dirty="0" smtClean="0"/>
              <a:t>Escola Superior de Agricultura “Luiz de Queiroz”</a:t>
            </a:r>
          </a:p>
          <a:p>
            <a:pPr fontAlgn="auto">
              <a:spcAft>
                <a:spcPts val="0"/>
              </a:spcAft>
            </a:pPr>
            <a:r>
              <a:rPr lang="pt-BR" sz="2800" baseline="0" dirty="0" smtClean="0"/>
              <a:t>Universidade de São Paulo</a:t>
            </a:r>
            <a:endParaRPr lang="pt-BR" sz="2800" baseline="0" dirty="0"/>
          </a:p>
        </p:txBody>
      </p:sp>
      <p:pic>
        <p:nvPicPr>
          <p:cNvPr id="6" name="Picture 8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21104" y="6034088"/>
            <a:ext cx="787400" cy="823912"/>
          </a:xfrm>
          <a:prstGeom prst="rect">
            <a:avLst/>
          </a:prstGeom>
          <a:noFill/>
        </p:spPr>
      </p:pic>
      <p:pic>
        <p:nvPicPr>
          <p:cNvPr id="7" name="Picture 12" descr="logoesalq300dpi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9540" y="71438"/>
            <a:ext cx="774135" cy="11255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77961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3748" name="Object 20"/>
          <p:cNvGraphicFramePr>
            <a:graphicFrameLocks noChangeAspect="1"/>
          </p:cNvGraphicFramePr>
          <p:nvPr/>
        </p:nvGraphicFramePr>
        <p:xfrm>
          <a:off x="900113" y="1412875"/>
          <a:ext cx="6840537" cy="502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3128" name="Gráfico" r:id="rId3" imgW="3524250" imgH="2590800" progId="Excel.Sheet.8">
                  <p:embed/>
                </p:oleObj>
              </mc:Choice>
              <mc:Fallback>
                <p:oleObj name="Gráfico" r:id="rId3" imgW="3524250" imgH="2590800" progId="Excel.Shee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1412875"/>
                        <a:ext cx="6840537" cy="502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CC99">
                                <a:alpha val="70000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40" name="Text Box 12"/>
          <p:cNvSpPr txBox="1">
            <a:spLocks noChangeArrowheads="1"/>
          </p:cNvSpPr>
          <p:nvPr/>
        </p:nvSpPr>
        <p:spPr bwMode="auto">
          <a:xfrm>
            <a:off x="1403350" y="908050"/>
            <a:ext cx="6840538" cy="37959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Uréia</a:t>
            </a:r>
            <a:r>
              <a:rPr lang="pt-BR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 (1,0%) = 10 kg/t</a:t>
            </a:r>
            <a:endParaRPr lang="pt-BR" sz="2800" b="1" dirty="0"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  <p:sp>
        <p:nvSpPr>
          <p:cNvPr id="73741" name="Text Box 13"/>
          <p:cNvSpPr txBox="1">
            <a:spLocks noChangeArrowheads="1"/>
          </p:cNvSpPr>
          <p:nvPr/>
        </p:nvSpPr>
        <p:spPr bwMode="auto">
          <a:xfrm>
            <a:off x="1979613" y="2276475"/>
            <a:ext cx="10795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N=12</a:t>
            </a:r>
          </a:p>
        </p:txBody>
      </p:sp>
      <p:sp>
        <p:nvSpPr>
          <p:cNvPr id="73742" name="Text Box 14"/>
          <p:cNvSpPr txBox="1">
            <a:spLocks noChangeArrowheads="1"/>
          </p:cNvSpPr>
          <p:nvPr/>
        </p:nvSpPr>
        <p:spPr bwMode="auto">
          <a:xfrm>
            <a:off x="3059113" y="1700213"/>
            <a:ext cx="10795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3743" name="Text Box 15"/>
          <p:cNvSpPr txBox="1">
            <a:spLocks noChangeArrowheads="1"/>
          </p:cNvSpPr>
          <p:nvPr/>
        </p:nvSpPr>
        <p:spPr bwMode="auto">
          <a:xfrm>
            <a:off x="3995738" y="2349500"/>
            <a:ext cx="10795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9</a:t>
            </a:r>
          </a:p>
        </p:txBody>
      </p:sp>
      <p:sp>
        <p:nvSpPr>
          <p:cNvPr id="73744" name="Text Box 16"/>
          <p:cNvSpPr txBox="1">
            <a:spLocks noChangeArrowheads="1"/>
          </p:cNvSpPr>
          <p:nvPr/>
        </p:nvSpPr>
        <p:spPr bwMode="auto">
          <a:xfrm>
            <a:off x="4932363" y="1484313"/>
            <a:ext cx="10795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5</a:t>
            </a:r>
          </a:p>
        </p:txBody>
      </p:sp>
      <p:sp>
        <p:nvSpPr>
          <p:cNvPr id="73745" name="Text Box 17"/>
          <p:cNvSpPr txBox="1">
            <a:spLocks noChangeArrowheads="1"/>
          </p:cNvSpPr>
          <p:nvPr/>
        </p:nvSpPr>
        <p:spPr bwMode="auto">
          <a:xfrm>
            <a:off x="5795963" y="1484313"/>
            <a:ext cx="10795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2</a:t>
            </a:r>
          </a:p>
        </p:txBody>
      </p:sp>
      <p:sp>
        <p:nvSpPr>
          <p:cNvPr id="73746" name="Text Box 18"/>
          <p:cNvSpPr txBox="1">
            <a:spLocks noChangeArrowheads="1"/>
          </p:cNvSpPr>
          <p:nvPr/>
        </p:nvSpPr>
        <p:spPr bwMode="auto">
          <a:xfrm>
            <a:off x="6753225" y="1504950"/>
            <a:ext cx="10795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5</a:t>
            </a:r>
          </a:p>
        </p:txBody>
      </p:sp>
      <p:sp>
        <p:nvSpPr>
          <p:cNvPr id="20" name="AutoShape 2"/>
          <p:cNvSpPr txBox="1">
            <a:spLocks noChangeArrowheads="1"/>
          </p:cNvSpPr>
          <p:nvPr/>
        </p:nvSpPr>
        <p:spPr>
          <a:xfrm>
            <a:off x="395536" y="116632"/>
            <a:ext cx="79248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Silagem de cana-de-açúcar</a:t>
            </a: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251520" y="6330806"/>
            <a:ext cx="221567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>
              <a:spcBef>
                <a:spcPct val="20000"/>
              </a:spcBef>
              <a:buClr>
                <a:schemeClr val="tx1"/>
              </a:buClr>
              <a:buSzPct val="75000"/>
            </a:pPr>
            <a:r>
              <a:rPr lang="en-US" baseline="0" dirty="0" err="1" smtClean="0"/>
              <a:t>Fonte</a:t>
            </a:r>
            <a:r>
              <a:rPr lang="en-US" baseline="0" dirty="0" smtClean="0"/>
              <a:t>: Schmidt (2008)</a:t>
            </a:r>
            <a:endParaRPr lang="pt-BR" baseline="0" dirty="0" smtClean="0"/>
          </a:p>
        </p:txBody>
      </p:sp>
      <p:pic>
        <p:nvPicPr>
          <p:cNvPr id="12" name="Picture 4" descr="logoesalq300dpi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13" name="Picture 99" descr="Logotipo grupo      conservaçã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6820" name="Object 20"/>
          <p:cNvGraphicFramePr>
            <a:graphicFrameLocks noChangeAspect="1"/>
          </p:cNvGraphicFramePr>
          <p:nvPr/>
        </p:nvGraphicFramePr>
        <p:xfrm>
          <a:off x="612775" y="1485900"/>
          <a:ext cx="7488238" cy="4967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4152" name="Gráfico" r:id="rId3" imgW="3905250" imgH="2590800" progId="Excel.Sheet.8">
                  <p:embed/>
                </p:oleObj>
              </mc:Choice>
              <mc:Fallback>
                <p:oleObj name="Gráfico" r:id="rId3" imgW="3905250" imgH="2590800" progId="Excel.Shee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775" y="1485900"/>
                        <a:ext cx="7488238" cy="4967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CC99">
                                <a:alpha val="70000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13" name="Text Box 13"/>
          <p:cNvSpPr txBox="1">
            <a:spLocks noChangeArrowheads="1"/>
          </p:cNvSpPr>
          <p:nvPr/>
        </p:nvSpPr>
        <p:spPr bwMode="auto">
          <a:xfrm>
            <a:off x="1403350" y="908050"/>
            <a:ext cx="6840538" cy="37959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Benzoato</a:t>
            </a:r>
            <a:r>
              <a:rPr lang="pt-BR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 de </a:t>
            </a:r>
            <a:r>
              <a:rPr lang="pt-BR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Sódio (0,1%) = 1-2 kg/t</a:t>
            </a:r>
            <a:endParaRPr lang="pt-BR" sz="2800" b="1" dirty="0"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  <p:sp>
        <p:nvSpPr>
          <p:cNvPr id="76814" name="Text Box 14"/>
          <p:cNvSpPr txBox="1">
            <a:spLocks noChangeArrowheads="1"/>
          </p:cNvSpPr>
          <p:nvPr/>
        </p:nvSpPr>
        <p:spPr bwMode="auto">
          <a:xfrm>
            <a:off x="2041525" y="1927225"/>
            <a:ext cx="10795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N=5</a:t>
            </a:r>
          </a:p>
        </p:txBody>
      </p:sp>
      <p:sp>
        <p:nvSpPr>
          <p:cNvPr id="76815" name="Text Box 15"/>
          <p:cNvSpPr txBox="1">
            <a:spLocks noChangeArrowheads="1"/>
          </p:cNvSpPr>
          <p:nvPr/>
        </p:nvSpPr>
        <p:spPr bwMode="auto">
          <a:xfrm>
            <a:off x="3060700" y="2146300"/>
            <a:ext cx="10795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6</a:t>
            </a:r>
          </a:p>
        </p:txBody>
      </p:sp>
      <p:sp>
        <p:nvSpPr>
          <p:cNvPr id="76816" name="Text Box 16"/>
          <p:cNvSpPr txBox="1">
            <a:spLocks noChangeArrowheads="1"/>
          </p:cNvSpPr>
          <p:nvPr/>
        </p:nvSpPr>
        <p:spPr bwMode="auto">
          <a:xfrm>
            <a:off x="4140200" y="1484313"/>
            <a:ext cx="10795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4</a:t>
            </a:r>
          </a:p>
        </p:txBody>
      </p:sp>
      <p:sp>
        <p:nvSpPr>
          <p:cNvPr id="76817" name="Text Box 17"/>
          <p:cNvSpPr txBox="1">
            <a:spLocks noChangeArrowheads="1"/>
          </p:cNvSpPr>
          <p:nvPr/>
        </p:nvSpPr>
        <p:spPr bwMode="auto">
          <a:xfrm>
            <a:off x="5148263" y="1484313"/>
            <a:ext cx="10795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6</a:t>
            </a:r>
          </a:p>
        </p:txBody>
      </p:sp>
      <p:sp>
        <p:nvSpPr>
          <p:cNvPr id="76818" name="Text Box 18"/>
          <p:cNvSpPr txBox="1">
            <a:spLocks noChangeArrowheads="1"/>
          </p:cNvSpPr>
          <p:nvPr/>
        </p:nvSpPr>
        <p:spPr bwMode="auto">
          <a:xfrm>
            <a:off x="6084888" y="1484313"/>
            <a:ext cx="10795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2</a:t>
            </a:r>
          </a:p>
        </p:txBody>
      </p:sp>
      <p:sp>
        <p:nvSpPr>
          <p:cNvPr id="76819" name="Text Box 19"/>
          <p:cNvSpPr txBox="1">
            <a:spLocks noChangeArrowheads="1"/>
          </p:cNvSpPr>
          <p:nvPr/>
        </p:nvSpPr>
        <p:spPr bwMode="auto">
          <a:xfrm>
            <a:off x="7061200" y="1504950"/>
            <a:ext cx="10795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2</a:t>
            </a:r>
          </a:p>
        </p:txBody>
      </p:sp>
      <p:sp>
        <p:nvSpPr>
          <p:cNvPr id="20" name="AutoShape 2"/>
          <p:cNvSpPr txBox="1">
            <a:spLocks noChangeArrowheads="1"/>
          </p:cNvSpPr>
          <p:nvPr/>
        </p:nvSpPr>
        <p:spPr>
          <a:xfrm>
            <a:off x="395536" y="116632"/>
            <a:ext cx="79248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Silagem de cana-de-açúcar</a:t>
            </a: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251520" y="6330806"/>
            <a:ext cx="221567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>
              <a:spcBef>
                <a:spcPct val="20000"/>
              </a:spcBef>
              <a:buClr>
                <a:schemeClr val="tx1"/>
              </a:buClr>
              <a:buSzPct val="75000"/>
            </a:pPr>
            <a:r>
              <a:rPr lang="en-US" baseline="0" dirty="0" err="1" smtClean="0"/>
              <a:t>Fonte</a:t>
            </a:r>
            <a:r>
              <a:rPr lang="en-US" baseline="0" dirty="0" smtClean="0"/>
              <a:t>: Schmidt (2008)</a:t>
            </a:r>
            <a:endParaRPr lang="pt-BR" baseline="0" dirty="0" smtClean="0"/>
          </a:p>
        </p:txBody>
      </p:sp>
      <p:pic>
        <p:nvPicPr>
          <p:cNvPr id="12" name="Picture 4" descr="logoesalq300dpi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13" name="Picture 99" descr="Logotipo grupo      conservaçã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7844" name="Object 20"/>
          <p:cNvGraphicFramePr>
            <a:graphicFrameLocks noChangeAspect="1"/>
          </p:cNvGraphicFramePr>
          <p:nvPr/>
        </p:nvGraphicFramePr>
        <p:xfrm>
          <a:off x="755650" y="1443038"/>
          <a:ext cx="7632700" cy="5048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5176" name="Gráfico" r:id="rId3" imgW="3352800" imgH="2447925" progId="Excel.Sheet.8">
                  <p:embed/>
                </p:oleObj>
              </mc:Choice>
              <mc:Fallback>
                <p:oleObj name="Gráfico" r:id="rId3" imgW="3352800" imgH="2447925" progId="Excel.Shee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1443038"/>
                        <a:ext cx="7632700" cy="5048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CC99">
                                <a:alpha val="70000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37" name="Text Box 13"/>
          <p:cNvSpPr txBox="1">
            <a:spLocks noChangeArrowheads="1"/>
          </p:cNvSpPr>
          <p:nvPr/>
        </p:nvSpPr>
        <p:spPr bwMode="auto">
          <a:xfrm>
            <a:off x="1403350" y="908050"/>
            <a:ext cx="6840538" cy="37959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Hidróxido de </a:t>
            </a:r>
            <a:r>
              <a:rPr lang="pt-BR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Sódio (</a:t>
            </a:r>
            <a:r>
              <a:rPr lang="pt-BR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NaOH</a:t>
            </a:r>
            <a:r>
              <a:rPr lang="pt-BR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) </a:t>
            </a:r>
            <a:r>
              <a:rPr lang="pt-BR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(1,0%) = 10 kg/t</a:t>
            </a:r>
          </a:p>
        </p:txBody>
      </p:sp>
      <p:sp>
        <p:nvSpPr>
          <p:cNvPr id="77838" name="Text Box 14"/>
          <p:cNvSpPr txBox="1">
            <a:spLocks noChangeArrowheads="1"/>
          </p:cNvSpPr>
          <p:nvPr/>
        </p:nvSpPr>
        <p:spPr bwMode="auto">
          <a:xfrm>
            <a:off x="2051050" y="2414588"/>
            <a:ext cx="10795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N=5</a:t>
            </a:r>
          </a:p>
        </p:txBody>
      </p:sp>
      <p:sp>
        <p:nvSpPr>
          <p:cNvPr id="77839" name="Text Box 15"/>
          <p:cNvSpPr txBox="1">
            <a:spLocks noChangeArrowheads="1"/>
          </p:cNvSpPr>
          <p:nvPr/>
        </p:nvSpPr>
        <p:spPr bwMode="auto">
          <a:xfrm>
            <a:off x="2916238" y="1484313"/>
            <a:ext cx="10795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3</a:t>
            </a:r>
          </a:p>
        </p:txBody>
      </p:sp>
      <p:sp>
        <p:nvSpPr>
          <p:cNvPr id="77840" name="Text Box 16"/>
          <p:cNvSpPr txBox="1">
            <a:spLocks noChangeArrowheads="1"/>
          </p:cNvSpPr>
          <p:nvPr/>
        </p:nvSpPr>
        <p:spPr bwMode="auto">
          <a:xfrm>
            <a:off x="4068763" y="1549400"/>
            <a:ext cx="10795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2</a:t>
            </a:r>
          </a:p>
        </p:txBody>
      </p:sp>
      <p:sp>
        <p:nvSpPr>
          <p:cNvPr id="77841" name="Text Box 17"/>
          <p:cNvSpPr txBox="1">
            <a:spLocks noChangeArrowheads="1"/>
          </p:cNvSpPr>
          <p:nvPr/>
        </p:nvSpPr>
        <p:spPr bwMode="auto">
          <a:xfrm>
            <a:off x="4932363" y="2630488"/>
            <a:ext cx="10795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2</a:t>
            </a:r>
          </a:p>
        </p:txBody>
      </p:sp>
      <p:sp>
        <p:nvSpPr>
          <p:cNvPr id="77842" name="Text Box 18"/>
          <p:cNvSpPr txBox="1">
            <a:spLocks noChangeArrowheads="1"/>
          </p:cNvSpPr>
          <p:nvPr/>
        </p:nvSpPr>
        <p:spPr bwMode="auto">
          <a:xfrm>
            <a:off x="5795963" y="2054225"/>
            <a:ext cx="10795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4</a:t>
            </a:r>
          </a:p>
        </p:txBody>
      </p:sp>
      <p:sp>
        <p:nvSpPr>
          <p:cNvPr id="77843" name="Text Box 19"/>
          <p:cNvSpPr txBox="1">
            <a:spLocks noChangeArrowheads="1"/>
          </p:cNvSpPr>
          <p:nvPr/>
        </p:nvSpPr>
        <p:spPr bwMode="auto">
          <a:xfrm>
            <a:off x="6659563" y="1504950"/>
            <a:ext cx="10795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3</a:t>
            </a:r>
          </a:p>
        </p:txBody>
      </p:sp>
      <p:sp>
        <p:nvSpPr>
          <p:cNvPr id="20" name="AutoShape 2"/>
          <p:cNvSpPr txBox="1">
            <a:spLocks noChangeArrowheads="1"/>
          </p:cNvSpPr>
          <p:nvPr/>
        </p:nvSpPr>
        <p:spPr>
          <a:xfrm>
            <a:off x="395536" y="116632"/>
            <a:ext cx="79248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Silagem de cana-de-açúcar</a:t>
            </a: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251520" y="6330806"/>
            <a:ext cx="221567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>
              <a:spcBef>
                <a:spcPct val="20000"/>
              </a:spcBef>
              <a:buClr>
                <a:schemeClr val="tx1"/>
              </a:buClr>
              <a:buSzPct val="75000"/>
            </a:pPr>
            <a:r>
              <a:rPr lang="en-US" baseline="0" dirty="0" err="1" smtClean="0"/>
              <a:t>Fonte</a:t>
            </a:r>
            <a:r>
              <a:rPr lang="en-US" baseline="0" dirty="0" smtClean="0"/>
              <a:t>: Schmidt (2008)</a:t>
            </a:r>
            <a:endParaRPr lang="pt-BR" baseline="0" dirty="0" smtClean="0"/>
          </a:p>
        </p:txBody>
      </p:sp>
      <p:pic>
        <p:nvPicPr>
          <p:cNvPr id="12" name="Picture 4" descr="logoesalq300dpi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13" name="Picture 99" descr="Logotipo grupo      conservaçã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8868" name="Object 20"/>
          <p:cNvGraphicFramePr>
            <a:graphicFrameLocks noChangeAspect="1"/>
          </p:cNvGraphicFramePr>
          <p:nvPr/>
        </p:nvGraphicFramePr>
        <p:xfrm>
          <a:off x="539750" y="1412875"/>
          <a:ext cx="7777163" cy="5095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6200" name="Gráfico" r:id="rId3" imgW="3867150" imgH="2533650" progId="Excel.Sheet.8">
                  <p:embed/>
                </p:oleObj>
              </mc:Choice>
              <mc:Fallback>
                <p:oleObj name="Gráfico" r:id="rId3" imgW="3867150" imgH="2533650" progId="Excel.Shee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1412875"/>
                        <a:ext cx="7777163" cy="5095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CC99">
                                <a:alpha val="70000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861" name="Text Box 13"/>
          <p:cNvSpPr txBox="1">
            <a:spLocks noChangeArrowheads="1"/>
          </p:cNvSpPr>
          <p:nvPr/>
        </p:nvSpPr>
        <p:spPr bwMode="auto">
          <a:xfrm>
            <a:off x="1403350" y="908050"/>
            <a:ext cx="6840538" cy="37959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Óxido de Cálcio (1,0%) = 10 kg/t</a:t>
            </a:r>
          </a:p>
        </p:txBody>
      </p:sp>
      <p:sp>
        <p:nvSpPr>
          <p:cNvPr id="78862" name="Text Box 14"/>
          <p:cNvSpPr txBox="1">
            <a:spLocks noChangeArrowheads="1"/>
          </p:cNvSpPr>
          <p:nvPr/>
        </p:nvSpPr>
        <p:spPr bwMode="auto">
          <a:xfrm>
            <a:off x="1908175" y="1916113"/>
            <a:ext cx="10795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N=9</a:t>
            </a:r>
          </a:p>
        </p:txBody>
      </p:sp>
      <p:sp>
        <p:nvSpPr>
          <p:cNvPr id="78863" name="Text Box 15"/>
          <p:cNvSpPr txBox="1">
            <a:spLocks noChangeArrowheads="1"/>
          </p:cNvSpPr>
          <p:nvPr/>
        </p:nvSpPr>
        <p:spPr bwMode="auto">
          <a:xfrm>
            <a:off x="2843213" y="2198688"/>
            <a:ext cx="10795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6</a:t>
            </a:r>
          </a:p>
        </p:txBody>
      </p:sp>
      <p:sp>
        <p:nvSpPr>
          <p:cNvPr id="78864" name="Text Box 16"/>
          <p:cNvSpPr txBox="1">
            <a:spLocks noChangeArrowheads="1"/>
          </p:cNvSpPr>
          <p:nvPr/>
        </p:nvSpPr>
        <p:spPr bwMode="auto">
          <a:xfrm>
            <a:off x="3635375" y="1909763"/>
            <a:ext cx="10795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4</a:t>
            </a:r>
          </a:p>
        </p:txBody>
      </p:sp>
      <p:sp>
        <p:nvSpPr>
          <p:cNvPr id="78865" name="Text Box 17"/>
          <p:cNvSpPr txBox="1">
            <a:spLocks noChangeArrowheads="1"/>
          </p:cNvSpPr>
          <p:nvPr/>
        </p:nvSpPr>
        <p:spPr bwMode="auto">
          <a:xfrm>
            <a:off x="4427538" y="1412875"/>
            <a:ext cx="10795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6</a:t>
            </a:r>
          </a:p>
        </p:txBody>
      </p:sp>
      <p:sp>
        <p:nvSpPr>
          <p:cNvPr id="78866" name="Text Box 18"/>
          <p:cNvSpPr txBox="1">
            <a:spLocks noChangeArrowheads="1"/>
          </p:cNvSpPr>
          <p:nvPr/>
        </p:nvSpPr>
        <p:spPr bwMode="auto">
          <a:xfrm>
            <a:off x="5322888" y="1433513"/>
            <a:ext cx="10795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5</a:t>
            </a:r>
          </a:p>
        </p:txBody>
      </p:sp>
      <p:sp>
        <p:nvSpPr>
          <p:cNvPr id="78867" name="Text Box 19"/>
          <p:cNvSpPr txBox="1">
            <a:spLocks noChangeArrowheads="1"/>
          </p:cNvSpPr>
          <p:nvPr/>
        </p:nvSpPr>
        <p:spPr bwMode="auto">
          <a:xfrm>
            <a:off x="6227763" y="1412875"/>
            <a:ext cx="10795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5</a:t>
            </a:r>
          </a:p>
        </p:txBody>
      </p:sp>
      <p:sp>
        <p:nvSpPr>
          <p:cNvPr id="78869" name="Text Box 21"/>
          <p:cNvSpPr txBox="1">
            <a:spLocks noChangeArrowheads="1"/>
          </p:cNvSpPr>
          <p:nvPr/>
        </p:nvSpPr>
        <p:spPr bwMode="auto">
          <a:xfrm>
            <a:off x="7308850" y="1412875"/>
            <a:ext cx="10795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3</a:t>
            </a:r>
          </a:p>
        </p:txBody>
      </p:sp>
      <p:sp>
        <p:nvSpPr>
          <p:cNvPr id="21" name="AutoShape 2"/>
          <p:cNvSpPr txBox="1">
            <a:spLocks noChangeArrowheads="1"/>
          </p:cNvSpPr>
          <p:nvPr/>
        </p:nvSpPr>
        <p:spPr>
          <a:xfrm>
            <a:off x="395536" y="116632"/>
            <a:ext cx="79248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Silagem de cana-de-açúcar</a:t>
            </a: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251520" y="6330806"/>
            <a:ext cx="221567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>
              <a:spcBef>
                <a:spcPct val="20000"/>
              </a:spcBef>
              <a:buClr>
                <a:schemeClr val="tx1"/>
              </a:buClr>
              <a:buSzPct val="75000"/>
            </a:pPr>
            <a:r>
              <a:rPr lang="en-US" baseline="0" dirty="0" err="1" smtClean="0"/>
              <a:t>Fonte</a:t>
            </a:r>
            <a:r>
              <a:rPr lang="en-US" baseline="0" dirty="0" smtClean="0"/>
              <a:t>: Schmidt (2008)</a:t>
            </a:r>
            <a:endParaRPr lang="pt-BR" baseline="0" dirty="0" smtClean="0"/>
          </a:p>
        </p:txBody>
      </p:sp>
      <p:pic>
        <p:nvPicPr>
          <p:cNvPr id="14" name="Picture 4" descr="logoesalq300dpi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15" name="Picture 99" descr="Logotipo grupo      conservaçã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72" t="22413" r="24390" b="7867"/>
          <a:stretch/>
        </p:blipFill>
        <p:spPr bwMode="auto">
          <a:xfrm>
            <a:off x="755576" y="1155447"/>
            <a:ext cx="7128792" cy="4865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5940152" y="6237312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Custódio, 2013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6084168" y="1052736"/>
            <a:ext cx="19442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Clostridium</a:t>
            </a:r>
          </a:p>
          <a:p>
            <a:r>
              <a:rPr lang="pt-BR" dirty="0" err="1" smtClean="0"/>
              <a:t>Ctrl</a:t>
            </a:r>
            <a:r>
              <a:rPr lang="pt-BR" dirty="0" smtClean="0"/>
              <a:t>: 3,3 </a:t>
            </a:r>
            <a:r>
              <a:rPr lang="pt-BR" dirty="0" err="1" smtClean="0"/>
              <a:t>ufc</a:t>
            </a:r>
            <a:r>
              <a:rPr lang="pt-BR" dirty="0" smtClean="0"/>
              <a:t>/g</a:t>
            </a:r>
          </a:p>
          <a:p>
            <a:r>
              <a:rPr lang="pt-BR" dirty="0" smtClean="0"/>
              <a:t>Cal: 6,7 </a:t>
            </a:r>
            <a:r>
              <a:rPr lang="pt-BR" dirty="0" err="1" smtClean="0"/>
              <a:t>ufc</a:t>
            </a:r>
            <a:r>
              <a:rPr lang="pt-BR" dirty="0" smtClean="0"/>
              <a:t>/g</a:t>
            </a: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6084168" y="2145630"/>
            <a:ext cx="19442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err="1" smtClean="0"/>
              <a:t>Ác</a:t>
            </a:r>
            <a:r>
              <a:rPr lang="pt-BR" b="1" dirty="0" smtClean="0"/>
              <a:t>. </a:t>
            </a:r>
            <a:r>
              <a:rPr lang="pt-BR" b="1" dirty="0" err="1" smtClean="0"/>
              <a:t>butírico</a:t>
            </a:r>
            <a:endParaRPr lang="pt-BR" b="1" dirty="0" smtClean="0"/>
          </a:p>
          <a:p>
            <a:r>
              <a:rPr lang="pt-BR" dirty="0" err="1" smtClean="0"/>
              <a:t>Ctrl</a:t>
            </a:r>
            <a:r>
              <a:rPr lang="pt-BR" dirty="0" smtClean="0"/>
              <a:t>: 0,3% MS</a:t>
            </a:r>
          </a:p>
          <a:p>
            <a:r>
              <a:rPr lang="pt-BR" dirty="0" smtClean="0"/>
              <a:t>Cal: 1,5% MS</a:t>
            </a:r>
            <a:endParaRPr lang="pt-BR" dirty="0"/>
          </a:p>
        </p:txBody>
      </p:sp>
      <p:sp>
        <p:nvSpPr>
          <p:cNvPr id="6" name="Título 5"/>
          <p:cNvSpPr txBox="1">
            <a:spLocks/>
          </p:cNvSpPr>
          <p:nvPr/>
        </p:nvSpPr>
        <p:spPr>
          <a:xfrm>
            <a:off x="457200" y="228600"/>
            <a:ext cx="8229600" cy="86836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err="1" smtClean="0"/>
              <a:t>CaO</a:t>
            </a:r>
            <a:r>
              <a:rPr lang="pt-BR" dirty="0" smtClean="0"/>
              <a:t> favorece o desenvolvimento de </a:t>
            </a:r>
            <a:r>
              <a:rPr lang="pt-BR" dirty="0" err="1" smtClean="0"/>
              <a:t>clostrídios</a:t>
            </a:r>
            <a:r>
              <a:rPr lang="pt-BR" dirty="0" smtClean="0"/>
              <a:t>!</a:t>
            </a:r>
            <a:endParaRPr lang="pt-BR" dirty="0"/>
          </a:p>
        </p:txBody>
      </p:sp>
      <p:pic>
        <p:nvPicPr>
          <p:cNvPr id="8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9" name="Picture 99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60327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9893" name="Object 21"/>
          <p:cNvGraphicFramePr>
            <a:graphicFrameLocks noChangeAspect="1"/>
          </p:cNvGraphicFramePr>
          <p:nvPr/>
        </p:nvGraphicFramePr>
        <p:xfrm>
          <a:off x="612775" y="1412875"/>
          <a:ext cx="7775575" cy="5059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7224" name="Gráfico" r:id="rId3" imgW="3762375" imgH="2447925" progId="Excel.Sheet.8">
                  <p:embed/>
                </p:oleObj>
              </mc:Choice>
              <mc:Fallback>
                <p:oleObj name="Gráfico" r:id="rId3" imgW="3762375" imgH="2447925" progId="Excel.Shee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775" y="1412875"/>
                        <a:ext cx="7775575" cy="5059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CC99">
                                <a:alpha val="70000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885" name="Text Box 13"/>
          <p:cNvSpPr txBox="1">
            <a:spLocks noChangeArrowheads="1"/>
          </p:cNvSpPr>
          <p:nvPr/>
        </p:nvSpPr>
        <p:spPr bwMode="auto">
          <a:xfrm>
            <a:off x="1403350" y="908050"/>
            <a:ext cx="6840538" cy="37959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800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Lactobacillus</a:t>
            </a:r>
            <a:r>
              <a:rPr lang="pt-BR" sz="28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 </a:t>
            </a:r>
            <a:r>
              <a:rPr lang="pt-BR" sz="2800" b="1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plantarum</a:t>
            </a:r>
            <a:r>
              <a:rPr lang="pt-BR" sz="2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 (100.000 </a:t>
            </a:r>
            <a:r>
              <a:rPr lang="pt-BR" sz="2800" b="1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cfu</a:t>
            </a:r>
            <a:r>
              <a:rPr lang="pt-BR" sz="2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/g)</a:t>
            </a:r>
            <a:endParaRPr lang="pt-BR" sz="2400" b="1" i="1" dirty="0"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  <p:sp>
        <p:nvSpPr>
          <p:cNvPr id="79886" name="Text Box 14"/>
          <p:cNvSpPr txBox="1">
            <a:spLocks noChangeArrowheads="1"/>
          </p:cNvSpPr>
          <p:nvPr/>
        </p:nvSpPr>
        <p:spPr bwMode="auto">
          <a:xfrm>
            <a:off x="1990725" y="1598613"/>
            <a:ext cx="10795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N=11</a:t>
            </a:r>
          </a:p>
        </p:txBody>
      </p:sp>
      <p:sp>
        <p:nvSpPr>
          <p:cNvPr id="79887" name="Text Box 15"/>
          <p:cNvSpPr txBox="1">
            <a:spLocks noChangeArrowheads="1"/>
          </p:cNvSpPr>
          <p:nvPr/>
        </p:nvSpPr>
        <p:spPr bwMode="auto">
          <a:xfrm>
            <a:off x="2916238" y="1773238"/>
            <a:ext cx="10795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6</a:t>
            </a:r>
          </a:p>
        </p:txBody>
      </p:sp>
      <p:sp>
        <p:nvSpPr>
          <p:cNvPr id="79889" name="Text Box 17"/>
          <p:cNvSpPr txBox="1">
            <a:spLocks noChangeArrowheads="1"/>
          </p:cNvSpPr>
          <p:nvPr/>
        </p:nvSpPr>
        <p:spPr bwMode="auto">
          <a:xfrm>
            <a:off x="4151313" y="1423988"/>
            <a:ext cx="10795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9890" name="Text Box 18"/>
          <p:cNvSpPr txBox="1">
            <a:spLocks noChangeArrowheads="1"/>
          </p:cNvSpPr>
          <p:nvPr/>
        </p:nvSpPr>
        <p:spPr bwMode="auto">
          <a:xfrm>
            <a:off x="5219700" y="1433513"/>
            <a:ext cx="10795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5</a:t>
            </a:r>
          </a:p>
        </p:txBody>
      </p:sp>
      <p:sp>
        <p:nvSpPr>
          <p:cNvPr id="79891" name="Text Box 19"/>
          <p:cNvSpPr txBox="1">
            <a:spLocks noChangeArrowheads="1"/>
          </p:cNvSpPr>
          <p:nvPr/>
        </p:nvSpPr>
        <p:spPr bwMode="auto">
          <a:xfrm>
            <a:off x="6269038" y="1412875"/>
            <a:ext cx="10795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5</a:t>
            </a:r>
          </a:p>
        </p:txBody>
      </p:sp>
      <p:sp>
        <p:nvSpPr>
          <p:cNvPr id="79892" name="Text Box 20"/>
          <p:cNvSpPr txBox="1">
            <a:spLocks noChangeArrowheads="1"/>
          </p:cNvSpPr>
          <p:nvPr/>
        </p:nvSpPr>
        <p:spPr bwMode="auto">
          <a:xfrm>
            <a:off x="7308850" y="1412875"/>
            <a:ext cx="10795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10</a:t>
            </a:r>
          </a:p>
        </p:txBody>
      </p:sp>
      <p:sp>
        <p:nvSpPr>
          <p:cNvPr id="20" name="AutoShape 2"/>
          <p:cNvSpPr txBox="1">
            <a:spLocks noChangeArrowheads="1"/>
          </p:cNvSpPr>
          <p:nvPr/>
        </p:nvSpPr>
        <p:spPr>
          <a:xfrm>
            <a:off x="395536" y="116632"/>
            <a:ext cx="79248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Silagem de cana-de-açúcar</a:t>
            </a: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251520" y="6330806"/>
            <a:ext cx="221567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>
              <a:spcBef>
                <a:spcPct val="20000"/>
              </a:spcBef>
              <a:buClr>
                <a:schemeClr val="tx1"/>
              </a:buClr>
              <a:buSzPct val="75000"/>
            </a:pPr>
            <a:r>
              <a:rPr lang="en-US" baseline="0" dirty="0" err="1" smtClean="0"/>
              <a:t>Fonte</a:t>
            </a:r>
            <a:r>
              <a:rPr lang="en-US" baseline="0" dirty="0" smtClean="0"/>
              <a:t>: Schmidt (2008)</a:t>
            </a:r>
            <a:endParaRPr lang="pt-BR" baseline="0" dirty="0" smtClean="0"/>
          </a:p>
        </p:txBody>
      </p:sp>
      <p:pic>
        <p:nvPicPr>
          <p:cNvPr id="12" name="Picture 4" descr="logoesalq300dpi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13" name="Picture 99" descr="Logotipo grupo      conservaçã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0916" name="Object 20"/>
          <p:cNvGraphicFramePr>
            <a:graphicFrameLocks noChangeAspect="1"/>
          </p:cNvGraphicFramePr>
          <p:nvPr/>
        </p:nvGraphicFramePr>
        <p:xfrm>
          <a:off x="560388" y="1433513"/>
          <a:ext cx="7993062" cy="4959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8248" name="Gráfico" r:id="rId3" imgW="3733800" imgH="2571750" progId="Excel.Sheet.8">
                  <p:embed/>
                </p:oleObj>
              </mc:Choice>
              <mc:Fallback>
                <p:oleObj name="Gráfico" r:id="rId3" imgW="3733800" imgH="2571750" progId="Excel.Shee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388" y="1433513"/>
                        <a:ext cx="7993062" cy="4959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CC99">
                                <a:alpha val="70000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909" name="Text Box 13"/>
          <p:cNvSpPr txBox="1">
            <a:spLocks noChangeArrowheads="1"/>
          </p:cNvSpPr>
          <p:nvPr/>
        </p:nvSpPr>
        <p:spPr bwMode="auto">
          <a:xfrm>
            <a:off x="1403350" y="908050"/>
            <a:ext cx="6840538" cy="37959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800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Lactobacillus</a:t>
            </a:r>
            <a:r>
              <a:rPr lang="pt-BR" sz="28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 </a:t>
            </a:r>
            <a:r>
              <a:rPr lang="pt-BR" sz="2800" b="1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buchneri</a:t>
            </a:r>
            <a:r>
              <a:rPr lang="pt-BR" sz="2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 (&lt;500.000 </a:t>
            </a:r>
            <a:r>
              <a:rPr lang="pt-BR" sz="2800" b="1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cfu</a:t>
            </a:r>
            <a:r>
              <a:rPr lang="pt-BR" sz="2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/g)</a:t>
            </a:r>
            <a:endParaRPr lang="pt-BR" sz="2800" b="1" i="1" dirty="0"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  <p:sp>
        <p:nvSpPr>
          <p:cNvPr id="80910" name="Text Box 14"/>
          <p:cNvSpPr txBox="1">
            <a:spLocks noChangeArrowheads="1"/>
          </p:cNvSpPr>
          <p:nvPr/>
        </p:nvSpPr>
        <p:spPr bwMode="auto">
          <a:xfrm>
            <a:off x="1990725" y="2125663"/>
            <a:ext cx="10795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N=16</a:t>
            </a:r>
          </a:p>
        </p:txBody>
      </p:sp>
      <p:sp>
        <p:nvSpPr>
          <p:cNvPr id="80911" name="Text Box 15"/>
          <p:cNvSpPr txBox="1">
            <a:spLocks noChangeArrowheads="1"/>
          </p:cNvSpPr>
          <p:nvPr/>
        </p:nvSpPr>
        <p:spPr bwMode="auto">
          <a:xfrm>
            <a:off x="2843213" y="1628775"/>
            <a:ext cx="10795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13</a:t>
            </a:r>
          </a:p>
        </p:txBody>
      </p:sp>
      <p:sp>
        <p:nvSpPr>
          <p:cNvPr id="80912" name="Text Box 16"/>
          <p:cNvSpPr txBox="1">
            <a:spLocks noChangeArrowheads="1"/>
          </p:cNvSpPr>
          <p:nvPr/>
        </p:nvSpPr>
        <p:spPr bwMode="auto">
          <a:xfrm>
            <a:off x="3779838" y="2341563"/>
            <a:ext cx="10795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16</a:t>
            </a:r>
          </a:p>
        </p:txBody>
      </p:sp>
      <p:sp>
        <p:nvSpPr>
          <p:cNvPr id="80913" name="Text Box 17"/>
          <p:cNvSpPr txBox="1">
            <a:spLocks noChangeArrowheads="1"/>
          </p:cNvSpPr>
          <p:nvPr/>
        </p:nvSpPr>
        <p:spPr bwMode="auto">
          <a:xfrm>
            <a:off x="4645025" y="1549400"/>
            <a:ext cx="10795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10</a:t>
            </a:r>
          </a:p>
        </p:txBody>
      </p:sp>
      <p:sp>
        <p:nvSpPr>
          <p:cNvPr id="80914" name="Text Box 18"/>
          <p:cNvSpPr txBox="1">
            <a:spLocks noChangeArrowheads="1"/>
          </p:cNvSpPr>
          <p:nvPr/>
        </p:nvSpPr>
        <p:spPr bwMode="auto">
          <a:xfrm>
            <a:off x="5508625" y="2125663"/>
            <a:ext cx="10795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12</a:t>
            </a:r>
          </a:p>
        </p:txBody>
      </p:sp>
      <p:sp>
        <p:nvSpPr>
          <p:cNvPr id="80915" name="Text Box 19"/>
          <p:cNvSpPr txBox="1">
            <a:spLocks noChangeArrowheads="1"/>
          </p:cNvSpPr>
          <p:nvPr/>
        </p:nvSpPr>
        <p:spPr bwMode="auto">
          <a:xfrm>
            <a:off x="6516688" y="1549400"/>
            <a:ext cx="10795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11</a:t>
            </a:r>
          </a:p>
        </p:txBody>
      </p:sp>
      <p:sp>
        <p:nvSpPr>
          <p:cNvPr id="80917" name="Text Box 21"/>
          <p:cNvSpPr txBox="1">
            <a:spLocks noChangeArrowheads="1"/>
          </p:cNvSpPr>
          <p:nvPr/>
        </p:nvSpPr>
        <p:spPr bwMode="auto">
          <a:xfrm>
            <a:off x="7451725" y="1693863"/>
            <a:ext cx="10795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21" name="AutoShape 2"/>
          <p:cNvSpPr txBox="1">
            <a:spLocks noChangeArrowheads="1"/>
          </p:cNvSpPr>
          <p:nvPr/>
        </p:nvSpPr>
        <p:spPr>
          <a:xfrm>
            <a:off x="395536" y="116632"/>
            <a:ext cx="79248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Silagem de cana-de-açúcar</a:t>
            </a: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251520" y="6330806"/>
            <a:ext cx="221567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>
              <a:spcBef>
                <a:spcPct val="20000"/>
              </a:spcBef>
              <a:buClr>
                <a:schemeClr val="tx1"/>
              </a:buClr>
              <a:buSzPct val="75000"/>
            </a:pPr>
            <a:r>
              <a:rPr lang="en-US" baseline="0" dirty="0" err="1" smtClean="0"/>
              <a:t>Fonte</a:t>
            </a:r>
            <a:r>
              <a:rPr lang="en-US" baseline="0" dirty="0" smtClean="0"/>
              <a:t>: Schmidt (2008)</a:t>
            </a:r>
            <a:endParaRPr lang="pt-BR" baseline="0" dirty="0" smtClean="0"/>
          </a:p>
        </p:txBody>
      </p:sp>
      <p:pic>
        <p:nvPicPr>
          <p:cNvPr id="13" name="Picture 4" descr="logoesalq300dpi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14" name="Picture 99" descr="Logotipo grupo      conservaçã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6758628" cy="4796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539552" y="44624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 algn="l">
              <a:lnSpc>
                <a:spcPct val="90000"/>
              </a:lnSpc>
            </a:pPr>
            <a:r>
              <a:rPr lang="en-US" sz="3600" baseline="0" dirty="0" err="1" smtClean="0">
                <a:latin typeface="+mj-lt"/>
              </a:rPr>
              <a:t>Aditivos</a:t>
            </a:r>
            <a:endParaRPr lang="pt-BR" sz="3600" baseline="0" dirty="0">
              <a:latin typeface="+mj-lt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5940152" y="6309320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Gomes et al. (2018)</a:t>
            </a:r>
            <a:endParaRPr lang="pt-B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7" t="18543" r="21039" b="16657"/>
          <a:stretch/>
        </p:blipFill>
        <p:spPr bwMode="auto">
          <a:xfrm rot="5400000">
            <a:off x="7032867" y="2694460"/>
            <a:ext cx="2601310" cy="16221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 descr="logoesalq300dpi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8" name="Picture 99" descr="Logotipo grupo      conservaçã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85812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54454"/>
            <a:ext cx="7118151" cy="4782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539552" y="44624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 algn="l">
              <a:lnSpc>
                <a:spcPct val="90000"/>
              </a:lnSpc>
            </a:pPr>
            <a:r>
              <a:rPr lang="en-US" sz="3600" baseline="0" dirty="0" err="1" smtClean="0">
                <a:latin typeface="+mj-lt"/>
              </a:rPr>
              <a:t>Aditivos</a:t>
            </a:r>
            <a:endParaRPr lang="pt-BR" sz="3600" baseline="0" dirty="0">
              <a:latin typeface="+mj-lt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5940152" y="6309320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Daniel et al., 2015</a:t>
            </a:r>
            <a:endParaRPr lang="pt-BR" dirty="0"/>
          </a:p>
        </p:txBody>
      </p:sp>
      <p:pic>
        <p:nvPicPr>
          <p:cNvPr id="6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8" name="Picture 99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6008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4" name="Text Box 4"/>
          <p:cNvSpPr txBox="1">
            <a:spLocks noChangeArrowheads="1"/>
          </p:cNvSpPr>
          <p:nvPr/>
        </p:nvSpPr>
        <p:spPr bwMode="auto">
          <a:xfrm>
            <a:off x="565473" y="1340768"/>
            <a:ext cx="8471023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sz="3200" b="1" baseline="0" dirty="0" smtClean="0">
                <a:solidFill>
                  <a:srgbClr val="FF0000"/>
                </a:solidFill>
                <a:latin typeface="+mj-lt"/>
              </a:rPr>
              <a:t>Redução nas perdas de MS</a:t>
            </a:r>
          </a:p>
          <a:p>
            <a:pPr algn="l">
              <a:spcBef>
                <a:spcPct val="50000"/>
              </a:spcBef>
            </a:pPr>
            <a:r>
              <a:rPr lang="en-US" sz="3200" baseline="0" dirty="0" smtClean="0">
                <a:latin typeface="+mj-lt"/>
              </a:rPr>
              <a:t>25 - 30% (</a:t>
            </a:r>
            <a:r>
              <a:rPr lang="en-US" sz="3200" baseline="0" dirty="0" err="1" smtClean="0">
                <a:latin typeface="+mj-lt"/>
              </a:rPr>
              <a:t>sem</a:t>
            </a:r>
            <a:r>
              <a:rPr lang="en-US" sz="3200" baseline="0" dirty="0" smtClean="0">
                <a:latin typeface="+mj-lt"/>
              </a:rPr>
              <a:t> </a:t>
            </a:r>
            <a:r>
              <a:rPr lang="en-US" sz="3200" baseline="0" dirty="0" err="1" smtClean="0">
                <a:latin typeface="+mj-lt"/>
              </a:rPr>
              <a:t>aditivo</a:t>
            </a:r>
            <a:r>
              <a:rPr lang="en-US" sz="3200" baseline="0" dirty="0" smtClean="0">
                <a:latin typeface="+mj-lt"/>
              </a:rPr>
              <a:t>) → 12-20% (</a:t>
            </a:r>
            <a:r>
              <a:rPr lang="en-US" sz="3200" baseline="0" dirty="0" err="1" smtClean="0">
                <a:latin typeface="+mj-lt"/>
              </a:rPr>
              <a:t>aditivada</a:t>
            </a:r>
            <a:r>
              <a:rPr lang="en-US" sz="3200" baseline="0" dirty="0" smtClean="0">
                <a:latin typeface="+mj-lt"/>
              </a:rPr>
              <a:t>)</a:t>
            </a:r>
          </a:p>
          <a:p>
            <a:pPr algn="l">
              <a:spcBef>
                <a:spcPct val="50000"/>
              </a:spcBef>
            </a:pPr>
            <a:endParaRPr lang="pt-BR" sz="3200" baseline="0" dirty="0" smtClean="0">
              <a:latin typeface="+mj-lt"/>
            </a:endParaRPr>
          </a:p>
          <a:p>
            <a:pPr algn="l">
              <a:spcBef>
                <a:spcPct val="50000"/>
              </a:spcBef>
            </a:pPr>
            <a:r>
              <a:rPr lang="pt-BR" sz="3200" baseline="0" dirty="0" smtClean="0">
                <a:latin typeface="+mj-lt"/>
              </a:rPr>
              <a:t>Opções:</a:t>
            </a:r>
          </a:p>
          <a:p>
            <a:pPr marL="457200" indent="-457200" algn="l">
              <a:spcBef>
                <a:spcPct val="50000"/>
              </a:spcBef>
              <a:buFontTx/>
              <a:buChar char="-"/>
            </a:pPr>
            <a:r>
              <a:rPr lang="pt-BR" sz="3200" baseline="0" dirty="0" err="1" smtClean="0">
                <a:latin typeface="+mj-lt"/>
              </a:rPr>
              <a:t>Benzoato</a:t>
            </a:r>
            <a:r>
              <a:rPr lang="pt-BR" sz="3200" baseline="0" dirty="0" smtClean="0">
                <a:latin typeface="+mj-lt"/>
              </a:rPr>
              <a:t> de sódio (1,5 kg/t)</a:t>
            </a:r>
          </a:p>
          <a:p>
            <a:pPr marL="457200" indent="-457200" algn="l">
              <a:spcBef>
                <a:spcPct val="50000"/>
              </a:spcBef>
              <a:buFontTx/>
              <a:buChar char="-"/>
            </a:pPr>
            <a:r>
              <a:rPr lang="pt-BR" sz="3200" dirty="0" err="1" smtClean="0">
                <a:latin typeface="+mj-lt"/>
              </a:rPr>
              <a:t>Inoculante</a:t>
            </a:r>
            <a:r>
              <a:rPr lang="pt-BR" sz="3200" dirty="0" smtClean="0">
                <a:latin typeface="+mj-lt"/>
              </a:rPr>
              <a:t> </a:t>
            </a:r>
            <a:r>
              <a:rPr lang="pt-BR" sz="3200" dirty="0" err="1" smtClean="0">
                <a:latin typeface="+mj-lt"/>
              </a:rPr>
              <a:t>heterofermentativo</a:t>
            </a:r>
            <a:endParaRPr lang="pt-BR" sz="3200" dirty="0">
              <a:latin typeface="+mj-lt"/>
            </a:endParaRPr>
          </a:p>
          <a:p>
            <a:pPr algn="l">
              <a:spcBef>
                <a:spcPct val="50000"/>
              </a:spcBef>
            </a:pPr>
            <a:r>
              <a:rPr lang="pt-BR" sz="3200" i="1" baseline="0" dirty="0" smtClean="0">
                <a:latin typeface="+mj-lt"/>
              </a:rPr>
              <a:t>Ex. </a:t>
            </a:r>
            <a:r>
              <a:rPr lang="pt-BR" sz="3200" i="1" baseline="0" dirty="0" err="1" smtClean="0">
                <a:latin typeface="+mj-lt"/>
              </a:rPr>
              <a:t>Lactobacillus</a:t>
            </a:r>
            <a:r>
              <a:rPr lang="pt-BR" sz="3200" i="1" baseline="0" dirty="0" smtClean="0">
                <a:latin typeface="+mj-lt"/>
              </a:rPr>
              <a:t> </a:t>
            </a:r>
            <a:r>
              <a:rPr lang="pt-BR" sz="3200" i="1" baseline="0" dirty="0" err="1" smtClean="0">
                <a:latin typeface="+mj-lt"/>
              </a:rPr>
              <a:t>buchneri</a:t>
            </a:r>
            <a:r>
              <a:rPr lang="pt-BR" sz="3200" baseline="0" dirty="0" smtClean="0">
                <a:latin typeface="+mj-lt"/>
              </a:rPr>
              <a:t> (100 a 400 mil </a:t>
            </a:r>
            <a:r>
              <a:rPr lang="pt-BR" sz="3200" baseline="0" dirty="0" err="1" smtClean="0">
                <a:latin typeface="+mj-lt"/>
              </a:rPr>
              <a:t>ufc</a:t>
            </a:r>
            <a:r>
              <a:rPr lang="pt-BR" sz="3200" baseline="0" dirty="0" smtClean="0">
                <a:latin typeface="+mj-lt"/>
              </a:rPr>
              <a:t>/g)</a:t>
            </a:r>
          </a:p>
        </p:txBody>
      </p:sp>
      <p:sp>
        <p:nvSpPr>
          <p:cNvPr id="220167" name="AutoShape 7"/>
          <p:cNvSpPr>
            <a:spLocks noChangeArrowheads="1"/>
          </p:cNvSpPr>
          <p:nvPr/>
        </p:nvSpPr>
        <p:spPr bwMode="auto">
          <a:xfrm>
            <a:off x="539552" y="44624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 algn="l">
              <a:lnSpc>
                <a:spcPct val="90000"/>
              </a:lnSpc>
            </a:pPr>
            <a:r>
              <a:rPr lang="en-US" sz="4000" b="1" baseline="0" dirty="0" err="1" smtClean="0">
                <a:latin typeface="+mj-lt"/>
              </a:rPr>
              <a:t>Aditivos</a:t>
            </a:r>
            <a:endParaRPr lang="pt-BR" sz="4000" b="1" baseline="0" dirty="0">
              <a:latin typeface="+mj-lt"/>
            </a:endParaRPr>
          </a:p>
        </p:txBody>
      </p:sp>
      <p:pic>
        <p:nvPicPr>
          <p:cNvPr id="4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5" name="Picture 99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15151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err="1" smtClean="0"/>
              <a:t>Cana-de-açúcar</a:t>
            </a:r>
            <a:endParaRPr lang="pt-BR" b="1" dirty="0"/>
          </a:p>
        </p:txBody>
      </p:sp>
      <p:sp>
        <p:nvSpPr>
          <p:cNvPr id="5" name="Text Box 31"/>
          <p:cNvSpPr txBox="1">
            <a:spLocks noChangeArrowheads="1"/>
          </p:cNvSpPr>
          <p:nvPr/>
        </p:nvSpPr>
        <p:spPr bwMode="auto">
          <a:xfrm>
            <a:off x="496068" y="1844824"/>
            <a:ext cx="4033838" cy="1052596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l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aseline="0" dirty="0">
                <a:solidFill>
                  <a:prstClr val="black"/>
                </a:solidFill>
              </a:rPr>
              <a:t>- 7 milhões de ha (2008)</a:t>
            </a:r>
          </a:p>
          <a:p>
            <a:pPr algn="l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aseline="0" dirty="0">
                <a:solidFill>
                  <a:prstClr val="black"/>
                </a:solidFill>
              </a:rPr>
              <a:t>- 9 milhões de ha (</a:t>
            </a:r>
            <a:r>
              <a:rPr lang="pt-BR" sz="2400" baseline="0" dirty="0" smtClean="0">
                <a:solidFill>
                  <a:prstClr val="black"/>
                </a:solidFill>
              </a:rPr>
              <a:t>2019)</a:t>
            </a:r>
            <a:endParaRPr lang="pt-BR" sz="2400" baseline="0" dirty="0">
              <a:solidFill>
                <a:prstClr val="black"/>
              </a:solidFill>
            </a:endParaRPr>
          </a:p>
        </p:txBody>
      </p:sp>
      <p:sp>
        <p:nvSpPr>
          <p:cNvPr id="6" name="Text Box 32"/>
          <p:cNvSpPr txBox="1">
            <a:spLocks noChangeArrowheads="1"/>
          </p:cNvSpPr>
          <p:nvPr/>
        </p:nvSpPr>
        <p:spPr bwMode="auto">
          <a:xfrm>
            <a:off x="496068" y="3070374"/>
            <a:ext cx="4033838" cy="1052596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l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aseline="0" dirty="0">
                <a:solidFill>
                  <a:prstClr val="black"/>
                </a:solidFill>
              </a:rPr>
              <a:t>- 577 milhões ton. (2008)</a:t>
            </a:r>
          </a:p>
          <a:p>
            <a:pPr algn="l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aseline="0" dirty="0">
                <a:solidFill>
                  <a:prstClr val="black"/>
                </a:solidFill>
              </a:rPr>
              <a:t>- 685 milhões ton. (</a:t>
            </a:r>
            <a:r>
              <a:rPr lang="pt-BR" sz="2400" baseline="0" dirty="0" smtClean="0">
                <a:solidFill>
                  <a:prstClr val="black"/>
                </a:solidFill>
              </a:rPr>
              <a:t>2019)</a:t>
            </a:r>
            <a:endParaRPr lang="pt-BR" sz="2400" baseline="0" dirty="0">
              <a:solidFill>
                <a:prstClr val="black"/>
              </a:solidFill>
            </a:endParaRPr>
          </a:p>
        </p:txBody>
      </p:sp>
      <p:sp>
        <p:nvSpPr>
          <p:cNvPr id="7" name="Text Box 33"/>
          <p:cNvSpPr txBox="1">
            <a:spLocks noChangeArrowheads="1"/>
          </p:cNvSpPr>
          <p:nvPr/>
        </p:nvSpPr>
        <p:spPr bwMode="auto">
          <a:xfrm>
            <a:off x="496068" y="4272111"/>
            <a:ext cx="4033838" cy="1052596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l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aseline="0" dirty="0">
                <a:solidFill>
                  <a:prstClr val="black"/>
                </a:solidFill>
              </a:rPr>
              <a:t>- </a:t>
            </a:r>
            <a:r>
              <a:rPr lang="pt-BR" sz="2400" baseline="0" dirty="0" smtClean="0">
                <a:solidFill>
                  <a:prstClr val="black"/>
                </a:solidFill>
              </a:rPr>
              <a:t>414 </a:t>
            </a:r>
            <a:r>
              <a:rPr lang="pt-BR" sz="2400" baseline="0" dirty="0">
                <a:solidFill>
                  <a:prstClr val="black"/>
                </a:solidFill>
              </a:rPr>
              <a:t>usinas no país</a:t>
            </a:r>
          </a:p>
          <a:p>
            <a:pPr algn="l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pt-BR" sz="2400" baseline="0" dirty="0" smtClean="0">
                <a:solidFill>
                  <a:prstClr val="black"/>
                </a:solidFill>
              </a:rPr>
              <a:t>171 </a:t>
            </a:r>
            <a:r>
              <a:rPr lang="pt-BR" sz="2400" baseline="0" dirty="0">
                <a:solidFill>
                  <a:prstClr val="black"/>
                </a:solidFill>
              </a:rPr>
              <a:t>usinas em SP</a:t>
            </a:r>
          </a:p>
        </p:txBody>
      </p:sp>
      <p:sp>
        <p:nvSpPr>
          <p:cNvPr id="8" name="Text Box 34"/>
          <p:cNvSpPr txBox="1">
            <a:spLocks noChangeArrowheads="1"/>
          </p:cNvSpPr>
          <p:nvPr/>
        </p:nvSpPr>
        <p:spPr bwMode="auto">
          <a:xfrm>
            <a:off x="7596336" y="6381328"/>
            <a:ext cx="151216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pt-BR" baseline="0" dirty="0" smtClean="0">
                <a:solidFill>
                  <a:prstClr val="white"/>
                </a:solidFill>
                <a:latin typeface="Georgia"/>
              </a:rPr>
              <a:t>Conab </a:t>
            </a:r>
            <a:r>
              <a:rPr lang="pt-BR" baseline="0" dirty="0">
                <a:solidFill>
                  <a:prstClr val="white"/>
                </a:solidFill>
                <a:latin typeface="Georgia"/>
              </a:rPr>
              <a:t>(2009)</a:t>
            </a:r>
          </a:p>
        </p:txBody>
      </p:sp>
      <p:pic>
        <p:nvPicPr>
          <p:cNvPr id="9" name="Picture 37" descr="vert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056" y="1897211"/>
            <a:ext cx="3962400" cy="3238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8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21104" y="6034088"/>
            <a:ext cx="787400" cy="823912"/>
          </a:xfrm>
          <a:prstGeom prst="rect">
            <a:avLst/>
          </a:prstGeom>
          <a:noFill/>
        </p:spPr>
      </p:pic>
      <p:pic>
        <p:nvPicPr>
          <p:cNvPr id="11" name="Picture 12" descr="logoesalq300dpi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9540" y="71438"/>
            <a:ext cx="774135" cy="11255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77" t="11294" r="8085" b="7905"/>
          <a:stretch/>
        </p:blipFill>
        <p:spPr bwMode="auto">
          <a:xfrm>
            <a:off x="251520" y="188640"/>
            <a:ext cx="8496944" cy="64279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339752" y="5066020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err="1" smtClean="0"/>
              <a:t>Benzoato</a:t>
            </a:r>
            <a:r>
              <a:rPr lang="pt-BR" sz="2800" b="1" dirty="0" smtClean="0"/>
              <a:t> 1,5 kg/t</a:t>
            </a:r>
            <a:endParaRPr lang="pt-BR" sz="2800" b="1" dirty="0"/>
          </a:p>
        </p:txBody>
      </p:sp>
      <p:pic>
        <p:nvPicPr>
          <p:cNvPr id="4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5" name="Picture 99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7523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6" name="Text Box 4"/>
          <p:cNvSpPr txBox="1">
            <a:spLocks noChangeArrowheads="1"/>
          </p:cNvSpPr>
          <p:nvPr/>
        </p:nvSpPr>
        <p:spPr bwMode="auto">
          <a:xfrm>
            <a:off x="0" y="4876800"/>
            <a:ext cx="9144000" cy="6413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sz="3600" i="1" baseline="0">
                <a:latin typeface="Times New Roman" pitchFamily="18" charset="0"/>
              </a:rPr>
              <a:t> </a:t>
            </a:r>
          </a:p>
        </p:txBody>
      </p:sp>
      <p:pic>
        <p:nvPicPr>
          <p:cNvPr id="707586" name="Picture 2" descr="C:\Users\Nussio\Desktop\Sta Maria Itabita guanhaes fotos cana\DSCN14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968" y="1412776"/>
            <a:ext cx="7900416" cy="5328592"/>
          </a:xfrm>
          <a:prstGeom prst="rect">
            <a:avLst/>
          </a:prstGeom>
          <a:noFill/>
        </p:spPr>
      </p:pic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179512" y="18864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 algn="l">
              <a:lnSpc>
                <a:spcPct val="90000"/>
              </a:lnSpc>
            </a:pPr>
            <a:r>
              <a:rPr lang="en-US" sz="3600" b="1" baseline="0" dirty="0" err="1" smtClean="0">
                <a:solidFill>
                  <a:schemeClr val="tx2"/>
                </a:solidFill>
              </a:rPr>
              <a:t>Gradiente</a:t>
            </a:r>
            <a:r>
              <a:rPr lang="en-US" sz="3600" b="1" baseline="0" dirty="0" smtClean="0">
                <a:solidFill>
                  <a:schemeClr val="tx2"/>
                </a:solidFill>
              </a:rPr>
              <a:t> de </a:t>
            </a:r>
            <a:r>
              <a:rPr lang="en-US" sz="3600" b="1" baseline="0" dirty="0" err="1" smtClean="0">
                <a:solidFill>
                  <a:schemeClr val="tx2"/>
                </a:solidFill>
              </a:rPr>
              <a:t>rebrotação</a:t>
            </a:r>
            <a:r>
              <a:rPr lang="en-US" sz="3600" b="1" baseline="0" dirty="0" smtClean="0">
                <a:solidFill>
                  <a:schemeClr val="tx2"/>
                </a:solidFill>
              </a:rPr>
              <a:t> </a:t>
            </a:r>
            <a:r>
              <a:rPr lang="en-US" sz="3600" b="1" baseline="0" dirty="0" err="1" smtClean="0">
                <a:solidFill>
                  <a:schemeClr val="tx2"/>
                </a:solidFill>
              </a:rPr>
              <a:t>reduz</a:t>
            </a:r>
            <a:r>
              <a:rPr lang="en-US" sz="3600" b="1" baseline="0" dirty="0" smtClean="0">
                <a:solidFill>
                  <a:schemeClr val="tx2"/>
                </a:solidFill>
              </a:rPr>
              <a:t> </a:t>
            </a:r>
            <a:r>
              <a:rPr lang="en-US" sz="3600" b="1" baseline="0" dirty="0" err="1" smtClean="0">
                <a:solidFill>
                  <a:schemeClr val="tx2"/>
                </a:solidFill>
              </a:rPr>
              <a:t>longevidade</a:t>
            </a:r>
            <a:endParaRPr lang="pt-BR" sz="3600" b="1" baseline="0" dirty="0">
              <a:solidFill>
                <a:schemeClr val="tx2"/>
              </a:solidFill>
            </a:endParaRPr>
          </a:p>
        </p:txBody>
      </p:sp>
      <p:pic>
        <p:nvPicPr>
          <p:cNvPr id="7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9" name="Picture 99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5028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6" name="Text Box 4"/>
          <p:cNvSpPr txBox="1">
            <a:spLocks noChangeArrowheads="1"/>
          </p:cNvSpPr>
          <p:nvPr/>
        </p:nvSpPr>
        <p:spPr bwMode="auto">
          <a:xfrm>
            <a:off x="0" y="4876800"/>
            <a:ext cx="9144000" cy="6413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sz="3600" i="1" baseline="0">
                <a:latin typeface="Times New Roman" pitchFamily="18" charset="0"/>
              </a:rPr>
              <a:t> </a:t>
            </a: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179512" y="18864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 algn="l">
              <a:lnSpc>
                <a:spcPct val="90000"/>
              </a:lnSpc>
            </a:pPr>
            <a:r>
              <a:rPr lang="en-US" sz="3600" b="1" baseline="0" dirty="0" err="1" smtClean="0">
                <a:solidFill>
                  <a:schemeClr val="tx2"/>
                </a:solidFill>
              </a:rPr>
              <a:t>Gradiente</a:t>
            </a:r>
            <a:r>
              <a:rPr lang="en-US" sz="3600" b="1" baseline="0" dirty="0" smtClean="0">
                <a:solidFill>
                  <a:schemeClr val="tx2"/>
                </a:solidFill>
              </a:rPr>
              <a:t> de </a:t>
            </a:r>
            <a:r>
              <a:rPr lang="en-US" sz="3600" b="1" baseline="0" dirty="0" err="1" smtClean="0">
                <a:solidFill>
                  <a:schemeClr val="tx2"/>
                </a:solidFill>
              </a:rPr>
              <a:t>rebrotação</a:t>
            </a:r>
            <a:r>
              <a:rPr lang="en-US" sz="3600" b="1" baseline="0" dirty="0" smtClean="0">
                <a:solidFill>
                  <a:schemeClr val="tx2"/>
                </a:solidFill>
              </a:rPr>
              <a:t> </a:t>
            </a:r>
            <a:r>
              <a:rPr lang="en-US" sz="3600" b="1" baseline="0" dirty="0" err="1" smtClean="0">
                <a:solidFill>
                  <a:schemeClr val="tx2"/>
                </a:solidFill>
              </a:rPr>
              <a:t>reduz</a:t>
            </a:r>
            <a:r>
              <a:rPr lang="en-US" sz="3600" b="1" baseline="0" dirty="0" smtClean="0">
                <a:solidFill>
                  <a:schemeClr val="tx2"/>
                </a:solidFill>
              </a:rPr>
              <a:t> </a:t>
            </a:r>
            <a:r>
              <a:rPr lang="en-US" sz="3600" b="1" baseline="0" dirty="0" err="1" smtClean="0">
                <a:solidFill>
                  <a:schemeClr val="tx2"/>
                </a:solidFill>
              </a:rPr>
              <a:t>longevidade</a:t>
            </a:r>
            <a:endParaRPr lang="pt-BR" sz="3600" b="1" baseline="0" dirty="0">
              <a:solidFill>
                <a:schemeClr val="tx2"/>
              </a:solidFill>
            </a:endParaRPr>
          </a:p>
        </p:txBody>
      </p:sp>
      <p:pic>
        <p:nvPicPr>
          <p:cNvPr id="7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9" name="Picture 99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92796"/>
            <a:ext cx="7020272" cy="5265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83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6" name="Text Box 4"/>
          <p:cNvSpPr txBox="1">
            <a:spLocks noChangeArrowheads="1"/>
          </p:cNvSpPr>
          <p:nvPr/>
        </p:nvSpPr>
        <p:spPr bwMode="auto">
          <a:xfrm>
            <a:off x="0" y="4876800"/>
            <a:ext cx="9144000" cy="6413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sz="3600" i="1" baseline="0">
                <a:latin typeface="Times New Roman" pitchFamily="18" charset="0"/>
              </a:rPr>
              <a:t> </a:t>
            </a:r>
          </a:p>
        </p:txBody>
      </p:sp>
      <p:sp>
        <p:nvSpPr>
          <p:cNvPr id="243717" name="AutoShape 5"/>
          <p:cNvSpPr>
            <a:spLocks noChangeArrowheads="1"/>
          </p:cNvSpPr>
          <p:nvPr/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 algn="l">
              <a:lnSpc>
                <a:spcPct val="90000"/>
              </a:lnSpc>
            </a:pPr>
            <a:r>
              <a:rPr lang="en-US" sz="3600" b="1" baseline="0" dirty="0" err="1">
                <a:solidFill>
                  <a:schemeClr val="tx2"/>
                </a:solidFill>
              </a:rPr>
              <a:t>Reflexões</a:t>
            </a:r>
            <a:endParaRPr lang="pt-BR" sz="3600" b="1" baseline="0" dirty="0">
              <a:solidFill>
                <a:schemeClr val="tx2"/>
              </a:solidFill>
            </a:endParaRPr>
          </a:p>
        </p:txBody>
      </p:sp>
      <p:sp>
        <p:nvSpPr>
          <p:cNvPr id="243719" name="Text Box 7"/>
          <p:cNvSpPr txBox="1">
            <a:spLocks noChangeArrowheads="1"/>
          </p:cNvSpPr>
          <p:nvPr/>
        </p:nvSpPr>
        <p:spPr bwMode="auto">
          <a:xfrm>
            <a:off x="612080" y="2378028"/>
            <a:ext cx="7848352" cy="2419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80000"/>
              </a:lnSpc>
              <a:spcBef>
                <a:spcPct val="50000"/>
              </a:spcBef>
            </a:pPr>
            <a:r>
              <a:rPr lang="pt-BR" sz="2800" baseline="0" dirty="0" smtClean="0">
                <a:latin typeface="Verdana" pitchFamily="34" charset="0"/>
              </a:rPr>
              <a:t>Aumentar </a:t>
            </a:r>
            <a:r>
              <a:rPr lang="pt-BR" sz="2800" baseline="0" dirty="0">
                <a:latin typeface="Verdana" pitchFamily="34" charset="0"/>
              </a:rPr>
              <a:t>a longevidade do talhão de 3-4 anos para 5-6 anos torna o </a:t>
            </a:r>
            <a:r>
              <a:rPr lang="pt-BR" sz="2800" baseline="0" dirty="0" smtClean="0">
                <a:latin typeface="Verdana" pitchFamily="34" charset="0"/>
              </a:rPr>
              <a:t>custo de </a:t>
            </a:r>
            <a:r>
              <a:rPr lang="pt-BR" sz="2800" baseline="0" dirty="0">
                <a:latin typeface="Verdana" pitchFamily="34" charset="0"/>
              </a:rPr>
              <a:t>cana </a:t>
            </a:r>
            <a:r>
              <a:rPr lang="pt-BR" sz="2800" baseline="0" dirty="0" err="1">
                <a:latin typeface="Verdana" pitchFamily="34" charset="0"/>
              </a:rPr>
              <a:t>capineira</a:t>
            </a:r>
            <a:r>
              <a:rPr lang="pt-BR" sz="2800" baseline="0" dirty="0">
                <a:latin typeface="Verdana" pitchFamily="34" charset="0"/>
              </a:rPr>
              <a:t> semelhante a silagem de cana!!</a:t>
            </a:r>
            <a:endParaRPr lang="pt-BR" sz="2800" baseline="0" dirty="0"/>
          </a:p>
        </p:txBody>
      </p:sp>
      <p:pic>
        <p:nvPicPr>
          <p:cNvPr id="7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8" name="Picture 99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675" name="Picture 3" descr="sin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09688" y="1844824"/>
            <a:ext cx="6142037" cy="3860800"/>
          </a:xfrm>
          <a:prstGeom prst="rect">
            <a:avLst/>
          </a:prstGeom>
          <a:noFill/>
        </p:spPr>
      </p:pic>
      <p:sp>
        <p:nvSpPr>
          <p:cNvPr id="412676" name="Text Box 4"/>
          <p:cNvSpPr txBox="1">
            <a:spLocks noChangeArrowheads="1"/>
          </p:cNvSpPr>
          <p:nvPr/>
        </p:nvSpPr>
        <p:spPr bwMode="auto">
          <a:xfrm>
            <a:off x="755576" y="5805264"/>
            <a:ext cx="7848600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</a:pPr>
            <a:r>
              <a:rPr lang="pt-BR" sz="1800" baseline="0" dirty="0">
                <a:cs typeface="Times New Roman" pitchFamily="18" charset="0"/>
              </a:rPr>
              <a:t>Figura </a:t>
            </a:r>
            <a:r>
              <a:rPr lang="pt-BR" sz="1800" baseline="0" dirty="0" smtClean="0">
                <a:cs typeface="Times New Roman" pitchFamily="18" charset="0"/>
              </a:rPr>
              <a:t>1 - </a:t>
            </a:r>
            <a:r>
              <a:rPr lang="pt-BR" sz="1800" baseline="0" dirty="0">
                <a:cs typeface="Times New Roman" pitchFamily="18" charset="0"/>
              </a:rPr>
              <a:t>Estimativa do custo da cana-de-açúcar com o aumento na 	 	 longevidade do </a:t>
            </a:r>
            <a:r>
              <a:rPr lang="pt-BR" sz="1800" baseline="0" dirty="0" smtClean="0">
                <a:cs typeface="Times New Roman" pitchFamily="18" charset="0"/>
              </a:rPr>
              <a:t>talhão. </a:t>
            </a:r>
            <a:r>
              <a:rPr lang="pt-BR" sz="1800" baseline="0" dirty="0">
                <a:cs typeface="Times New Roman" pitchFamily="18" charset="0"/>
              </a:rPr>
              <a:t>Fonte: </a:t>
            </a:r>
            <a:r>
              <a:rPr lang="pt-BR" sz="1800" baseline="0" dirty="0" err="1">
                <a:cs typeface="Times New Roman" pitchFamily="18" charset="0"/>
              </a:rPr>
              <a:t>Nussio</a:t>
            </a:r>
            <a:r>
              <a:rPr lang="pt-BR" sz="1800" baseline="0" dirty="0">
                <a:cs typeface="Times New Roman" pitchFamily="18" charset="0"/>
              </a:rPr>
              <a:t> &amp; </a:t>
            </a:r>
            <a:r>
              <a:rPr lang="pt-BR" sz="1800" baseline="0" dirty="0" err="1">
                <a:cs typeface="Times New Roman" pitchFamily="18" charset="0"/>
              </a:rPr>
              <a:t>Ponchio</a:t>
            </a:r>
            <a:r>
              <a:rPr lang="pt-BR" sz="1800" baseline="0" dirty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pt-BR" sz="1800" baseline="0" dirty="0">
                <a:cs typeface="Times New Roman" pitchFamily="18" charset="0"/>
              </a:rPr>
              <a:t>(2004</a:t>
            </a:r>
            <a:r>
              <a:rPr lang="pt-BR" sz="1800" baseline="0" dirty="0" smtClean="0">
                <a:cs typeface="Times New Roman" pitchFamily="18" charset="0"/>
              </a:rPr>
              <a:t>).</a:t>
            </a:r>
            <a:r>
              <a:rPr lang="pt-BR" sz="1800" baseline="0" dirty="0" smtClean="0"/>
              <a:t> </a:t>
            </a:r>
            <a:endParaRPr lang="pt-BR" sz="1800" baseline="0" dirty="0"/>
          </a:p>
        </p:txBody>
      </p:sp>
      <p:sp>
        <p:nvSpPr>
          <p:cNvPr id="412677" name="AutoShape 5"/>
          <p:cNvSpPr>
            <a:spLocks noChangeArrowheads="1"/>
          </p:cNvSpPr>
          <p:nvPr/>
        </p:nvSpPr>
        <p:spPr bwMode="auto">
          <a:xfrm>
            <a:off x="1327720" y="404664"/>
            <a:ext cx="5620544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 algn="l">
              <a:lnSpc>
                <a:spcPct val="90000"/>
              </a:lnSpc>
            </a:pPr>
            <a:r>
              <a:rPr lang="en-US" sz="3600" b="1" baseline="0" dirty="0" err="1"/>
              <a:t>Longevidade</a:t>
            </a:r>
            <a:r>
              <a:rPr lang="en-US" sz="3600" b="1" baseline="0" dirty="0"/>
              <a:t> do </a:t>
            </a:r>
            <a:r>
              <a:rPr lang="en-US" sz="3600" b="1" baseline="0" dirty="0" err="1"/>
              <a:t>talhão</a:t>
            </a:r>
            <a:endParaRPr lang="pt-BR" sz="3600" b="1" baseline="0" dirty="0"/>
          </a:p>
        </p:txBody>
      </p:sp>
      <p:pic>
        <p:nvPicPr>
          <p:cNvPr id="7" name="Picture 4" descr="logoesalq300dpi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8" name="Picture 99" descr="Logotipo grupo      conservaçã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Correções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cana</a:t>
            </a:r>
            <a:r>
              <a:rPr lang="en-US" dirty="0" smtClean="0"/>
              <a:t>-de-</a:t>
            </a:r>
            <a:r>
              <a:rPr lang="en-US" dirty="0" err="1" smtClean="0"/>
              <a:t>açúcar</a:t>
            </a:r>
            <a:endParaRPr lang="pt-BR" dirty="0"/>
          </a:p>
        </p:txBody>
      </p:sp>
      <p:sp>
        <p:nvSpPr>
          <p:cNvPr id="228355" name="Text Box 3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28356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228357" name="Text Box 5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28362" name="Picture 10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28634" y="6237288"/>
            <a:ext cx="593725" cy="620712"/>
          </a:xfrm>
          <a:prstGeom prst="rect">
            <a:avLst/>
          </a:prstGeom>
          <a:noFill/>
        </p:spPr>
      </p:pic>
      <p:sp>
        <p:nvSpPr>
          <p:cNvPr id="8" name="Triângulo isósceles 7"/>
          <p:cNvSpPr/>
          <p:nvPr/>
        </p:nvSpPr>
        <p:spPr>
          <a:xfrm>
            <a:off x="1403648" y="2060848"/>
            <a:ext cx="4752528" cy="374441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2195736" y="1568212"/>
            <a:ext cx="3246724" cy="420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/>
              <a:t>Tamanho de partícula</a:t>
            </a:r>
            <a:endParaRPr lang="pt-BR" sz="3200" dirty="0"/>
          </a:p>
        </p:txBody>
      </p:sp>
      <p:sp>
        <p:nvSpPr>
          <p:cNvPr id="10" name="CaixaDeTexto 9"/>
          <p:cNvSpPr txBox="1"/>
          <p:nvPr/>
        </p:nvSpPr>
        <p:spPr>
          <a:xfrm>
            <a:off x="6228184" y="5838363"/>
            <a:ext cx="2088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 err="1" smtClean="0"/>
              <a:t>Microminerais</a:t>
            </a:r>
            <a:endParaRPr lang="pt-BR" sz="3600" dirty="0" smtClean="0"/>
          </a:p>
          <a:p>
            <a:r>
              <a:rPr lang="pt-BR" sz="3600" dirty="0" smtClean="0"/>
              <a:t>Zn e Cu</a:t>
            </a:r>
            <a:endParaRPr lang="pt-BR" sz="3600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0" y="5910371"/>
            <a:ext cx="2088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 smtClean="0"/>
              <a:t>Proteína</a:t>
            </a:r>
          </a:p>
          <a:p>
            <a:r>
              <a:rPr lang="pt-BR" sz="3600" dirty="0" smtClean="0"/>
              <a:t>N e S</a:t>
            </a:r>
            <a:endParaRPr lang="pt-B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9" name="Text Box 3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44740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244741" name="Text Box 5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44860" name="Picture 124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graphicFrame>
        <p:nvGraphicFramePr>
          <p:cNvPr id="10" name="Tabela 9"/>
          <p:cNvGraphicFramePr>
            <a:graphicFrameLocks noGrp="1"/>
          </p:cNvGraphicFramePr>
          <p:nvPr/>
        </p:nvGraphicFramePr>
        <p:xfrm>
          <a:off x="899592" y="2414280"/>
          <a:ext cx="7488833" cy="3174961"/>
        </p:xfrm>
        <a:graphic>
          <a:graphicData uri="http://schemas.openxmlformats.org/drawingml/2006/table">
            <a:tbl>
              <a:tblPr/>
              <a:tblGrid>
                <a:gridCol w="2084105"/>
                <a:gridCol w="1662147"/>
                <a:gridCol w="1247527"/>
                <a:gridCol w="1247527"/>
                <a:gridCol w="1247527"/>
              </a:tblGrid>
              <a:tr h="697682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 smtClean="0">
                          <a:latin typeface="Arial"/>
                        </a:rPr>
                        <a:t>Nutriente</a:t>
                      </a:r>
                      <a:endParaRPr lang="pt-BR" sz="2000" b="1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latin typeface="Arial"/>
                        </a:rPr>
                        <a:t>Número Amostras</a:t>
                      </a: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latin typeface="Arial"/>
                        </a:rPr>
                        <a:t>Média</a:t>
                      </a: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latin typeface="Arial"/>
                        </a:rPr>
                        <a:t>Mínimo</a:t>
                      </a: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latin typeface="Arial"/>
                        </a:rPr>
                        <a:t>Máximo</a:t>
                      </a: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897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>
                          <a:latin typeface="Arial"/>
                        </a:rPr>
                        <a:t>MS</a:t>
                      </a:r>
                    </a:p>
                  </a:txBody>
                  <a:tcPr marL="8965" marR="8965" marT="896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latin typeface="Arial"/>
                        </a:rPr>
                        <a:t>25</a:t>
                      </a:r>
                    </a:p>
                  </a:txBody>
                  <a:tcPr marL="8965" marR="8965" marT="896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27,78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20,10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57,29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53897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>
                          <a:latin typeface="Arial"/>
                        </a:rPr>
                        <a:t>PB</a:t>
                      </a:r>
                    </a:p>
                  </a:txBody>
                  <a:tcPr marL="8965" marR="8965" marT="89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latin typeface="Arial"/>
                        </a:rPr>
                        <a:t>25</a:t>
                      </a:r>
                    </a:p>
                  </a:txBody>
                  <a:tcPr marL="8965" marR="8965" marT="89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4,35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1,88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9,77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3897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>
                          <a:latin typeface="Arial"/>
                        </a:rPr>
                        <a:t>FB</a:t>
                      </a:r>
                    </a:p>
                  </a:txBody>
                  <a:tcPr marL="8965" marR="8965" marT="89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latin typeface="Arial"/>
                        </a:rPr>
                        <a:t>22</a:t>
                      </a:r>
                    </a:p>
                  </a:txBody>
                  <a:tcPr marL="8965" marR="8965" marT="89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32,73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10,63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36,40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3897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>
                          <a:latin typeface="Arial"/>
                        </a:rPr>
                        <a:t>EE</a:t>
                      </a:r>
                    </a:p>
                  </a:txBody>
                  <a:tcPr marL="8965" marR="8965" marT="89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latin typeface="Arial"/>
                        </a:rPr>
                        <a:t>25</a:t>
                      </a:r>
                    </a:p>
                  </a:txBody>
                  <a:tcPr marL="8965" marR="8965" marT="89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1,23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0,67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2,93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3897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>
                          <a:latin typeface="Arial"/>
                        </a:rPr>
                        <a:t>MM</a:t>
                      </a:r>
                    </a:p>
                  </a:txBody>
                  <a:tcPr marL="8965" marR="8965" marT="89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latin typeface="Arial"/>
                        </a:rPr>
                        <a:t>24</a:t>
                      </a:r>
                    </a:p>
                  </a:txBody>
                  <a:tcPr marL="8965" marR="8965" marT="89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3,90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2,07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6,46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3897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>
                          <a:latin typeface="Arial"/>
                        </a:rPr>
                        <a:t>ENN</a:t>
                      </a:r>
                    </a:p>
                  </a:txBody>
                  <a:tcPr marL="8965" marR="8965" marT="89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latin typeface="Arial"/>
                        </a:rPr>
                        <a:t>22</a:t>
                      </a:r>
                    </a:p>
                  </a:txBody>
                  <a:tcPr marL="8965" marR="8965" marT="89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57,73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46,22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83,61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3897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 dirty="0">
                          <a:latin typeface="Arial"/>
                        </a:rPr>
                        <a:t>NDT </a:t>
                      </a:r>
                      <a:r>
                        <a:rPr lang="pt-BR" sz="2000" b="0" i="0" u="none" strike="noStrike">
                          <a:latin typeface="Arial"/>
                        </a:rPr>
                        <a:t>(</a:t>
                      </a:r>
                      <a:r>
                        <a:rPr lang="pt-BR" sz="2000" b="0" i="0" u="none" strike="noStrike" smtClean="0">
                          <a:latin typeface="Arial"/>
                        </a:rPr>
                        <a:t>est.)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latin typeface="Arial"/>
                        </a:rPr>
                        <a:t>22</a:t>
                      </a:r>
                    </a:p>
                  </a:txBody>
                  <a:tcPr marL="8965" marR="8965" marT="89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57,99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53,87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69,54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" name="AutoShape 2"/>
          <p:cNvSpPr>
            <a:spLocks noGrp="1" noChangeArrowheads="1"/>
          </p:cNvSpPr>
          <p:nvPr>
            <p:ph type="title"/>
          </p:nvPr>
        </p:nvSpPr>
        <p:spPr>
          <a:xfrm>
            <a:off x="102939" y="44624"/>
            <a:ext cx="8357493" cy="1143000"/>
          </a:xfrm>
        </p:spPr>
        <p:txBody>
          <a:bodyPr>
            <a:normAutofit/>
          </a:bodyPr>
          <a:lstStyle/>
          <a:p>
            <a:r>
              <a:rPr lang="en-US" sz="2800" dirty="0" err="1"/>
              <a:t>Composição</a:t>
            </a:r>
            <a:r>
              <a:rPr lang="en-US" sz="2800" dirty="0"/>
              <a:t> </a:t>
            </a:r>
            <a:r>
              <a:rPr lang="en-US" sz="2800" dirty="0" err="1"/>
              <a:t>média</a:t>
            </a:r>
            <a:r>
              <a:rPr lang="en-US" sz="2800" dirty="0"/>
              <a:t> </a:t>
            </a:r>
            <a:r>
              <a:rPr lang="en-US" sz="2800" dirty="0" err="1" smtClean="0"/>
              <a:t>da</a:t>
            </a:r>
            <a:r>
              <a:rPr lang="en-US" sz="2800" dirty="0" smtClean="0"/>
              <a:t> </a:t>
            </a:r>
            <a:r>
              <a:rPr lang="en-US" sz="2800" dirty="0" err="1" smtClean="0"/>
              <a:t>silagem</a:t>
            </a:r>
            <a:r>
              <a:rPr lang="en-US" sz="2800" dirty="0" smtClean="0"/>
              <a:t> de </a:t>
            </a:r>
            <a:r>
              <a:rPr lang="en-US" sz="2800" dirty="0" err="1"/>
              <a:t>cana</a:t>
            </a:r>
            <a:r>
              <a:rPr lang="en-US" sz="2800" dirty="0"/>
              <a:t>-de-</a:t>
            </a:r>
            <a:r>
              <a:rPr lang="en-US" sz="2800" dirty="0" err="1"/>
              <a:t>açúcar</a:t>
            </a:r>
            <a:endParaRPr lang="pt-BR" sz="2800" dirty="0"/>
          </a:p>
        </p:txBody>
      </p:sp>
      <p:sp>
        <p:nvSpPr>
          <p:cNvPr id="8" name="Retângulo 7"/>
          <p:cNvSpPr/>
          <p:nvPr/>
        </p:nvSpPr>
        <p:spPr>
          <a:xfrm>
            <a:off x="827584" y="1620089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b="1" baseline="0" dirty="0" smtClean="0">
                <a:ea typeface="Times New Roman" pitchFamily="18" charset="0"/>
                <a:cs typeface="Arial" charset="0"/>
              </a:rPr>
              <a:t>Tabela 12 – Amostras de silagem de cana-de-açúcar analisadas no Laboratório de </a:t>
            </a:r>
            <a:r>
              <a:rPr lang="pt-BR" b="1" baseline="0" dirty="0" err="1" smtClean="0">
                <a:ea typeface="Times New Roman" pitchFamily="18" charset="0"/>
                <a:cs typeface="Arial" charset="0"/>
              </a:rPr>
              <a:t>Bromatologia</a:t>
            </a:r>
            <a:r>
              <a:rPr lang="pt-BR" b="1" baseline="0" dirty="0" smtClean="0">
                <a:ea typeface="Times New Roman" pitchFamily="18" charset="0"/>
                <a:cs typeface="Arial" charset="0"/>
              </a:rPr>
              <a:t> da USP/ESALQ entre 2000 e 2010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AutoShape 2"/>
          <p:cNvSpPr>
            <a:spLocks noGrp="1" noChangeArrowheads="1"/>
          </p:cNvSpPr>
          <p:nvPr>
            <p:ph type="title"/>
          </p:nvPr>
        </p:nvSpPr>
        <p:spPr>
          <a:xfrm>
            <a:off x="174947" y="125760"/>
            <a:ext cx="8357493" cy="1143000"/>
          </a:xfrm>
        </p:spPr>
        <p:txBody>
          <a:bodyPr>
            <a:normAutofit/>
          </a:bodyPr>
          <a:lstStyle/>
          <a:p>
            <a:r>
              <a:rPr lang="en-US" sz="2800" dirty="0" err="1"/>
              <a:t>Composição</a:t>
            </a:r>
            <a:r>
              <a:rPr lang="en-US" sz="2800" dirty="0"/>
              <a:t> </a:t>
            </a:r>
            <a:r>
              <a:rPr lang="en-US" sz="2800" dirty="0" err="1"/>
              <a:t>média</a:t>
            </a:r>
            <a:r>
              <a:rPr lang="en-US" sz="2800" dirty="0"/>
              <a:t> </a:t>
            </a:r>
            <a:r>
              <a:rPr lang="en-US" sz="2800" dirty="0" err="1" smtClean="0"/>
              <a:t>da</a:t>
            </a:r>
            <a:r>
              <a:rPr lang="en-US" sz="2800" dirty="0" smtClean="0"/>
              <a:t> </a:t>
            </a:r>
            <a:r>
              <a:rPr lang="en-US" sz="2800" dirty="0" err="1" smtClean="0"/>
              <a:t>silagem</a:t>
            </a:r>
            <a:r>
              <a:rPr lang="en-US" sz="2800" dirty="0" smtClean="0"/>
              <a:t> de </a:t>
            </a:r>
            <a:r>
              <a:rPr lang="en-US" sz="2800" dirty="0" err="1"/>
              <a:t>cana</a:t>
            </a:r>
            <a:r>
              <a:rPr lang="en-US" sz="2800" dirty="0"/>
              <a:t>-de-</a:t>
            </a:r>
            <a:r>
              <a:rPr lang="en-US" sz="2800" dirty="0" err="1"/>
              <a:t>açúcar</a:t>
            </a:r>
            <a:endParaRPr lang="pt-BR" sz="2800" dirty="0"/>
          </a:p>
        </p:txBody>
      </p:sp>
      <p:sp>
        <p:nvSpPr>
          <p:cNvPr id="244739" name="Text Box 3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44740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244741" name="Text Box 5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44860" name="Picture 124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graphicFrame>
        <p:nvGraphicFramePr>
          <p:cNvPr id="10" name="Tabela 9"/>
          <p:cNvGraphicFramePr>
            <a:graphicFrameLocks noGrp="1"/>
          </p:cNvGraphicFramePr>
          <p:nvPr/>
        </p:nvGraphicFramePr>
        <p:xfrm>
          <a:off x="971600" y="2492896"/>
          <a:ext cx="7488833" cy="2376266"/>
        </p:xfrm>
        <a:graphic>
          <a:graphicData uri="http://schemas.openxmlformats.org/drawingml/2006/table">
            <a:tbl>
              <a:tblPr/>
              <a:tblGrid>
                <a:gridCol w="2084105"/>
                <a:gridCol w="1662147"/>
                <a:gridCol w="1247527"/>
                <a:gridCol w="1247527"/>
                <a:gridCol w="1247527"/>
              </a:tblGrid>
              <a:tr h="671976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 smtClean="0">
                          <a:latin typeface="Arial"/>
                        </a:rPr>
                        <a:t>Nutriente</a:t>
                      </a:r>
                      <a:endParaRPr lang="pt-BR" sz="2000" b="1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latin typeface="Arial"/>
                        </a:rPr>
                        <a:t>Número Amostras</a:t>
                      </a: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latin typeface="Arial"/>
                        </a:rPr>
                        <a:t>Média</a:t>
                      </a: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latin typeface="Arial"/>
                        </a:rPr>
                        <a:t>Mínimo</a:t>
                      </a: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latin typeface="Arial"/>
                        </a:rPr>
                        <a:t>Máximo</a:t>
                      </a: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8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 dirty="0">
                          <a:latin typeface="Arial"/>
                        </a:rPr>
                        <a:t>FDN</a:t>
                      </a:r>
                    </a:p>
                  </a:txBody>
                  <a:tcPr marL="8965" marR="8965" marT="896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latin typeface="Arial"/>
                        </a:rPr>
                        <a:t>16</a:t>
                      </a:r>
                    </a:p>
                  </a:txBody>
                  <a:tcPr marL="8965" marR="8965" marT="896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62,63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50,07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74,60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408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 dirty="0">
                          <a:latin typeface="Arial"/>
                        </a:rPr>
                        <a:t>FDA</a:t>
                      </a:r>
                    </a:p>
                  </a:txBody>
                  <a:tcPr marL="8965" marR="8965" marT="89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latin typeface="Arial"/>
                        </a:rPr>
                        <a:t>13</a:t>
                      </a:r>
                    </a:p>
                  </a:txBody>
                  <a:tcPr marL="8965" marR="8965" marT="89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39,49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35,86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46,59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08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>
                          <a:latin typeface="Arial"/>
                        </a:rPr>
                        <a:t>Lignina </a:t>
                      </a:r>
                    </a:p>
                  </a:txBody>
                  <a:tcPr marL="8965" marR="8965" marT="89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latin typeface="Arial"/>
                        </a:rPr>
                        <a:t>10</a:t>
                      </a:r>
                    </a:p>
                  </a:txBody>
                  <a:tcPr marL="8965" marR="8965" marT="89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6,57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5,59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7,73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08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 dirty="0">
                          <a:latin typeface="Arial"/>
                        </a:rPr>
                        <a:t>Celulose</a:t>
                      </a:r>
                    </a:p>
                  </a:txBody>
                  <a:tcPr marL="8965" marR="8965" marT="89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latin typeface="Arial"/>
                        </a:rPr>
                        <a:t>10</a:t>
                      </a:r>
                    </a:p>
                  </a:txBody>
                  <a:tcPr marL="8965" marR="8965" marT="89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32,77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30,17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38,86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08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 dirty="0">
                          <a:latin typeface="Arial"/>
                        </a:rPr>
                        <a:t>pH</a:t>
                      </a:r>
                    </a:p>
                  </a:txBody>
                  <a:tcPr marL="8965" marR="8965" marT="89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latin typeface="Arial"/>
                        </a:rPr>
                        <a:t>2</a:t>
                      </a:r>
                    </a:p>
                  </a:txBody>
                  <a:tcPr marL="8965" marR="8965" marT="89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3,72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3,69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3,75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CaixaDeTexto 8"/>
          <p:cNvSpPr txBox="1"/>
          <p:nvPr/>
        </p:nvSpPr>
        <p:spPr>
          <a:xfrm>
            <a:off x="899592" y="5055567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aseline="0" dirty="0" smtClean="0"/>
              <a:t>Carboidratos não fibrosos = 27,89%</a:t>
            </a:r>
            <a:endParaRPr lang="pt-BR" sz="2400" dirty="0"/>
          </a:p>
        </p:txBody>
      </p:sp>
      <p:sp>
        <p:nvSpPr>
          <p:cNvPr id="11" name="Retângulo 10"/>
          <p:cNvSpPr/>
          <p:nvPr/>
        </p:nvSpPr>
        <p:spPr>
          <a:xfrm>
            <a:off x="827584" y="1620089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b="1" baseline="0" dirty="0" smtClean="0">
                <a:ea typeface="Times New Roman" pitchFamily="18" charset="0"/>
                <a:cs typeface="Arial" charset="0"/>
              </a:rPr>
              <a:t>Tabela 12 – Amostras de silagem de cana-de-açúcar analisadas no Laboratório de </a:t>
            </a:r>
            <a:r>
              <a:rPr lang="pt-BR" b="1" baseline="0" dirty="0" err="1" smtClean="0">
                <a:ea typeface="Times New Roman" pitchFamily="18" charset="0"/>
                <a:cs typeface="Arial" charset="0"/>
              </a:rPr>
              <a:t>Bromatologia</a:t>
            </a:r>
            <a:r>
              <a:rPr lang="pt-BR" b="1" baseline="0" dirty="0" smtClean="0">
                <a:ea typeface="Times New Roman" pitchFamily="18" charset="0"/>
                <a:cs typeface="Arial" charset="0"/>
              </a:rPr>
              <a:t> da USP/ESALQ entre 2000 e 2010 (</a:t>
            </a:r>
            <a:r>
              <a:rPr lang="pt-BR" b="1" baseline="0" dirty="0" err="1" smtClean="0">
                <a:ea typeface="Times New Roman" pitchFamily="18" charset="0"/>
                <a:cs typeface="Arial" charset="0"/>
              </a:rPr>
              <a:t>cont</a:t>
            </a:r>
            <a:r>
              <a:rPr lang="pt-BR" b="1" baseline="0" dirty="0" smtClean="0">
                <a:ea typeface="Times New Roman" pitchFamily="18" charset="0"/>
                <a:cs typeface="Arial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Tamanho de partículas</a:t>
            </a:r>
            <a:endParaRPr lang="pt-BR"/>
          </a:p>
        </p:txBody>
      </p:sp>
      <p:sp>
        <p:nvSpPr>
          <p:cNvPr id="228355" name="Text Box 3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28356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228357" name="Text Box 5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28360" name="Picture 8" descr="BVBA 00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447858"/>
            <a:ext cx="6768752" cy="5077486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228362" name="Picture 10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28634" y="6237288"/>
            <a:ext cx="593725" cy="6207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Oportunidade de seleção</a:t>
            </a:r>
            <a:endParaRPr lang="pt-BR" dirty="0"/>
          </a:p>
        </p:txBody>
      </p:sp>
      <p:pic>
        <p:nvPicPr>
          <p:cNvPr id="706562" name="Picture 2" descr="C:\Users\Nussio\Desktop\Sta Maria Itabita guanhaes fotos cana\DSCN145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  <p:pic>
        <p:nvPicPr>
          <p:cNvPr id="5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6" name="Picture 10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28634" y="6237288"/>
            <a:ext cx="593725" cy="620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3" name="Text Box 5"/>
          <p:cNvSpPr txBox="1">
            <a:spLocks noChangeArrowheads="1"/>
          </p:cNvSpPr>
          <p:nvPr/>
        </p:nvSpPr>
        <p:spPr bwMode="auto">
          <a:xfrm>
            <a:off x="467816" y="689323"/>
            <a:ext cx="7848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sz="3200" baseline="0" dirty="0"/>
              <a:t>V</a:t>
            </a:r>
            <a:r>
              <a:rPr lang="pt-BR" sz="3200" baseline="0" dirty="0" smtClean="0"/>
              <a:t>antagens?</a:t>
            </a:r>
            <a:endParaRPr lang="pt-BR" sz="3200" baseline="0" dirty="0">
              <a:solidFill>
                <a:srgbClr val="FFFF00"/>
              </a:solidFill>
            </a:endParaRPr>
          </a:p>
        </p:txBody>
      </p:sp>
      <p:sp>
        <p:nvSpPr>
          <p:cNvPr id="196614" name="Text Box 6"/>
          <p:cNvSpPr txBox="1">
            <a:spLocks noChangeArrowheads="1"/>
          </p:cNvSpPr>
          <p:nvPr/>
        </p:nvSpPr>
        <p:spPr bwMode="auto">
          <a:xfrm>
            <a:off x="611560" y="2204864"/>
            <a:ext cx="35052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82563" indent="-182563" algn="l">
              <a:spcBef>
                <a:spcPct val="50000"/>
              </a:spcBef>
              <a:buFontTx/>
              <a:buChar char="-"/>
            </a:pPr>
            <a:r>
              <a:rPr lang="pt-BR" sz="2400" baseline="0" dirty="0" smtClean="0"/>
              <a:t>Alta </a:t>
            </a:r>
            <a:r>
              <a:rPr lang="pt-BR" sz="2400" baseline="0" dirty="0"/>
              <a:t>produtividade</a:t>
            </a:r>
            <a:r>
              <a:rPr lang="pt-BR" sz="2400" baseline="0" dirty="0" smtClean="0"/>
              <a:t>;</a:t>
            </a:r>
          </a:p>
          <a:p>
            <a:pPr marL="182563" indent="-182563" algn="l">
              <a:spcBef>
                <a:spcPct val="50000"/>
              </a:spcBef>
              <a:buFontTx/>
              <a:buChar char="-"/>
            </a:pPr>
            <a:r>
              <a:rPr lang="pt-BR" sz="2400" baseline="0" dirty="0" smtClean="0"/>
              <a:t>Alto conteúdo energético;</a:t>
            </a:r>
            <a:endParaRPr lang="pt-BR" sz="2400" baseline="0" dirty="0"/>
          </a:p>
          <a:p>
            <a:pPr marL="182563" indent="-182563" algn="l">
              <a:spcBef>
                <a:spcPct val="50000"/>
              </a:spcBef>
            </a:pPr>
            <a:r>
              <a:rPr lang="pt-BR" sz="2400" baseline="0" dirty="0"/>
              <a:t>- Baixo custo de MS;</a:t>
            </a:r>
          </a:p>
          <a:p>
            <a:pPr marL="182563" indent="-182563" algn="l">
              <a:spcBef>
                <a:spcPct val="50000"/>
              </a:spcBef>
            </a:pPr>
            <a:r>
              <a:rPr lang="pt-BR" sz="2400" baseline="0" dirty="0"/>
              <a:t>- Colheita coincide com  período seco;</a:t>
            </a:r>
          </a:p>
          <a:p>
            <a:pPr marL="182563" indent="-182563" algn="l">
              <a:spcBef>
                <a:spcPct val="50000"/>
              </a:spcBef>
            </a:pPr>
            <a:r>
              <a:rPr lang="pt-BR" sz="2400" baseline="0" dirty="0"/>
              <a:t>- Tradição de cultivo;</a:t>
            </a:r>
            <a:endParaRPr lang="pt-BR" sz="2400" baseline="0" dirty="0">
              <a:solidFill>
                <a:srgbClr val="FFFF00"/>
              </a:solidFill>
            </a:endParaRPr>
          </a:p>
        </p:txBody>
      </p:sp>
      <p:sp>
        <p:nvSpPr>
          <p:cNvPr id="196615" name="AutoShape 7"/>
          <p:cNvSpPr>
            <a:spLocks noChangeArrowheads="1"/>
          </p:cNvSpPr>
          <p:nvPr/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 algn="l">
              <a:lnSpc>
                <a:spcPct val="90000"/>
              </a:lnSpc>
            </a:pPr>
            <a:endParaRPr lang="pt-BR" sz="3600" b="1" baseline="0">
              <a:solidFill>
                <a:schemeClr val="tx2"/>
              </a:solidFill>
            </a:endParaRPr>
          </a:p>
        </p:txBody>
      </p:sp>
      <p:pic>
        <p:nvPicPr>
          <p:cNvPr id="196616" name="Picture 8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21104" y="6034088"/>
            <a:ext cx="787400" cy="823912"/>
          </a:xfrm>
          <a:prstGeom prst="rect">
            <a:avLst/>
          </a:prstGeom>
          <a:noFill/>
        </p:spPr>
      </p:pic>
      <p:pic>
        <p:nvPicPr>
          <p:cNvPr id="8" name="Picture 2" descr="C:\Backup\unidade c\Meus documentos\PowerPoint\Andreoli\11716-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2348880"/>
            <a:ext cx="4796455" cy="320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2" descr="logoesalq300dpi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09540" y="71438"/>
            <a:ext cx="774135" cy="11255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260350"/>
            <a:ext cx="7924800" cy="1143000"/>
          </a:xfrm>
        </p:spPr>
        <p:txBody>
          <a:bodyPr>
            <a:normAutofit/>
          </a:bodyPr>
          <a:lstStyle/>
          <a:p>
            <a:r>
              <a:rPr lang="en-US" sz="3600" dirty="0" err="1"/>
              <a:t>Tamanho</a:t>
            </a:r>
            <a:r>
              <a:rPr lang="en-US" sz="3600" dirty="0"/>
              <a:t> de </a:t>
            </a:r>
            <a:r>
              <a:rPr lang="en-US" sz="3600" dirty="0" err="1"/>
              <a:t>partículas</a:t>
            </a:r>
            <a:endParaRPr lang="pt-BR" sz="3600" dirty="0"/>
          </a:p>
        </p:txBody>
      </p:sp>
      <p:graphicFrame>
        <p:nvGraphicFramePr>
          <p:cNvPr id="229473" name="Group 97"/>
          <p:cNvGraphicFramePr>
            <a:graphicFrameLocks noGrp="1"/>
          </p:cNvGraphicFramePr>
          <p:nvPr>
            <p:ph type="tbl" idx="1"/>
          </p:nvPr>
        </p:nvGraphicFramePr>
        <p:xfrm>
          <a:off x="145511" y="1296123"/>
          <a:ext cx="8818977" cy="4941189"/>
        </p:xfrm>
        <a:graphic>
          <a:graphicData uri="http://schemas.openxmlformats.org/drawingml/2006/table">
            <a:tbl>
              <a:tblPr/>
              <a:tblGrid>
                <a:gridCol w="3487023"/>
                <a:gridCol w="219213"/>
                <a:gridCol w="1059306"/>
                <a:gridCol w="945690"/>
                <a:gridCol w="1060978"/>
                <a:gridCol w="1060977"/>
                <a:gridCol w="985790"/>
              </a:tblGrid>
              <a:tr h="334963">
                <a:tc gridSpan="7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Tabela 4 – Parâmetros agronômicos e zootécnicos observados em 19 propriedades visitadas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80975"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Parâmetros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Média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Desvio padrão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CV (%)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Amplitude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8097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Máxima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Mínima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Nº de animais suplementados, n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1510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1769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117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8000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210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Área total da propriedade, ha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3631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4081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112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13246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370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Volumoso suplementar, ha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112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123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110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440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10,3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Cana-de-açúcar, ha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38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30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81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100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1,2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Nº de cortes do canavial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1,2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38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Producao, t MV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3497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2672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76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8160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101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Produtividade, t MV/ha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95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16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17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135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60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Produtividade, t MS/ha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33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6,5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19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43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12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7091">
                <a:tc gridSpan="7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Fonte: </a:t>
                      </a:r>
                      <a:r>
                        <a:rPr kumimoji="0" lang="pt-B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Brioni</a:t>
                      </a: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, 2003</a:t>
                      </a:r>
                      <a:endParaRPr kumimoji="0" lang="pt-B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29379" name="Text Box 3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29380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229381" name="Text Box 5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sp>
        <p:nvSpPr>
          <p:cNvPr id="229474" name="Rectangle 98"/>
          <p:cNvSpPr>
            <a:spLocks noChangeArrowheads="1"/>
          </p:cNvSpPr>
          <p:nvPr/>
        </p:nvSpPr>
        <p:spPr bwMode="auto">
          <a:xfrm>
            <a:off x="4141447" y="5085184"/>
            <a:ext cx="4596650" cy="737884"/>
          </a:xfrm>
          <a:prstGeom prst="rect">
            <a:avLst/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pic>
        <p:nvPicPr>
          <p:cNvPr id="229475" name="Picture 99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0468" name="Group 68"/>
          <p:cNvGraphicFramePr>
            <a:graphicFrameLocks noGrp="1"/>
          </p:cNvGraphicFramePr>
          <p:nvPr>
            <p:ph type="tbl" idx="1"/>
          </p:nvPr>
        </p:nvGraphicFramePr>
        <p:xfrm>
          <a:off x="467544" y="1330982"/>
          <a:ext cx="8459787" cy="4906330"/>
        </p:xfrm>
        <a:graphic>
          <a:graphicData uri="http://schemas.openxmlformats.org/drawingml/2006/table">
            <a:tbl>
              <a:tblPr/>
              <a:tblGrid>
                <a:gridCol w="3363912"/>
                <a:gridCol w="585788"/>
                <a:gridCol w="808037"/>
                <a:gridCol w="1098550"/>
                <a:gridCol w="735013"/>
                <a:gridCol w="950912"/>
                <a:gridCol w="917575"/>
              </a:tblGrid>
              <a:tr h="1217613">
                <a:tc gridSpan="7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Tabela 5 – Parâmetros relativos à distribuição de partículas de cana-de-açúcar picada e freqüência de afiação de facas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82588">
                <a:tc rowSpan="2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 Parâmetros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n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Média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Desvio padrão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CV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(%)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Amplitude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8417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Máxima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Mínima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Freqüência de afiação de facas</a:t>
                      </a:r>
                      <a:r>
                        <a:rPr kumimoji="0" lang="pt-BR" sz="16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endParaRPr kumimoji="0" lang="pt-B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15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334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164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49,2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700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155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25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Partículas maiores que 3,8 cm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18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1,7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1,4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82,6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4,1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Partículas entre 3,8 e 1,9 cm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18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17,7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10,2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57,8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47,6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1,7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25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Partículas entre 1,9 e 0,78 cm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18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55,3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6,8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12,3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62,4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31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25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Partículas menores que 0,78 cm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18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25,2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7,6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30,3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37,6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9,4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Tamanho médio de partículas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18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2,4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0,3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11,1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2,9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1,9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3875">
                <a:tc gridSpan="7"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 Quantidade de cana (tonelada de MV)/afiação </a:t>
                      </a:r>
                      <a:r>
                        <a:rPr kumimoji="0" lang="pt-B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de faca.</a:t>
                      </a:r>
                      <a:endParaRPr kumimoji="0" lang="pt-B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Fonte: Adaptado de </a:t>
                      </a:r>
                      <a:r>
                        <a:rPr kumimoji="0" lang="pt-B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Brioni</a:t>
                      </a:r>
                      <a:r>
                        <a:rPr kumimoji="0" lang="pt-B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, 2003.</a:t>
                      </a:r>
                      <a:endParaRPr kumimoji="0" lang="pt-B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30403" name="Text Box 3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30404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230405" name="Text Box 5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sp>
        <p:nvSpPr>
          <p:cNvPr id="230469" name="Rectangle 69"/>
          <p:cNvSpPr>
            <a:spLocks noChangeArrowheads="1"/>
          </p:cNvSpPr>
          <p:nvPr/>
        </p:nvSpPr>
        <p:spPr bwMode="auto">
          <a:xfrm>
            <a:off x="4355331" y="5337832"/>
            <a:ext cx="4392613" cy="360362"/>
          </a:xfrm>
          <a:prstGeom prst="rect">
            <a:avLst/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30470" name="Rectangle 70"/>
          <p:cNvSpPr>
            <a:spLocks noChangeArrowheads="1"/>
          </p:cNvSpPr>
          <p:nvPr/>
        </p:nvSpPr>
        <p:spPr bwMode="auto">
          <a:xfrm>
            <a:off x="4426769" y="3394732"/>
            <a:ext cx="4392612" cy="360362"/>
          </a:xfrm>
          <a:prstGeom prst="rect">
            <a:avLst/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30471" name="Rectangle 71"/>
          <p:cNvSpPr>
            <a:spLocks noChangeArrowheads="1"/>
          </p:cNvSpPr>
          <p:nvPr/>
        </p:nvSpPr>
        <p:spPr bwMode="auto">
          <a:xfrm>
            <a:off x="4426769" y="4186894"/>
            <a:ext cx="4392612" cy="360363"/>
          </a:xfrm>
          <a:prstGeom prst="rect">
            <a:avLst/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pic>
        <p:nvPicPr>
          <p:cNvPr id="230472" name="Picture 72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12" name="AutoShape 2"/>
          <p:cNvSpPr txBox="1">
            <a:spLocks noChangeArrowheads="1"/>
          </p:cNvSpPr>
          <p:nvPr/>
        </p:nvSpPr>
        <p:spPr>
          <a:xfrm>
            <a:off x="762000" y="260350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Tamanho de partículas</a:t>
            </a:r>
            <a:endParaRPr kumimoji="0" lang="pt-B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1430" name="Object 6"/>
          <p:cNvGraphicFramePr>
            <a:graphicFrameLocks noGrp="1" noChangeAspect="1"/>
          </p:cNvGraphicFramePr>
          <p:nvPr>
            <p:ph idx="1"/>
          </p:nvPr>
        </p:nvGraphicFramePr>
        <p:xfrm>
          <a:off x="659928" y="1484784"/>
          <a:ext cx="7944520" cy="40324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468" name="Planilha" r:id="rId3" imgW="5886602" imgH="2628900" progId="Excel.Sheet.8">
                  <p:embed/>
                </p:oleObj>
              </mc:Choice>
              <mc:Fallback>
                <p:oleObj name="Planilha" r:id="rId3" imgW="5886602" imgH="2628900" progId="Excel.Sheet.8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9928" y="1484784"/>
                        <a:ext cx="7944520" cy="403244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1427" name="Text Box 3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31428" name="Picture 4" descr="logoesalq300dpi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231429" name="Text Box 5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sp>
        <p:nvSpPr>
          <p:cNvPr id="231431" name="Text Box 7"/>
          <p:cNvSpPr txBox="1">
            <a:spLocks noChangeArrowheads="1"/>
          </p:cNvSpPr>
          <p:nvPr/>
        </p:nvSpPr>
        <p:spPr bwMode="auto">
          <a:xfrm>
            <a:off x="683568" y="5812009"/>
            <a:ext cx="813752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lnSpc>
                <a:spcPct val="150000"/>
              </a:lnSpc>
            </a:pPr>
            <a:r>
              <a:rPr lang="pt-BR" sz="1800" baseline="0" dirty="0"/>
              <a:t>Figura </a:t>
            </a:r>
            <a:r>
              <a:rPr lang="pt-BR" sz="1800" baseline="0" dirty="0" smtClean="0"/>
              <a:t>21 - </a:t>
            </a:r>
            <a:r>
              <a:rPr lang="pt-BR" sz="1800" baseline="0" dirty="0"/>
              <a:t>Freqüência de </a:t>
            </a:r>
            <a:r>
              <a:rPr lang="pt-BR" sz="1800" baseline="0" dirty="0" err="1"/>
              <a:t>afiacão</a:t>
            </a:r>
            <a:r>
              <a:rPr lang="pt-BR" sz="1800" baseline="0" dirty="0"/>
              <a:t> de facas da colhedora de forragens</a:t>
            </a:r>
          </a:p>
          <a:p>
            <a:pPr algn="just" eaLnBrk="0" hangingPunct="0">
              <a:lnSpc>
                <a:spcPct val="150000"/>
              </a:lnSpc>
            </a:pPr>
            <a:r>
              <a:rPr lang="pt-BR" sz="1800" baseline="0" dirty="0"/>
              <a:t>Fonte: Adaptado de </a:t>
            </a:r>
            <a:r>
              <a:rPr lang="pt-BR" sz="1800" baseline="0" dirty="0" err="1"/>
              <a:t>Brioni</a:t>
            </a:r>
            <a:r>
              <a:rPr lang="pt-BR" sz="1800" baseline="0" dirty="0"/>
              <a:t>, </a:t>
            </a:r>
            <a:r>
              <a:rPr lang="pt-BR" sz="1800" baseline="0" dirty="0" smtClean="0"/>
              <a:t>2003.</a:t>
            </a:r>
            <a:endParaRPr lang="pt-BR" sz="1800" baseline="0" dirty="0"/>
          </a:p>
        </p:txBody>
      </p:sp>
      <p:pic>
        <p:nvPicPr>
          <p:cNvPr id="231432" name="Picture 8" descr="Logotipo grupo      conservaçã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50275" y="6237288"/>
            <a:ext cx="593725" cy="620712"/>
          </a:xfrm>
          <a:prstGeom prst="rect">
            <a:avLst/>
          </a:prstGeom>
          <a:noFill/>
        </p:spPr>
      </p:pic>
      <p:sp>
        <p:nvSpPr>
          <p:cNvPr id="10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260350"/>
            <a:ext cx="7924800" cy="1143000"/>
          </a:xfrm>
        </p:spPr>
        <p:txBody>
          <a:bodyPr>
            <a:normAutofit/>
          </a:bodyPr>
          <a:lstStyle/>
          <a:p>
            <a:r>
              <a:rPr lang="en-US" sz="3600" dirty="0" err="1"/>
              <a:t>Tamanho</a:t>
            </a:r>
            <a:r>
              <a:rPr lang="en-US" sz="3600" dirty="0"/>
              <a:t> de </a:t>
            </a:r>
            <a:r>
              <a:rPr lang="en-US" sz="3600" dirty="0" err="1"/>
              <a:t>partículas</a:t>
            </a:r>
            <a:endParaRPr lang="pt-B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539552" y="2781212"/>
          <a:ext cx="8005789" cy="3240076"/>
        </p:xfrm>
        <a:graphic>
          <a:graphicData uri="http://schemas.openxmlformats.org/drawingml/2006/table">
            <a:tbl>
              <a:tblPr/>
              <a:tblGrid>
                <a:gridCol w="2029125"/>
                <a:gridCol w="1368152"/>
                <a:gridCol w="1224136"/>
                <a:gridCol w="1188511"/>
                <a:gridCol w="1319565"/>
                <a:gridCol w="876300"/>
              </a:tblGrid>
              <a:tr h="462868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Variável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TMP (mm)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EPM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i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P</a:t>
                      </a:r>
                      <a:endParaRPr lang="en-US" sz="1600" i="1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86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3,28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5,21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9,17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6286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CMS (kg </a:t>
                      </a:r>
                      <a:r>
                        <a:rPr lang="pt-BR" sz="18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/d</a:t>
                      </a:r>
                      <a:r>
                        <a:rPr lang="pt-BR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)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18,30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19,33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18,70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0,756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ns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6286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CMS (%PV</a:t>
                      </a:r>
                      <a:r>
                        <a:rPr lang="pt-BR" sz="18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)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3,65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3,86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3,71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0,144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ns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286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Leite (kg/d)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16,57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16,20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16,24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0,393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ns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286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Gordura (%)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3,83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3,86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3,78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0,295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ns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286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LCG 3,5 (kg/d</a:t>
                      </a:r>
                      <a:r>
                        <a:rPr lang="pt-BR" sz="18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)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17,3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17,0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16,5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0,495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err="1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ns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0769" name="Retângulo 8"/>
          <p:cNvSpPr>
            <a:spLocks noChangeArrowheads="1"/>
          </p:cNvSpPr>
          <p:nvPr/>
        </p:nvSpPr>
        <p:spPr bwMode="auto">
          <a:xfrm>
            <a:off x="467544" y="1556792"/>
            <a:ext cx="835216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0" hangingPunct="0">
              <a:tabLst>
                <a:tab pos="180975" algn="l"/>
              </a:tabLst>
            </a:pPr>
            <a:r>
              <a:rPr lang="pt-BR" sz="2000" baseline="0" dirty="0">
                <a:solidFill>
                  <a:srgbClr val="000000"/>
                </a:solidFill>
                <a:cs typeface="Times New Roman" pitchFamily="18" charset="0"/>
              </a:rPr>
              <a:t>Tabela </a:t>
            </a:r>
            <a:r>
              <a:rPr lang="pt-BR" sz="2000" baseline="0" dirty="0" smtClean="0">
                <a:solidFill>
                  <a:srgbClr val="000000"/>
                </a:solidFill>
                <a:cs typeface="Times New Roman" pitchFamily="18" charset="0"/>
              </a:rPr>
              <a:t>6 </a:t>
            </a:r>
            <a:r>
              <a:rPr lang="pt-BR" sz="2000" baseline="0" dirty="0">
                <a:solidFill>
                  <a:srgbClr val="000000"/>
                </a:solidFill>
                <a:cs typeface="Times New Roman" pitchFamily="18" charset="0"/>
              </a:rPr>
              <a:t>- Consumo de MS e produção de leite de vacas leiteiras alimentadas com cana-de-açúcar processadas em diferentes tamanhos médios de partículas</a:t>
            </a:r>
            <a:endParaRPr lang="en-US" sz="2000" baseline="0" dirty="0">
              <a:cs typeface="Times New Roman" pitchFamily="18" charset="0"/>
            </a:endParaRPr>
          </a:p>
        </p:txBody>
      </p:sp>
      <p:sp>
        <p:nvSpPr>
          <p:cNvPr id="30770" name="Text Box 3"/>
          <p:cNvSpPr txBox="1">
            <a:spLocks noChangeArrowheads="1"/>
          </p:cNvSpPr>
          <p:nvPr/>
        </p:nvSpPr>
        <p:spPr bwMode="auto">
          <a:xfrm>
            <a:off x="0" y="26988"/>
            <a:ext cx="914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2000">
                <a:solidFill>
                  <a:schemeClr val="bg1"/>
                </a:solidFill>
              </a:rPr>
              <a:t>“Desempenho de vacas leiteiras alimentadas com rações contendo cana-de-açúcar </a:t>
            </a:r>
            <a:r>
              <a:rPr lang="pt-BR" sz="2000" i="1">
                <a:solidFill>
                  <a:schemeClr val="bg1"/>
                </a:solidFill>
              </a:rPr>
              <a:t>in natura </a:t>
            </a:r>
            <a:r>
              <a:rPr lang="pt-BR" sz="2000">
                <a:solidFill>
                  <a:schemeClr val="bg1"/>
                </a:solidFill>
              </a:rPr>
              <a:t>processadas em três tamanhos de partículas”</a:t>
            </a:r>
          </a:p>
        </p:txBody>
      </p:sp>
      <p:pic>
        <p:nvPicPr>
          <p:cNvPr id="8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9" name="Picture 64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10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260350"/>
            <a:ext cx="7924800" cy="1143000"/>
          </a:xfrm>
        </p:spPr>
        <p:txBody>
          <a:bodyPr>
            <a:normAutofit/>
          </a:bodyPr>
          <a:lstStyle/>
          <a:p>
            <a:r>
              <a:rPr lang="en-US" sz="3600" dirty="0" err="1"/>
              <a:t>Tamanho</a:t>
            </a:r>
            <a:r>
              <a:rPr lang="en-US" sz="3600" dirty="0"/>
              <a:t> de </a:t>
            </a:r>
            <a:r>
              <a:rPr lang="en-US" sz="3600" dirty="0" err="1"/>
              <a:t>partículas</a:t>
            </a:r>
            <a:endParaRPr lang="pt-BR" sz="3600" dirty="0"/>
          </a:p>
        </p:txBody>
      </p:sp>
      <p:sp>
        <p:nvSpPr>
          <p:cNvPr id="11" name="Retângulo 10"/>
          <p:cNvSpPr/>
          <p:nvPr/>
        </p:nvSpPr>
        <p:spPr>
          <a:xfrm>
            <a:off x="443832" y="6309320"/>
            <a:ext cx="29161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Santos </a:t>
            </a:r>
            <a:r>
              <a:rPr lang="pt-BR" sz="1800" baseline="0" dirty="0" err="1" smtClean="0"/>
              <a:t>et</a:t>
            </a:r>
            <a:r>
              <a:rPr lang="pt-BR" sz="1800" baseline="0" dirty="0" smtClean="0"/>
              <a:t> al. (2009)</a:t>
            </a:r>
            <a:endParaRPr lang="pt-BR" sz="1800" baseline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4" name="Retângulo 8"/>
          <p:cNvSpPr>
            <a:spLocks noChangeArrowheads="1"/>
          </p:cNvSpPr>
          <p:nvPr/>
        </p:nvSpPr>
        <p:spPr bwMode="auto">
          <a:xfrm>
            <a:off x="134938" y="1604963"/>
            <a:ext cx="882967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>
              <a:tabLst>
                <a:tab pos="180975" algn="l"/>
              </a:tabLst>
            </a:pPr>
            <a:r>
              <a:rPr lang="pt-BR" sz="2000" baseline="0" dirty="0">
                <a:solidFill>
                  <a:srgbClr val="000000"/>
                </a:solidFill>
                <a:cs typeface="Times New Roman" pitchFamily="18" charset="0"/>
              </a:rPr>
              <a:t>Tabela </a:t>
            </a:r>
            <a:r>
              <a:rPr lang="pt-BR" sz="2000" baseline="0" dirty="0" smtClean="0">
                <a:solidFill>
                  <a:srgbClr val="000000"/>
                </a:solidFill>
                <a:cs typeface="Times New Roman" pitchFamily="18" charset="0"/>
              </a:rPr>
              <a:t>7 </a:t>
            </a:r>
            <a:r>
              <a:rPr lang="pt-BR" sz="2000" baseline="0" dirty="0">
                <a:solidFill>
                  <a:srgbClr val="000000"/>
                </a:solidFill>
                <a:cs typeface="Times New Roman" pitchFamily="18" charset="0"/>
              </a:rPr>
              <a:t>- </a:t>
            </a:r>
            <a:r>
              <a:rPr lang="pt-BR" sz="2000" baseline="0" dirty="0">
                <a:cs typeface="Times New Roman" pitchFamily="18" charset="0"/>
              </a:rPr>
              <a:t>Comportamento </a:t>
            </a:r>
            <a:r>
              <a:rPr lang="pt-BR" sz="2000" baseline="0" dirty="0" err="1">
                <a:cs typeface="Times New Roman" pitchFamily="18" charset="0"/>
              </a:rPr>
              <a:t>ingestivo</a:t>
            </a:r>
            <a:r>
              <a:rPr lang="pt-BR" sz="2000" baseline="0" dirty="0">
                <a:cs typeface="Times New Roman" pitchFamily="18" charset="0"/>
              </a:rPr>
              <a:t> de vacas em lactação alimentadas com rações contendo cana-de-açúcar com diferentes tamanhos de partículas</a:t>
            </a:r>
            <a:endParaRPr lang="en-US" sz="2000" baseline="0" dirty="0">
              <a:cs typeface="Times New Roman" pitchFamily="18" charset="0"/>
            </a:endParaRPr>
          </a:p>
          <a:p>
            <a:pPr algn="just" eaLnBrk="0" hangingPunct="0">
              <a:tabLst>
                <a:tab pos="180975" algn="l"/>
              </a:tabLst>
            </a:pPr>
            <a:endParaRPr lang="en-US" sz="2000" baseline="0" dirty="0">
              <a:cs typeface="Times New Roman" pitchFamily="18" charset="0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/>
        </p:nvGraphicFramePr>
        <p:xfrm>
          <a:off x="395288" y="2636838"/>
          <a:ext cx="8497192" cy="3096344"/>
        </p:xfrm>
        <a:graphic>
          <a:graphicData uri="http://schemas.openxmlformats.org/drawingml/2006/table">
            <a:tbl>
              <a:tblPr/>
              <a:tblGrid>
                <a:gridCol w="1766372"/>
                <a:gridCol w="913369"/>
                <a:gridCol w="913369"/>
                <a:gridCol w="1100800"/>
                <a:gridCol w="747713"/>
                <a:gridCol w="1043768"/>
                <a:gridCol w="968033"/>
                <a:gridCol w="1043768"/>
              </a:tblGrid>
              <a:tr h="614643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Variáveis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TMP (mm)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EPM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i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P</a:t>
                      </a:r>
                      <a:endParaRPr lang="en-US" sz="1800" i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146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3,28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5,21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9,17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Trat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L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Q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67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2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TI (min/d) </a:t>
                      </a:r>
                      <a:endParaRPr lang="en-US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384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376</a:t>
                      </a:r>
                      <a:endParaRPr lang="en-US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388</a:t>
                      </a:r>
                      <a:endParaRPr lang="en-US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10,6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0,5279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0,7087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0,2888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867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2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TR (min/d) </a:t>
                      </a:r>
                      <a:endParaRPr lang="en-US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478</a:t>
                      </a:r>
                      <a:endParaRPr lang="en-US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564</a:t>
                      </a:r>
                      <a:endParaRPr lang="en-US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503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8,8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&lt; 0,001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0,0299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&lt;0,001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936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2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TM (min/d) </a:t>
                      </a:r>
                      <a:endParaRPr lang="en-US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862</a:t>
                      </a:r>
                      <a:endParaRPr lang="en-US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941</a:t>
                      </a:r>
                      <a:endParaRPr lang="en-US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893</a:t>
                      </a:r>
                      <a:endParaRPr lang="en-US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14,2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&lt; 0,001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0,0539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&lt; 0,001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2815" name="Text Box 3"/>
          <p:cNvSpPr txBox="1">
            <a:spLocks noChangeArrowheads="1"/>
          </p:cNvSpPr>
          <p:nvPr/>
        </p:nvSpPr>
        <p:spPr bwMode="auto">
          <a:xfrm>
            <a:off x="0" y="26988"/>
            <a:ext cx="914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2000">
                <a:solidFill>
                  <a:schemeClr val="bg1"/>
                </a:solidFill>
              </a:rPr>
              <a:t>“Desempenho de vacas leiteiras alimentadas com rações contendo cana-de-açúcar </a:t>
            </a:r>
            <a:r>
              <a:rPr lang="pt-BR" sz="2000" i="1">
                <a:solidFill>
                  <a:schemeClr val="bg1"/>
                </a:solidFill>
              </a:rPr>
              <a:t>in natura </a:t>
            </a:r>
            <a:r>
              <a:rPr lang="pt-BR" sz="2000">
                <a:solidFill>
                  <a:schemeClr val="bg1"/>
                </a:solidFill>
              </a:rPr>
              <a:t>processadas em três tamanhos de partículas”</a:t>
            </a:r>
          </a:p>
        </p:txBody>
      </p:sp>
      <p:sp>
        <p:nvSpPr>
          <p:cNvPr id="32817" name="Retângulo 8"/>
          <p:cNvSpPr>
            <a:spLocks noChangeArrowheads="1"/>
          </p:cNvSpPr>
          <p:nvPr/>
        </p:nvSpPr>
        <p:spPr bwMode="auto">
          <a:xfrm>
            <a:off x="2195662" y="4554538"/>
            <a:ext cx="792162" cy="1079500"/>
          </a:xfrm>
          <a:prstGeom prst="rect">
            <a:avLst/>
          </a:prstGeom>
          <a:noFill/>
          <a:ln w="28575" algn="ctr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818" name="Retângulo 8"/>
          <p:cNvSpPr>
            <a:spLocks noChangeArrowheads="1"/>
          </p:cNvSpPr>
          <p:nvPr/>
        </p:nvSpPr>
        <p:spPr bwMode="auto">
          <a:xfrm>
            <a:off x="4095654" y="4564063"/>
            <a:ext cx="792162" cy="1079500"/>
          </a:xfrm>
          <a:prstGeom prst="rect">
            <a:avLst/>
          </a:prstGeom>
          <a:noFill/>
          <a:ln w="28575" algn="ctr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0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12" name="Picture 64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13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260350"/>
            <a:ext cx="7924800" cy="1143000"/>
          </a:xfrm>
        </p:spPr>
        <p:txBody>
          <a:bodyPr>
            <a:normAutofit/>
          </a:bodyPr>
          <a:lstStyle/>
          <a:p>
            <a:r>
              <a:rPr lang="en-US" sz="3600" dirty="0" err="1"/>
              <a:t>Tamanho</a:t>
            </a:r>
            <a:r>
              <a:rPr lang="en-US" sz="3600" dirty="0"/>
              <a:t> de </a:t>
            </a:r>
            <a:r>
              <a:rPr lang="en-US" sz="3600" dirty="0" err="1"/>
              <a:t>partículas</a:t>
            </a:r>
            <a:endParaRPr lang="pt-BR" sz="3600" dirty="0"/>
          </a:p>
        </p:txBody>
      </p:sp>
      <p:sp>
        <p:nvSpPr>
          <p:cNvPr id="11" name="Retângulo 10"/>
          <p:cNvSpPr/>
          <p:nvPr/>
        </p:nvSpPr>
        <p:spPr>
          <a:xfrm>
            <a:off x="443832" y="6093296"/>
            <a:ext cx="29161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Santos </a:t>
            </a:r>
            <a:r>
              <a:rPr lang="pt-BR" sz="1800" baseline="0" dirty="0" err="1" smtClean="0"/>
              <a:t>et</a:t>
            </a:r>
            <a:r>
              <a:rPr lang="pt-BR" sz="1800" baseline="0" dirty="0" smtClean="0"/>
              <a:t> al. (2009)</a:t>
            </a:r>
            <a:endParaRPr lang="pt-BR" sz="1800" baseline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1"/>
          <p:cNvGraphicFramePr>
            <a:graphicFrameLocks/>
          </p:cNvGraphicFramePr>
          <p:nvPr/>
        </p:nvGraphicFramePr>
        <p:xfrm>
          <a:off x="1259632" y="980728"/>
          <a:ext cx="6840760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3796" name="Rectangle 9"/>
          <p:cNvSpPr>
            <a:spLocks noChangeArrowheads="1"/>
          </p:cNvSpPr>
          <p:nvPr/>
        </p:nvSpPr>
        <p:spPr bwMode="auto">
          <a:xfrm>
            <a:off x="233363" y="5373216"/>
            <a:ext cx="856932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>
              <a:tabLst>
                <a:tab pos="5400675" algn="l"/>
                <a:tab pos="5491163" algn="l"/>
              </a:tabLst>
            </a:pPr>
            <a:r>
              <a:rPr lang="pt-BR" sz="1800" b="0" baseline="0" dirty="0">
                <a:cs typeface="Times New Roman" pitchFamily="18" charset="0"/>
              </a:rPr>
              <a:t>Figura </a:t>
            </a:r>
            <a:r>
              <a:rPr lang="pt-BR" sz="1800" b="0" baseline="0" dirty="0" smtClean="0">
                <a:cs typeface="Times New Roman" pitchFamily="18" charset="0"/>
              </a:rPr>
              <a:t>22 </a:t>
            </a:r>
            <a:r>
              <a:rPr lang="pt-BR" sz="1800" b="0" baseline="0" dirty="0">
                <a:cs typeface="Times New Roman" pitchFamily="18" charset="0"/>
              </a:rPr>
              <a:t>- Índice de seleção de rações contendo cana-de-açúcar e fornecidas para vacas em lactação.  Efeitos: tratamento (P&lt;0,13); peneira (P&lt;0,01) tratamento x peneira (P&lt;0,01). a, b, c indicam diferenças entre peneiras. </a:t>
            </a:r>
          </a:p>
          <a:p>
            <a:pPr algn="just" eaLnBrk="0" hangingPunct="0">
              <a:tabLst>
                <a:tab pos="5400675" algn="l"/>
                <a:tab pos="5491163" algn="l"/>
              </a:tabLst>
            </a:pPr>
            <a:endParaRPr lang="pt-BR" sz="1800" b="0" baseline="0" dirty="0"/>
          </a:p>
        </p:txBody>
      </p:sp>
      <p:sp>
        <p:nvSpPr>
          <p:cNvPr id="33799" name="Elipse 6"/>
          <p:cNvSpPr>
            <a:spLocks noChangeArrowheads="1"/>
          </p:cNvSpPr>
          <p:nvPr/>
        </p:nvSpPr>
        <p:spPr bwMode="auto">
          <a:xfrm>
            <a:off x="4787900" y="909514"/>
            <a:ext cx="2447925" cy="1655762"/>
          </a:xfrm>
          <a:prstGeom prst="ellipse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9" name="Picture 4" descr="logoesalq300dpi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10" name="Picture 64" descr="Logotipo grupo      conservaçã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11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-27384"/>
            <a:ext cx="7924800" cy="936104"/>
          </a:xfrm>
        </p:spPr>
        <p:txBody>
          <a:bodyPr>
            <a:normAutofit/>
          </a:bodyPr>
          <a:lstStyle/>
          <a:p>
            <a:r>
              <a:rPr lang="en-US" sz="3600" dirty="0" err="1" smtClean="0"/>
              <a:t>Seleção</a:t>
            </a:r>
            <a:r>
              <a:rPr lang="en-US" sz="3600" dirty="0" smtClean="0"/>
              <a:t> </a:t>
            </a:r>
            <a:r>
              <a:rPr lang="en-US" sz="3600" dirty="0"/>
              <a:t>de </a:t>
            </a:r>
            <a:r>
              <a:rPr lang="en-US" sz="3600" dirty="0" err="1"/>
              <a:t>partículas</a:t>
            </a:r>
            <a:endParaRPr lang="pt-BR" sz="3600" dirty="0"/>
          </a:p>
        </p:txBody>
      </p:sp>
      <p:sp>
        <p:nvSpPr>
          <p:cNvPr id="12" name="Retângulo 11"/>
          <p:cNvSpPr/>
          <p:nvPr/>
        </p:nvSpPr>
        <p:spPr>
          <a:xfrm>
            <a:off x="443832" y="6381328"/>
            <a:ext cx="29161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Santos </a:t>
            </a:r>
            <a:r>
              <a:rPr lang="pt-BR" sz="1800" baseline="0" dirty="0" err="1" smtClean="0"/>
              <a:t>et</a:t>
            </a:r>
            <a:r>
              <a:rPr lang="pt-BR" sz="1800" baseline="0" dirty="0" smtClean="0"/>
              <a:t> al. (2009)</a:t>
            </a:r>
            <a:endParaRPr lang="pt-BR" sz="1800" baseline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/>
          <p:cNvGraphicFramePr/>
          <p:nvPr/>
        </p:nvGraphicFramePr>
        <p:xfrm>
          <a:off x="1115616" y="620688"/>
          <a:ext cx="6696744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683568" y="4953942"/>
            <a:ext cx="8001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1800" baseline="0" dirty="0">
                <a:latin typeface="Arial" pitchFamily="34" charset="0"/>
                <a:cs typeface="Arial" pitchFamily="34" charset="0"/>
              </a:rPr>
              <a:t>Figura </a:t>
            </a:r>
            <a:r>
              <a:rPr lang="pt-BR" sz="1800" baseline="0" dirty="0" smtClean="0">
                <a:latin typeface="Arial" pitchFamily="34" charset="0"/>
                <a:cs typeface="Arial" pitchFamily="34" charset="0"/>
              </a:rPr>
              <a:t>27 </a:t>
            </a:r>
            <a:r>
              <a:rPr lang="pt-BR" sz="1800" baseline="0" dirty="0">
                <a:latin typeface="Arial" pitchFamily="34" charset="0"/>
                <a:cs typeface="Arial" pitchFamily="34" charset="0"/>
              </a:rPr>
              <a:t>– </a:t>
            </a:r>
            <a:r>
              <a:rPr lang="pt-BR" sz="1800" baseline="0" dirty="0" smtClean="0">
                <a:latin typeface="Arial" pitchFamily="34" charset="0"/>
                <a:cs typeface="Arial" pitchFamily="34" charset="0"/>
              </a:rPr>
              <a:t>Coeficientes </a:t>
            </a:r>
            <a:r>
              <a:rPr lang="pt-BR" sz="1800" baseline="0" dirty="0">
                <a:latin typeface="Arial" pitchFamily="34" charset="0"/>
                <a:cs typeface="Arial" pitchFamily="34" charset="0"/>
              </a:rPr>
              <a:t>de efetividade física da fração </a:t>
            </a:r>
            <a:r>
              <a:rPr lang="pt-BR" sz="1800" baseline="0" dirty="0" smtClean="0">
                <a:latin typeface="Arial" pitchFamily="34" charset="0"/>
                <a:cs typeface="Arial" pitchFamily="34" charset="0"/>
              </a:rPr>
              <a:t>fibra </a:t>
            </a:r>
            <a:r>
              <a:rPr lang="pt-BR" sz="1800" baseline="0" dirty="0">
                <a:latin typeface="Arial" pitchFamily="34" charset="0"/>
                <a:cs typeface="Arial" pitchFamily="34" charset="0"/>
              </a:rPr>
              <a:t>detergente neutro </a:t>
            </a:r>
            <a:r>
              <a:rPr lang="pt-BR" sz="1800" i="1" baseline="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pt-BR" sz="1800" i="1" baseline="0" dirty="0" err="1" smtClean="0">
                <a:latin typeface="Arial" pitchFamily="34" charset="0"/>
                <a:cs typeface="Arial" pitchFamily="34" charset="0"/>
              </a:rPr>
              <a:t>fef</a:t>
            </a:r>
            <a:r>
              <a:rPr lang="pt-BR" sz="1800" i="1" baseline="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pt-BR" sz="1800" baseline="0" dirty="0" smtClean="0">
                <a:latin typeface="Arial" pitchFamily="34" charset="0"/>
                <a:cs typeface="Arial" pitchFamily="34" charset="0"/>
              </a:rPr>
              <a:t> utilizando o tempo de mastigação (</a:t>
            </a:r>
            <a:r>
              <a:rPr lang="pt-BR" sz="1800" baseline="0" dirty="0" err="1" smtClean="0">
                <a:latin typeface="Arial" pitchFamily="34" charset="0"/>
                <a:cs typeface="Arial" pitchFamily="34" charset="0"/>
              </a:rPr>
              <a:t>min</a:t>
            </a:r>
            <a:r>
              <a:rPr lang="pt-BR" sz="1800" baseline="0" dirty="0" smtClean="0">
                <a:latin typeface="Arial" pitchFamily="34" charset="0"/>
                <a:cs typeface="Arial" pitchFamily="34" charset="0"/>
              </a:rPr>
              <a:t>/kg de MS). Método de </a:t>
            </a:r>
            <a:r>
              <a:rPr lang="pt-BR" sz="1800" baseline="0" dirty="0" err="1">
                <a:latin typeface="Arial" pitchFamily="34" charset="0"/>
                <a:cs typeface="Arial" pitchFamily="34" charset="0"/>
              </a:rPr>
              <a:t>bioensaio</a:t>
            </a:r>
            <a:r>
              <a:rPr lang="pt-BR" sz="1800" baseline="0" dirty="0">
                <a:latin typeface="Arial" pitchFamily="34" charset="0"/>
                <a:cs typeface="Arial" pitchFamily="34" charset="0"/>
              </a:rPr>
              <a:t> tendo como alimento padrão a silagem de milho (</a:t>
            </a:r>
            <a:r>
              <a:rPr lang="pt-BR" sz="1800" baseline="0" dirty="0" err="1">
                <a:latin typeface="Arial" pitchFamily="34" charset="0"/>
                <a:cs typeface="Arial" pitchFamily="34" charset="0"/>
              </a:rPr>
              <a:t>FDNfe</a:t>
            </a:r>
            <a:r>
              <a:rPr lang="pt-BR" sz="1800" baseline="0" dirty="0">
                <a:latin typeface="Arial" pitchFamily="34" charset="0"/>
                <a:cs typeface="Arial" pitchFamily="34" charset="0"/>
              </a:rPr>
              <a:t> = </a:t>
            </a:r>
            <a:r>
              <a:rPr lang="pt-BR" sz="1800" baseline="0" dirty="0" smtClean="0">
                <a:latin typeface="Arial" pitchFamily="34" charset="0"/>
                <a:cs typeface="Arial" pitchFamily="34" charset="0"/>
              </a:rPr>
              <a:t>100%)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858416" y="6309320"/>
            <a:ext cx="27054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aseline="0" dirty="0" smtClean="0">
                <a:latin typeface="Arial" pitchFamily="34" charset="0"/>
                <a:cs typeface="Arial" pitchFamily="34" charset="0"/>
              </a:rPr>
              <a:t>Fonte: Goulart </a:t>
            </a:r>
            <a:r>
              <a:rPr lang="pt-BR" sz="1600" baseline="0" dirty="0" err="1" smtClean="0">
                <a:latin typeface="Arial" pitchFamily="34" charset="0"/>
                <a:cs typeface="Arial" pitchFamily="34" charset="0"/>
              </a:rPr>
              <a:t>et</a:t>
            </a:r>
            <a:r>
              <a:rPr lang="pt-BR" sz="1600" baseline="0" dirty="0" smtClean="0">
                <a:latin typeface="Arial" pitchFamily="34" charset="0"/>
                <a:cs typeface="Arial" pitchFamily="34" charset="0"/>
              </a:rPr>
              <a:t> al. (2010)</a:t>
            </a:r>
            <a:endParaRPr lang="en-US" sz="1600" baseline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699792" y="1958332"/>
            <a:ext cx="381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baseline="0" dirty="0" smtClean="0">
                <a:latin typeface="Arial" pitchFamily="34" charset="0"/>
                <a:cs typeface="Arial" pitchFamily="34" charset="0"/>
              </a:rPr>
              <a:t>b</a:t>
            </a:r>
            <a:endParaRPr lang="en-US" sz="1600" b="1" baseline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3760710" y="1752600"/>
            <a:ext cx="381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baseline="0" dirty="0" smtClean="0">
                <a:latin typeface="Arial" pitchFamily="34" charset="0"/>
                <a:cs typeface="Arial" pitchFamily="34" charset="0"/>
              </a:rPr>
              <a:t>b</a:t>
            </a:r>
            <a:endParaRPr lang="en-US" sz="1600" b="1" baseline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840429" y="685800"/>
            <a:ext cx="381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baseline="0" dirty="0" smtClean="0">
                <a:latin typeface="Arial" pitchFamily="34" charset="0"/>
                <a:cs typeface="Arial" pitchFamily="34" charset="0"/>
              </a:rPr>
              <a:t>a</a:t>
            </a:r>
            <a:endParaRPr lang="en-US" sz="1600" b="1" baseline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5808235" y="2416628"/>
            <a:ext cx="381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baseline="0" dirty="0" smtClean="0">
                <a:latin typeface="Arial" pitchFamily="34" charset="0"/>
                <a:cs typeface="Arial" pitchFamily="34" charset="0"/>
              </a:rPr>
              <a:t>c</a:t>
            </a:r>
            <a:endParaRPr lang="en-US" sz="1600" b="1" baseline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6855296" y="2946430"/>
            <a:ext cx="381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baseline="0" dirty="0" smtClean="0">
                <a:latin typeface="Arial" pitchFamily="34" charset="0"/>
                <a:cs typeface="Arial" pitchFamily="34" charset="0"/>
              </a:rPr>
              <a:t>c</a:t>
            </a:r>
            <a:endParaRPr lang="en-US" sz="1600" b="1" baseline="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16" name="Picture 62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3" name="Text Box 5"/>
          <p:cNvSpPr txBox="1">
            <a:spLocks noChangeArrowheads="1"/>
          </p:cNvSpPr>
          <p:nvPr/>
        </p:nvSpPr>
        <p:spPr bwMode="auto">
          <a:xfrm>
            <a:off x="467816" y="689323"/>
            <a:ext cx="78486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sz="3200" baseline="0" dirty="0" smtClean="0"/>
              <a:t>Valor nutritivo</a:t>
            </a:r>
          </a:p>
          <a:p>
            <a:pPr algn="l">
              <a:spcBef>
                <a:spcPct val="50000"/>
              </a:spcBef>
            </a:pPr>
            <a:r>
              <a:rPr lang="pt-BR" sz="3200" baseline="0" dirty="0">
                <a:solidFill>
                  <a:srgbClr val="FFFF00"/>
                </a:solidFill>
              </a:rPr>
              <a:t>	</a:t>
            </a:r>
          </a:p>
        </p:txBody>
      </p:sp>
      <p:sp>
        <p:nvSpPr>
          <p:cNvPr id="196615" name="AutoShape 7"/>
          <p:cNvSpPr>
            <a:spLocks noChangeArrowheads="1"/>
          </p:cNvSpPr>
          <p:nvPr/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 algn="l">
              <a:lnSpc>
                <a:spcPct val="90000"/>
              </a:lnSpc>
            </a:pPr>
            <a:endParaRPr lang="pt-BR" sz="3600" b="1" baseline="0">
              <a:solidFill>
                <a:schemeClr val="tx2"/>
              </a:solidFill>
            </a:endParaRPr>
          </a:p>
        </p:txBody>
      </p:sp>
      <p:pic>
        <p:nvPicPr>
          <p:cNvPr id="196616" name="Picture 8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21104" y="6034088"/>
            <a:ext cx="787400" cy="823912"/>
          </a:xfrm>
          <a:prstGeom prst="rect">
            <a:avLst/>
          </a:prstGeom>
          <a:noFill/>
        </p:spPr>
      </p:pic>
      <p:pic>
        <p:nvPicPr>
          <p:cNvPr id="9" name="Picture 12" descr="logoesalq300dpi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9540" y="71438"/>
            <a:ext cx="774135" cy="1125537"/>
          </a:xfrm>
          <a:prstGeom prst="rect">
            <a:avLst/>
          </a:prstGeom>
          <a:noFill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95562"/>
            <a:ext cx="5535432" cy="4151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0202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9" name="Text Box 3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44740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244741" name="Text Box 5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44860" name="Picture 124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12" name="AutoShape 2"/>
          <p:cNvSpPr>
            <a:spLocks noGrp="1" noChangeArrowheads="1"/>
          </p:cNvSpPr>
          <p:nvPr>
            <p:ph type="title"/>
          </p:nvPr>
        </p:nvSpPr>
        <p:spPr>
          <a:xfrm>
            <a:off x="-36512" y="197768"/>
            <a:ext cx="8357493" cy="1143000"/>
          </a:xfrm>
        </p:spPr>
        <p:txBody>
          <a:bodyPr/>
          <a:lstStyle/>
          <a:p>
            <a:r>
              <a:rPr lang="en-US" sz="3200" dirty="0" err="1"/>
              <a:t>Composição</a:t>
            </a:r>
            <a:r>
              <a:rPr lang="en-US" sz="3200" dirty="0"/>
              <a:t> </a:t>
            </a:r>
            <a:r>
              <a:rPr lang="en-US" sz="3200" dirty="0" err="1"/>
              <a:t>média</a:t>
            </a:r>
            <a:r>
              <a:rPr lang="en-US" sz="3200" dirty="0"/>
              <a:t> </a:t>
            </a:r>
            <a:r>
              <a:rPr lang="en-US" sz="3200" dirty="0" err="1" smtClean="0"/>
              <a:t>da</a:t>
            </a:r>
            <a:r>
              <a:rPr lang="en-US" sz="3200" dirty="0" smtClean="0"/>
              <a:t> </a:t>
            </a:r>
            <a:r>
              <a:rPr lang="en-US" sz="3200" dirty="0" err="1" smtClean="0"/>
              <a:t>cana</a:t>
            </a:r>
            <a:r>
              <a:rPr lang="en-US" sz="3200" dirty="0" smtClean="0"/>
              <a:t>-de-</a:t>
            </a:r>
            <a:r>
              <a:rPr lang="en-US" sz="3200" dirty="0" err="1" smtClean="0"/>
              <a:t>açúcar</a:t>
            </a:r>
            <a:endParaRPr lang="pt-BR" sz="3200" dirty="0"/>
          </a:p>
        </p:txBody>
      </p:sp>
      <p:graphicFrame>
        <p:nvGraphicFramePr>
          <p:cNvPr id="13" name="Tabela 12"/>
          <p:cNvGraphicFramePr>
            <a:graphicFrameLocks noGrp="1"/>
          </p:cNvGraphicFramePr>
          <p:nvPr/>
        </p:nvGraphicFramePr>
        <p:xfrm>
          <a:off x="827584" y="2698616"/>
          <a:ext cx="7416821" cy="3106651"/>
        </p:xfrm>
        <a:graphic>
          <a:graphicData uri="http://schemas.openxmlformats.org/drawingml/2006/table">
            <a:tbl>
              <a:tblPr/>
              <a:tblGrid>
                <a:gridCol w="1985967"/>
                <a:gridCol w="1985967"/>
                <a:gridCol w="1267963"/>
                <a:gridCol w="1088462"/>
                <a:gridCol w="1088462"/>
              </a:tblGrid>
              <a:tr h="682285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 smtClean="0">
                          <a:latin typeface="Arial"/>
                        </a:rPr>
                        <a:t>Nutriente</a:t>
                      </a:r>
                      <a:endParaRPr lang="pt-BR" sz="2000" b="1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latin typeface="Arial"/>
                        </a:rPr>
                        <a:t>Número </a:t>
                      </a:r>
                      <a:r>
                        <a:rPr lang="pt-BR" sz="2000" b="1" i="0" u="none" strike="noStrike" dirty="0" smtClean="0">
                          <a:latin typeface="Arial"/>
                        </a:rPr>
                        <a:t>amostras</a:t>
                      </a:r>
                      <a:endParaRPr lang="pt-BR" sz="2000" b="1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latin typeface="Arial"/>
                        </a:rPr>
                        <a:t>Média</a:t>
                      </a: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latin typeface="Arial"/>
                        </a:rPr>
                        <a:t>Mínimo</a:t>
                      </a: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latin typeface="Arial"/>
                        </a:rPr>
                        <a:t>Máximo</a:t>
                      </a: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338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>
                          <a:latin typeface="Arial"/>
                        </a:rPr>
                        <a:t>MS</a:t>
                      </a: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latin typeface="Arial"/>
                        </a:rPr>
                        <a:t>20</a:t>
                      </a: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28,68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20,41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33,90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46338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>
                          <a:latin typeface="Arial"/>
                        </a:rPr>
                        <a:t>PB</a:t>
                      </a: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latin typeface="Arial"/>
                        </a:rPr>
                        <a:t>20</a:t>
                      </a: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2,97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1,19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4,52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6338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>
                          <a:latin typeface="Arial"/>
                        </a:rPr>
                        <a:t>FB</a:t>
                      </a: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latin typeface="Arial"/>
                        </a:rPr>
                        <a:t>20</a:t>
                      </a: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27,63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21,92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32,90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6338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 dirty="0">
                          <a:latin typeface="Arial"/>
                        </a:rPr>
                        <a:t>EE</a:t>
                      </a: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latin typeface="Arial"/>
                        </a:rPr>
                        <a:t>20</a:t>
                      </a: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0,87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0,31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1,76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6338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>
                          <a:latin typeface="Arial"/>
                        </a:rPr>
                        <a:t>MM</a:t>
                      </a: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latin typeface="Arial"/>
                        </a:rPr>
                        <a:t>20</a:t>
                      </a: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3,06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1,40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5,62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6338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>
                          <a:latin typeface="Arial"/>
                        </a:rPr>
                        <a:t>ENN</a:t>
                      </a: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latin typeface="Arial"/>
                        </a:rPr>
                        <a:t>20</a:t>
                      </a: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65,47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57,76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72,40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6338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 dirty="0">
                          <a:latin typeface="Arial"/>
                        </a:rPr>
                        <a:t>NDT </a:t>
                      </a:r>
                      <a:r>
                        <a:rPr lang="pt-BR" sz="2000" b="0" i="0" u="none" strike="noStrike">
                          <a:latin typeface="Arial"/>
                        </a:rPr>
                        <a:t>(</a:t>
                      </a:r>
                      <a:r>
                        <a:rPr lang="pt-BR" sz="2000" b="0" i="0" u="none" strike="noStrike" smtClean="0">
                          <a:latin typeface="Arial"/>
                        </a:rPr>
                        <a:t>est.)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latin typeface="Arial"/>
                        </a:rPr>
                        <a:t>20</a:t>
                      </a: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63,00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55,02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67,67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" name="Retângulo 13"/>
          <p:cNvSpPr/>
          <p:nvPr/>
        </p:nvSpPr>
        <p:spPr>
          <a:xfrm>
            <a:off x="755576" y="1628800"/>
            <a:ext cx="74168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b="1" baseline="0" dirty="0" smtClean="0">
                <a:ea typeface="Times New Roman" pitchFamily="18" charset="0"/>
                <a:cs typeface="Arial" charset="0"/>
              </a:rPr>
              <a:t>Tabela 1 – Composição média e amplitude de variação de amostras de cana-de-açúcar analisadas no Laboratório de </a:t>
            </a:r>
            <a:r>
              <a:rPr lang="pt-BR" b="1" baseline="0" dirty="0" err="1" smtClean="0">
                <a:ea typeface="Times New Roman" pitchFamily="18" charset="0"/>
                <a:cs typeface="Arial" charset="0"/>
              </a:rPr>
              <a:t>Bromatologia</a:t>
            </a:r>
            <a:r>
              <a:rPr lang="pt-BR" b="1" baseline="0" dirty="0" smtClean="0">
                <a:ea typeface="Times New Roman" pitchFamily="18" charset="0"/>
                <a:cs typeface="Arial" charset="0"/>
              </a:rPr>
              <a:t> da USP/ESALQ entre os anos de 2000 e 2010.</a:t>
            </a:r>
            <a:endParaRPr lang="pt-BR" sz="1800" baseline="0" dirty="0" smtClean="0">
              <a:ea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5" name="Picture 124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6" name="AutoShape 2"/>
          <p:cNvSpPr>
            <a:spLocks noGrp="1" noChangeArrowheads="1"/>
          </p:cNvSpPr>
          <p:nvPr>
            <p:ph type="title"/>
          </p:nvPr>
        </p:nvSpPr>
        <p:spPr>
          <a:xfrm>
            <a:off x="-36512" y="197768"/>
            <a:ext cx="8357493" cy="1143000"/>
          </a:xfrm>
        </p:spPr>
        <p:txBody>
          <a:bodyPr/>
          <a:lstStyle/>
          <a:p>
            <a:r>
              <a:rPr lang="en-US" sz="3200" dirty="0" err="1"/>
              <a:t>Composição</a:t>
            </a:r>
            <a:r>
              <a:rPr lang="en-US" sz="3200" dirty="0"/>
              <a:t> </a:t>
            </a:r>
            <a:r>
              <a:rPr lang="en-US" sz="3200" dirty="0" err="1"/>
              <a:t>média</a:t>
            </a:r>
            <a:r>
              <a:rPr lang="en-US" sz="3200" dirty="0"/>
              <a:t> </a:t>
            </a:r>
            <a:r>
              <a:rPr lang="en-US" sz="3200" dirty="0" err="1" smtClean="0"/>
              <a:t>da</a:t>
            </a:r>
            <a:r>
              <a:rPr lang="en-US" sz="3200" dirty="0" smtClean="0"/>
              <a:t> </a:t>
            </a:r>
            <a:r>
              <a:rPr lang="en-US" sz="3200" dirty="0" err="1" smtClean="0"/>
              <a:t>cana</a:t>
            </a:r>
            <a:r>
              <a:rPr lang="en-US" sz="3200" dirty="0" smtClean="0"/>
              <a:t>-de-</a:t>
            </a:r>
            <a:r>
              <a:rPr lang="en-US" sz="3200" dirty="0" err="1" smtClean="0"/>
              <a:t>açúcar</a:t>
            </a:r>
            <a:endParaRPr lang="pt-BR" sz="3200" dirty="0"/>
          </a:p>
        </p:txBody>
      </p:sp>
      <p:graphicFrame>
        <p:nvGraphicFramePr>
          <p:cNvPr id="9" name="Gráfico 8"/>
          <p:cNvGraphicFramePr/>
          <p:nvPr/>
        </p:nvGraphicFramePr>
        <p:xfrm>
          <a:off x="755576" y="1268760"/>
          <a:ext cx="7352184" cy="5085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3" name="Text Box 5"/>
          <p:cNvSpPr txBox="1">
            <a:spLocks noChangeArrowheads="1"/>
          </p:cNvSpPr>
          <p:nvPr/>
        </p:nvSpPr>
        <p:spPr bwMode="auto">
          <a:xfrm>
            <a:off x="467816" y="689323"/>
            <a:ext cx="7848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sz="3200" baseline="0" dirty="0" smtClean="0"/>
              <a:t>Desvantagens?</a:t>
            </a:r>
            <a:endParaRPr lang="pt-BR" sz="3200" baseline="0" dirty="0">
              <a:solidFill>
                <a:srgbClr val="FFFF00"/>
              </a:solidFill>
            </a:endParaRPr>
          </a:p>
        </p:txBody>
      </p:sp>
      <p:sp>
        <p:nvSpPr>
          <p:cNvPr id="196614" name="Text Box 6"/>
          <p:cNvSpPr txBox="1">
            <a:spLocks noChangeArrowheads="1"/>
          </p:cNvSpPr>
          <p:nvPr/>
        </p:nvSpPr>
        <p:spPr bwMode="auto">
          <a:xfrm>
            <a:off x="361950" y="2194719"/>
            <a:ext cx="35052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82563" indent="-182563" algn="l">
              <a:spcBef>
                <a:spcPct val="50000"/>
              </a:spcBef>
              <a:buFontTx/>
              <a:buChar char="-"/>
            </a:pPr>
            <a:r>
              <a:rPr lang="pt-BR" sz="2400" baseline="0" dirty="0" smtClean="0"/>
              <a:t>Colheita diária e mecânica;</a:t>
            </a:r>
          </a:p>
          <a:p>
            <a:pPr marL="182563" indent="-182563" algn="l">
              <a:spcBef>
                <a:spcPct val="50000"/>
              </a:spcBef>
              <a:buFontTx/>
              <a:buChar char="-"/>
            </a:pPr>
            <a:r>
              <a:rPr lang="pt-BR" sz="2400" baseline="0" dirty="0" smtClean="0"/>
              <a:t>Consumo e desempenho de animais</a:t>
            </a:r>
          </a:p>
          <a:p>
            <a:pPr marL="182563" indent="-182563" algn="l">
              <a:spcBef>
                <a:spcPct val="50000"/>
              </a:spcBef>
              <a:buFontTx/>
              <a:buChar char="-"/>
            </a:pPr>
            <a:r>
              <a:rPr lang="pt-BR" sz="2400" baseline="0" dirty="0" smtClean="0"/>
              <a:t>Balanceamento de rações</a:t>
            </a:r>
            <a:endParaRPr lang="pt-BR" sz="2400" baseline="0" dirty="0"/>
          </a:p>
        </p:txBody>
      </p:sp>
      <p:sp>
        <p:nvSpPr>
          <p:cNvPr id="196615" name="AutoShape 7"/>
          <p:cNvSpPr>
            <a:spLocks noChangeArrowheads="1"/>
          </p:cNvSpPr>
          <p:nvPr/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 algn="l">
              <a:lnSpc>
                <a:spcPct val="90000"/>
              </a:lnSpc>
            </a:pPr>
            <a:endParaRPr lang="pt-BR" sz="3600" b="1" baseline="0">
              <a:solidFill>
                <a:schemeClr val="tx2"/>
              </a:solidFill>
            </a:endParaRPr>
          </a:p>
        </p:txBody>
      </p:sp>
      <p:pic>
        <p:nvPicPr>
          <p:cNvPr id="196616" name="Picture 8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21104" y="6034088"/>
            <a:ext cx="787400" cy="823912"/>
          </a:xfrm>
          <a:prstGeom prst="rect">
            <a:avLst/>
          </a:prstGeom>
          <a:noFill/>
        </p:spPr>
      </p:pic>
      <p:pic>
        <p:nvPicPr>
          <p:cNvPr id="9" name="Picture 12" descr="logoesalq300dpi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9540" y="71438"/>
            <a:ext cx="774135" cy="1125537"/>
          </a:xfrm>
          <a:prstGeom prst="rect">
            <a:avLst/>
          </a:prstGeom>
          <a:noFill/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100" y="1486694"/>
            <a:ext cx="5676900" cy="42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98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5" name="Picture 124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6" name="AutoShape 2"/>
          <p:cNvSpPr>
            <a:spLocks noGrp="1" noChangeArrowheads="1"/>
          </p:cNvSpPr>
          <p:nvPr>
            <p:ph type="title"/>
          </p:nvPr>
        </p:nvSpPr>
        <p:spPr>
          <a:xfrm>
            <a:off x="323528" y="197768"/>
            <a:ext cx="7704856" cy="1143000"/>
          </a:xfrm>
        </p:spPr>
        <p:txBody>
          <a:bodyPr/>
          <a:lstStyle/>
          <a:p>
            <a:r>
              <a:rPr lang="en-US" sz="3200" dirty="0" err="1"/>
              <a:t>Composição</a:t>
            </a:r>
            <a:r>
              <a:rPr lang="en-US" sz="3200" dirty="0"/>
              <a:t> </a:t>
            </a:r>
            <a:r>
              <a:rPr lang="en-US" sz="3200" dirty="0" err="1"/>
              <a:t>média</a:t>
            </a:r>
            <a:r>
              <a:rPr lang="en-US" sz="3200" dirty="0"/>
              <a:t> </a:t>
            </a:r>
            <a:r>
              <a:rPr lang="en-US" sz="3200" dirty="0" err="1" smtClean="0"/>
              <a:t>da</a:t>
            </a:r>
            <a:r>
              <a:rPr lang="en-US" sz="3200" dirty="0" smtClean="0"/>
              <a:t> </a:t>
            </a:r>
            <a:r>
              <a:rPr lang="en-US" sz="3200" u="sng" dirty="0" err="1" smtClean="0"/>
              <a:t>fração</a:t>
            </a:r>
            <a:r>
              <a:rPr lang="en-US" sz="3200" u="sng" dirty="0" smtClean="0"/>
              <a:t> </a:t>
            </a:r>
            <a:r>
              <a:rPr lang="en-US" sz="3200" u="sng" dirty="0" err="1" smtClean="0"/>
              <a:t>digestível</a:t>
            </a:r>
            <a:r>
              <a:rPr lang="en-US" sz="3200" u="sng" dirty="0" smtClean="0"/>
              <a:t> </a:t>
            </a:r>
            <a:r>
              <a:rPr lang="en-US" sz="3200" dirty="0" err="1" smtClean="0"/>
              <a:t>da</a:t>
            </a:r>
            <a:r>
              <a:rPr lang="en-US" sz="3200" dirty="0" smtClean="0"/>
              <a:t> </a:t>
            </a:r>
            <a:r>
              <a:rPr lang="en-US" sz="3200" dirty="0" err="1" smtClean="0"/>
              <a:t>cana</a:t>
            </a:r>
            <a:r>
              <a:rPr lang="en-US" sz="3200" dirty="0" smtClean="0"/>
              <a:t>-de-</a:t>
            </a:r>
            <a:r>
              <a:rPr lang="en-US" sz="3200" dirty="0" err="1" smtClean="0"/>
              <a:t>açúcar</a:t>
            </a:r>
            <a:endParaRPr lang="pt-BR" sz="3200" dirty="0"/>
          </a:p>
        </p:txBody>
      </p:sp>
      <p:graphicFrame>
        <p:nvGraphicFramePr>
          <p:cNvPr id="10" name="Gráfico 9"/>
          <p:cNvGraphicFramePr/>
          <p:nvPr/>
        </p:nvGraphicFramePr>
        <p:xfrm>
          <a:off x="251520" y="1484784"/>
          <a:ext cx="8064896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AutoShape 2"/>
          <p:cNvSpPr>
            <a:spLocks noGrp="1" noChangeArrowheads="1"/>
          </p:cNvSpPr>
          <p:nvPr>
            <p:ph type="title"/>
          </p:nvPr>
        </p:nvSpPr>
        <p:spPr>
          <a:xfrm>
            <a:off x="683568" y="-171400"/>
            <a:ext cx="7924800" cy="1143000"/>
          </a:xfrm>
        </p:spPr>
        <p:txBody>
          <a:bodyPr>
            <a:normAutofit/>
          </a:bodyPr>
          <a:lstStyle/>
          <a:p>
            <a:r>
              <a:rPr lang="en-US" sz="3600" dirty="0"/>
              <a:t>Valor </a:t>
            </a:r>
            <a:r>
              <a:rPr lang="en-US" sz="3600" dirty="0" err="1"/>
              <a:t>Nutritivo</a:t>
            </a:r>
            <a:endParaRPr lang="pt-BR" sz="3600" dirty="0"/>
          </a:p>
        </p:txBody>
      </p:sp>
      <p:sp>
        <p:nvSpPr>
          <p:cNvPr id="237571" name="Text Box 3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37572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237573" name="Text Box 5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graphicFrame>
        <p:nvGraphicFramePr>
          <p:cNvPr id="237574" name="Group 6"/>
          <p:cNvGraphicFramePr>
            <a:graphicFrameLocks noGrp="1"/>
          </p:cNvGraphicFramePr>
          <p:nvPr/>
        </p:nvGraphicFramePr>
        <p:xfrm>
          <a:off x="395362" y="980728"/>
          <a:ext cx="7993062" cy="5522976"/>
        </p:xfrm>
        <a:graphic>
          <a:graphicData uri="http://schemas.openxmlformats.org/drawingml/2006/table">
            <a:tbl>
              <a:tblPr/>
              <a:tblGrid>
                <a:gridCol w="3959225"/>
                <a:gridCol w="1344612"/>
                <a:gridCol w="1395413"/>
                <a:gridCol w="1293812"/>
              </a:tblGrid>
              <a:tr h="495300">
                <a:tc gridSpan="4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Tabela 10 – Simulação do efeito de valor nutritivo da fonte de cana-de-açúcar sobre a composição de ração para vacas leiteiras.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00038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Variáveis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FDN da cana-de-açúcar (% MS)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9845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44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54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64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PB da ração total (% MS)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15,3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17,1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18,8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0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PDR:PNDR (% MS)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10,1:5,2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11,6:5,5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13:5,8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NDT</a:t>
                      </a:r>
                      <a:r>
                        <a:rPr kumimoji="0" lang="pt-BR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 </a:t>
                      </a: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(%MS)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67,0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61,0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56,0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0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FDN da ração total (% MS)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34,6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40,0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44,7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FDN da cana (% FDN da ração)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90,75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91,00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91,05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Inclusão de cana (% MS)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71,6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67,4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63,3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0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Oferta de concentrado (kg/dia)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5,4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5,4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5,5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Ajuste da ingestão de FDN (% PV)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1,25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1,25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1,25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Variação do peso corporal (kg/dia)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-0,1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-0,9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-1,5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6700">
                <a:tc gridSpan="4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Estimado segundo NRC (2001).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37625" name="Rectangle 57"/>
          <p:cNvSpPr>
            <a:spLocks noChangeArrowheads="1"/>
          </p:cNvSpPr>
          <p:nvPr/>
        </p:nvSpPr>
        <p:spPr bwMode="auto">
          <a:xfrm>
            <a:off x="4414129" y="4941888"/>
            <a:ext cx="3889375" cy="360362"/>
          </a:xfrm>
          <a:prstGeom prst="rect">
            <a:avLst/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626" name="Rectangle 58"/>
          <p:cNvSpPr>
            <a:spLocks noChangeArrowheads="1"/>
          </p:cNvSpPr>
          <p:nvPr/>
        </p:nvSpPr>
        <p:spPr bwMode="auto">
          <a:xfrm>
            <a:off x="4414129" y="3860800"/>
            <a:ext cx="3889375" cy="360363"/>
          </a:xfrm>
          <a:prstGeom prst="rect">
            <a:avLst/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237628" name="Picture 60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6003319"/>
            <a:ext cx="787400" cy="823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188640"/>
            <a:ext cx="7924800" cy="1143000"/>
          </a:xfrm>
        </p:spPr>
        <p:txBody>
          <a:bodyPr/>
          <a:lstStyle/>
          <a:p>
            <a:r>
              <a:rPr lang="en-US" dirty="0"/>
              <a:t>Valor </a:t>
            </a:r>
            <a:r>
              <a:rPr lang="en-US" dirty="0" err="1"/>
              <a:t>Nutritivo</a:t>
            </a:r>
            <a:endParaRPr lang="pt-BR" dirty="0"/>
          </a:p>
        </p:txBody>
      </p:sp>
      <p:sp>
        <p:nvSpPr>
          <p:cNvPr id="238595" name="Text Box 3"/>
          <p:cNvSpPr txBox="1">
            <a:spLocks noChangeArrowheads="1"/>
          </p:cNvSpPr>
          <p:nvPr/>
        </p:nvSpPr>
        <p:spPr bwMode="auto">
          <a:xfrm>
            <a:off x="3471863" y="2736305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38596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238597" name="Text Box 5"/>
          <p:cNvSpPr txBox="1">
            <a:spLocks noChangeArrowheads="1"/>
          </p:cNvSpPr>
          <p:nvPr/>
        </p:nvSpPr>
        <p:spPr bwMode="auto">
          <a:xfrm>
            <a:off x="1023938" y="3815805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3859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1268760"/>
            <a:ext cx="7345362" cy="4376291"/>
          </a:xfrm>
          <a:prstGeom prst="rect">
            <a:avLst/>
          </a:prstGeom>
          <a:noFill/>
        </p:spPr>
      </p:pic>
      <p:graphicFrame>
        <p:nvGraphicFramePr>
          <p:cNvPr id="238600" name="Group 8"/>
          <p:cNvGraphicFramePr>
            <a:graphicFrameLocks noGrp="1"/>
          </p:cNvGraphicFramePr>
          <p:nvPr/>
        </p:nvGraphicFramePr>
        <p:xfrm>
          <a:off x="755576" y="5387430"/>
          <a:ext cx="7273925" cy="1280160"/>
        </p:xfrm>
        <a:graphic>
          <a:graphicData uri="http://schemas.openxmlformats.org/drawingml/2006/table">
            <a:tbl>
              <a:tblPr/>
              <a:tblGrid>
                <a:gridCol w="7273925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Figura 26 – Estimativa do consumo de MS de volumoso, da ração total e da produção de leite ajustada de vacas recebendo fontes de cana-de-açúcar contendo diferentes teores de FDN.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38607" name="Picture 15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3" name="Text Box 5"/>
          <p:cNvSpPr txBox="1">
            <a:spLocks noChangeArrowheads="1"/>
          </p:cNvSpPr>
          <p:nvPr/>
        </p:nvSpPr>
        <p:spPr bwMode="auto">
          <a:xfrm>
            <a:off x="467816" y="689323"/>
            <a:ext cx="78486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sz="3200" baseline="0" dirty="0" smtClean="0"/>
              <a:t>Performance de animais</a:t>
            </a:r>
          </a:p>
          <a:p>
            <a:pPr algn="l">
              <a:spcBef>
                <a:spcPct val="50000"/>
              </a:spcBef>
            </a:pPr>
            <a:r>
              <a:rPr lang="pt-BR" sz="3200" baseline="0" dirty="0">
                <a:solidFill>
                  <a:srgbClr val="FFFF00"/>
                </a:solidFill>
              </a:rPr>
              <a:t>	</a:t>
            </a:r>
          </a:p>
        </p:txBody>
      </p:sp>
      <p:sp>
        <p:nvSpPr>
          <p:cNvPr id="196615" name="AutoShape 7"/>
          <p:cNvSpPr>
            <a:spLocks noChangeArrowheads="1"/>
          </p:cNvSpPr>
          <p:nvPr/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 algn="l">
              <a:lnSpc>
                <a:spcPct val="90000"/>
              </a:lnSpc>
            </a:pPr>
            <a:endParaRPr lang="pt-BR" sz="3600" b="1" baseline="0">
              <a:solidFill>
                <a:schemeClr val="tx2"/>
              </a:solidFill>
            </a:endParaRPr>
          </a:p>
        </p:txBody>
      </p:sp>
      <p:pic>
        <p:nvPicPr>
          <p:cNvPr id="196616" name="Picture 8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21104" y="6034088"/>
            <a:ext cx="787400" cy="823912"/>
          </a:xfrm>
          <a:prstGeom prst="rect">
            <a:avLst/>
          </a:prstGeom>
          <a:noFill/>
        </p:spPr>
      </p:pic>
      <p:pic>
        <p:nvPicPr>
          <p:cNvPr id="9" name="Picture 12" descr="logoesalq300dpi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9540" y="71438"/>
            <a:ext cx="774135" cy="1125537"/>
          </a:xfrm>
          <a:prstGeom prst="rect">
            <a:avLst/>
          </a:prstGeom>
          <a:noFill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95562"/>
            <a:ext cx="5535432" cy="4151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4987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AutoShape 2"/>
          <p:cNvSpPr>
            <a:spLocks noGrp="1" noChangeArrowheads="1"/>
          </p:cNvSpPr>
          <p:nvPr>
            <p:ph type="title"/>
          </p:nvPr>
        </p:nvSpPr>
        <p:spPr>
          <a:xfrm>
            <a:off x="-254000" y="229718"/>
            <a:ext cx="7924800" cy="1143000"/>
          </a:xfrm>
        </p:spPr>
        <p:txBody>
          <a:bodyPr>
            <a:normAutofit/>
          </a:bodyPr>
          <a:lstStyle/>
          <a:p>
            <a:r>
              <a:rPr lang="en-US" sz="4000" dirty="0"/>
              <a:t> </a:t>
            </a:r>
            <a:r>
              <a:rPr lang="en-US" sz="4000" dirty="0" smtClean="0"/>
              <a:t>Performance </a:t>
            </a:r>
            <a:r>
              <a:rPr lang="en-US" sz="4000" dirty="0"/>
              <a:t>- </a:t>
            </a:r>
            <a:r>
              <a:rPr lang="en-US" sz="4000" dirty="0" err="1"/>
              <a:t>Gado</a:t>
            </a:r>
            <a:r>
              <a:rPr lang="en-US" sz="4000" dirty="0"/>
              <a:t> </a:t>
            </a:r>
            <a:r>
              <a:rPr lang="en-US" sz="4000" dirty="0" err="1"/>
              <a:t>Leite</a:t>
            </a:r>
            <a:endParaRPr lang="pt-BR" sz="4000" dirty="0"/>
          </a:p>
        </p:txBody>
      </p:sp>
      <p:sp>
        <p:nvSpPr>
          <p:cNvPr id="110595" name="Text Box 3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110596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110597" name="Text Box 5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110603" name="Picture 11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62436" y="6190962"/>
            <a:ext cx="621239" cy="650046"/>
          </a:xfrm>
          <a:prstGeom prst="rect">
            <a:avLst/>
          </a:prstGeom>
          <a:noFill/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7792"/>
            <a:ext cx="7164288" cy="53732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AutoShape 2"/>
          <p:cNvSpPr>
            <a:spLocks noGrp="1" noChangeArrowheads="1"/>
          </p:cNvSpPr>
          <p:nvPr>
            <p:ph type="title"/>
          </p:nvPr>
        </p:nvSpPr>
        <p:spPr>
          <a:xfrm>
            <a:off x="467544" y="476672"/>
            <a:ext cx="7924800" cy="1143000"/>
          </a:xfrm>
        </p:spPr>
        <p:txBody>
          <a:bodyPr>
            <a:normAutofit/>
          </a:bodyPr>
          <a:lstStyle/>
          <a:p>
            <a:r>
              <a:rPr lang="en-US" sz="4000" dirty="0"/>
              <a:t> </a:t>
            </a:r>
            <a:r>
              <a:rPr lang="en-US" sz="4000" dirty="0" smtClean="0"/>
              <a:t>Performance </a:t>
            </a:r>
            <a:r>
              <a:rPr lang="en-US" sz="4000" dirty="0"/>
              <a:t>- </a:t>
            </a:r>
            <a:r>
              <a:rPr lang="en-US" sz="4000" dirty="0" err="1"/>
              <a:t>Gado</a:t>
            </a:r>
            <a:r>
              <a:rPr lang="en-US" sz="4000" dirty="0"/>
              <a:t> </a:t>
            </a:r>
            <a:r>
              <a:rPr lang="en-US" sz="4000" dirty="0" err="1"/>
              <a:t>Leite</a:t>
            </a:r>
            <a:endParaRPr lang="pt-BR" sz="4000" dirty="0"/>
          </a:p>
        </p:txBody>
      </p:sp>
      <p:sp>
        <p:nvSpPr>
          <p:cNvPr id="110595" name="Text Box 3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110596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110597" name="Text Box 5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graphicFrame>
        <p:nvGraphicFramePr>
          <p:cNvPr id="110600" name="Object 8"/>
          <p:cNvGraphicFramePr>
            <a:graphicFrameLocks noChangeAspect="1"/>
          </p:cNvGraphicFramePr>
          <p:nvPr/>
        </p:nvGraphicFramePr>
        <p:xfrm>
          <a:off x="900113" y="1988840"/>
          <a:ext cx="8243887" cy="42706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695" name="Gráfico" r:id="rId4" imgW="4629302" imgH="2114702" progId="Excel.Sheet.8">
                  <p:embed/>
                </p:oleObj>
              </mc:Choice>
              <mc:Fallback>
                <p:oleObj name="Gráfico" r:id="rId4" imgW="4629302" imgH="2114702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1988840"/>
                        <a:ext cx="8243887" cy="42706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CC33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0602" name="Oval 10"/>
          <p:cNvSpPr>
            <a:spLocks noChangeArrowheads="1"/>
          </p:cNvSpPr>
          <p:nvPr/>
        </p:nvSpPr>
        <p:spPr bwMode="auto">
          <a:xfrm>
            <a:off x="5535863" y="2523339"/>
            <a:ext cx="1138224" cy="1237991"/>
          </a:xfrm>
          <a:prstGeom prst="ellipse">
            <a:avLst/>
          </a:prstGeom>
          <a:noFill/>
          <a:ln w="28575" algn="ctr">
            <a:solidFill>
              <a:srgbClr val="CC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pic>
        <p:nvPicPr>
          <p:cNvPr id="110603" name="Picture 11" descr="Logotipo grupo      conservaçã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62436" y="6190962"/>
            <a:ext cx="621239" cy="6500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51443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554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620713"/>
            <a:ext cx="7924800" cy="1143000"/>
          </a:xfrm>
        </p:spPr>
        <p:txBody>
          <a:bodyPr/>
          <a:lstStyle/>
          <a:p>
            <a:r>
              <a:rPr lang="en-US"/>
              <a:t>Balanceamento de rações</a:t>
            </a:r>
            <a:endParaRPr lang="pt-BR"/>
          </a:p>
        </p:txBody>
      </p:sp>
      <p:sp>
        <p:nvSpPr>
          <p:cNvPr id="407555" name="Text Box 3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407556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407557" name="Text Box 5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graphicFrame>
        <p:nvGraphicFramePr>
          <p:cNvPr id="407614" name="Group 62"/>
          <p:cNvGraphicFramePr>
            <a:graphicFrameLocks noGrp="1"/>
          </p:cNvGraphicFramePr>
          <p:nvPr/>
        </p:nvGraphicFramePr>
        <p:xfrm>
          <a:off x="539552" y="2132856"/>
          <a:ext cx="8412797" cy="4319588"/>
        </p:xfrm>
        <a:graphic>
          <a:graphicData uri="http://schemas.openxmlformats.org/drawingml/2006/table">
            <a:tbl>
              <a:tblPr/>
              <a:tblGrid>
                <a:gridCol w="3382962"/>
                <a:gridCol w="1873250"/>
                <a:gridCol w="1511300"/>
                <a:gridCol w="1228725"/>
                <a:gridCol w="208280"/>
                <a:gridCol w="208280"/>
              </a:tblGrid>
              <a:tr h="796925">
                <a:tc gridSpan="6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Tabela 8 – Consumo e produção de leite de vacas holandesas confinadas e alimentadas com diferentes volumosos.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117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Variáveis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Silagem milho dentado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Silagem milho duro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Cana-de-acucar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1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Consumo de MS (kg/dia)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23,0</a:t>
                      </a:r>
                      <a:r>
                        <a:rPr kumimoji="0" lang="pt-BR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23,1</a:t>
                      </a:r>
                      <a:r>
                        <a:rPr kumimoji="0" lang="pt-BR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21,5</a:t>
                      </a:r>
                      <a:r>
                        <a:rPr kumimoji="0" lang="pt-BR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Produção de Leite (kg/dia)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34,2</a:t>
                      </a:r>
                      <a:r>
                        <a:rPr kumimoji="0" lang="pt-BR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34,6</a:t>
                      </a:r>
                      <a:r>
                        <a:rPr kumimoji="0" lang="pt-BR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31,9</a:t>
                      </a:r>
                      <a:r>
                        <a:rPr kumimoji="0" lang="en-US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9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FDN, %MS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26,9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27,9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27,0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2025">
                <a:tc gridSpan="6"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Letras diferentes, na mesma linha, diferem estatisticamente entre si (P&lt;0,05).</a:t>
                      </a:r>
                      <a:endParaRPr kumimoji="0" lang="pt-B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Fonte: adaptado de Correa </a:t>
                      </a:r>
                      <a:r>
                        <a:rPr kumimoji="0" lang="pt-B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et</a:t>
                      </a: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pt-B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al</a:t>
                      </a: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(2003).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07615" name="Rectangle 63"/>
          <p:cNvSpPr>
            <a:spLocks noChangeArrowheads="1"/>
          </p:cNvSpPr>
          <p:nvPr/>
        </p:nvSpPr>
        <p:spPr bwMode="auto">
          <a:xfrm>
            <a:off x="4286825" y="4090927"/>
            <a:ext cx="4392613" cy="863600"/>
          </a:xfrm>
          <a:prstGeom prst="rect">
            <a:avLst/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pic>
        <p:nvPicPr>
          <p:cNvPr id="407616" name="Picture 64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/>
          </p:nvPr>
        </p:nvGraphicFramePr>
        <p:xfrm>
          <a:off x="217743" y="1196752"/>
          <a:ext cx="8614479" cy="47525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2445"/>
                <a:gridCol w="1361069"/>
                <a:gridCol w="1892881"/>
                <a:gridCol w="1827356"/>
                <a:gridCol w="842973"/>
                <a:gridCol w="1097755"/>
              </a:tblGrid>
              <a:tr h="878185">
                <a:tc>
                  <a:txBody>
                    <a:bodyPr/>
                    <a:lstStyle/>
                    <a:p>
                      <a:r>
                        <a:rPr lang="pt-BR" sz="2200" b="0" baseline="0" dirty="0" smtClean="0">
                          <a:solidFill>
                            <a:schemeClr val="tx1"/>
                          </a:solidFill>
                        </a:rPr>
                        <a:t>Item</a:t>
                      </a:r>
                      <a:endParaRPr lang="pt-BR" sz="2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b="1" dirty="0" err="1" smtClean="0">
                          <a:solidFill>
                            <a:schemeClr val="tx1"/>
                          </a:solidFill>
                        </a:rPr>
                        <a:t>Sil</a:t>
                      </a:r>
                      <a:r>
                        <a:rPr lang="pt-BR" sz="2200" b="1" dirty="0" smtClean="0">
                          <a:solidFill>
                            <a:schemeClr val="tx1"/>
                          </a:solidFill>
                        </a:rPr>
                        <a:t>. milho</a:t>
                      </a:r>
                      <a:endParaRPr lang="pt-BR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b="1" dirty="0" smtClean="0">
                          <a:solidFill>
                            <a:schemeClr val="tx1"/>
                          </a:solidFill>
                        </a:rPr>
                        <a:t>1/3 cana +</a:t>
                      </a:r>
                    </a:p>
                    <a:p>
                      <a:pPr algn="ctr"/>
                      <a:r>
                        <a:rPr lang="pt-BR" sz="2200" b="1" dirty="0" smtClean="0">
                          <a:solidFill>
                            <a:schemeClr val="tx1"/>
                          </a:solidFill>
                        </a:rPr>
                        <a:t> 2/3 </a:t>
                      </a:r>
                      <a:r>
                        <a:rPr lang="pt-BR" sz="2200" b="1" dirty="0" err="1" smtClean="0">
                          <a:solidFill>
                            <a:schemeClr val="tx1"/>
                          </a:solidFill>
                        </a:rPr>
                        <a:t>sil</a:t>
                      </a:r>
                      <a:r>
                        <a:rPr lang="pt-BR" sz="2200" b="1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pt-BR" sz="2200" b="1" baseline="0" dirty="0" smtClean="0">
                          <a:solidFill>
                            <a:schemeClr val="tx1"/>
                          </a:solidFill>
                        </a:rPr>
                        <a:t> milho</a:t>
                      </a:r>
                      <a:endParaRPr lang="pt-BR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b="1" dirty="0" smtClean="0">
                          <a:solidFill>
                            <a:schemeClr val="tx1"/>
                          </a:solidFill>
                        </a:rPr>
                        <a:t>2/3 cana + </a:t>
                      </a:r>
                    </a:p>
                    <a:p>
                      <a:pPr algn="ctr"/>
                      <a:r>
                        <a:rPr lang="pt-BR" sz="2200" b="1" dirty="0" smtClean="0">
                          <a:solidFill>
                            <a:schemeClr val="tx1"/>
                          </a:solidFill>
                        </a:rPr>
                        <a:t>1/3 </a:t>
                      </a:r>
                      <a:r>
                        <a:rPr lang="pt-BR" sz="2200" b="1" dirty="0" err="1" smtClean="0">
                          <a:solidFill>
                            <a:schemeClr val="tx1"/>
                          </a:solidFill>
                        </a:rPr>
                        <a:t>sil</a:t>
                      </a:r>
                      <a:r>
                        <a:rPr lang="pt-BR" sz="2200" b="1" dirty="0" smtClean="0">
                          <a:solidFill>
                            <a:schemeClr val="tx1"/>
                          </a:solidFill>
                        </a:rPr>
                        <a:t>. milho</a:t>
                      </a:r>
                      <a:endParaRPr lang="pt-BR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b="1" dirty="0" smtClean="0">
                          <a:solidFill>
                            <a:schemeClr val="tx1"/>
                          </a:solidFill>
                        </a:rPr>
                        <a:t>Cana</a:t>
                      </a:r>
                      <a:endParaRPr lang="pt-BR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b="0" i="1" dirty="0" smtClean="0">
                          <a:solidFill>
                            <a:schemeClr val="tx1"/>
                          </a:solidFill>
                        </a:rPr>
                        <a:t>P</a:t>
                      </a:r>
                      <a:endParaRPr lang="pt-BR" sz="2200" b="0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5724">
                <a:tc>
                  <a:txBody>
                    <a:bodyPr/>
                    <a:lstStyle/>
                    <a:p>
                      <a:r>
                        <a:rPr lang="pt-BR" sz="2200" b="0" dirty="0" smtClean="0">
                          <a:solidFill>
                            <a:schemeClr val="tx1"/>
                          </a:solidFill>
                        </a:rPr>
                        <a:t>CMS, kg/d</a:t>
                      </a:r>
                      <a:endParaRPr lang="pt-BR" sz="2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b="0" dirty="0" smtClean="0">
                          <a:solidFill>
                            <a:schemeClr val="tx1"/>
                          </a:solidFill>
                        </a:rPr>
                        <a:t>20,0</a:t>
                      </a:r>
                      <a:endParaRPr lang="pt-BR" sz="2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b="0" dirty="0" smtClean="0">
                          <a:solidFill>
                            <a:schemeClr val="tx1"/>
                          </a:solidFill>
                        </a:rPr>
                        <a:t>19,1</a:t>
                      </a:r>
                      <a:endParaRPr lang="pt-BR" sz="2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b="0" dirty="0" smtClean="0">
                          <a:solidFill>
                            <a:schemeClr val="tx1"/>
                          </a:solidFill>
                        </a:rPr>
                        <a:t>18,5</a:t>
                      </a:r>
                      <a:endParaRPr lang="pt-BR" sz="2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b="0" dirty="0" smtClean="0">
                          <a:solidFill>
                            <a:schemeClr val="tx1"/>
                          </a:solidFill>
                        </a:rPr>
                        <a:t>17,3</a:t>
                      </a:r>
                      <a:endParaRPr lang="pt-BR" sz="2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b="0" dirty="0" smtClean="0">
                          <a:solidFill>
                            <a:schemeClr val="tx1"/>
                          </a:solidFill>
                        </a:rPr>
                        <a:t>L</a:t>
                      </a:r>
                      <a:endParaRPr lang="pt-BR" sz="2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5724">
                <a:tc>
                  <a:txBody>
                    <a:bodyPr/>
                    <a:lstStyle/>
                    <a:p>
                      <a:r>
                        <a:rPr lang="pt-BR" sz="2200" b="0" dirty="0" smtClean="0">
                          <a:solidFill>
                            <a:schemeClr val="tx1"/>
                          </a:solidFill>
                        </a:rPr>
                        <a:t>Leite, kg/d</a:t>
                      </a:r>
                      <a:endParaRPr lang="pt-BR" sz="2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b="0" dirty="0" smtClean="0">
                          <a:solidFill>
                            <a:schemeClr val="tx1"/>
                          </a:solidFill>
                        </a:rPr>
                        <a:t>24,2</a:t>
                      </a:r>
                      <a:endParaRPr lang="pt-BR" sz="2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b="0" dirty="0" smtClean="0">
                          <a:solidFill>
                            <a:schemeClr val="tx1"/>
                          </a:solidFill>
                        </a:rPr>
                        <a:t>23,3</a:t>
                      </a:r>
                      <a:endParaRPr lang="pt-BR" sz="2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b="0" dirty="0" smtClean="0">
                          <a:solidFill>
                            <a:schemeClr val="tx1"/>
                          </a:solidFill>
                        </a:rPr>
                        <a:t>22,1</a:t>
                      </a:r>
                      <a:endParaRPr lang="pt-BR" sz="2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b="0" dirty="0" smtClean="0">
                          <a:solidFill>
                            <a:schemeClr val="tx1"/>
                          </a:solidFill>
                        </a:rPr>
                        <a:t>20,4</a:t>
                      </a:r>
                      <a:endParaRPr lang="pt-BR" sz="2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b="0" dirty="0" smtClean="0">
                          <a:solidFill>
                            <a:schemeClr val="tx1"/>
                          </a:solidFill>
                        </a:rPr>
                        <a:t>L</a:t>
                      </a:r>
                      <a:endParaRPr lang="pt-BR" sz="2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5724">
                <a:tc>
                  <a:txBody>
                    <a:bodyPr/>
                    <a:lstStyle/>
                    <a:p>
                      <a:r>
                        <a:rPr lang="pt-BR" sz="2200" b="0" dirty="0" smtClean="0">
                          <a:solidFill>
                            <a:schemeClr val="tx1"/>
                          </a:solidFill>
                        </a:rPr>
                        <a:t>LCG, kg/d</a:t>
                      </a:r>
                      <a:endParaRPr lang="pt-BR" sz="2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b="0" dirty="0" smtClean="0">
                          <a:solidFill>
                            <a:schemeClr val="tx1"/>
                          </a:solidFill>
                        </a:rPr>
                        <a:t>27,0</a:t>
                      </a:r>
                      <a:endParaRPr lang="pt-BR" sz="2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b="0" dirty="0" smtClean="0">
                          <a:solidFill>
                            <a:schemeClr val="tx1"/>
                          </a:solidFill>
                        </a:rPr>
                        <a:t>25,0</a:t>
                      </a:r>
                      <a:endParaRPr lang="pt-BR" sz="2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b="0" dirty="0" smtClean="0">
                          <a:solidFill>
                            <a:schemeClr val="tx1"/>
                          </a:solidFill>
                        </a:rPr>
                        <a:t>24,4</a:t>
                      </a:r>
                      <a:endParaRPr lang="pt-BR" sz="2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b="0" dirty="0" smtClean="0">
                          <a:solidFill>
                            <a:schemeClr val="tx1"/>
                          </a:solidFill>
                        </a:rPr>
                        <a:t>21,4</a:t>
                      </a:r>
                      <a:endParaRPr lang="pt-BR" sz="2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b="0" dirty="0" smtClean="0">
                          <a:solidFill>
                            <a:schemeClr val="tx1"/>
                          </a:solidFill>
                        </a:rPr>
                        <a:t>L</a:t>
                      </a:r>
                      <a:endParaRPr lang="pt-BR" sz="2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5724">
                <a:tc>
                  <a:txBody>
                    <a:bodyPr/>
                    <a:lstStyle/>
                    <a:p>
                      <a:r>
                        <a:rPr lang="pt-BR" sz="2200" b="0" dirty="0" smtClean="0">
                          <a:solidFill>
                            <a:schemeClr val="tx1"/>
                          </a:solidFill>
                        </a:rPr>
                        <a:t>Gordura, %</a:t>
                      </a:r>
                      <a:endParaRPr lang="pt-BR" sz="2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b="0" dirty="0" smtClean="0">
                          <a:solidFill>
                            <a:schemeClr val="tx1"/>
                          </a:solidFill>
                        </a:rPr>
                        <a:t>4,17</a:t>
                      </a:r>
                      <a:endParaRPr lang="pt-BR" sz="2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b="0" dirty="0" smtClean="0">
                          <a:solidFill>
                            <a:schemeClr val="tx1"/>
                          </a:solidFill>
                        </a:rPr>
                        <a:t>4,04</a:t>
                      </a:r>
                      <a:endParaRPr lang="pt-BR" sz="2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b="0" dirty="0" smtClean="0">
                          <a:solidFill>
                            <a:schemeClr val="tx1"/>
                          </a:solidFill>
                        </a:rPr>
                        <a:t>4,19</a:t>
                      </a:r>
                      <a:endParaRPr lang="pt-BR" sz="2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b="0" dirty="0" smtClean="0">
                          <a:solidFill>
                            <a:schemeClr val="tx1"/>
                          </a:solidFill>
                        </a:rPr>
                        <a:t>3,85</a:t>
                      </a:r>
                      <a:endParaRPr lang="pt-BR" sz="2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b="0" dirty="0" err="1" smtClean="0">
                          <a:solidFill>
                            <a:schemeClr val="tx1"/>
                          </a:solidFill>
                        </a:rPr>
                        <a:t>ns</a:t>
                      </a:r>
                      <a:endParaRPr lang="pt-BR" sz="2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5724">
                <a:tc>
                  <a:txBody>
                    <a:bodyPr/>
                    <a:lstStyle/>
                    <a:p>
                      <a:r>
                        <a:rPr lang="pt-BR" sz="2200" b="0" dirty="0" smtClean="0">
                          <a:solidFill>
                            <a:schemeClr val="tx1"/>
                          </a:solidFill>
                        </a:rPr>
                        <a:t>Proteína, %</a:t>
                      </a:r>
                      <a:endParaRPr lang="pt-BR" sz="2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b="0" dirty="0" smtClean="0">
                          <a:solidFill>
                            <a:schemeClr val="tx1"/>
                          </a:solidFill>
                        </a:rPr>
                        <a:t>3,46</a:t>
                      </a:r>
                      <a:endParaRPr lang="pt-BR" sz="2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b="0" dirty="0" smtClean="0">
                          <a:solidFill>
                            <a:schemeClr val="tx1"/>
                          </a:solidFill>
                        </a:rPr>
                        <a:t>3,52</a:t>
                      </a:r>
                      <a:endParaRPr lang="pt-BR" sz="2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b="0" dirty="0" smtClean="0">
                          <a:solidFill>
                            <a:schemeClr val="tx1"/>
                          </a:solidFill>
                        </a:rPr>
                        <a:t>3,55</a:t>
                      </a:r>
                      <a:endParaRPr lang="pt-BR" sz="2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b="0" dirty="0" smtClean="0">
                          <a:solidFill>
                            <a:schemeClr val="tx1"/>
                          </a:solidFill>
                        </a:rPr>
                        <a:t>3,63</a:t>
                      </a:r>
                      <a:endParaRPr lang="pt-BR" sz="2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b="0" dirty="0" err="1" smtClean="0">
                          <a:solidFill>
                            <a:schemeClr val="tx1"/>
                          </a:solidFill>
                        </a:rPr>
                        <a:t>ns</a:t>
                      </a:r>
                      <a:endParaRPr lang="pt-BR" sz="2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5724">
                <a:tc>
                  <a:txBody>
                    <a:bodyPr/>
                    <a:lstStyle/>
                    <a:p>
                      <a:r>
                        <a:rPr lang="pt-BR" sz="2200" b="0" dirty="0" smtClean="0">
                          <a:solidFill>
                            <a:schemeClr val="tx1"/>
                          </a:solidFill>
                        </a:rPr>
                        <a:t>LCG/CMS</a:t>
                      </a:r>
                      <a:endParaRPr lang="pt-BR" sz="2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b="0" dirty="0" smtClean="0">
                          <a:solidFill>
                            <a:schemeClr val="tx1"/>
                          </a:solidFill>
                        </a:rPr>
                        <a:t>1,35</a:t>
                      </a:r>
                      <a:endParaRPr lang="pt-BR" sz="2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b="0" dirty="0" smtClean="0">
                          <a:solidFill>
                            <a:schemeClr val="tx1"/>
                          </a:solidFill>
                        </a:rPr>
                        <a:t>1,31</a:t>
                      </a:r>
                      <a:endParaRPr lang="pt-BR" sz="2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b="0" dirty="0" smtClean="0">
                          <a:solidFill>
                            <a:schemeClr val="tx1"/>
                          </a:solidFill>
                        </a:rPr>
                        <a:t>1,32</a:t>
                      </a:r>
                      <a:endParaRPr lang="pt-BR" sz="2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b="0" dirty="0" smtClean="0">
                          <a:solidFill>
                            <a:schemeClr val="tx1"/>
                          </a:solidFill>
                        </a:rPr>
                        <a:t>1,24</a:t>
                      </a:r>
                      <a:endParaRPr lang="pt-BR" sz="2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2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Retângulo 4"/>
          <p:cNvSpPr/>
          <p:nvPr/>
        </p:nvSpPr>
        <p:spPr>
          <a:xfrm>
            <a:off x="323528" y="404668"/>
            <a:ext cx="75608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dirty="0" smtClean="0">
                <a:solidFill>
                  <a:prstClr val="black"/>
                </a:solidFill>
                <a:ea typeface="Times New Roman" pitchFamily="18" charset="0"/>
                <a:cs typeface="Arial" charset="0"/>
              </a:rPr>
              <a:t>Cana-de-açúcar fresca vs</a:t>
            </a:r>
            <a:r>
              <a:rPr lang="pt-BR" sz="4000" dirty="0">
                <a:solidFill>
                  <a:prstClr val="black"/>
                </a:solidFill>
                <a:ea typeface="Times New Roman" pitchFamily="18" charset="0"/>
                <a:cs typeface="Arial" charset="0"/>
              </a:rPr>
              <a:t>. Silagem de milho</a:t>
            </a:r>
            <a:endParaRPr lang="pt-BR" sz="4000" baseline="0" dirty="0">
              <a:solidFill>
                <a:prstClr val="black"/>
              </a:solidFill>
              <a:latin typeface="Calibri"/>
              <a:ea typeface="Times New Roman" pitchFamily="18" charset="0"/>
              <a:cs typeface="Arial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5309409" y="6165850"/>
            <a:ext cx="30279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eaLnBrk="0" hangingPunct="0"/>
            <a:r>
              <a:rPr lang="pt-BR" sz="1800" baseline="0" dirty="0" smtClean="0">
                <a:solidFill>
                  <a:prstClr val="black"/>
                </a:solidFill>
                <a:ea typeface="Times New Roman" pitchFamily="18" charset="0"/>
                <a:cs typeface="Arial" charset="0"/>
              </a:rPr>
              <a:t>Fonte: </a:t>
            </a:r>
            <a:r>
              <a:rPr lang="pt-BR" dirty="0" smtClean="0">
                <a:solidFill>
                  <a:prstClr val="black"/>
                </a:solidFill>
                <a:ea typeface="Times New Roman" pitchFamily="18" charset="0"/>
                <a:cs typeface="Arial" charset="0"/>
              </a:rPr>
              <a:t>Magalhães</a:t>
            </a:r>
            <a:r>
              <a:rPr lang="pt-BR" sz="1800" baseline="0" dirty="0" smtClean="0">
                <a:solidFill>
                  <a:prstClr val="black"/>
                </a:solidFill>
                <a:ea typeface="Times New Roman" pitchFamily="18" charset="0"/>
                <a:cs typeface="Arial" charset="0"/>
              </a:rPr>
              <a:t> </a:t>
            </a:r>
            <a:r>
              <a:rPr lang="pt-BR" sz="1800" baseline="0" dirty="0">
                <a:solidFill>
                  <a:prstClr val="black"/>
                </a:solidFill>
                <a:ea typeface="Times New Roman" pitchFamily="18" charset="0"/>
                <a:cs typeface="Arial" charset="0"/>
              </a:rPr>
              <a:t>et </a:t>
            </a:r>
            <a:r>
              <a:rPr lang="pt-BR" sz="1800" baseline="0" dirty="0" smtClean="0">
                <a:solidFill>
                  <a:prstClr val="black"/>
                </a:solidFill>
                <a:ea typeface="Times New Roman" pitchFamily="18" charset="0"/>
                <a:cs typeface="Arial" charset="0"/>
              </a:rPr>
              <a:t>al. </a:t>
            </a:r>
            <a:r>
              <a:rPr lang="pt-BR" sz="1800" baseline="0" dirty="0">
                <a:solidFill>
                  <a:prstClr val="black"/>
                </a:solidFill>
                <a:ea typeface="Times New Roman" pitchFamily="18" charset="0"/>
                <a:cs typeface="Arial" charset="0"/>
              </a:rPr>
              <a:t>(</a:t>
            </a:r>
            <a:r>
              <a:rPr lang="pt-BR" sz="1800" baseline="0" dirty="0" smtClean="0">
                <a:solidFill>
                  <a:prstClr val="black"/>
                </a:solidFill>
                <a:ea typeface="Times New Roman" pitchFamily="18" charset="0"/>
                <a:cs typeface="Arial" charset="0"/>
              </a:rPr>
              <a:t>2004)</a:t>
            </a:r>
            <a:endParaRPr lang="pt-BR" sz="1800" baseline="0" dirty="0">
              <a:solidFill>
                <a:prstClr val="black"/>
              </a:solidFill>
              <a:ea typeface="Times New Roman" pitchFamily="18" charset="0"/>
              <a:cs typeface="Arial" charset="0"/>
            </a:endParaRPr>
          </a:p>
        </p:txBody>
      </p:sp>
      <p:pic>
        <p:nvPicPr>
          <p:cNvPr id="7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8" name="Picture 99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373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620713"/>
            <a:ext cx="7924800" cy="1143000"/>
          </a:xfrm>
        </p:spPr>
        <p:txBody>
          <a:bodyPr/>
          <a:lstStyle/>
          <a:p>
            <a:r>
              <a:rPr lang="en-US"/>
              <a:t>Balanceamento de rações</a:t>
            </a:r>
            <a:endParaRPr lang="pt-BR"/>
          </a:p>
        </p:txBody>
      </p:sp>
      <p:sp>
        <p:nvSpPr>
          <p:cNvPr id="235523" name="Text Box 3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35524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235525" name="Text Box 5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graphicFrame>
        <p:nvGraphicFramePr>
          <p:cNvPr id="235560" name="Group 40"/>
          <p:cNvGraphicFramePr>
            <a:graphicFrameLocks noGrp="1"/>
          </p:cNvGraphicFramePr>
          <p:nvPr/>
        </p:nvGraphicFramePr>
        <p:xfrm>
          <a:off x="539552" y="1988840"/>
          <a:ext cx="8351837" cy="4477068"/>
        </p:xfrm>
        <a:graphic>
          <a:graphicData uri="http://schemas.openxmlformats.org/drawingml/2006/table">
            <a:tbl>
              <a:tblPr/>
              <a:tblGrid>
                <a:gridCol w="2951162"/>
                <a:gridCol w="1008063"/>
                <a:gridCol w="1728787"/>
                <a:gridCol w="936625"/>
                <a:gridCol w="935038"/>
                <a:gridCol w="792162"/>
              </a:tblGrid>
              <a:tr h="796925">
                <a:tc gridSpan="6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Tabela 9 – Consumo e produção de leite de vacas holandesas confinadas e alimentadas com diferentes volumosos.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117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Variáveis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Cana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Fresca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Cana fresca +</a:t>
                      </a:r>
                      <a:endParaRPr kumimoji="0" lang="pt-B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Sil. </a:t>
                      </a: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de milho</a:t>
                      </a:r>
                      <a:endParaRPr kumimoji="0" lang="pt-B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Sil. </a:t>
                      </a: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de</a:t>
                      </a:r>
                      <a:endParaRPr kumimoji="0" lang="pt-B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Cana</a:t>
                      </a:r>
                      <a:endParaRPr kumimoji="0" lang="pt-B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Sil. </a:t>
                      </a: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de</a:t>
                      </a:r>
                      <a:endParaRPr kumimoji="0" lang="pt-B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Milho</a:t>
                      </a:r>
                      <a:endParaRPr kumimoji="0" lang="pt-B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EPM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1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Consumo de MS (kg/dia)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22,32</a:t>
                      </a:r>
                      <a:r>
                        <a:rPr kumimoji="0" lang="pt-BR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23,47</a:t>
                      </a:r>
                      <a:r>
                        <a:rPr kumimoji="0" lang="pt-BR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23,47</a:t>
                      </a:r>
                      <a:r>
                        <a:rPr kumimoji="0" lang="pt-BR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21,58</a:t>
                      </a:r>
                      <a:r>
                        <a:rPr kumimoji="0" lang="pt-BR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0,12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Produção de Leite (kg/dia)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24,25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25,19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24,42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25,54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0,75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9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Produção de Leite 4% G</a:t>
                      </a:r>
                      <a:r>
                        <a:rPr kumimoji="0" lang="pt-BR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22,10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23,02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22,13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24,02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0,73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2025">
                <a:tc gridSpan="6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Produção de leite corrigida para 4% de gordura.</a:t>
                      </a:r>
                      <a:endParaRPr kumimoji="0" lang="pt-B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Letras diferentes, na mesma linha, diferem estatisticamente entre si (P&lt;0,05).</a:t>
                      </a:r>
                      <a:endParaRPr kumimoji="0" lang="pt-B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Fonte: Queiroz (2006).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35731" name="Rectangle 211"/>
          <p:cNvSpPr>
            <a:spLocks noChangeArrowheads="1"/>
          </p:cNvSpPr>
          <p:nvPr/>
        </p:nvSpPr>
        <p:spPr bwMode="auto">
          <a:xfrm>
            <a:off x="3622041" y="3991209"/>
            <a:ext cx="4392613" cy="936625"/>
          </a:xfrm>
          <a:prstGeom prst="rect">
            <a:avLst/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pic>
        <p:nvPicPr>
          <p:cNvPr id="235732" name="Picture 212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80" t="24096" r="28389" b="11724"/>
          <a:stretch/>
        </p:blipFill>
        <p:spPr bwMode="auto">
          <a:xfrm>
            <a:off x="827584" y="633399"/>
            <a:ext cx="7371549" cy="5948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/>
          <p:cNvSpPr/>
          <p:nvPr/>
        </p:nvSpPr>
        <p:spPr>
          <a:xfrm>
            <a:off x="3883776" y="1715225"/>
            <a:ext cx="3338553" cy="57549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3867686" y="2770635"/>
            <a:ext cx="3338553" cy="57549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5220072" y="6381328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Sá Neto et al. (2014)</a:t>
            </a:r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971600" y="116632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b="1" dirty="0" smtClean="0">
                <a:solidFill>
                  <a:prstClr val="black"/>
                </a:solidFill>
                <a:ea typeface="Times New Roman" pitchFamily="18" charset="0"/>
                <a:cs typeface="Arial" charset="0"/>
              </a:rPr>
              <a:t>Silagem de cana </a:t>
            </a:r>
            <a:r>
              <a:rPr lang="pt-BR" sz="3600" dirty="0">
                <a:solidFill>
                  <a:prstClr val="black"/>
                </a:solidFill>
                <a:ea typeface="Times New Roman" pitchFamily="18" charset="0"/>
                <a:cs typeface="Arial" charset="0"/>
              </a:rPr>
              <a:t>vs. Silagem de milho</a:t>
            </a:r>
            <a:endParaRPr lang="pt-BR" sz="3600" baseline="0" dirty="0">
              <a:solidFill>
                <a:prstClr val="black"/>
              </a:solidFill>
              <a:latin typeface="Calibri"/>
              <a:ea typeface="Times New Roman" pitchFamily="18" charset="0"/>
              <a:cs typeface="Arial" charset="0"/>
            </a:endParaRPr>
          </a:p>
        </p:txBody>
      </p:sp>
      <p:pic>
        <p:nvPicPr>
          <p:cNvPr id="7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8" name="Picture 99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45641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3" name="Text Box 5"/>
          <p:cNvSpPr txBox="1">
            <a:spLocks noChangeArrowheads="1"/>
          </p:cNvSpPr>
          <p:nvPr/>
        </p:nvSpPr>
        <p:spPr bwMode="auto">
          <a:xfrm>
            <a:off x="467816" y="689323"/>
            <a:ext cx="78486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sz="3200" baseline="0" dirty="0" smtClean="0"/>
              <a:t>Frequência de colheita (2x / semana)</a:t>
            </a:r>
          </a:p>
          <a:p>
            <a:pPr marL="457200" indent="-457200" algn="l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t-BR" sz="2400" baseline="0" dirty="0" smtClean="0"/>
              <a:t>Método químico (</a:t>
            </a:r>
            <a:r>
              <a:rPr lang="pt-BR" sz="2400" baseline="0" dirty="0" err="1" smtClean="0"/>
              <a:t>Cao</a:t>
            </a:r>
            <a:r>
              <a:rPr lang="pt-BR" sz="2400" baseline="0" dirty="0" smtClean="0"/>
              <a:t> ou </a:t>
            </a:r>
            <a:r>
              <a:rPr lang="pt-BR" sz="2400" baseline="0" dirty="0" err="1" smtClean="0"/>
              <a:t>NaOH</a:t>
            </a:r>
            <a:r>
              <a:rPr lang="pt-BR" sz="2400" baseline="0" dirty="0" smtClean="0"/>
              <a:t>)</a:t>
            </a:r>
          </a:p>
          <a:p>
            <a:pPr marL="914400" lvl="1" indent="-457200" algn="l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t-BR" sz="2400" baseline="0" dirty="0" smtClean="0"/>
              <a:t>4% (massa verde)</a:t>
            </a:r>
          </a:p>
          <a:p>
            <a:pPr marL="914400" lvl="1" indent="-457200" algn="l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t-BR" sz="2400" baseline="0" dirty="0" smtClean="0"/>
              <a:t>Alto custo</a:t>
            </a:r>
          </a:p>
          <a:p>
            <a:pPr marL="914400" lvl="1" indent="-457200" algn="l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t-BR" sz="2400" baseline="0" dirty="0" smtClean="0"/>
              <a:t>Impacto ambiental e resíduos</a:t>
            </a:r>
          </a:p>
          <a:p>
            <a:pPr algn="l">
              <a:spcBef>
                <a:spcPct val="50000"/>
              </a:spcBef>
            </a:pPr>
            <a:r>
              <a:rPr lang="pt-BR" sz="3200" baseline="0" dirty="0">
                <a:solidFill>
                  <a:srgbClr val="FFFF00"/>
                </a:solidFill>
              </a:rPr>
              <a:t>	</a:t>
            </a:r>
          </a:p>
        </p:txBody>
      </p:sp>
      <p:sp>
        <p:nvSpPr>
          <p:cNvPr id="196615" name="AutoShape 7"/>
          <p:cNvSpPr>
            <a:spLocks noChangeArrowheads="1"/>
          </p:cNvSpPr>
          <p:nvPr/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 algn="l">
              <a:lnSpc>
                <a:spcPct val="90000"/>
              </a:lnSpc>
            </a:pPr>
            <a:endParaRPr lang="pt-BR" sz="3600" b="1" baseline="0">
              <a:solidFill>
                <a:schemeClr val="tx2"/>
              </a:solidFill>
            </a:endParaRPr>
          </a:p>
        </p:txBody>
      </p:sp>
      <p:pic>
        <p:nvPicPr>
          <p:cNvPr id="196616" name="Picture 8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21104" y="6034088"/>
            <a:ext cx="787400" cy="823912"/>
          </a:xfrm>
          <a:prstGeom prst="rect">
            <a:avLst/>
          </a:prstGeom>
          <a:noFill/>
        </p:spPr>
      </p:pic>
      <p:pic>
        <p:nvPicPr>
          <p:cNvPr id="9" name="Picture 12" descr="logoesalq300dpi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9540" y="71438"/>
            <a:ext cx="774135" cy="1125537"/>
          </a:xfrm>
          <a:prstGeom prst="rect">
            <a:avLst/>
          </a:prstGeom>
          <a:noFill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830812"/>
            <a:ext cx="3888432" cy="2916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0941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23" t="36624" r="18132" b="13039"/>
          <a:stretch/>
        </p:blipFill>
        <p:spPr bwMode="auto">
          <a:xfrm>
            <a:off x="179512" y="1718440"/>
            <a:ext cx="8727475" cy="3942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4756492" y="3100492"/>
            <a:ext cx="3096344" cy="11926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395536" y="5723964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Dietas continham 30% de polpa cítrica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5148064" y="6093296"/>
            <a:ext cx="3398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Harris et al. (</a:t>
            </a:r>
            <a:r>
              <a:rPr lang="pt-BR" b="1" dirty="0" smtClean="0"/>
              <a:t>1983</a:t>
            </a:r>
            <a:r>
              <a:rPr lang="pt-BR" dirty="0" smtClean="0"/>
              <a:t>)  (exp. 2)</a:t>
            </a:r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467544" y="980728"/>
            <a:ext cx="75608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dirty="0" smtClean="0">
                <a:solidFill>
                  <a:prstClr val="black"/>
                </a:solidFill>
                <a:ea typeface="Times New Roman" pitchFamily="18" charset="0"/>
                <a:cs typeface="Arial" charset="0"/>
              </a:rPr>
              <a:t>Silagem de cana </a:t>
            </a:r>
            <a:r>
              <a:rPr lang="pt-BR" sz="4000" dirty="0">
                <a:solidFill>
                  <a:prstClr val="black"/>
                </a:solidFill>
                <a:ea typeface="Times New Roman" pitchFamily="18" charset="0"/>
                <a:cs typeface="Arial" charset="0"/>
              </a:rPr>
              <a:t>vs. Silagem de milho</a:t>
            </a:r>
            <a:endParaRPr lang="pt-BR" sz="4000" baseline="0" dirty="0">
              <a:solidFill>
                <a:prstClr val="black"/>
              </a:solidFill>
              <a:latin typeface="Calibri"/>
              <a:ea typeface="Times New Roman" pitchFamily="18" charset="0"/>
              <a:cs typeface="Arial" charset="0"/>
            </a:endParaRPr>
          </a:p>
        </p:txBody>
      </p:sp>
      <p:pic>
        <p:nvPicPr>
          <p:cNvPr id="7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8" name="Picture 99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31193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99" t="21612" r="26008" b="13255"/>
          <a:stretch/>
        </p:blipFill>
        <p:spPr bwMode="auto">
          <a:xfrm>
            <a:off x="755576" y="620688"/>
            <a:ext cx="7848872" cy="6129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/>
          <p:cNvSpPr/>
          <p:nvPr/>
        </p:nvSpPr>
        <p:spPr>
          <a:xfrm>
            <a:off x="4295943" y="2632889"/>
            <a:ext cx="2508305" cy="6758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4252436" y="4132329"/>
            <a:ext cx="2508305" cy="3814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5436096" y="6453336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Morais et al. (2013)</a:t>
            </a:r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868060" y="143257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b="1" dirty="0" smtClean="0">
                <a:solidFill>
                  <a:prstClr val="black"/>
                </a:solidFill>
                <a:ea typeface="Times New Roman" pitchFamily="18" charset="0"/>
                <a:cs typeface="Arial" charset="0"/>
              </a:rPr>
              <a:t>Caroço de algodão</a:t>
            </a:r>
            <a:r>
              <a:rPr lang="pt-BR" sz="3600" dirty="0" smtClean="0">
                <a:solidFill>
                  <a:prstClr val="black"/>
                </a:solidFill>
                <a:ea typeface="Times New Roman" pitchFamily="18" charset="0"/>
                <a:cs typeface="Arial" charset="0"/>
              </a:rPr>
              <a:t> em dieta com silagem de cana</a:t>
            </a:r>
            <a:endParaRPr lang="pt-BR" sz="3600" baseline="0" dirty="0">
              <a:solidFill>
                <a:prstClr val="black"/>
              </a:solidFill>
              <a:latin typeface="Calibri"/>
              <a:ea typeface="Times New Roman" pitchFamily="18" charset="0"/>
              <a:cs typeface="Arial" charset="0"/>
            </a:endParaRPr>
          </a:p>
        </p:txBody>
      </p:sp>
      <p:pic>
        <p:nvPicPr>
          <p:cNvPr id="7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8" name="Picture 99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37780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94122" y="692696"/>
            <a:ext cx="8229600" cy="1143000"/>
          </a:xfrm>
        </p:spPr>
        <p:txBody>
          <a:bodyPr/>
          <a:lstStyle/>
          <a:p>
            <a:r>
              <a:rPr lang="pt-BR" dirty="0" smtClean="0"/>
              <a:t>Performance - Gado de Corte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26745"/>
            <a:ext cx="8041357" cy="4525963"/>
          </a:xfrm>
        </p:spPr>
      </p:pic>
      <p:pic>
        <p:nvPicPr>
          <p:cNvPr id="5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6" name="Picture 62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3870245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AutoShape 2"/>
          <p:cNvSpPr>
            <a:spLocks noGrp="1" noChangeArrowheads="1"/>
          </p:cNvSpPr>
          <p:nvPr>
            <p:ph type="title"/>
          </p:nvPr>
        </p:nvSpPr>
        <p:spPr>
          <a:xfrm>
            <a:off x="467544" y="332656"/>
            <a:ext cx="7924800" cy="1143000"/>
          </a:xfrm>
        </p:spPr>
        <p:txBody>
          <a:bodyPr>
            <a:normAutofit/>
          </a:bodyPr>
          <a:lstStyle/>
          <a:p>
            <a:r>
              <a:rPr lang="en-US" sz="4000" dirty="0"/>
              <a:t>P</a:t>
            </a:r>
            <a:r>
              <a:rPr lang="en-US" sz="4000" dirty="0" smtClean="0"/>
              <a:t>erformance </a:t>
            </a:r>
            <a:r>
              <a:rPr lang="en-US" sz="4000" dirty="0"/>
              <a:t>- </a:t>
            </a:r>
            <a:r>
              <a:rPr lang="en-US" sz="4000" dirty="0" err="1"/>
              <a:t>Gado</a:t>
            </a:r>
            <a:r>
              <a:rPr lang="en-US" sz="4000" dirty="0"/>
              <a:t> Corte</a:t>
            </a:r>
            <a:endParaRPr lang="pt-BR" sz="4000" dirty="0"/>
          </a:p>
        </p:txBody>
      </p:sp>
      <p:sp>
        <p:nvSpPr>
          <p:cNvPr id="111619" name="Text Box 3"/>
          <p:cNvSpPr txBox="1">
            <a:spLocks noChangeArrowheads="1"/>
          </p:cNvSpPr>
          <p:nvPr/>
        </p:nvSpPr>
        <p:spPr bwMode="auto">
          <a:xfrm>
            <a:off x="3399482" y="2753445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sp>
        <p:nvSpPr>
          <p:cNvPr id="111621" name="Text Box 5"/>
          <p:cNvSpPr txBox="1">
            <a:spLocks noChangeArrowheads="1"/>
          </p:cNvSpPr>
          <p:nvPr/>
        </p:nvSpPr>
        <p:spPr bwMode="auto">
          <a:xfrm>
            <a:off x="951557" y="3832945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graphicFrame>
        <p:nvGraphicFramePr>
          <p:cNvPr id="111623" name="Object 7"/>
          <p:cNvGraphicFramePr>
            <a:graphicFrameLocks noChangeAspect="1"/>
          </p:cNvGraphicFramePr>
          <p:nvPr/>
        </p:nvGraphicFramePr>
        <p:xfrm>
          <a:off x="611560" y="1628800"/>
          <a:ext cx="7777163" cy="4506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61" name="Gráfico" r:id="rId3" imgW="3648151" imgH="2114702" progId="Excel.Sheet.8">
                  <p:embed/>
                </p:oleObj>
              </mc:Choice>
              <mc:Fallback>
                <p:oleObj name="Gráfico" r:id="rId3" imgW="3648151" imgH="2114702" progId="Excel.Sheet.8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1628800"/>
                        <a:ext cx="7777163" cy="4506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CC33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1625" name="Oval 9"/>
          <p:cNvSpPr>
            <a:spLocks noChangeArrowheads="1"/>
          </p:cNvSpPr>
          <p:nvPr/>
        </p:nvSpPr>
        <p:spPr bwMode="auto">
          <a:xfrm>
            <a:off x="4643810" y="2420963"/>
            <a:ext cx="1152525" cy="1368425"/>
          </a:xfrm>
          <a:prstGeom prst="ellipse">
            <a:avLst/>
          </a:prstGeom>
          <a:noFill/>
          <a:ln w="28575" algn="ctr">
            <a:solidFill>
              <a:srgbClr val="CC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pic>
        <p:nvPicPr>
          <p:cNvPr id="8" name="Picture 4" descr="logoesalq300dpi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9" name="Picture 62" descr="Logotipo grupo      conservaçã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08520" y="0"/>
            <a:ext cx="8229600" cy="1143000"/>
          </a:xfrm>
        </p:spPr>
        <p:txBody>
          <a:bodyPr/>
          <a:lstStyle/>
          <a:p>
            <a:r>
              <a:rPr lang="pt-BR" dirty="0" smtClean="0"/>
              <a:t>Performance - Gado de Corte</a:t>
            </a:r>
            <a:endParaRPr lang="pt-BR" dirty="0"/>
          </a:p>
        </p:txBody>
      </p:sp>
      <p:pic>
        <p:nvPicPr>
          <p:cNvPr id="5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6" name="Picture 62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pic>
        <p:nvPicPr>
          <p:cNvPr id="7" name="Espaço Reservado para Conteúdo 6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370639219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652120" y="6156012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Fonte: Schmidt et al</a:t>
            </a:r>
            <a:r>
              <a:rPr lang="pt-BR" dirty="0" smtClean="0"/>
              <a:t>. (2014)</a:t>
            </a:r>
            <a:endParaRPr lang="pt-BR" dirty="0"/>
          </a:p>
        </p:txBody>
      </p:sp>
      <p:sp>
        <p:nvSpPr>
          <p:cNvPr id="3" name="Retângulo 2"/>
          <p:cNvSpPr/>
          <p:nvPr/>
        </p:nvSpPr>
        <p:spPr>
          <a:xfrm>
            <a:off x="251520" y="961564"/>
            <a:ext cx="77768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dirty="0" smtClean="0">
                <a:solidFill>
                  <a:prstClr val="black"/>
                </a:solidFill>
                <a:latin typeface="Calibri"/>
                <a:ea typeface="Times New Roman" pitchFamily="18" charset="0"/>
                <a:cs typeface="Arial" charset="0"/>
              </a:rPr>
              <a:t>Efeito de </a:t>
            </a:r>
            <a:r>
              <a:rPr lang="pt-BR" sz="4000" b="1" i="1" dirty="0" smtClean="0">
                <a:solidFill>
                  <a:prstClr val="black"/>
                </a:solidFill>
                <a:latin typeface="Calibri"/>
                <a:ea typeface="Times New Roman" pitchFamily="18" charset="0"/>
                <a:cs typeface="Arial" charset="0"/>
              </a:rPr>
              <a:t>L. </a:t>
            </a:r>
            <a:r>
              <a:rPr lang="pt-BR" sz="4000" b="1" i="1" dirty="0" err="1" smtClean="0">
                <a:solidFill>
                  <a:prstClr val="black"/>
                </a:solidFill>
                <a:latin typeface="Calibri"/>
                <a:ea typeface="Times New Roman" pitchFamily="18" charset="0"/>
                <a:cs typeface="Arial" charset="0"/>
              </a:rPr>
              <a:t>buchneri</a:t>
            </a:r>
            <a:r>
              <a:rPr lang="pt-BR" sz="4000" b="1" i="1" dirty="0" smtClean="0">
                <a:solidFill>
                  <a:prstClr val="black"/>
                </a:solidFill>
                <a:latin typeface="Calibri"/>
                <a:ea typeface="Times New Roman" pitchFamily="18" charset="0"/>
                <a:cs typeface="Arial" charset="0"/>
              </a:rPr>
              <a:t> </a:t>
            </a:r>
            <a:r>
              <a:rPr lang="pt-BR" sz="4000" dirty="0" smtClean="0">
                <a:solidFill>
                  <a:prstClr val="black"/>
                </a:solidFill>
                <a:latin typeface="Calibri"/>
                <a:ea typeface="Times New Roman" pitchFamily="18" charset="0"/>
                <a:cs typeface="Arial" charset="0"/>
              </a:rPr>
              <a:t>no valor nutritivo da silagem cana</a:t>
            </a:r>
            <a:endParaRPr lang="pt-BR" sz="4000" baseline="0" dirty="0">
              <a:solidFill>
                <a:prstClr val="black"/>
              </a:solidFill>
              <a:latin typeface="Calibri"/>
              <a:ea typeface="Times New Roman" pitchFamily="18" charset="0"/>
              <a:cs typeface="Arial" charset="0"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/>
          </p:nvPr>
        </p:nvGraphicFramePr>
        <p:xfrm>
          <a:off x="433767" y="1916832"/>
          <a:ext cx="8026665" cy="37716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5855"/>
                <a:gridCol w="1940279"/>
                <a:gridCol w="2120970"/>
                <a:gridCol w="1239561"/>
              </a:tblGrid>
              <a:tr h="878185">
                <a:tc>
                  <a:txBody>
                    <a:bodyPr/>
                    <a:lstStyle/>
                    <a:p>
                      <a:r>
                        <a:rPr lang="pt-BR" sz="2400" baseline="0" dirty="0" smtClean="0">
                          <a:solidFill>
                            <a:schemeClr val="tx1"/>
                          </a:solidFill>
                        </a:rPr>
                        <a:t>Item</a:t>
                      </a:r>
                      <a:endParaRPr lang="pt-BR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err="1" smtClean="0">
                          <a:solidFill>
                            <a:schemeClr val="tx1"/>
                          </a:solidFill>
                        </a:rPr>
                        <a:t>Sil</a:t>
                      </a:r>
                      <a:r>
                        <a:rPr lang="pt-BR" sz="2400" dirty="0" smtClean="0">
                          <a:solidFill>
                            <a:schemeClr val="tx1"/>
                          </a:solidFill>
                        </a:rPr>
                        <a:t>. cana</a:t>
                      </a:r>
                      <a:r>
                        <a:rPr lang="pt-BR" sz="2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pt-BR" sz="2400" baseline="0" dirty="0" smtClean="0">
                          <a:solidFill>
                            <a:schemeClr val="tx1"/>
                          </a:solidFill>
                        </a:rPr>
                        <a:t>sem aditivo</a:t>
                      </a:r>
                      <a:endParaRPr lang="pt-BR" sz="240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err="1" smtClean="0">
                          <a:solidFill>
                            <a:schemeClr val="tx1"/>
                          </a:solidFill>
                        </a:rPr>
                        <a:t>Sil</a:t>
                      </a:r>
                      <a:r>
                        <a:rPr lang="pt-BR" sz="2400" dirty="0" smtClean="0">
                          <a:solidFill>
                            <a:schemeClr val="tx1"/>
                          </a:solidFill>
                        </a:rPr>
                        <a:t>. cana </a:t>
                      </a:r>
                    </a:p>
                    <a:p>
                      <a:pPr algn="ctr"/>
                      <a:r>
                        <a:rPr lang="pt-BR" sz="2400" dirty="0" smtClean="0">
                          <a:solidFill>
                            <a:schemeClr val="tx1"/>
                          </a:solidFill>
                        </a:rPr>
                        <a:t>inoculada c/ </a:t>
                      </a:r>
                    </a:p>
                    <a:p>
                      <a:pPr algn="ctr"/>
                      <a:r>
                        <a:rPr lang="pt-BR" sz="2400" i="1" dirty="0" smtClean="0">
                          <a:solidFill>
                            <a:schemeClr val="tx1"/>
                          </a:solidFill>
                        </a:rPr>
                        <a:t>L. </a:t>
                      </a:r>
                      <a:r>
                        <a:rPr lang="pt-BR" sz="2400" i="1" dirty="0" err="1" smtClean="0">
                          <a:solidFill>
                            <a:schemeClr val="tx1"/>
                          </a:solidFill>
                        </a:rPr>
                        <a:t>buchneri</a:t>
                      </a:r>
                      <a:endParaRPr lang="pt-BR" sz="2400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i="1" dirty="0" smtClean="0">
                          <a:solidFill>
                            <a:schemeClr val="tx1"/>
                          </a:solidFill>
                        </a:rPr>
                        <a:t>P</a:t>
                      </a:r>
                      <a:endParaRPr lang="pt-BR" sz="2400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5724">
                <a:tc>
                  <a:txBody>
                    <a:bodyPr/>
                    <a:lstStyle/>
                    <a:p>
                      <a:r>
                        <a:rPr lang="pt-BR" sz="2400" dirty="0" smtClean="0"/>
                        <a:t>% Forragem</a:t>
                      </a:r>
                      <a:r>
                        <a:rPr lang="pt-BR" sz="2400" baseline="0" dirty="0" smtClean="0"/>
                        <a:t> dieta</a:t>
                      </a:r>
                      <a:endParaRPr lang="pt-BR" sz="24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pt-BR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pt-BR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5724"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solidFill>
                            <a:schemeClr val="tx1"/>
                          </a:solidFill>
                        </a:rPr>
                        <a:t>CMS, kg/d</a:t>
                      </a:r>
                      <a:endParaRPr lang="pt-BR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solidFill>
                            <a:schemeClr val="tx1"/>
                          </a:solidFill>
                        </a:rPr>
                        <a:t>7,69</a:t>
                      </a:r>
                      <a:endParaRPr lang="pt-BR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solidFill>
                            <a:schemeClr val="tx1"/>
                          </a:solidFill>
                        </a:rPr>
                        <a:t>8,82</a:t>
                      </a:r>
                      <a:endParaRPr lang="pt-BR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solidFill>
                            <a:schemeClr val="tx1"/>
                          </a:solidFill>
                        </a:rPr>
                        <a:t>&lt;0,01</a:t>
                      </a:r>
                      <a:endParaRPr lang="pt-BR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5724"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solidFill>
                            <a:schemeClr val="tx1"/>
                          </a:solidFill>
                        </a:rPr>
                        <a:t>GMD, kg/d</a:t>
                      </a:r>
                      <a:endParaRPr lang="pt-BR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solidFill>
                            <a:schemeClr val="tx1"/>
                          </a:solidFill>
                        </a:rPr>
                        <a:t>0,82</a:t>
                      </a:r>
                      <a:endParaRPr lang="pt-BR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solidFill>
                            <a:schemeClr val="tx1"/>
                          </a:solidFill>
                        </a:rPr>
                        <a:t>1,00</a:t>
                      </a:r>
                      <a:endParaRPr lang="pt-BR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solidFill>
                            <a:schemeClr val="tx1"/>
                          </a:solidFill>
                        </a:rPr>
                        <a:t>&lt;0,01</a:t>
                      </a:r>
                      <a:endParaRPr lang="pt-BR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5724"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solidFill>
                            <a:schemeClr val="tx1"/>
                          </a:solidFill>
                        </a:rPr>
                        <a:t>GMD/CMS</a:t>
                      </a:r>
                      <a:endParaRPr lang="pt-BR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solidFill>
                            <a:schemeClr val="tx1"/>
                          </a:solidFill>
                        </a:rPr>
                        <a:t>0,104</a:t>
                      </a:r>
                      <a:endParaRPr lang="pt-BR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solidFill>
                            <a:schemeClr val="tx1"/>
                          </a:solidFill>
                        </a:rPr>
                        <a:t>0,115</a:t>
                      </a:r>
                      <a:endParaRPr lang="pt-BR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solidFill>
                            <a:schemeClr val="tx1"/>
                          </a:solidFill>
                        </a:rPr>
                        <a:t>0,03</a:t>
                      </a:r>
                      <a:endParaRPr lang="pt-BR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Retângulo 4"/>
          <p:cNvSpPr/>
          <p:nvPr/>
        </p:nvSpPr>
        <p:spPr>
          <a:xfrm>
            <a:off x="3563888" y="3836338"/>
            <a:ext cx="3168352" cy="1800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7" name="Picture 99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60763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652120" y="6196662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Roman et al. (2011)</a:t>
            </a:r>
            <a:endParaRPr lang="pt-BR" dirty="0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/>
          </p:nvPr>
        </p:nvGraphicFramePr>
        <p:xfrm>
          <a:off x="467544" y="1196752"/>
          <a:ext cx="7920879" cy="48245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6060"/>
                <a:gridCol w="1501608"/>
                <a:gridCol w="1650125"/>
                <a:gridCol w="1123086"/>
              </a:tblGrid>
              <a:tr h="482454">
                <a:tc>
                  <a:txBody>
                    <a:bodyPr/>
                    <a:lstStyle/>
                    <a:p>
                      <a:r>
                        <a:rPr lang="pt-BR" sz="2200" dirty="0" smtClean="0">
                          <a:solidFill>
                            <a:schemeClr val="tx1"/>
                          </a:solidFill>
                        </a:rPr>
                        <a:t>Item</a:t>
                      </a:r>
                      <a:endParaRPr lang="pt-BR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 err="1" smtClean="0">
                          <a:solidFill>
                            <a:schemeClr val="tx1"/>
                          </a:solidFill>
                        </a:rPr>
                        <a:t>Sil</a:t>
                      </a:r>
                      <a:r>
                        <a:rPr lang="pt-BR" sz="2200" dirty="0" smtClean="0">
                          <a:solidFill>
                            <a:schemeClr val="tx1"/>
                          </a:solidFill>
                        </a:rPr>
                        <a:t>. cana</a:t>
                      </a:r>
                      <a:endParaRPr lang="pt-BR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200" dirty="0" err="1" smtClean="0">
                          <a:solidFill>
                            <a:schemeClr val="tx1"/>
                          </a:solidFill>
                        </a:rPr>
                        <a:t>Sil</a:t>
                      </a:r>
                      <a:r>
                        <a:rPr lang="pt-BR" sz="2200" dirty="0" smtClean="0">
                          <a:solidFill>
                            <a:schemeClr val="tx1"/>
                          </a:solidFill>
                        </a:rPr>
                        <a:t>. milho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i="1" dirty="0" smtClean="0">
                          <a:solidFill>
                            <a:schemeClr val="tx1"/>
                          </a:solidFill>
                        </a:rPr>
                        <a:t>P</a:t>
                      </a:r>
                      <a:endParaRPr lang="pt-BR" sz="2200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82454">
                <a:tc>
                  <a:txBody>
                    <a:bodyPr/>
                    <a:lstStyle/>
                    <a:p>
                      <a:r>
                        <a:rPr lang="pt-BR" sz="2200" dirty="0" smtClean="0">
                          <a:solidFill>
                            <a:schemeClr val="tx1"/>
                          </a:solidFill>
                        </a:rPr>
                        <a:t>% forragem na dieta</a:t>
                      </a:r>
                      <a:endParaRPr lang="pt-BR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 smtClean="0">
                          <a:solidFill>
                            <a:schemeClr val="tx1"/>
                          </a:solidFill>
                        </a:rPr>
                        <a:t>37,7</a:t>
                      </a:r>
                      <a:endParaRPr lang="pt-BR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 smtClean="0">
                          <a:solidFill>
                            <a:schemeClr val="tx1"/>
                          </a:solidFill>
                        </a:rPr>
                        <a:t>43,7</a:t>
                      </a:r>
                      <a:endParaRPr lang="pt-BR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82454">
                <a:tc>
                  <a:txBody>
                    <a:bodyPr/>
                    <a:lstStyle/>
                    <a:p>
                      <a:r>
                        <a:rPr lang="pt-BR" sz="2200" dirty="0" smtClean="0">
                          <a:solidFill>
                            <a:schemeClr val="tx1"/>
                          </a:solidFill>
                        </a:rPr>
                        <a:t>% FDN na forragem</a:t>
                      </a:r>
                      <a:endParaRPr lang="pt-BR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 smtClean="0">
                          <a:solidFill>
                            <a:schemeClr val="tx1"/>
                          </a:solidFill>
                        </a:rPr>
                        <a:t>70,9</a:t>
                      </a:r>
                      <a:endParaRPr lang="pt-BR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 smtClean="0">
                          <a:solidFill>
                            <a:schemeClr val="tx1"/>
                          </a:solidFill>
                        </a:rPr>
                        <a:t>50,0</a:t>
                      </a:r>
                      <a:endParaRPr lang="pt-BR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82454">
                <a:tc>
                  <a:txBody>
                    <a:bodyPr/>
                    <a:lstStyle/>
                    <a:p>
                      <a:r>
                        <a:rPr lang="pt-BR" sz="2200" dirty="0" smtClean="0">
                          <a:solidFill>
                            <a:schemeClr val="tx1"/>
                          </a:solidFill>
                        </a:rPr>
                        <a:t>% FDN forragem na dieta</a:t>
                      </a:r>
                      <a:endParaRPr lang="pt-BR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 smtClean="0">
                          <a:solidFill>
                            <a:schemeClr val="tx1"/>
                          </a:solidFill>
                        </a:rPr>
                        <a:t>26,7</a:t>
                      </a:r>
                      <a:endParaRPr lang="pt-BR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 smtClean="0">
                          <a:solidFill>
                            <a:schemeClr val="tx1"/>
                          </a:solidFill>
                        </a:rPr>
                        <a:t>21,9</a:t>
                      </a:r>
                      <a:endParaRPr lang="pt-BR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82454">
                <a:tc>
                  <a:txBody>
                    <a:bodyPr/>
                    <a:lstStyle/>
                    <a:p>
                      <a:r>
                        <a:rPr lang="pt-BR" sz="2200" dirty="0" smtClean="0">
                          <a:solidFill>
                            <a:schemeClr val="tx1"/>
                          </a:solidFill>
                        </a:rPr>
                        <a:t>CMS, kg/d</a:t>
                      </a:r>
                      <a:endParaRPr lang="pt-BR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 smtClean="0">
                          <a:solidFill>
                            <a:schemeClr val="tx1"/>
                          </a:solidFill>
                        </a:rPr>
                        <a:t>10,1</a:t>
                      </a:r>
                      <a:endParaRPr lang="pt-BR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 smtClean="0">
                          <a:solidFill>
                            <a:schemeClr val="tx1"/>
                          </a:solidFill>
                        </a:rPr>
                        <a:t>10,5</a:t>
                      </a:r>
                      <a:endParaRPr lang="pt-BR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 smtClean="0">
                          <a:solidFill>
                            <a:schemeClr val="tx1"/>
                          </a:solidFill>
                        </a:rPr>
                        <a:t>&lt;0,01</a:t>
                      </a:r>
                      <a:endParaRPr lang="pt-BR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82454">
                <a:tc>
                  <a:txBody>
                    <a:bodyPr/>
                    <a:lstStyle/>
                    <a:p>
                      <a:r>
                        <a:rPr lang="pt-BR" sz="2200" dirty="0" smtClean="0">
                          <a:solidFill>
                            <a:schemeClr val="tx1"/>
                          </a:solidFill>
                        </a:rPr>
                        <a:t>GMD, kg/d</a:t>
                      </a:r>
                      <a:endParaRPr lang="pt-BR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 smtClean="0">
                          <a:solidFill>
                            <a:schemeClr val="tx1"/>
                          </a:solidFill>
                        </a:rPr>
                        <a:t>1,34</a:t>
                      </a:r>
                      <a:endParaRPr lang="pt-BR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 smtClean="0">
                          <a:solidFill>
                            <a:schemeClr val="tx1"/>
                          </a:solidFill>
                        </a:rPr>
                        <a:t>1,38</a:t>
                      </a:r>
                      <a:endParaRPr lang="pt-BR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 smtClean="0">
                          <a:solidFill>
                            <a:schemeClr val="tx1"/>
                          </a:solidFill>
                        </a:rPr>
                        <a:t>0,39</a:t>
                      </a:r>
                      <a:endParaRPr lang="pt-BR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82454">
                <a:tc>
                  <a:txBody>
                    <a:bodyPr/>
                    <a:lstStyle/>
                    <a:p>
                      <a:r>
                        <a:rPr lang="pt-BR" sz="2200" dirty="0" smtClean="0">
                          <a:solidFill>
                            <a:schemeClr val="tx1"/>
                          </a:solidFill>
                        </a:rPr>
                        <a:t>GMD/CMS</a:t>
                      </a:r>
                      <a:endParaRPr lang="pt-BR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 smtClean="0">
                          <a:solidFill>
                            <a:schemeClr val="tx1"/>
                          </a:solidFill>
                        </a:rPr>
                        <a:t>0,133</a:t>
                      </a:r>
                      <a:endParaRPr lang="pt-BR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 smtClean="0">
                          <a:solidFill>
                            <a:schemeClr val="tx1"/>
                          </a:solidFill>
                        </a:rPr>
                        <a:t>0,132</a:t>
                      </a:r>
                      <a:endParaRPr lang="pt-BR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 smtClean="0">
                          <a:solidFill>
                            <a:schemeClr val="tx1"/>
                          </a:solidFill>
                        </a:rPr>
                        <a:t>0,97</a:t>
                      </a:r>
                      <a:endParaRPr lang="pt-BR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82454">
                <a:tc>
                  <a:txBody>
                    <a:bodyPr/>
                    <a:lstStyle/>
                    <a:p>
                      <a:r>
                        <a:rPr lang="pt-BR" sz="2200" dirty="0" smtClean="0">
                          <a:solidFill>
                            <a:schemeClr val="tx1"/>
                          </a:solidFill>
                        </a:rPr>
                        <a:t>Rendimento carcaça, %</a:t>
                      </a:r>
                      <a:endParaRPr lang="pt-BR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 smtClean="0">
                          <a:solidFill>
                            <a:schemeClr val="tx1"/>
                          </a:solidFill>
                        </a:rPr>
                        <a:t>52,7</a:t>
                      </a:r>
                      <a:endParaRPr lang="pt-BR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 smtClean="0">
                          <a:solidFill>
                            <a:schemeClr val="tx1"/>
                          </a:solidFill>
                        </a:rPr>
                        <a:t>54,1</a:t>
                      </a:r>
                      <a:endParaRPr lang="pt-BR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 smtClean="0">
                          <a:solidFill>
                            <a:schemeClr val="tx1"/>
                          </a:solidFill>
                        </a:rPr>
                        <a:t>&lt;0,01</a:t>
                      </a:r>
                      <a:endParaRPr lang="pt-BR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82454">
                <a:tc>
                  <a:txBody>
                    <a:bodyPr/>
                    <a:lstStyle/>
                    <a:p>
                      <a:r>
                        <a:rPr lang="pt-BR" sz="2200" dirty="0" smtClean="0">
                          <a:solidFill>
                            <a:schemeClr val="tx1"/>
                          </a:solidFill>
                        </a:rPr>
                        <a:t>Peso</a:t>
                      </a:r>
                      <a:r>
                        <a:rPr lang="pt-BR" sz="2200" baseline="0" dirty="0" smtClean="0">
                          <a:solidFill>
                            <a:schemeClr val="tx1"/>
                          </a:solidFill>
                        </a:rPr>
                        <a:t> carcaça quente, kg</a:t>
                      </a:r>
                      <a:endParaRPr lang="pt-BR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 smtClean="0">
                          <a:solidFill>
                            <a:schemeClr val="tx1"/>
                          </a:solidFill>
                        </a:rPr>
                        <a:t>253</a:t>
                      </a:r>
                      <a:endParaRPr lang="pt-BR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 smtClean="0">
                          <a:solidFill>
                            <a:schemeClr val="tx1"/>
                          </a:solidFill>
                        </a:rPr>
                        <a:t>262</a:t>
                      </a:r>
                      <a:endParaRPr lang="pt-BR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 smtClean="0">
                          <a:solidFill>
                            <a:schemeClr val="tx1"/>
                          </a:solidFill>
                        </a:rPr>
                        <a:t>&lt;0,01</a:t>
                      </a:r>
                      <a:endParaRPr lang="pt-BR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82454">
                <a:tc>
                  <a:txBody>
                    <a:bodyPr/>
                    <a:lstStyle/>
                    <a:p>
                      <a:r>
                        <a:rPr lang="pt-BR" sz="2200" dirty="0" smtClean="0">
                          <a:solidFill>
                            <a:schemeClr val="tx1"/>
                          </a:solidFill>
                        </a:rPr>
                        <a:t>EGS, mm</a:t>
                      </a:r>
                      <a:endParaRPr lang="pt-BR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 smtClean="0">
                          <a:solidFill>
                            <a:schemeClr val="tx1"/>
                          </a:solidFill>
                        </a:rPr>
                        <a:t>4,8</a:t>
                      </a:r>
                      <a:endParaRPr lang="pt-BR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 smtClean="0">
                          <a:solidFill>
                            <a:schemeClr val="tx1"/>
                          </a:solidFill>
                        </a:rPr>
                        <a:t>6,2</a:t>
                      </a:r>
                      <a:endParaRPr lang="pt-BR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 smtClean="0">
                          <a:solidFill>
                            <a:schemeClr val="tx1"/>
                          </a:solidFill>
                        </a:rPr>
                        <a:t>0,06</a:t>
                      </a:r>
                      <a:endParaRPr lang="pt-BR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Retângulo 3"/>
          <p:cNvSpPr/>
          <p:nvPr/>
        </p:nvSpPr>
        <p:spPr>
          <a:xfrm>
            <a:off x="467544" y="404664"/>
            <a:ext cx="75608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dirty="0" smtClean="0">
                <a:solidFill>
                  <a:prstClr val="black"/>
                </a:solidFill>
                <a:ea typeface="Times New Roman" pitchFamily="18" charset="0"/>
                <a:cs typeface="Arial" charset="0"/>
              </a:rPr>
              <a:t>Silagem de cana </a:t>
            </a:r>
            <a:r>
              <a:rPr lang="pt-BR" sz="4000" dirty="0">
                <a:solidFill>
                  <a:prstClr val="black"/>
                </a:solidFill>
                <a:ea typeface="Times New Roman" pitchFamily="18" charset="0"/>
                <a:cs typeface="Arial" charset="0"/>
              </a:rPr>
              <a:t>vs. Silagem de milho</a:t>
            </a:r>
            <a:endParaRPr lang="pt-BR" sz="4000" baseline="0" dirty="0">
              <a:solidFill>
                <a:prstClr val="black"/>
              </a:solidFill>
              <a:latin typeface="Calibri"/>
              <a:ea typeface="Times New Roman" pitchFamily="18" charset="0"/>
              <a:cs typeface="Arial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4367951" y="3156734"/>
            <a:ext cx="2508305" cy="3814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4439959" y="4615926"/>
            <a:ext cx="2508305" cy="133335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8" name="Picture 99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63020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3" name="Text Box 5"/>
          <p:cNvSpPr txBox="1">
            <a:spLocks noChangeArrowheads="1"/>
          </p:cNvSpPr>
          <p:nvPr/>
        </p:nvSpPr>
        <p:spPr bwMode="auto">
          <a:xfrm>
            <a:off x="467816" y="689323"/>
            <a:ext cx="78486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sz="3200" baseline="0" dirty="0" smtClean="0"/>
              <a:t>Aspectos agronômicos</a:t>
            </a:r>
          </a:p>
          <a:p>
            <a:pPr marL="457200" indent="-457200" algn="l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t-BR" sz="3200" baseline="0" dirty="0" smtClean="0"/>
              <a:t>Escolha de variedades</a:t>
            </a:r>
          </a:p>
          <a:p>
            <a:pPr algn="l">
              <a:spcBef>
                <a:spcPct val="50000"/>
              </a:spcBef>
            </a:pPr>
            <a:r>
              <a:rPr lang="pt-BR" sz="3200" baseline="0" dirty="0">
                <a:solidFill>
                  <a:srgbClr val="FFFF00"/>
                </a:solidFill>
              </a:rPr>
              <a:t>	</a:t>
            </a:r>
          </a:p>
        </p:txBody>
      </p:sp>
      <p:sp>
        <p:nvSpPr>
          <p:cNvPr id="196615" name="AutoShape 7"/>
          <p:cNvSpPr>
            <a:spLocks noChangeArrowheads="1"/>
          </p:cNvSpPr>
          <p:nvPr/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 algn="l">
              <a:lnSpc>
                <a:spcPct val="90000"/>
              </a:lnSpc>
            </a:pPr>
            <a:endParaRPr lang="pt-BR" sz="3600" b="1" baseline="0">
              <a:solidFill>
                <a:schemeClr val="tx2"/>
              </a:solidFill>
            </a:endParaRPr>
          </a:p>
        </p:txBody>
      </p:sp>
      <p:pic>
        <p:nvPicPr>
          <p:cNvPr id="196616" name="Picture 8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21104" y="6034088"/>
            <a:ext cx="787400" cy="823912"/>
          </a:xfrm>
          <a:prstGeom prst="rect">
            <a:avLst/>
          </a:prstGeom>
          <a:noFill/>
        </p:spPr>
      </p:pic>
      <p:pic>
        <p:nvPicPr>
          <p:cNvPr id="9" name="Picture 12" descr="logoesalq300dpi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9540" y="71438"/>
            <a:ext cx="774135" cy="1125537"/>
          </a:xfrm>
          <a:prstGeom prst="rect">
            <a:avLst/>
          </a:prstGeom>
          <a:noFill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95562"/>
            <a:ext cx="5535432" cy="4151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0265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3" t="9092" r="3357" b="5219"/>
          <a:stretch/>
        </p:blipFill>
        <p:spPr bwMode="auto">
          <a:xfrm rot="10800000">
            <a:off x="251521" y="1257669"/>
            <a:ext cx="8683512" cy="3971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4" name="Picture 99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6330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40960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251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AutoShape 2"/>
          <p:cNvSpPr>
            <a:spLocks noGrp="1" noChangeArrowheads="1"/>
          </p:cNvSpPr>
          <p:nvPr>
            <p:ph type="title"/>
          </p:nvPr>
        </p:nvSpPr>
        <p:spPr>
          <a:xfrm>
            <a:off x="467544" y="332656"/>
            <a:ext cx="7924800" cy="1143000"/>
          </a:xfrm>
        </p:spPr>
        <p:txBody>
          <a:bodyPr>
            <a:normAutofit/>
          </a:bodyPr>
          <a:lstStyle/>
          <a:p>
            <a:r>
              <a:rPr lang="en-US" sz="3600" dirty="0" err="1"/>
              <a:t>Tratamento</a:t>
            </a:r>
            <a:r>
              <a:rPr lang="en-US" sz="3600" dirty="0"/>
              <a:t> </a:t>
            </a:r>
            <a:r>
              <a:rPr lang="en-US" sz="3600" dirty="0" err="1"/>
              <a:t>em</a:t>
            </a:r>
            <a:r>
              <a:rPr lang="en-US" sz="3600" dirty="0"/>
              <a:t> </a:t>
            </a:r>
            <a:r>
              <a:rPr lang="en-US" sz="3600" dirty="0" err="1" smtClean="0"/>
              <a:t>montes</a:t>
            </a:r>
            <a:r>
              <a:rPr lang="en-US" sz="3600" dirty="0" smtClean="0"/>
              <a:t> (1% de </a:t>
            </a:r>
            <a:r>
              <a:rPr lang="en-US" sz="3600" dirty="0" err="1" smtClean="0"/>
              <a:t>CaO</a:t>
            </a:r>
            <a:r>
              <a:rPr lang="en-US" sz="3600" dirty="0" smtClean="0"/>
              <a:t>)</a:t>
            </a:r>
            <a:endParaRPr lang="pt-BR" sz="3600" dirty="0"/>
          </a:p>
        </p:txBody>
      </p:sp>
      <p:sp>
        <p:nvSpPr>
          <p:cNvPr id="114691" name="Text Box 3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114692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114693" name="Text Box 5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114923" name="Picture 235" descr="DSCF00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8183" y="1556792"/>
            <a:ext cx="6530161" cy="4896272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14924" name="Picture 236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46" y="148480"/>
            <a:ext cx="8502486" cy="63768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1076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="" xmlns:lc="http://schemas.openxmlformats.org/drawingml/2006/lockedCanvas"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827584" y="1484784"/>
          <a:ext cx="6984776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5652120" y="6237312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</a:t>
            </a:r>
            <a:r>
              <a:rPr lang="pt-BR" dirty="0" err="1" smtClean="0"/>
              <a:t>Masarin</a:t>
            </a:r>
            <a:r>
              <a:rPr lang="pt-BR" dirty="0" smtClean="0"/>
              <a:t> et al., 2011</a:t>
            </a:r>
            <a:endParaRPr lang="pt-BR" dirty="0"/>
          </a:p>
        </p:txBody>
      </p:sp>
      <p:sp>
        <p:nvSpPr>
          <p:cNvPr id="2" name="CaixaDeTexto 1"/>
          <p:cNvSpPr txBox="1"/>
          <p:nvPr/>
        </p:nvSpPr>
        <p:spPr>
          <a:xfrm>
            <a:off x="251520" y="260648"/>
            <a:ext cx="8640960" cy="748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/>
              <a:t>Cultivares de cana com menor teor de </a:t>
            </a:r>
            <a:r>
              <a:rPr lang="pt-BR" sz="3200" b="1" dirty="0" smtClean="0"/>
              <a:t>lignina</a:t>
            </a:r>
            <a:r>
              <a:rPr lang="pt-BR" sz="3200" dirty="0" smtClean="0"/>
              <a:t> apresentam </a:t>
            </a:r>
          </a:p>
          <a:p>
            <a:pPr algn="ctr"/>
            <a:r>
              <a:rPr lang="pt-BR" sz="3200" dirty="0" smtClean="0"/>
              <a:t>maior risco de tombamento</a:t>
            </a:r>
            <a:endParaRPr lang="pt-BR" sz="2400" dirty="0"/>
          </a:p>
        </p:txBody>
      </p:sp>
      <p:pic>
        <p:nvPicPr>
          <p:cNvPr id="6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38291"/>
            <a:ext cx="766762" cy="1125537"/>
          </a:xfrm>
          <a:prstGeom prst="rect">
            <a:avLst/>
          </a:prstGeom>
          <a:noFill/>
        </p:spPr>
      </p:pic>
      <p:pic>
        <p:nvPicPr>
          <p:cNvPr id="7" name="Picture 99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82013" y="6132703"/>
            <a:ext cx="661987" cy="69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6230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="" xmlns:lc="http://schemas.openxmlformats.org/drawingml/2006/lockedCanvas"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467544" y="1556792"/>
          <a:ext cx="7632848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5724128" y="6237312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</a:t>
            </a:r>
            <a:r>
              <a:rPr lang="pt-BR" dirty="0" err="1" smtClean="0"/>
              <a:t>Masarin</a:t>
            </a:r>
            <a:r>
              <a:rPr lang="pt-BR" dirty="0" smtClean="0"/>
              <a:t> et al., 2011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611560" y="260648"/>
            <a:ext cx="7920880" cy="748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/>
              <a:t>Cultivares de cana com menor teor de </a:t>
            </a:r>
            <a:r>
              <a:rPr lang="pt-BR" sz="3200" b="1" dirty="0" smtClean="0"/>
              <a:t>lignina</a:t>
            </a:r>
            <a:r>
              <a:rPr lang="pt-BR" sz="3200" dirty="0" smtClean="0"/>
              <a:t> apresentam </a:t>
            </a:r>
          </a:p>
          <a:p>
            <a:pPr algn="ctr"/>
            <a:r>
              <a:rPr lang="pt-BR" sz="3200" dirty="0" smtClean="0"/>
              <a:t>menor produtividade</a:t>
            </a:r>
            <a:endParaRPr lang="pt-BR" sz="3200" dirty="0"/>
          </a:p>
        </p:txBody>
      </p:sp>
      <p:pic>
        <p:nvPicPr>
          <p:cNvPr id="7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8" name="Picture 99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4438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6" name="Picture 14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7" name="AutoShape 2"/>
          <p:cNvSpPr>
            <a:spLocks noGrp="1" noChangeArrowheads="1"/>
          </p:cNvSpPr>
          <p:nvPr>
            <p:ph type="title"/>
          </p:nvPr>
        </p:nvSpPr>
        <p:spPr>
          <a:xfrm>
            <a:off x="683568" y="116632"/>
            <a:ext cx="7924800" cy="1143000"/>
          </a:xfrm>
        </p:spPr>
        <p:txBody>
          <a:bodyPr>
            <a:normAutofit/>
          </a:bodyPr>
          <a:lstStyle/>
          <a:p>
            <a:r>
              <a:rPr lang="en-US" sz="3200" dirty="0" err="1"/>
              <a:t>Diversidade</a:t>
            </a:r>
            <a:r>
              <a:rPr lang="en-US" sz="3200" dirty="0"/>
              <a:t> varietal</a:t>
            </a:r>
            <a:endParaRPr lang="pt-BR" sz="3200" dirty="0"/>
          </a:p>
        </p:txBody>
      </p:sp>
      <p:sp>
        <p:nvSpPr>
          <p:cNvPr id="9" name="CaixaDeTexto 8"/>
          <p:cNvSpPr txBox="1"/>
          <p:nvPr/>
        </p:nvSpPr>
        <p:spPr>
          <a:xfrm>
            <a:off x="0" y="5589240"/>
            <a:ext cx="31318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aseline="0" dirty="0" smtClean="0"/>
              <a:t>Fonte: Mello </a:t>
            </a:r>
            <a:r>
              <a:rPr lang="pt-BR" baseline="0" dirty="0" err="1" smtClean="0"/>
              <a:t>et</a:t>
            </a:r>
            <a:r>
              <a:rPr lang="pt-BR" baseline="0" dirty="0" smtClean="0"/>
              <a:t> al. (2006)</a:t>
            </a:r>
            <a:endParaRPr lang="pt-BR" baseline="0" dirty="0"/>
          </a:p>
        </p:txBody>
      </p:sp>
      <p:pic>
        <p:nvPicPr>
          <p:cNvPr id="546818" name="Picture 2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2149574"/>
            <a:ext cx="9163050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tângulo 7"/>
          <p:cNvSpPr/>
          <p:nvPr/>
        </p:nvSpPr>
        <p:spPr>
          <a:xfrm>
            <a:off x="144016" y="1404065"/>
            <a:ext cx="88204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/>
            <a:r>
              <a:rPr lang="pt-BR" b="1" baseline="0" dirty="0" smtClean="0">
                <a:ea typeface="Times New Roman" pitchFamily="18" charset="0"/>
                <a:cs typeface="Arial" charset="0"/>
              </a:rPr>
              <a:t>Tabela 2 – Teores médios de FDN, POL e razão FDN/POL de nove variedades de cana-de-açúcar (cont.)</a:t>
            </a:r>
          </a:p>
        </p:txBody>
      </p:sp>
      <p:sp>
        <p:nvSpPr>
          <p:cNvPr id="10" name="Rectangle 89"/>
          <p:cNvSpPr>
            <a:spLocks noChangeArrowheads="1"/>
          </p:cNvSpPr>
          <p:nvPr/>
        </p:nvSpPr>
        <p:spPr bwMode="auto">
          <a:xfrm>
            <a:off x="-13855" y="2952654"/>
            <a:ext cx="8964488" cy="286990"/>
          </a:xfrm>
          <a:prstGeom prst="rect">
            <a:avLst/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4342" name="Group 86"/>
          <p:cNvGraphicFramePr>
            <a:graphicFrameLocks noGrp="1"/>
          </p:cNvGraphicFramePr>
          <p:nvPr>
            <p:ph type="tbl" idx="1"/>
          </p:nvPr>
        </p:nvGraphicFramePr>
        <p:xfrm>
          <a:off x="323528" y="1340768"/>
          <a:ext cx="8280400" cy="5262565"/>
        </p:xfrm>
        <a:graphic>
          <a:graphicData uri="http://schemas.openxmlformats.org/drawingml/2006/table">
            <a:tbl>
              <a:tblPr/>
              <a:tblGrid>
                <a:gridCol w="1655762"/>
                <a:gridCol w="1079500"/>
                <a:gridCol w="1008063"/>
                <a:gridCol w="1081087"/>
                <a:gridCol w="1079500"/>
                <a:gridCol w="1079500"/>
                <a:gridCol w="1296988"/>
              </a:tblGrid>
              <a:tr h="960438">
                <a:tc gridSpan="7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Tabela 3 – Teores médios de matéria seca (MS), proteína bruta (PB), lignina (LIG), FDN, POL e a relação FDN/POL de nove variedades de cana-de-açúcar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60642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Variedade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175" marR="0" lvl="0" indent="-317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MS</a:t>
                      </a: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(%)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175" marR="0" lvl="0" indent="-317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PB</a:t>
                      </a:r>
                    </a:p>
                    <a:p>
                      <a:pPr marL="3175" marR="0" lvl="0" indent="-317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(% MS)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175" marR="0" lvl="0" indent="-317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LIG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175" marR="0" lvl="0" indent="-3175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(% MS)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175" marR="0" lvl="0" indent="-317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FDN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175" marR="0" lvl="0" indent="-3175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(% MS)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POL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FDN/POL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2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IAC87-3396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31,48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1,75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3,44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ab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47,45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ab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15,67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bcd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3,05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ab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08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IACSP93-3046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30,52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bc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1,81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3,50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ab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43,59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bc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16,28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abc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2,69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2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IACSP94-2094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32,38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ab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1,91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2,95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51,44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15,50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cd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3,34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ab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08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IACSP94-2101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31,38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1,93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4,83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45,78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bc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15,82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bcd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2,90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bc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2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IACSP94-4004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27,39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2,09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3,13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41,98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16,13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abcd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2,62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08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IACSP94-5041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33,71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1,94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4,13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ab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47,66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ab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16,68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2,87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bc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2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IACSP94-6025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29,23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cd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1,93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2,96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44,11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bc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16,08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abcd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2,77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bc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08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RB72-454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30,38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bc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2,11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3,84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ab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46,39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bc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15,42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3,03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ab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2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SP80-1816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31,95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ab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2,07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3,27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ab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45,85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bc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16,32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ab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2,82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bc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750">
                <a:tc gridSpan="7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Médias seguidas de letras diferentes nas colunas diferem entre si (P &lt; 0,05) pelo teste de </a:t>
                      </a:r>
                      <a:r>
                        <a:rPr kumimoji="0" lang="pt-B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Tukey</a:t>
                      </a: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.</a:t>
                      </a:r>
                      <a:endParaRPr kumimoji="0" lang="pt-B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Fonte: Rodrigues </a:t>
                      </a:r>
                      <a:r>
                        <a:rPr kumimoji="0" lang="pt-B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et</a:t>
                      </a: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al., 2006.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24259" name="Text Box 3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24260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224261" name="Text Box 5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sp>
        <p:nvSpPr>
          <p:cNvPr id="224344" name="Rectangle 88"/>
          <p:cNvSpPr>
            <a:spLocks noChangeArrowheads="1"/>
          </p:cNvSpPr>
          <p:nvPr/>
        </p:nvSpPr>
        <p:spPr bwMode="auto">
          <a:xfrm>
            <a:off x="394965" y="4293518"/>
            <a:ext cx="7848600" cy="358775"/>
          </a:xfrm>
          <a:prstGeom prst="rect">
            <a:avLst/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4345" name="Rectangle 89"/>
          <p:cNvSpPr>
            <a:spLocks noChangeArrowheads="1"/>
          </p:cNvSpPr>
          <p:nvPr/>
        </p:nvSpPr>
        <p:spPr bwMode="auto">
          <a:xfrm>
            <a:off x="394965" y="3214018"/>
            <a:ext cx="7848600" cy="358775"/>
          </a:xfrm>
          <a:prstGeom prst="rect">
            <a:avLst/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pic>
        <p:nvPicPr>
          <p:cNvPr id="224346" name="Picture 90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  <p:sp>
        <p:nvSpPr>
          <p:cNvPr id="11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188640"/>
            <a:ext cx="7924800" cy="1143000"/>
          </a:xfrm>
        </p:spPr>
        <p:txBody>
          <a:bodyPr>
            <a:normAutofit/>
          </a:bodyPr>
          <a:lstStyle/>
          <a:p>
            <a:r>
              <a:rPr lang="en-US" sz="4000" dirty="0" err="1"/>
              <a:t>Diversidade</a:t>
            </a:r>
            <a:r>
              <a:rPr lang="en-US" sz="4000" dirty="0"/>
              <a:t> varietal</a:t>
            </a:r>
            <a:endParaRPr lang="pt-B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AutoShape 2"/>
          <p:cNvSpPr>
            <a:spLocks noGrp="1" noChangeArrowheads="1"/>
          </p:cNvSpPr>
          <p:nvPr>
            <p:ph type="title"/>
          </p:nvPr>
        </p:nvSpPr>
        <p:spPr>
          <a:xfrm>
            <a:off x="395536" y="260648"/>
            <a:ext cx="7924800" cy="1143000"/>
          </a:xfrm>
        </p:spPr>
        <p:txBody>
          <a:bodyPr/>
          <a:lstStyle/>
          <a:p>
            <a:r>
              <a:rPr lang="en-US" dirty="0" err="1"/>
              <a:t>Diversidade</a:t>
            </a:r>
            <a:r>
              <a:rPr lang="en-US" dirty="0"/>
              <a:t> varietal</a:t>
            </a:r>
            <a:endParaRPr lang="pt-BR" dirty="0"/>
          </a:p>
        </p:txBody>
      </p:sp>
      <p:sp>
        <p:nvSpPr>
          <p:cNvPr id="131075" name="Text Box 3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131076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131077" name="Text Box 5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131083" name="Picture 11" descr="DSCF00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1970112"/>
            <a:ext cx="5688012" cy="4267200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31084" name="AutoShape 12"/>
          <p:cNvSpPr>
            <a:spLocks noChangeArrowheads="1"/>
          </p:cNvSpPr>
          <p:nvPr/>
        </p:nvSpPr>
        <p:spPr bwMode="auto">
          <a:xfrm>
            <a:off x="6769100" y="3509963"/>
            <a:ext cx="226695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 algn="l">
              <a:lnSpc>
                <a:spcPct val="90000"/>
              </a:lnSpc>
            </a:pPr>
            <a:r>
              <a:rPr lang="en-US" sz="2400" b="1" baseline="0">
                <a:solidFill>
                  <a:schemeClr val="tx2"/>
                </a:solidFill>
              </a:rPr>
              <a:t>IAC 93 - 3046</a:t>
            </a:r>
            <a:endParaRPr lang="pt-BR" sz="2400" b="1" baseline="0">
              <a:solidFill>
                <a:schemeClr val="tx2"/>
              </a:solidFill>
            </a:endParaRPr>
          </a:p>
        </p:txBody>
      </p:sp>
      <p:pic>
        <p:nvPicPr>
          <p:cNvPr id="131085" name="Picture 13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3" name="Text Box 5"/>
          <p:cNvSpPr txBox="1">
            <a:spLocks noChangeArrowheads="1"/>
          </p:cNvSpPr>
          <p:nvPr/>
        </p:nvSpPr>
        <p:spPr bwMode="auto">
          <a:xfrm>
            <a:off x="467816" y="689323"/>
            <a:ext cx="78486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sz="3200" baseline="0" dirty="0" smtClean="0"/>
              <a:t>Aspectos agronômicos</a:t>
            </a:r>
          </a:p>
          <a:p>
            <a:pPr marL="457200" indent="-457200" algn="l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t-BR" sz="3200" baseline="0" dirty="0" smtClean="0"/>
              <a:t>Ponto de colheita</a:t>
            </a:r>
          </a:p>
          <a:p>
            <a:pPr algn="l">
              <a:spcBef>
                <a:spcPct val="50000"/>
              </a:spcBef>
            </a:pPr>
            <a:r>
              <a:rPr lang="pt-BR" sz="3200" baseline="0" dirty="0">
                <a:solidFill>
                  <a:srgbClr val="FFFF00"/>
                </a:solidFill>
              </a:rPr>
              <a:t>	</a:t>
            </a:r>
          </a:p>
        </p:txBody>
      </p:sp>
      <p:sp>
        <p:nvSpPr>
          <p:cNvPr id="196615" name="AutoShape 7"/>
          <p:cNvSpPr>
            <a:spLocks noChangeArrowheads="1"/>
          </p:cNvSpPr>
          <p:nvPr/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 algn="l">
              <a:lnSpc>
                <a:spcPct val="90000"/>
              </a:lnSpc>
            </a:pPr>
            <a:endParaRPr lang="pt-BR" sz="3600" b="1" baseline="0">
              <a:solidFill>
                <a:schemeClr val="tx2"/>
              </a:solidFill>
            </a:endParaRPr>
          </a:p>
        </p:txBody>
      </p:sp>
      <p:pic>
        <p:nvPicPr>
          <p:cNvPr id="196616" name="Picture 8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21104" y="6034088"/>
            <a:ext cx="787400" cy="823912"/>
          </a:xfrm>
          <a:prstGeom prst="rect">
            <a:avLst/>
          </a:prstGeom>
          <a:noFill/>
        </p:spPr>
      </p:pic>
      <p:pic>
        <p:nvPicPr>
          <p:cNvPr id="9" name="Picture 12" descr="logoesalq300dpi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9540" y="71438"/>
            <a:ext cx="774135" cy="1125537"/>
          </a:xfrm>
          <a:prstGeom prst="rect">
            <a:avLst/>
          </a:prstGeom>
          <a:noFill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95562"/>
            <a:ext cx="5535432" cy="4151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723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CaixaDeTexto 6"/>
          <p:cNvSpPr txBox="1">
            <a:spLocks noChangeArrowheads="1"/>
          </p:cNvSpPr>
          <p:nvPr/>
        </p:nvSpPr>
        <p:spPr bwMode="auto">
          <a:xfrm>
            <a:off x="1214438" y="1071563"/>
            <a:ext cx="7858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 baseline="0" dirty="0" err="1"/>
              <a:t>Brix</a:t>
            </a:r>
            <a:endParaRPr lang="pt-BR" sz="2400" baseline="0" dirty="0"/>
          </a:p>
        </p:txBody>
      </p:sp>
      <p:graphicFrame>
        <p:nvGraphicFramePr>
          <p:cNvPr id="8" name="Gráfico 7"/>
          <p:cNvGraphicFramePr/>
          <p:nvPr/>
        </p:nvGraphicFramePr>
        <p:xfrm>
          <a:off x="857224" y="1643050"/>
          <a:ext cx="6858048" cy="3929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0728" name="CaixaDeTexto 9"/>
          <p:cNvSpPr txBox="1">
            <a:spLocks noChangeArrowheads="1"/>
          </p:cNvSpPr>
          <p:nvPr/>
        </p:nvSpPr>
        <p:spPr bwMode="auto">
          <a:xfrm>
            <a:off x="395536" y="5527675"/>
            <a:ext cx="813690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t-BR" sz="1800" baseline="0" dirty="0"/>
              <a:t>Figura </a:t>
            </a:r>
            <a:r>
              <a:rPr lang="pt-BR" sz="1800" baseline="0" dirty="0" smtClean="0"/>
              <a:t>10 - Média </a:t>
            </a:r>
            <a:r>
              <a:rPr lang="pt-BR" sz="1800" baseline="0" dirty="0"/>
              <a:t>dos três tratamentos para a variável </a:t>
            </a:r>
            <a:r>
              <a:rPr lang="pt-BR" sz="1800" baseline="0" dirty="0" err="1"/>
              <a:t>Brix</a:t>
            </a:r>
            <a:r>
              <a:rPr lang="pt-BR" sz="1800" baseline="0" dirty="0"/>
              <a:t>  (% caldo) da fração colmo e da planta inteira da cana-de-açúcar, variedade IAC86-2480, ao longo do ciclo da cultura</a:t>
            </a:r>
          </a:p>
        </p:txBody>
      </p:sp>
      <p:sp>
        <p:nvSpPr>
          <p:cNvPr id="9" name="Retângulo 8"/>
          <p:cNvSpPr/>
          <p:nvPr/>
        </p:nvSpPr>
        <p:spPr>
          <a:xfrm>
            <a:off x="3821241" y="6269250"/>
            <a:ext cx="2334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Thiago (2009)</a:t>
            </a:r>
            <a:endParaRPr lang="pt-BR" sz="1800" baseline="0" dirty="0"/>
          </a:p>
        </p:txBody>
      </p:sp>
      <p:sp>
        <p:nvSpPr>
          <p:cNvPr id="12" name="AutoShape 2"/>
          <p:cNvSpPr txBox="1">
            <a:spLocks noChangeArrowheads="1"/>
          </p:cNvSpPr>
          <p:nvPr/>
        </p:nvSpPr>
        <p:spPr>
          <a:xfrm>
            <a:off x="607640" y="44624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aseline="0" dirty="0" smtClean="0">
                <a:latin typeface="+mj-lt"/>
                <a:ea typeface="+mj-ea"/>
                <a:cs typeface="+mj-cs"/>
              </a:rPr>
              <a:t>Ponto de </a:t>
            </a:r>
            <a:r>
              <a:rPr lang="en-US" sz="4000" baseline="0" dirty="0" err="1" smtClean="0">
                <a:latin typeface="+mj-lt"/>
                <a:ea typeface="+mj-ea"/>
                <a:cs typeface="+mj-cs"/>
              </a:rPr>
              <a:t>Colheita</a:t>
            </a:r>
            <a:endParaRPr kumimoji="0" lang="pt-BR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3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14" name="Picture 99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2755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211960" y="0"/>
            <a:ext cx="4104953" cy="14700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sz="4600" b="1" dirty="0" err="1" smtClean="0">
                <a:latin typeface="Comic Sans MS" pitchFamily="66" charset="0"/>
              </a:rPr>
              <a:t>Refratômetro</a:t>
            </a:r>
            <a:r>
              <a:rPr lang="en-US" sz="4600" b="1" dirty="0" smtClean="0">
                <a:latin typeface="Comic Sans MS" pitchFamily="66" charset="0"/>
              </a:rPr>
              <a:t> </a:t>
            </a:r>
            <a:br>
              <a:rPr lang="en-US" sz="4600" b="1" dirty="0" smtClean="0">
                <a:latin typeface="Comic Sans MS" pitchFamily="66" charset="0"/>
              </a:rPr>
            </a:br>
            <a:r>
              <a:rPr lang="en-US" sz="4600" b="1" dirty="0" smtClean="0">
                <a:latin typeface="Comic Sans MS" pitchFamily="66" charset="0"/>
              </a:rPr>
              <a:t>de campo</a:t>
            </a:r>
            <a:endParaRPr lang="pt-BR" sz="4600" b="1" dirty="0">
              <a:latin typeface="Comic Sans MS" pitchFamily="66" charset="0"/>
            </a:endParaRPr>
          </a:p>
        </p:txBody>
      </p:sp>
      <p:pic>
        <p:nvPicPr>
          <p:cNvPr id="305154" name="Picture 2" descr="http://www.antiochne.edu/es/fieldstudy/capecod/images/sarah_with_refractometer_in_pamet_mars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4032448" cy="3024336"/>
          </a:xfrm>
          <a:prstGeom prst="rect">
            <a:avLst/>
          </a:prstGeom>
          <a:noFill/>
        </p:spPr>
      </p:pic>
      <p:pic>
        <p:nvPicPr>
          <p:cNvPr id="305156" name="Picture 4" descr="http://img.ehowcdn.com/article-new/ehow/images/a04/sn/4m/read-refractometer-800x8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7931" y="3429000"/>
            <a:ext cx="4290053" cy="3217540"/>
          </a:xfrm>
          <a:prstGeom prst="rect">
            <a:avLst/>
          </a:prstGeom>
          <a:noFill/>
        </p:spPr>
      </p:pic>
      <p:pic>
        <p:nvPicPr>
          <p:cNvPr id="305158" name="Picture 6" descr="http://www.sperdirect.com/images_products/pocket-digital-refractometer-custom-multi-160la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08" y="3284985"/>
            <a:ext cx="3779912" cy="3456383"/>
          </a:xfrm>
          <a:prstGeom prst="rect">
            <a:avLst/>
          </a:prstGeom>
          <a:noFill/>
        </p:spPr>
      </p:pic>
      <p:pic>
        <p:nvPicPr>
          <p:cNvPr id="7" name="Picture 4" descr="logoesalq300dpi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8" name="Picture 99" descr="Logotipo grupo      conservaçã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95081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9" name="CaixaDeTexto 6"/>
          <p:cNvSpPr txBox="1">
            <a:spLocks noChangeArrowheads="1"/>
          </p:cNvSpPr>
          <p:nvPr/>
        </p:nvSpPr>
        <p:spPr bwMode="auto">
          <a:xfrm>
            <a:off x="1214438" y="1071563"/>
            <a:ext cx="7143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 baseline="0" dirty="0" err="1"/>
              <a:t>Pol</a:t>
            </a:r>
            <a:endParaRPr lang="pt-BR" sz="2400" baseline="0" dirty="0"/>
          </a:p>
        </p:txBody>
      </p:sp>
      <p:graphicFrame>
        <p:nvGraphicFramePr>
          <p:cNvPr id="6" name="Gráfico 5"/>
          <p:cNvGraphicFramePr/>
          <p:nvPr/>
        </p:nvGraphicFramePr>
        <p:xfrm>
          <a:off x="857224" y="1714488"/>
          <a:ext cx="6715172" cy="4000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1752" name="CaixaDeTexto 8"/>
          <p:cNvSpPr txBox="1">
            <a:spLocks noChangeArrowheads="1"/>
          </p:cNvSpPr>
          <p:nvPr/>
        </p:nvSpPr>
        <p:spPr bwMode="auto">
          <a:xfrm>
            <a:off x="637803" y="5602014"/>
            <a:ext cx="767861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t-BR" sz="1800" baseline="0" dirty="0"/>
              <a:t>Figura </a:t>
            </a:r>
            <a:r>
              <a:rPr lang="pt-BR" sz="1800" baseline="0" dirty="0" smtClean="0"/>
              <a:t>11 - </a:t>
            </a:r>
            <a:r>
              <a:rPr lang="pt-BR" sz="1800" baseline="0" dirty="0"/>
              <a:t>Média dos três tratamentos para a variável </a:t>
            </a:r>
            <a:r>
              <a:rPr lang="pt-BR" sz="1800" baseline="0" dirty="0" err="1"/>
              <a:t>Pol</a:t>
            </a:r>
            <a:r>
              <a:rPr lang="pt-BR" sz="1800" baseline="0" dirty="0"/>
              <a:t>  (% caldo) da fração colmo e da planta inteira da cana-de-açúcar, variedade IAC86-2480, ao longo do ciclo da cultura</a:t>
            </a:r>
          </a:p>
        </p:txBody>
      </p:sp>
      <p:sp>
        <p:nvSpPr>
          <p:cNvPr id="9" name="Retângulo 8"/>
          <p:cNvSpPr/>
          <p:nvPr/>
        </p:nvSpPr>
        <p:spPr>
          <a:xfrm>
            <a:off x="5117385" y="6372036"/>
            <a:ext cx="2334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Thiago (2009)</a:t>
            </a:r>
            <a:endParaRPr lang="pt-BR" sz="1800" baseline="0" dirty="0"/>
          </a:p>
        </p:txBody>
      </p:sp>
      <p:sp>
        <p:nvSpPr>
          <p:cNvPr id="8" name="AutoShape 2"/>
          <p:cNvSpPr txBox="1">
            <a:spLocks noChangeArrowheads="1"/>
          </p:cNvSpPr>
          <p:nvPr/>
        </p:nvSpPr>
        <p:spPr>
          <a:xfrm>
            <a:off x="607640" y="44624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aseline="0" dirty="0" smtClean="0">
                <a:latin typeface="+mj-lt"/>
                <a:ea typeface="+mj-ea"/>
                <a:cs typeface="+mj-cs"/>
              </a:rPr>
              <a:t>Ponto de </a:t>
            </a:r>
            <a:r>
              <a:rPr lang="en-US" sz="4000" baseline="0" dirty="0" err="1" smtClean="0">
                <a:latin typeface="+mj-lt"/>
                <a:ea typeface="+mj-ea"/>
                <a:cs typeface="+mj-cs"/>
              </a:rPr>
              <a:t>Colheita</a:t>
            </a:r>
            <a:endParaRPr kumimoji="0" lang="pt-BR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2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13" name="Picture 99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7016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AutoShape 2"/>
          <p:cNvSpPr>
            <a:spLocks noGrp="1" noChangeArrowheads="1"/>
          </p:cNvSpPr>
          <p:nvPr>
            <p:ph type="title"/>
          </p:nvPr>
        </p:nvSpPr>
        <p:spPr>
          <a:xfrm>
            <a:off x="467544" y="332656"/>
            <a:ext cx="7924800" cy="114300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Tratamento</a:t>
            </a:r>
            <a:r>
              <a:rPr lang="en-US" dirty="0"/>
              <a:t> </a:t>
            </a:r>
            <a:r>
              <a:rPr lang="en-US" dirty="0" err="1" smtClean="0"/>
              <a:t>químico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montes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(1% </a:t>
            </a:r>
            <a:r>
              <a:rPr lang="en-US" dirty="0" err="1" smtClean="0"/>
              <a:t>CaO</a:t>
            </a:r>
            <a:r>
              <a:rPr lang="en-US" dirty="0" smtClean="0"/>
              <a:t>) </a:t>
            </a:r>
            <a:r>
              <a:rPr lang="en-US" dirty="0" err="1" smtClean="0"/>
              <a:t>não</a:t>
            </a:r>
            <a:r>
              <a:rPr lang="en-US" dirty="0" smtClean="0"/>
              <a:t> é </a:t>
            </a:r>
            <a:r>
              <a:rPr lang="en-US" dirty="0" err="1" smtClean="0"/>
              <a:t>efetivo</a:t>
            </a:r>
            <a:r>
              <a:rPr lang="en-US" dirty="0" smtClean="0"/>
              <a:t> !</a:t>
            </a:r>
            <a:endParaRPr lang="pt-BR" dirty="0"/>
          </a:p>
        </p:txBody>
      </p:sp>
      <p:sp>
        <p:nvSpPr>
          <p:cNvPr id="245763" name="Text Box 3"/>
          <p:cNvSpPr txBox="1">
            <a:spLocks noChangeArrowheads="1"/>
          </p:cNvSpPr>
          <p:nvPr/>
        </p:nvSpPr>
        <p:spPr bwMode="auto">
          <a:xfrm>
            <a:off x="3687465" y="2537421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45764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245765" name="Text Box 5"/>
          <p:cNvSpPr txBox="1">
            <a:spLocks noChangeArrowheads="1"/>
          </p:cNvSpPr>
          <p:nvPr/>
        </p:nvSpPr>
        <p:spPr bwMode="auto">
          <a:xfrm>
            <a:off x="1239540" y="3616921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sp>
        <p:nvSpPr>
          <p:cNvPr id="245768" name="Text Box 8"/>
          <p:cNvSpPr txBox="1">
            <a:spLocks noChangeArrowheads="1"/>
          </p:cNvSpPr>
          <p:nvPr/>
        </p:nvSpPr>
        <p:spPr bwMode="auto">
          <a:xfrm>
            <a:off x="827584" y="5535523"/>
            <a:ext cx="7056784" cy="1061829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sz="1800" baseline="0" dirty="0" smtClean="0"/>
              <a:t>Figura 30 - </a:t>
            </a:r>
            <a:r>
              <a:rPr lang="pt-BR" sz="1800" baseline="0" dirty="0"/>
              <a:t>Evolução temporal do teor de </a:t>
            </a:r>
            <a:r>
              <a:rPr lang="pt-BR" sz="1800" baseline="0" dirty="0" err="1"/>
              <a:t>hemicelulose</a:t>
            </a:r>
            <a:r>
              <a:rPr lang="pt-BR" sz="1800" baseline="0" dirty="0"/>
              <a:t> da cana-de-açúcar tratada com doses de cal </a:t>
            </a:r>
            <a:r>
              <a:rPr lang="pt-BR" sz="1800" baseline="0" dirty="0" smtClean="0"/>
              <a:t>virgem.  </a:t>
            </a:r>
          </a:p>
          <a:p>
            <a:pPr algn="just">
              <a:spcBef>
                <a:spcPct val="50000"/>
              </a:spcBef>
            </a:pPr>
            <a:r>
              <a:rPr lang="pt-BR" sz="1800" baseline="0" dirty="0" smtClean="0"/>
              <a:t>Fonte: </a:t>
            </a:r>
            <a:r>
              <a:rPr lang="en-US" sz="1800" baseline="0" dirty="0" smtClean="0"/>
              <a:t>Santos </a:t>
            </a:r>
            <a:r>
              <a:rPr lang="en-US" sz="1800" baseline="0" dirty="0"/>
              <a:t>(2007)</a:t>
            </a:r>
            <a:endParaRPr lang="pt-BR" sz="1800" baseline="0" dirty="0"/>
          </a:p>
        </p:txBody>
      </p:sp>
      <p:sp>
        <p:nvSpPr>
          <p:cNvPr id="245772" name="Rectangle 12"/>
          <p:cNvSpPr>
            <a:spLocks noChangeArrowheads="1"/>
          </p:cNvSpPr>
          <p:nvPr/>
        </p:nvSpPr>
        <p:spPr bwMode="auto">
          <a:xfrm>
            <a:off x="0" y="191928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pt-BR"/>
          </a:p>
        </p:txBody>
      </p:sp>
      <p:graphicFrame>
        <p:nvGraphicFramePr>
          <p:cNvPr id="245771" name="Object 11"/>
          <p:cNvGraphicFramePr>
            <a:graphicFrameLocks noChangeAspect="1"/>
          </p:cNvGraphicFramePr>
          <p:nvPr/>
        </p:nvGraphicFramePr>
        <p:xfrm>
          <a:off x="746125" y="1412875"/>
          <a:ext cx="7121525" cy="4011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10" name="Worksheet" r:id="rId4" imgW="5305418" imgH="2990864" progId="Excel.Sheet.8">
                  <p:embed/>
                </p:oleObj>
              </mc:Choice>
              <mc:Fallback>
                <p:oleObj name="Worksheet" r:id="rId4" imgW="5305418" imgH="2990864" progId="Excel.Sheet.8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125" y="1412875"/>
                        <a:ext cx="7121525" cy="4011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10" name="Picture 99" descr="Logotipo grupo      conservaçã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3" name="CaixaDeTexto 6"/>
          <p:cNvSpPr txBox="1">
            <a:spLocks noChangeArrowheads="1"/>
          </p:cNvSpPr>
          <p:nvPr/>
        </p:nvSpPr>
        <p:spPr bwMode="auto">
          <a:xfrm>
            <a:off x="1214438" y="1143000"/>
            <a:ext cx="25003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 baseline="0"/>
              <a:t>Matéria Seca</a:t>
            </a:r>
          </a:p>
        </p:txBody>
      </p:sp>
      <p:graphicFrame>
        <p:nvGraphicFramePr>
          <p:cNvPr id="6" name="Gráfico 5"/>
          <p:cNvGraphicFramePr/>
          <p:nvPr/>
        </p:nvGraphicFramePr>
        <p:xfrm>
          <a:off x="857224" y="1785926"/>
          <a:ext cx="6929486" cy="3929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2776" name="CaixaDeTexto 8"/>
          <p:cNvSpPr txBox="1">
            <a:spLocks noChangeArrowheads="1"/>
          </p:cNvSpPr>
          <p:nvPr/>
        </p:nvSpPr>
        <p:spPr bwMode="auto">
          <a:xfrm>
            <a:off x="780107" y="5589240"/>
            <a:ext cx="739229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t-BR" sz="1800" baseline="0" dirty="0"/>
              <a:t>Figura </a:t>
            </a:r>
            <a:r>
              <a:rPr lang="pt-BR" sz="1800" baseline="0" dirty="0" smtClean="0"/>
              <a:t>12 - </a:t>
            </a:r>
            <a:r>
              <a:rPr lang="pt-BR" sz="1800" baseline="0" dirty="0"/>
              <a:t>Média dos três tratamentos para a variável MS (%) da fração colmo, folha e planta inteira da cana-de-açúcar, variedade IAC86-2480, ao longo do ciclo da cultura</a:t>
            </a:r>
          </a:p>
        </p:txBody>
      </p:sp>
      <p:sp>
        <p:nvSpPr>
          <p:cNvPr id="9" name="Retângulo 8"/>
          <p:cNvSpPr/>
          <p:nvPr/>
        </p:nvSpPr>
        <p:spPr>
          <a:xfrm>
            <a:off x="5045377" y="6381328"/>
            <a:ext cx="2334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Thiago (2009)</a:t>
            </a:r>
            <a:endParaRPr lang="pt-BR" sz="1800" baseline="0" dirty="0"/>
          </a:p>
        </p:txBody>
      </p:sp>
      <p:sp>
        <p:nvSpPr>
          <p:cNvPr id="8" name="AutoShape 2"/>
          <p:cNvSpPr txBox="1">
            <a:spLocks noChangeArrowheads="1"/>
          </p:cNvSpPr>
          <p:nvPr/>
        </p:nvSpPr>
        <p:spPr>
          <a:xfrm>
            <a:off x="607640" y="44624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aseline="0" dirty="0" smtClean="0">
                <a:latin typeface="+mj-lt"/>
                <a:ea typeface="+mj-ea"/>
                <a:cs typeface="+mj-cs"/>
              </a:rPr>
              <a:t>Ponto de </a:t>
            </a:r>
            <a:r>
              <a:rPr lang="en-US" sz="4000" baseline="0" dirty="0" err="1" smtClean="0">
                <a:latin typeface="+mj-lt"/>
                <a:ea typeface="+mj-ea"/>
                <a:cs typeface="+mj-cs"/>
              </a:rPr>
              <a:t>Colheita</a:t>
            </a:r>
            <a:endParaRPr kumimoji="0" lang="pt-BR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2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13" name="Picture 99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8906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7" name="CaixaDeTexto 6"/>
          <p:cNvSpPr txBox="1">
            <a:spLocks noChangeArrowheads="1"/>
          </p:cNvSpPr>
          <p:nvPr/>
        </p:nvSpPr>
        <p:spPr bwMode="auto">
          <a:xfrm>
            <a:off x="1214438" y="1038225"/>
            <a:ext cx="27146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 baseline="0" dirty="0"/>
              <a:t>Proteína Bruta</a:t>
            </a:r>
          </a:p>
        </p:txBody>
      </p:sp>
      <p:graphicFrame>
        <p:nvGraphicFramePr>
          <p:cNvPr id="6" name="Gráfico 5"/>
          <p:cNvGraphicFramePr/>
          <p:nvPr/>
        </p:nvGraphicFramePr>
        <p:xfrm>
          <a:off x="857224" y="1714488"/>
          <a:ext cx="7072362" cy="4000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3800" name="CaixaDeTexto 8"/>
          <p:cNvSpPr txBox="1">
            <a:spLocks noChangeArrowheads="1"/>
          </p:cNvSpPr>
          <p:nvPr/>
        </p:nvSpPr>
        <p:spPr bwMode="auto">
          <a:xfrm>
            <a:off x="467544" y="5661248"/>
            <a:ext cx="792088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t-BR" sz="1800" baseline="0" dirty="0"/>
              <a:t>Figura </a:t>
            </a:r>
            <a:r>
              <a:rPr lang="pt-BR" sz="1800" baseline="0" dirty="0" smtClean="0"/>
              <a:t>13 - </a:t>
            </a:r>
            <a:r>
              <a:rPr lang="pt-BR" sz="1800" baseline="0" dirty="0"/>
              <a:t>Média dos três tratamentos para a variável PB (% MS) da fração colmo, folha e da planta inteira da cana-de-açúcar, variedade IAC86-2480, ao longo do ciclo da cultura</a:t>
            </a:r>
          </a:p>
        </p:txBody>
      </p:sp>
      <p:sp>
        <p:nvSpPr>
          <p:cNvPr id="9" name="Retângulo 8"/>
          <p:cNvSpPr/>
          <p:nvPr/>
        </p:nvSpPr>
        <p:spPr>
          <a:xfrm>
            <a:off x="4572000" y="6372036"/>
            <a:ext cx="2334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Thiago (2009)</a:t>
            </a:r>
            <a:endParaRPr lang="pt-BR" sz="1800" baseline="0" dirty="0"/>
          </a:p>
        </p:txBody>
      </p:sp>
      <p:sp>
        <p:nvSpPr>
          <p:cNvPr id="8" name="AutoShape 2"/>
          <p:cNvSpPr txBox="1">
            <a:spLocks noChangeArrowheads="1"/>
          </p:cNvSpPr>
          <p:nvPr/>
        </p:nvSpPr>
        <p:spPr>
          <a:xfrm>
            <a:off x="607640" y="44624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aseline="0" dirty="0" smtClean="0">
                <a:latin typeface="+mj-lt"/>
                <a:ea typeface="+mj-ea"/>
                <a:cs typeface="+mj-cs"/>
              </a:rPr>
              <a:t>Ponto de </a:t>
            </a:r>
            <a:r>
              <a:rPr lang="en-US" sz="4000" baseline="0" dirty="0" err="1" smtClean="0">
                <a:latin typeface="+mj-lt"/>
                <a:ea typeface="+mj-ea"/>
                <a:cs typeface="+mj-cs"/>
              </a:rPr>
              <a:t>Colheita</a:t>
            </a:r>
            <a:endParaRPr kumimoji="0" lang="pt-BR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2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13" name="Picture 99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9124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818" name="Picture 2" descr="DSCF00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8064166" cy="6048672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90819" name="Text Box 3"/>
          <p:cNvSpPr txBox="1">
            <a:spLocks noChangeArrowheads="1"/>
          </p:cNvSpPr>
          <p:nvPr/>
        </p:nvSpPr>
        <p:spPr bwMode="auto">
          <a:xfrm>
            <a:off x="1403648" y="548680"/>
            <a:ext cx="6768752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600" b="1" baseline="0" dirty="0" smtClean="0"/>
              <a:t> 60d- </a:t>
            </a:r>
            <a:r>
              <a:rPr lang="en-US" sz="3600" b="1" baseline="0" dirty="0" err="1" smtClean="0"/>
              <a:t>alta</a:t>
            </a:r>
            <a:r>
              <a:rPr lang="en-US" sz="3600" b="1" baseline="0" dirty="0" smtClean="0"/>
              <a:t> </a:t>
            </a:r>
            <a:r>
              <a:rPr lang="en-US" sz="3600" b="1" baseline="0" dirty="0" err="1" smtClean="0"/>
              <a:t>proporção</a:t>
            </a:r>
            <a:r>
              <a:rPr lang="en-US" sz="3600" b="1" baseline="0" dirty="0" smtClean="0"/>
              <a:t> de </a:t>
            </a:r>
            <a:r>
              <a:rPr lang="en-US" sz="3600" b="1" baseline="0" dirty="0" err="1" smtClean="0"/>
              <a:t>folhas</a:t>
            </a:r>
            <a:endParaRPr lang="en-US" sz="3600" b="1" baseline="0" dirty="0"/>
          </a:p>
        </p:txBody>
      </p:sp>
      <p:pic>
        <p:nvPicPr>
          <p:cNvPr id="5" name="Picture 4" descr="logoesalq300dpi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6" name="Picture 99" descr="Logotipo grupo      conservaçã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7159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1" name="CaixaDeTexto 6"/>
          <p:cNvSpPr txBox="1">
            <a:spLocks noChangeArrowheads="1"/>
          </p:cNvSpPr>
          <p:nvPr/>
        </p:nvSpPr>
        <p:spPr bwMode="auto">
          <a:xfrm>
            <a:off x="1214438" y="1071563"/>
            <a:ext cx="27146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 baseline="0" dirty="0"/>
              <a:t>Matéria Mineral</a:t>
            </a:r>
          </a:p>
        </p:txBody>
      </p:sp>
      <p:graphicFrame>
        <p:nvGraphicFramePr>
          <p:cNvPr id="6" name="Gráfico 5"/>
          <p:cNvGraphicFramePr/>
          <p:nvPr/>
        </p:nvGraphicFramePr>
        <p:xfrm>
          <a:off x="857224" y="1785926"/>
          <a:ext cx="7072362" cy="3929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4824" name="Retângulo 11"/>
          <p:cNvSpPr>
            <a:spLocks noChangeArrowheads="1"/>
          </p:cNvSpPr>
          <p:nvPr/>
        </p:nvSpPr>
        <p:spPr bwMode="auto">
          <a:xfrm>
            <a:off x="467544" y="5620615"/>
            <a:ext cx="792088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t-BR" sz="1800" baseline="0" dirty="0"/>
              <a:t>Figura </a:t>
            </a:r>
            <a:r>
              <a:rPr lang="pt-BR" sz="1800" baseline="0" dirty="0" smtClean="0"/>
              <a:t>14 - Média </a:t>
            </a:r>
            <a:r>
              <a:rPr lang="pt-BR" sz="1800" baseline="0" dirty="0"/>
              <a:t>dos três tratamentos para a variável MM (% MS) da fração colmo, folha e da planta inteira da cana-de-açúcar, variedade IAC86-2480, ao longo do ciclo da cultura</a:t>
            </a:r>
          </a:p>
        </p:txBody>
      </p:sp>
      <p:sp>
        <p:nvSpPr>
          <p:cNvPr id="9" name="Retângulo 8"/>
          <p:cNvSpPr/>
          <p:nvPr/>
        </p:nvSpPr>
        <p:spPr>
          <a:xfrm>
            <a:off x="5076056" y="6300028"/>
            <a:ext cx="2334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Thiago (2009)</a:t>
            </a:r>
            <a:endParaRPr lang="pt-BR" sz="1800" baseline="0" dirty="0"/>
          </a:p>
        </p:txBody>
      </p:sp>
      <p:sp>
        <p:nvSpPr>
          <p:cNvPr id="8" name="AutoShape 2"/>
          <p:cNvSpPr txBox="1">
            <a:spLocks noChangeArrowheads="1"/>
          </p:cNvSpPr>
          <p:nvPr/>
        </p:nvSpPr>
        <p:spPr>
          <a:xfrm>
            <a:off x="607640" y="44624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aseline="0" dirty="0" smtClean="0">
                <a:latin typeface="+mj-lt"/>
                <a:ea typeface="+mj-ea"/>
                <a:cs typeface="+mj-cs"/>
              </a:rPr>
              <a:t>Ponto de </a:t>
            </a:r>
            <a:r>
              <a:rPr lang="en-US" sz="4000" baseline="0" dirty="0" err="1" smtClean="0">
                <a:latin typeface="+mj-lt"/>
                <a:ea typeface="+mj-ea"/>
                <a:cs typeface="+mj-cs"/>
              </a:rPr>
              <a:t>Colheita</a:t>
            </a:r>
            <a:endParaRPr kumimoji="0" lang="pt-BR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2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13" name="Picture 99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10475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5" name="CaixaDeTexto 6"/>
          <p:cNvSpPr txBox="1">
            <a:spLocks noChangeArrowheads="1"/>
          </p:cNvSpPr>
          <p:nvPr/>
        </p:nvSpPr>
        <p:spPr bwMode="auto">
          <a:xfrm>
            <a:off x="1143000" y="1071563"/>
            <a:ext cx="42862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 baseline="0" dirty="0"/>
              <a:t>Fibra em detergente neutro</a:t>
            </a:r>
          </a:p>
        </p:txBody>
      </p:sp>
      <p:graphicFrame>
        <p:nvGraphicFramePr>
          <p:cNvPr id="6" name="Gráfico 5"/>
          <p:cNvGraphicFramePr/>
          <p:nvPr/>
        </p:nvGraphicFramePr>
        <p:xfrm>
          <a:off x="857224" y="1785926"/>
          <a:ext cx="7000924" cy="3929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5848" name="Retângulo 8"/>
          <p:cNvSpPr>
            <a:spLocks noChangeArrowheads="1"/>
          </p:cNvSpPr>
          <p:nvPr/>
        </p:nvSpPr>
        <p:spPr bwMode="auto">
          <a:xfrm>
            <a:off x="467544" y="5589240"/>
            <a:ext cx="799288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t-BR" sz="1800" baseline="0" dirty="0"/>
              <a:t>Figura </a:t>
            </a:r>
            <a:r>
              <a:rPr lang="pt-BR" sz="1800" baseline="0" dirty="0" smtClean="0"/>
              <a:t>15 - </a:t>
            </a:r>
            <a:r>
              <a:rPr lang="pt-BR" sz="1800" baseline="0" dirty="0"/>
              <a:t>Média dos três tratamentos para a variável FDN (% MS) da fração colmo, folha e da planta inteira da cana-de-açúcar, variedade IAC86-2480, ao longo do ciclo da cultura</a:t>
            </a:r>
          </a:p>
        </p:txBody>
      </p:sp>
      <p:sp>
        <p:nvSpPr>
          <p:cNvPr id="9" name="Retângulo 8"/>
          <p:cNvSpPr/>
          <p:nvPr/>
        </p:nvSpPr>
        <p:spPr>
          <a:xfrm>
            <a:off x="5045377" y="6269250"/>
            <a:ext cx="2334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Thiago (2009)</a:t>
            </a:r>
            <a:endParaRPr lang="pt-BR" sz="1800" baseline="0" dirty="0"/>
          </a:p>
        </p:txBody>
      </p:sp>
      <p:sp>
        <p:nvSpPr>
          <p:cNvPr id="8" name="AutoShape 2"/>
          <p:cNvSpPr txBox="1">
            <a:spLocks noChangeArrowheads="1"/>
          </p:cNvSpPr>
          <p:nvPr/>
        </p:nvSpPr>
        <p:spPr>
          <a:xfrm>
            <a:off x="607640" y="44624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aseline="0" dirty="0" smtClean="0">
                <a:latin typeface="+mj-lt"/>
                <a:ea typeface="+mj-ea"/>
                <a:cs typeface="+mj-cs"/>
              </a:rPr>
              <a:t>Ponto de </a:t>
            </a:r>
            <a:r>
              <a:rPr lang="en-US" sz="4000" baseline="0" dirty="0" err="1" smtClean="0">
                <a:latin typeface="+mj-lt"/>
                <a:ea typeface="+mj-ea"/>
                <a:cs typeface="+mj-cs"/>
              </a:rPr>
              <a:t>Colheita</a:t>
            </a:r>
            <a:endParaRPr kumimoji="0" lang="pt-BR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2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13" name="Picture 99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1952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3" name="CaixaDeTexto 6"/>
          <p:cNvSpPr txBox="1">
            <a:spLocks noChangeArrowheads="1"/>
          </p:cNvSpPr>
          <p:nvPr/>
        </p:nvSpPr>
        <p:spPr bwMode="auto">
          <a:xfrm>
            <a:off x="1143000" y="1143000"/>
            <a:ext cx="7000875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200" baseline="0" dirty="0" err="1"/>
              <a:t>Digestibilidade</a:t>
            </a:r>
            <a:r>
              <a:rPr lang="pt-BR" sz="2200" baseline="0" dirty="0"/>
              <a:t> verdadeira in </a:t>
            </a:r>
            <a:r>
              <a:rPr lang="pt-BR" sz="2200" baseline="0" dirty="0" err="1"/>
              <a:t>vitro</a:t>
            </a:r>
            <a:r>
              <a:rPr lang="pt-BR" sz="2200" baseline="0" dirty="0"/>
              <a:t> da matéria seca</a:t>
            </a:r>
          </a:p>
        </p:txBody>
      </p:sp>
      <p:graphicFrame>
        <p:nvGraphicFramePr>
          <p:cNvPr id="6" name="Gráfico 5"/>
          <p:cNvGraphicFramePr/>
          <p:nvPr/>
        </p:nvGraphicFramePr>
        <p:xfrm>
          <a:off x="857224" y="1857364"/>
          <a:ext cx="7358114" cy="3714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7896" name="CaixaDeTexto 8"/>
          <p:cNvSpPr txBox="1">
            <a:spLocks noChangeArrowheads="1"/>
          </p:cNvSpPr>
          <p:nvPr/>
        </p:nvSpPr>
        <p:spPr bwMode="auto">
          <a:xfrm>
            <a:off x="467544" y="5589240"/>
            <a:ext cx="774948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t-BR" sz="1800" baseline="0" dirty="0"/>
              <a:t>Figura </a:t>
            </a:r>
            <a:r>
              <a:rPr lang="pt-BR" sz="1800" baseline="0" dirty="0" smtClean="0"/>
              <a:t>17 - </a:t>
            </a:r>
            <a:r>
              <a:rPr lang="pt-BR" sz="1800" baseline="0" dirty="0"/>
              <a:t>Média dos três tratamentos para a variável DVIVMS (% MS) da fração colmo, folha e da planta inteira da cana-de-açúcar, variedade IAC86-2480, ao longo do ciclo da cultura</a:t>
            </a:r>
          </a:p>
        </p:txBody>
      </p:sp>
      <p:sp>
        <p:nvSpPr>
          <p:cNvPr id="9" name="Retângulo 8"/>
          <p:cNvSpPr/>
          <p:nvPr/>
        </p:nvSpPr>
        <p:spPr>
          <a:xfrm>
            <a:off x="5045377" y="6269250"/>
            <a:ext cx="2334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Thiago (2009)</a:t>
            </a:r>
            <a:endParaRPr lang="pt-BR" sz="1800" baseline="0" dirty="0"/>
          </a:p>
        </p:txBody>
      </p:sp>
      <p:sp>
        <p:nvSpPr>
          <p:cNvPr id="8" name="AutoShape 2"/>
          <p:cNvSpPr txBox="1">
            <a:spLocks noChangeArrowheads="1"/>
          </p:cNvSpPr>
          <p:nvPr/>
        </p:nvSpPr>
        <p:spPr>
          <a:xfrm>
            <a:off x="607640" y="44624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aseline="0" dirty="0" smtClean="0">
                <a:latin typeface="+mj-lt"/>
                <a:ea typeface="+mj-ea"/>
                <a:cs typeface="+mj-cs"/>
              </a:rPr>
              <a:t>Ponto de </a:t>
            </a:r>
            <a:r>
              <a:rPr lang="en-US" sz="4000" baseline="0" dirty="0" err="1" smtClean="0">
                <a:latin typeface="+mj-lt"/>
                <a:ea typeface="+mj-ea"/>
                <a:cs typeface="+mj-cs"/>
              </a:rPr>
              <a:t>Colheita</a:t>
            </a:r>
            <a:endParaRPr kumimoji="0" lang="pt-BR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2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13" name="Picture 99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40750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986" name="Rectangle 2"/>
          <p:cNvSpPr>
            <a:spLocks noChangeArrowheads="1"/>
          </p:cNvSpPr>
          <p:nvPr/>
        </p:nvSpPr>
        <p:spPr bwMode="auto">
          <a:xfrm>
            <a:off x="179512" y="746701"/>
            <a:ext cx="892523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t-BR" sz="2800" baseline="0" dirty="0" smtClean="0">
                <a:solidFill>
                  <a:prstClr val="black"/>
                </a:solidFill>
                <a:latin typeface="Calibri"/>
                <a:ea typeface="Times New Roman" pitchFamily="18" charset="0"/>
                <a:cs typeface="Arial" pitchFamily="34" charset="0"/>
              </a:rPr>
              <a:t>Desempenho de novilhas alimentadas com </a:t>
            </a:r>
          </a:p>
          <a:p>
            <a:pPr algn="just"/>
            <a:r>
              <a:rPr lang="pt-BR" sz="2800" baseline="0" dirty="0" smtClean="0">
                <a:solidFill>
                  <a:prstClr val="black"/>
                </a:solidFill>
                <a:latin typeface="Calibri"/>
                <a:ea typeface="Times New Roman" pitchFamily="18" charset="0"/>
                <a:cs typeface="Arial" pitchFamily="34" charset="0"/>
              </a:rPr>
              <a:t>cana fresca integral ou despalhada (colmo)</a:t>
            </a:r>
            <a:endParaRPr lang="pt-BR" sz="2800" baseline="0" dirty="0" smtClean="0">
              <a:solidFill>
                <a:prstClr val="black"/>
              </a:solidFill>
              <a:latin typeface="Calibri"/>
              <a:cs typeface="Arial" pitchFamily="34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/>
          </p:nvPr>
        </p:nvGraphicFramePr>
        <p:xfrm>
          <a:off x="323528" y="1931238"/>
          <a:ext cx="8496944" cy="3730010"/>
        </p:xfrm>
        <a:graphic>
          <a:graphicData uri="http://schemas.openxmlformats.org/drawingml/2006/table">
            <a:tbl>
              <a:tblPr/>
              <a:tblGrid>
                <a:gridCol w="1688731"/>
                <a:gridCol w="1917095"/>
                <a:gridCol w="1469963"/>
                <a:gridCol w="808398"/>
                <a:gridCol w="780033"/>
                <a:gridCol w="946677"/>
                <a:gridCol w="886047"/>
              </a:tblGrid>
              <a:tr h="50405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24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2400" b="1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2400" b="1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24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400" i="1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P</a:t>
                      </a:r>
                      <a:endParaRPr lang="pt-BR" sz="2400" i="1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648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24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 smtClean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Colmo</a:t>
                      </a:r>
                      <a:endParaRPr lang="pt-BR" sz="2400" b="1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400" b="1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Planta</a:t>
                      </a:r>
                      <a:r>
                        <a:rPr lang="pt-BR" sz="2400" b="1" baseline="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 inteira</a:t>
                      </a:r>
                      <a:endParaRPr lang="pt-BR" sz="2400" b="1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EPM</a:t>
                      </a:r>
                      <a:endParaRPr lang="pt-BR" sz="24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Trat.</a:t>
                      </a:r>
                      <a:endParaRPr lang="pt-BR" sz="24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Sem.</a:t>
                      </a:r>
                      <a:endParaRPr lang="pt-BR" sz="24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T×S</a:t>
                      </a:r>
                      <a:endParaRPr lang="pt-BR" sz="24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648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kern="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CMS, kg/d</a:t>
                      </a:r>
                      <a:endParaRPr lang="pt-BR" sz="2400" b="1" kern="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8,84</a:t>
                      </a:r>
                      <a:endParaRPr lang="pt-BR" sz="24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4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8,77</a:t>
                      </a:r>
                      <a:endParaRPr lang="pt-BR" sz="240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0,18</a:t>
                      </a:r>
                      <a:endParaRPr lang="pt-BR" sz="24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0,78</a:t>
                      </a:r>
                      <a:endParaRPr lang="pt-BR" sz="24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4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&lt;0,01</a:t>
                      </a:r>
                      <a:endParaRPr lang="pt-BR" sz="240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4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0,28</a:t>
                      </a:r>
                      <a:endParaRPr lang="pt-BR" sz="240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80648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kern="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GMD, kg/d</a:t>
                      </a:r>
                      <a:endParaRPr lang="pt-BR" sz="2400" b="0" kern="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4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1,395</a:t>
                      </a:r>
                      <a:endParaRPr lang="pt-BR" sz="2400" b="1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4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1,125</a:t>
                      </a:r>
                      <a:endParaRPr lang="pt-BR" sz="2400" b="1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0,09</a:t>
                      </a:r>
                      <a:endParaRPr lang="pt-BR" sz="24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4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0,05</a:t>
                      </a:r>
                      <a:endParaRPr lang="pt-BR" sz="2400" b="1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&lt;0,01</a:t>
                      </a:r>
                      <a:endParaRPr lang="pt-BR" sz="24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0,68</a:t>
                      </a:r>
                      <a:endParaRPr lang="pt-BR" sz="24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0648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kern="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GMD/CMS</a:t>
                      </a:r>
                      <a:endParaRPr lang="pt-BR" sz="2400" b="1" kern="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4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0,158</a:t>
                      </a:r>
                      <a:endParaRPr lang="pt-BR" sz="2400" b="1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4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0,122</a:t>
                      </a:r>
                      <a:endParaRPr lang="pt-BR" sz="2400" b="1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0,01</a:t>
                      </a:r>
                      <a:endParaRPr lang="pt-BR" sz="24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4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0,05</a:t>
                      </a:r>
                      <a:endParaRPr lang="pt-BR" sz="2400" b="1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&lt;0,01</a:t>
                      </a:r>
                      <a:endParaRPr lang="pt-BR" sz="24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0,58</a:t>
                      </a:r>
                      <a:endParaRPr lang="pt-BR" sz="24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" name="Retângulo 11"/>
          <p:cNvSpPr/>
          <p:nvPr/>
        </p:nvSpPr>
        <p:spPr>
          <a:xfrm>
            <a:off x="4788024" y="5849422"/>
            <a:ext cx="28275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r>
              <a:rPr lang="pt-BR" sz="1800" baseline="0" dirty="0" smtClean="0">
                <a:solidFill>
                  <a:prstClr val="black"/>
                </a:solidFill>
                <a:latin typeface="Calibri"/>
              </a:rPr>
              <a:t>Fonte: </a:t>
            </a:r>
            <a:r>
              <a:rPr lang="pt-BR" sz="1800" baseline="0" dirty="0" err="1" smtClean="0">
                <a:solidFill>
                  <a:prstClr val="black"/>
                </a:solidFill>
                <a:latin typeface="Calibri"/>
              </a:rPr>
              <a:t>Siécola</a:t>
            </a:r>
            <a:r>
              <a:rPr lang="pt-BR" sz="1800" baseline="0" dirty="0" smtClean="0">
                <a:solidFill>
                  <a:prstClr val="black"/>
                </a:solidFill>
                <a:latin typeface="Calibri"/>
              </a:rPr>
              <a:t> Jr. et al., 2014</a:t>
            </a:r>
            <a:endParaRPr lang="pt-BR" sz="1800" baseline="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7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8" name="Picture 99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1712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ráfico 11"/>
          <p:cNvGraphicFramePr/>
          <p:nvPr/>
        </p:nvGraphicFramePr>
        <p:xfrm>
          <a:off x="0" y="404664"/>
          <a:ext cx="4429124" cy="2786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Gráfico 12"/>
          <p:cNvGraphicFramePr/>
          <p:nvPr/>
        </p:nvGraphicFramePr>
        <p:xfrm>
          <a:off x="4143372" y="404664"/>
          <a:ext cx="4786346" cy="2786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Gráfico 13"/>
          <p:cNvGraphicFramePr/>
          <p:nvPr/>
        </p:nvGraphicFramePr>
        <p:xfrm>
          <a:off x="0" y="3333622"/>
          <a:ext cx="4429124" cy="2857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Gráfico 14"/>
          <p:cNvGraphicFramePr/>
          <p:nvPr/>
        </p:nvGraphicFramePr>
        <p:xfrm>
          <a:off x="4286216" y="3262184"/>
          <a:ext cx="4857784" cy="2928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17" name="Conector de seta reta 16"/>
          <p:cNvCxnSpPr/>
          <p:nvPr/>
        </p:nvCxnSpPr>
        <p:spPr>
          <a:xfrm rot="5400000" flipH="1" flipV="1">
            <a:off x="2928144" y="1832638"/>
            <a:ext cx="1143000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/>
          <p:cNvCxnSpPr/>
          <p:nvPr/>
        </p:nvCxnSpPr>
        <p:spPr>
          <a:xfrm rot="5400000" flipH="1" flipV="1">
            <a:off x="7144544" y="1618326"/>
            <a:ext cx="1571625" cy="158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de seta reta 20"/>
          <p:cNvCxnSpPr/>
          <p:nvPr/>
        </p:nvCxnSpPr>
        <p:spPr>
          <a:xfrm rot="5400000" flipH="1" flipV="1">
            <a:off x="3179763" y="5084632"/>
            <a:ext cx="64135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de seta reta 22"/>
          <p:cNvCxnSpPr/>
          <p:nvPr/>
        </p:nvCxnSpPr>
        <p:spPr>
          <a:xfrm rot="5400000" flipH="1" flipV="1">
            <a:off x="7680325" y="5083044"/>
            <a:ext cx="642938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tângulo 15"/>
          <p:cNvSpPr/>
          <p:nvPr/>
        </p:nvSpPr>
        <p:spPr>
          <a:xfrm>
            <a:off x="734454" y="6269250"/>
            <a:ext cx="2334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Thiago (2009)</a:t>
            </a:r>
            <a:endParaRPr lang="pt-BR" sz="1800" baseline="0" dirty="0"/>
          </a:p>
        </p:txBody>
      </p:sp>
      <p:pic>
        <p:nvPicPr>
          <p:cNvPr id="11" name="Picture 4" descr="logoesalq300dpi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60449" y="71439"/>
            <a:ext cx="423226" cy="621258"/>
          </a:xfrm>
          <a:prstGeom prst="rect">
            <a:avLst/>
          </a:prstGeom>
          <a:noFill/>
        </p:spPr>
      </p:pic>
      <p:pic>
        <p:nvPicPr>
          <p:cNvPr id="18" name="Picture 99" descr="Logotipo grupo      conservação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778606" y="6165850"/>
            <a:ext cx="365394" cy="3820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6187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Gráfico 23"/>
          <p:cNvGraphicFramePr/>
          <p:nvPr/>
        </p:nvGraphicFramePr>
        <p:xfrm>
          <a:off x="611560" y="980728"/>
          <a:ext cx="7534050" cy="4714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Retângulo 15"/>
          <p:cNvSpPr/>
          <p:nvPr/>
        </p:nvSpPr>
        <p:spPr>
          <a:xfrm>
            <a:off x="734454" y="6269250"/>
            <a:ext cx="2334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Thiago (2009)</a:t>
            </a:r>
            <a:endParaRPr lang="pt-BR" sz="1800" baseline="0" dirty="0"/>
          </a:p>
        </p:txBody>
      </p:sp>
      <p:pic>
        <p:nvPicPr>
          <p:cNvPr id="4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5" name="Picture 10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28634" y="6237288"/>
            <a:ext cx="593725" cy="620712"/>
          </a:xfrm>
          <a:prstGeom prst="rect">
            <a:avLst/>
          </a:prstGeom>
          <a:noFill/>
        </p:spPr>
      </p:pic>
      <p:sp>
        <p:nvSpPr>
          <p:cNvPr id="6" name="AutoShape 2"/>
          <p:cNvSpPr txBox="1">
            <a:spLocks noChangeArrowheads="1"/>
          </p:cNvSpPr>
          <p:nvPr/>
        </p:nvSpPr>
        <p:spPr>
          <a:xfrm>
            <a:off x="607640" y="44624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aseline="0" dirty="0" smtClean="0">
                <a:latin typeface="+mj-lt"/>
                <a:ea typeface="+mj-ea"/>
                <a:cs typeface="+mj-cs"/>
              </a:rPr>
              <a:t>Ponto de </a:t>
            </a:r>
            <a:r>
              <a:rPr lang="en-US" sz="4000" baseline="0" dirty="0" err="1" smtClean="0">
                <a:latin typeface="+mj-lt"/>
                <a:ea typeface="+mj-ea"/>
                <a:cs typeface="+mj-cs"/>
              </a:rPr>
              <a:t>Colheita</a:t>
            </a:r>
            <a:endParaRPr kumimoji="0" lang="pt-BR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00620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700"/>
          <a:stretch/>
        </p:blipFill>
        <p:spPr bwMode="auto">
          <a:xfrm rot="5400000">
            <a:off x="1808627" y="89563"/>
            <a:ext cx="5814778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5580112" y="6372036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</a:t>
            </a:r>
            <a:r>
              <a:rPr lang="pt-BR" dirty="0" err="1" smtClean="0"/>
              <a:t>Cesarino</a:t>
            </a:r>
            <a:r>
              <a:rPr lang="pt-BR" dirty="0" smtClean="0"/>
              <a:t> et al., 2012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1547664" y="404664"/>
            <a:ext cx="122413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Topo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4139952" y="404664"/>
            <a:ext cx="122413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Meio</a:t>
            </a:r>
            <a:endParaRPr lang="pt-BR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6804248" y="404664"/>
            <a:ext cx="122413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Base</a:t>
            </a:r>
            <a:endParaRPr lang="pt-BR" dirty="0"/>
          </a:p>
        </p:txBody>
      </p:sp>
      <p:pic>
        <p:nvPicPr>
          <p:cNvPr id="7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8" name="Picture 99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0711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Silagem de cana-de-açúcar</a:t>
            </a:r>
            <a:endParaRPr lang="pt-BR"/>
          </a:p>
        </p:txBody>
      </p:sp>
      <p:sp>
        <p:nvSpPr>
          <p:cNvPr id="175107" name="Text Box 3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175108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175109" name="Text Box 5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175110" name="Picture 6" descr="DSCF00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340768"/>
            <a:ext cx="6840760" cy="5187577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75114" name="Picture 10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12163" y="6092825"/>
            <a:ext cx="731837" cy="765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697288"/>
            <a:ext cx="7776864" cy="2540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86" y="898003"/>
            <a:ext cx="7740352" cy="2603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5580112" y="6372036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</a:t>
            </a:r>
            <a:r>
              <a:rPr lang="pt-BR" dirty="0" err="1" smtClean="0"/>
              <a:t>Cesarino</a:t>
            </a:r>
            <a:r>
              <a:rPr lang="pt-BR" dirty="0" smtClean="0"/>
              <a:t> et al., 2012</a:t>
            </a:r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1331640" y="404664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Topo</a:t>
            </a:r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3923928" y="404664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Meio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6588224" y="404664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Base</a:t>
            </a:r>
            <a:endParaRPr lang="pt-BR" dirty="0"/>
          </a:p>
        </p:txBody>
      </p:sp>
      <p:pic>
        <p:nvPicPr>
          <p:cNvPr id="10" name="Picture 4" descr="logoesalq300dpi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20585" y="71438"/>
            <a:ext cx="563090" cy="826565"/>
          </a:xfrm>
          <a:prstGeom prst="rect">
            <a:avLst/>
          </a:prstGeom>
          <a:noFill/>
        </p:spPr>
      </p:pic>
      <p:pic>
        <p:nvPicPr>
          <p:cNvPr id="11" name="Picture 99" descr="Logotipo grupo      conservaçã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57854" y="6165850"/>
            <a:ext cx="486146" cy="5082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9004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44016" y="332656"/>
            <a:ext cx="8892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/>
              <a:t>Lignina</a:t>
            </a:r>
            <a:r>
              <a:rPr lang="pt-BR" sz="3600" dirty="0" smtClean="0"/>
              <a:t> vs. </a:t>
            </a:r>
            <a:r>
              <a:rPr lang="pt-BR" sz="3600" dirty="0" err="1" smtClean="0"/>
              <a:t>Dig</a:t>
            </a:r>
            <a:r>
              <a:rPr lang="pt-BR" sz="3600" dirty="0" smtClean="0"/>
              <a:t>. FDN </a:t>
            </a:r>
            <a:r>
              <a:rPr lang="pt-BR" sz="3200" dirty="0" smtClean="0"/>
              <a:t>(planta inteira)</a:t>
            </a:r>
            <a:endParaRPr lang="pt-BR" sz="36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2776"/>
            <a:ext cx="7442550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5536334" y="6084845"/>
            <a:ext cx="2915816" cy="452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Fonte: Daniel et al., 2016</a:t>
            </a: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5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6" name="Picture 99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7580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60648"/>
            <a:ext cx="7488832" cy="5256584"/>
          </a:xfrm>
          <a:prstGeom prst="rect">
            <a:avLst/>
          </a:prstGeom>
          <a:noFill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395536" y="5394510"/>
            <a:ext cx="8460432" cy="1344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Figura 5 – Dinâmica de </a:t>
            </a:r>
            <a:r>
              <a:rPr kumimoji="0" lang="pt-BR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indigestibilidade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da fração FDN da cana-de-açúcar. </a:t>
            </a:r>
            <a:r>
              <a:rPr kumimoji="0" lang="pt-BR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iNDF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/NDF = 45.93 + 0.008 × DAC, R</a:t>
            </a:r>
            <a:r>
              <a:rPr kumimoji="0" lang="pt-BR" sz="16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= 0.00, RMSE = 3.12, </a:t>
            </a:r>
            <a:r>
              <a:rPr kumimoji="0" lang="pt-BR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P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= 0.28. O modelo incluiu efeito aleatório de experimento. </a:t>
            </a:r>
          </a:p>
          <a:p>
            <a:pPr marL="0" marR="0" lvl="0" indent="0" algn="just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Fonte: Daniel </a:t>
            </a:r>
            <a:r>
              <a:rPr kumimoji="0" lang="pt-BR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et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al. (2012).</a:t>
            </a:r>
            <a:endParaRPr kumimoji="0" lang="pt-B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  <p:pic>
        <p:nvPicPr>
          <p:cNvPr id="5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6" name="Picture 99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91965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7" name="CaixaDeTexto 6"/>
          <p:cNvSpPr txBox="1">
            <a:spLocks noChangeArrowheads="1"/>
          </p:cNvSpPr>
          <p:nvPr/>
        </p:nvSpPr>
        <p:spPr bwMode="auto">
          <a:xfrm>
            <a:off x="1143000" y="1143000"/>
            <a:ext cx="7000875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200" baseline="0"/>
              <a:t>Digestibilidade verdadeira in vitro da matéria seca</a:t>
            </a:r>
          </a:p>
        </p:txBody>
      </p:sp>
      <p:sp>
        <p:nvSpPr>
          <p:cNvPr id="38919" name="CaixaDeTexto 8"/>
          <p:cNvSpPr txBox="1">
            <a:spLocks noChangeArrowheads="1"/>
          </p:cNvSpPr>
          <p:nvPr/>
        </p:nvSpPr>
        <p:spPr bwMode="auto">
          <a:xfrm>
            <a:off x="395537" y="5589240"/>
            <a:ext cx="799288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t-BR" sz="1800" baseline="0" dirty="0"/>
              <a:t>Figura </a:t>
            </a:r>
            <a:r>
              <a:rPr lang="pt-BR" sz="1800" baseline="0" dirty="0" smtClean="0"/>
              <a:t>18 - </a:t>
            </a:r>
            <a:r>
              <a:rPr lang="pt-BR" sz="1800" baseline="0" dirty="0"/>
              <a:t>Média dos três tratamentos para a variável DVIVMS (% MS), </a:t>
            </a:r>
            <a:r>
              <a:rPr lang="pt-BR" sz="1800" baseline="0" dirty="0" err="1"/>
              <a:t>Pol</a:t>
            </a:r>
            <a:r>
              <a:rPr lang="pt-BR" sz="1800" baseline="0" dirty="0"/>
              <a:t> e </a:t>
            </a:r>
            <a:r>
              <a:rPr lang="pt-BR" sz="1800" baseline="0" dirty="0" err="1"/>
              <a:t>Brix</a:t>
            </a:r>
            <a:r>
              <a:rPr lang="pt-BR" sz="1800" baseline="0" dirty="0"/>
              <a:t> (% do caldo) da planta inteira da cana-de-açúcar, variedade IAC86-2480, ao longo do ciclo da cultura</a:t>
            </a:r>
          </a:p>
        </p:txBody>
      </p:sp>
      <p:graphicFrame>
        <p:nvGraphicFramePr>
          <p:cNvPr id="12" name="Gráfico 11"/>
          <p:cNvGraphicFramePr/>
          <p:nvPr/>
        </p:nvGraphicFramePr>
        <p:xfrm>
          <a:off x="642910" y="1785926"/>
          <a:ext cx="7429552" cy="3857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Retângulo 8"/>
          <p:cNvSpPr/>
          <p:nvPr/>
        </p:nvSpPr>
        <p:spPr>
          <a:xfrm>
            <a:off x="4860032" y="6269250"/>
            <a:ext cx="2334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Thiago (2009)</a:t>
            </a:r>
            <a:endParaRPr lang="pt-BR" sz="1800" baseline="0" dirty="0"/>
          </a:p>
        </p:txBody>
      </p:sp>
      <p:sp>
        <p:nvSpPr>
          <p:cNvPr id="8" name="AutoShape 2"/>
          <p:cNvSpPr txBox="1">
            <a:spLocks noChangeArrowheads="1"/>
          </p:cNvSpPr>
          <p:nvPr/>
        </p:nvSpPr>
        <p:spPr>
          <a:xfrm>
            <a:off x="607640" y="44624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aseline="0" dirty="0" smtClean="0">
                <a:latin typeface="+mj-lt"/>
                <a:ea typeface="+mj-ea"/>
                <a:cs typeface="+mj-cs"/>
              </a:rPr>
              <a:t>Ponto de </a:t>
            </a:r>
            <a:r>
              <a:rPr lang="en-US" sz="4000" baseline="0" dirty="0" err="1" smtClean="0">
                <a:latin typeface="+mj-lt"/>
                <a:ea typeface="+mj-ea"/>
                <a:cs typeface="+mj-cs"/>
              </a:rPr>
              <a:t>Colheita</a:t>
            </a:r>
            <a:endParaRPr kumimoji="0" lang="pt-BR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3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14" name="Picture 99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67055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2"/>
          <p:cNvGraphicFramePr>
            <a:graphicFrameLocks/>
          </p:cNvGraphicFramePr>
          <p:nvPr/>
        </p:nvGraphicFramePr>
        <p:xfrm>
          <a:off x="755576" y="476672"/>
          <a:ext cx="6929454" cy="6000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tângulo 6"/>
          <p:cNvSpPr/>
          <p:nvPr/>
        </p:nvSpPr>
        <p:spPr>
          <a:xfrm>
            <a:off x="734454" y="6372036"/>
            <a:ext cx="2334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Thiago (2009)</a:t>
            </a:r>
            <a:endParaRPr lang="pt-BR" sz="1800" baseline="0" dirty="0"/>
          </a:p>
        </p:txBody>
      </p:sp>
      <p:pic>
        <p:nvPicPr>
          <p:cNvPr id="6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11" name="Picture 99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61243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6" name="Gráfico 2"/>
          <p:cNvPicPr>
            <a:picLocks noChangeArrowheads="1"/>
          </p:cNvPicPr>
          <p:nvPr/>
        </p:nvPicPr>
        <p:blipFill>
          <a:blip r:embed="rId2" cstate="print"/>
          <a:srcRect l="-4140" t="-5734" r="-3152" b="-6422"/>
          <a:stretch>
            <a:fillRect/>
          </a:stretch>
        </p:blipFill>
        <p:spPr bwMode="auto">
          <a:xfrm>
            <a:off x="1071563" y="878929"/>
            <a:ext cx="6715125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Conector de seta reta 9"/>
          <p:cNvCxnSpPr/>
          <p:nvPr/>
        </p:nvCxnSpPr>
        <p:spPr>
          <a:xfrm rot="5400000" flipH="1" flipV="1">
            <a:off x="4358482" y="3835722"/>
            <a:ext cx="2571750" cy="158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/>
          <p:nvPr/>
        </p:nvCxnSpPr>
        <p:spPr>
          <a:xfrm rot="10800000">
            <a:off x="2000250" y="2479204"/>
            <a:ext cx="3571875" cy="158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ângulo 8"/>
          <p:cNvSpPr/>
          <p:nvPr/>
        </p:nvSpPr>
        <p:spPr>
          <a:xfrm>
            <a:off x="734454" y="6269250"/>
            <a:ext cx="2334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Thiago (2009)</a:t>
            </a:r>
            <a:endParaRPr lang="pt-BR" sz="1800" baseline="0" dirty="0"/>
          </a:p>
        </p:txBody>
      </p:sp>
      <p:sp>
        <p:nvSpPr>
          <p:cNvPr id="8" name="CaixaDeTexto 7"/>
          <p:cNvSpPr txBox="1"/>
          <p:nvPr/>
        </p:nvSpPr>
        <p:spPr>
          <a:xfrm>
            <a:off x="2123728" y="116632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u="sng" baseline="0" dirty="0" smtClean="0">
                <a:solidFill>
                  <a:srgbClr val="FF0000"/>
                </a:solidFill>
              </a:rPr>
              <a:t>NDT ~ (</a:t>
            </a:r>
            <a:r>
              <a:rPr lang="pt-BR" sz="3600" b="1" u="sng" baseline="0" dirty="0" err="1" smtClean="0">
                <a:solidFill>
                  <a:srgbClr val="FF0000"/>
                </a:solidFill>
              </a:rPr>
              <a:t>Brix</a:t>
            </a:r>
            <a:r>
              <a:rPr lang="pt-BR" sz="3600" b="1" u="sng" baseline="0" dirty="0" smtClean="0">
                <a:solidFill>
                  <a:srgbClr val="FF0000"/>
                </a:solidFill>
              </a:rPr>
              <a:t> + 40)</a:t>
            </a:r>
            <a:endParaRPr lang="pt-BR" sz="3600" b="1" u="sng" baseline="0" dirty="0">
              <a:solidFill>
                <a:srgbClr val="FF0000"/>
              </a:solidFill>
            </a:endParaRPr>
          </a:p>
        </p:txBody>
      </p:sp>
      <p:pic>
        <p:nvPicPr>
          <p:cNvPr id="14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15" name="Picture 99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73347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3" name="Text Box 5"/>
          <p:cNvSpPr txBox="1">
            <a:spLocks noChangeArrowheads="1"/>
          </p:cNvSpPr>
          <p:nvPr/>
        </p:nvSpPr>
        <p:spPr bwMode="auto">
          <a:xfrm>
            <a:off x="467816" y="689323"/>
            <a:ext cx="78486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sz="3200" baseline="0" dirty="0" smtClean="0"/>
              <a:t>Aspectos agronômicos</a:t>
            </a:r>
          </a:p>
          <a:p>
            <a:pPr marL="457200" indent="-457200" algn="l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t-BR" sz="3200" baseline="0" dirty="0" err="1" smtClean="0"/>
              <a:t>Rebrotação</a:t>
            </a:r>
            <a:endParaRPr lang="pt-BR" sz="3200" baseline="0" dirty="0" smtClean="0"/>
          </a:p>
          <a:p>
            <a:pPr algn="l">
              <a:spcBef>
                <a:spcPct val="50000"/>
              </a:spcBef>
            </a:pPr>
            <a:r>
              <a:rPr lang="pt-BR" sz="3200" baseline="0" dirty="0">
                <a:solidFill>
                  <a:srgbClr val="FFFF00"/>
                </a:solidFill>
              </a:rPr>
              <a:t>	</a:t>
            </a:r>
          </a:p>
        </p:txBody>
      </p:sp>
      <p:sp>
        <p:nvSpPr>
          <p:cNvPr id="196615" name="AutoShape 7"/>
          <p:cNvSpPr>
            <a:spLocks noChangeArrowheads="1"/>
          </p:cNvSpPr>
          <p:nvPr/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 algn="l">
              <a:lnSpc>
                <a:spcPct val="90000"/>
              </a:lnSpc>
            </a:pPr>
            <a:endParaRPr lang="pt-BR" sz="3600" b="1" baseline="0">
              <a:solidFill>
                <a:schemeClr val="tx2"/>
              </a:solidFill>
            </a:endParaRPr>
          </a:p>
        </p:txBody>
      </p:sp>
      <p:pic>
        <p:nvPicPr>
          <p:cNvPr id="196616" name="Picture 8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21104" y="6034088"/>
            <a:ext cx="787400" cy="823912"/>
          </a:xfrm>
          <a:prstGeom prst="rect">
            <a:avLst/>
          </a:prstGeom>
          <a:noFill/>
        </p:spPr>
      </p:pic>
      <p:pic>
        <p:nvPicPr>
          <p:cNvPr id="9" name="Picture 12" descr="logoesalq300dpi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9540" y="71438"/>
            <a:ext cx="774135" cy="1125537"/>
          </a:xfrm>
          <a:prstGeom prst="rect">
            <a:avLst/>
          </a:prstGeom>
          <a:noFill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95562"/>
            <a:ext cx="5535432" cy="4151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6673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602" name="Picture 2" descr="Colheita manual com palh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2492375"/>
            <a:ext cx="3816350" cy="2667000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81603" name="Text Box 3"/>
          <p:cNvSpPr txBox="1">
            <a:spLocks noChangeArrowheads="1"/>
          </p:cNvSpPr>
          <p:nvPr/>
        </p:nvSpPr>
        <p:spPr bwMode="auto">
          <a:xfrm>
            <a:off x="812800" y="771525"/>
            <a:ext cx="7518400" cy="641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sz="3600" b="1" baseline="0" dirty="0" err="1"/>
              <a:t>Manejo</a:t>
            </a:r>
            <a:r>
              <a:rPr lang="en-US" sz="3600" b="1" baseline="0" dirty="0"/>
              <a:t> de </a:t>
            </a:r>
            <a:r>
              <a:rPr lang="en-US" sz="3600" b="1" baseline="0" dirty="0" err="1"/>
              <a:t>colheita</a:t>
            </a:r>
            <a:r>
              <a:rPr lang="en-US" sz="3600" b="1" baseline="0" dirty="0"/>
              <a:t> - manual</a:t>
            </a:r>
          </a:p>
        </p:txBody>
      </p:sp>
      <p:sp>
        <p:nvSpPr>
          <p:cNvPr id="281607" name="Rectangle 7"/>
          <p:cNvSpPr>
            <a:spLocks noChangeArrowheads="1"/>
          </p:cNvSpPr>
          <p:nvPr/>
        </p:nvSpPr>
        <p:spPr bwMode="auto">
          <a:xfrm>
            <a:off x="4643438" y="2420938"/>
            <a:ext cx="4500562" cy="37433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  <a:buFont typeface="Monotype Sorts" pitchFamily="2" charset="2"/>
              <a:buNone/>
            </a:pPr>
            <a:r>
              <a:rPr lang="pt-BR" sz="2400" b="1" baseline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- </a:t>
            </a:r>
            <a:r>
              <a:rPr lang="pt-BR" sz="2400" b="1" baseline="0" dirty="0"/>
              <a:t>limitações trabalhistas;</a:t>
            </a:r>
          </a:p>
          <a:p>
            <a:pPr algn="l" eaLnBrk="0" hangingPunct="0">
              <a:spcBef>
                <a:spcPct val="50000"/>
              </a:spcBef>
              <a:buFont typeface="Monotype Sorts" pitchFamily="2" charset="2"/>
              <a:buNone/>
            </a:pPr>
            <a:r>
              <a:rPr lang="pt-BR" sz="2400" b="1" baseline="0" dirty="0"/>
              <a:t>- maior custo (R$160/ t MS); </a:t>
            </a:r>
          </a:p>
          <a:p>
            <a:pPr algn="l" eaLnBrk="0" hangingPunct="0">
              <a:spcBef>
                <a:spcPct val="50000"/>
              </a:spcBef>
              <a:buFontTx/>
              <a:buChar char="-"/>
            </a:pPr>
            <a:r>
              <a:rPr lang="pt-BR" sz="2400" b="1" baseline="0" dirty="0"/>
              <a:t> </a:t>
            </a:r>
            <a:r>
              <a:rPr lang="pt-BR" sz="2400" b="1" baseline="0"/>
              <a:t>4 </a:t>
            </a:r>
            <a:r>
              <a:rPr lang="pt-BR" sz="2400" b="1" baseline="0" smtClean="0"/>
              <a:t>t/homem.dia </a:t>
            </a:r>
            <a:r>
              <a:rPr lang="pt-BR" sz="2400" b="1" baseline="0" dirty="0"/>
              <a:t>(8 h);</a:t>
            </a:r>
          </a:p>
          <a:p>
            <a:pPr algn="l" eaLnBrk="0" hangingPunct="0">
              <a:spcBef>
                <a:spcPct val="50000"/>
              </a:spcBef>
              <a:buFontTx/>
              <a:buChar char="-"/>
            </a:pPr>
            <a:r>
              <a:rPr lang="pt-BR" sz="2400" b="1" baseline="0" dirty="0"/>
              <a:t> </a:t>
            </a:r>
            <a:r>
              <a:rPr lang="pt-BR" sz="2400" b="1" baseline="0"/>
              <a:t>200 </a:t>
            </a:r>
            <a:r>
              <a:rPr lang="pt-BR" sz="2400" b="1" baseline="0" smtClean="0"/>
              <a:t>homens.h/ha</a:t>
            </a:r>
            <a:r>
              <a:rPr lang="pt-BR" sz="2400" b="1" baseline="0" dirty="0"/>
              <a:t>;</a:t>
            </a:r>
          </a:p>
          <a:p>
            <a:pPr algn="l" eaLnBrk="0" hangingPunct="0">
              <a:spcBef>
                <a:spcPct val="50000"/>
              </a:spcBef>
              <a:buFontTx/>
              <a:buChar char="-"/>
            </a:pPr>
            <a:r>
              <a:rPr lang="pt-BR" sz="2400" b="1" baseline="0" dirty="0"/>
              <a:t> picador </a:t>
            </a:r>
            <a:r>
              <a:rPr lang="pt-BR" sz="2400" b="1" baseline="0" dirty="0" err="1"/>
              <a:t>estacionario</a:t>
            </a:r>
            <a:r>
              <a:rPr lang="pt-BR" sz="2400" b="1" baseline="0" dirty="0"/>
              <a:t>;</a:t>
            </a:r>
          </a:p>
          <a:p>
            <a:pPr algn="l" eaLnBrk="0" hangingPunct="0">
              <a:spcBef>
                <a:spcPct val="50000"/>
              </a:spcBef>
              <a:buFontTx/>
              <a:buChar char="-"/>
            </a:pPr>
            <a:r>
              <a:rPr lang="pt-BR" sz="2400" b="1" baseline="0" dirty="0"/>
              <a:t> baixa </a:t>
            </a:r>
            <a:r>
              <a:rPr lang="pt-BR" sz="2400" b="1" baseline="0"/>
              <a:t>eficiência </a:t>
            </a:r>
            <a:r>
              <a:rPr lang="pt-BR" sz="2400" b="1" baseline="0" smtClean="0"/>
              <a:t>operacional.</a:t>
            </a:r>
            <a:endParaRPr lang="pt-BR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 eaLnBrk="0" hangingPunct="0">
              <a:spcBef>
                <a:spcPct val="50000"/>
              </a:spcBef>
              <a:buFontTx/>
              <a:buChar char="-"/>
            </a:pPr>
            <a:endParaRPr lang="pt-BR" sz="2400" b="1" baseline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7" name="Picture 4" descr="logoesalq300dpi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8" name="Picture 99" descr="Logotipo grupo      conservaçã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616413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579" name="Text Box 3"/>
          <p:cNvSpPr txBox="1">
            <a:spLocks noChangeArrowheads="1"/>
          </p:cNvSpPr>
          <p:nvPr/>
        </p:nvSpPr>
        <p:spPr bwMode="auto">
          <a:xfrm>
            <a:off x="812800" y="771525"/>
            <a:ext cx="7518400" cy="641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sz="3600" b="1" baseline="0" dirty="0" err="1"/>
              <a:t>Manejo</a:t>
            </a:r>
            <a:r>
              <a:rPr lang="en-US" sz="3600" b="1" baseline="0" dirty="0"/>
              <a:t> de </a:t>
            </a:r>
            <a:r>
              <a:rPr lang="en-US" sz="3600" b="1" baseline="0" dirty="0" err="1"/>
              <a:t>colheita</a:t>
            </a:r>
            <a:r>
              <a:rPr lang="en-US" sz="3600" b="1" baseline="0" dirty="0"/>
              <a:t> - </a:t>
            </a:r>
            <a:r>
              <a:rPr lang="en-US" sz="3600" b="1" baseline="0" dirty="0" err="1"/>
              <a:t>mecanizado</a:t>
            </a:r>
            <a:endParaRPr lang="en-US" sz="3600" b="1" baseline="0" dirty="0"/>
          </a:p>
        </p:txBody>
      </p:sp>
      <p:sp>
        <p:nvSpPr>
          <p:cNvPr id="408580" name="Rectangle 4"/>
          <p:cNvSpPr>
            <a:spLocks noChangeArrowheads="1"/>
          </p:cNvSpPr>
          <p:nvPr/>
        </p:nvSpPr>
        <p:spPr bwMode="auto">
          <a:xfrm>
            <a:off x="4643438" y="2420938"/>
            <a:ext cx="4500562" cy="37433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  <a:buFont typeface="Monotype Sorts" pitchFamily="2" charset="2"/>
              <a:buNone/>
            </a:pPr>
            <a:r>
              <a:rPr lang="pt-BR" sz="2400" b="1" baseline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- </a:t>
            </a:r>
            <a:r>
              <a:rPr lang="pt-BR" sz="2400" b="1" baseline="0" dirty="0"/>
              <a:t>Desgaste operacional;</a:t>
            </a:r>
          </a:p>
          <a:p>
            <a:pPr algn="l" eaLnBrk="0" hangingPunct="0">
              <a:spcBef>
                <a:spcPct val="50000"/>
              </a:spcBef>
              <a:buFont typeface="Monotype Sorts" pitchFamily="2" charset="2"/>
              <a:buNone/>
            </a:pPr>
            <a:r>
              <a:rPr lang="pt-BR" sz="2400" b="1" baseline="0" dirty="0"/>
              <a:t>- menor custo (R$110/ t MS); </a:t>
            </a:r>
          </a:p>
          <a:p>
            <a:pPr algn="l" eaLnBrk="0" hangingPunct="0">
              <a:spcBef>
                <a:spcPct val="50000"/>
              </a:spcBef>
              <a:buFontTx/>
              <a:buChar char="-"/>
            </a:pPr>
            <a:r>
              <a:rPr lang="pt-BR" sz="2400" b="1" baseline="0" dirty="0"/>
              <a:t> 7 – 10 t/hora;</a:t>
            </a:r>
          </a:p>
          <a:p>
            <a:pPr algn="l" eaLnBrk="0" hangingPunct="0">
              <a:spcBef>
                <a:spcPct val="50000"/>
              </a:spcBef>
              <a:buFontTx/>
              <a:buChar char="-"/>
            </a:pPr>
            <a:r>
              <a:rPr lang="pt-BR" sz="2400" b="1" baseline="0" dirty="0"/>
              <a:t> 50 - 70 t/dia;</a:t>
            </a:r>
          </a:p>
          <a:p>
            <a:pPr algn="l" eaLnBrk="0" hangingPunct="0">
              <a:spcBef>
                <a:spcPct val="50000"/>
              </a:spcBef>
              <a:buFontTx/>
              <a:buChar char="-"/>
            </a:pPr>
            <a:r>
              <a:rPr lang="pt-BR" sz="2400" b="1" baseline="0" dirty="0"/>
              <a:t> rebanhos de maior porte;</a:t>
            </a:r>
          </a:p>
          <a:p>
            <a:pPr algn="l" eaLnBrk="0" hangingPunct="0">
              <a:spcBef>
                <a:spcPct val="50000"/>
              </a:spcBef>
              <a:buFontTx/>
              <a:buChar char="-"/>
            </a:pPr>
            <a:r>
              <a:rPr lang="pt-BR" sz="2400" b="1" baseline="0" dirty="0"/>
              <a:t> manejo </a:t>
            </a:r>
            <a:r>
              <a:rPr lang="pt-BR" sz="2400" b="1" baseline="0"/>
              <a:t>de </a:t>
            </a:r>
            <a:r>
              <a:rPr lang="pt-BR" sz="2400" b="1" baseline="0" smtClean="0"/>
              <a:t>soqueira.</a:t>
            </a:r>
            <a:endParaRPr lang="pt-BR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 eaLnBrk="0" hangingPunct="0">
              <a:spcBef>
                <a:spcPct val="50000"/>
              </a:spcBef>
              <a:buFontTx/>
              <a:buChar char="-"/>
            </a:pPr>
            <a:endParaRPr lang="pt-BR" sz="2400" b="1" baseline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408582" name="Picture 6" descr="Colheita cana maquina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2420938"/>
            <a:ext cx="3816350" cy="3201987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7" name="Picture 4" descr="logoesalq300dpi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8" name="Picture 99" descr="Logotipo grupo      conservaçã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414564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746" name="Picture 2" descr="DSCF00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9338" y="1341438"/>
            <a:ext cx="4083050" cy="5443537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287747" name="Picture 3" descr="DSCF001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5900" y="2565400"/>
            <a:ext cx="4572000" cy="3429000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287748" name="Picture 4" descr="DSCF001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5900" y="2565400"/>
            <a:ext cx="4572000" cy="3429000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87749" name="Text Box 5"/>
          <p:cNvSpPr txBox="1">
            <a:spLocks noChangeArrowheads="1"/>
          </p:cNvSpPr>
          <p:nvPr/>
        </p:nvSpPr>
        <p:spPr bwMode="auto">
          <a:xfrm>
            <a:off x="812800" y="620688"/>
            <a:ext cx="7518400" cy="641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sz="3600" b="1" baseline="0" dirty="0" err="1"/>
              <a:t>Manejo</a:t>
            </a:r>
            <a:r>
              <a:rPr lang="en-US" sz="3600" b="1" baseline="0" dirty="0"/>
              <a:t> de </a:t>
            </a:r>
            <a:r>
              <a:rPr lang="en-US" sz="3600" b="1" baseline="0" dirty="0" err="1"/>
              <a:t>colheita</a:t>
            </a:r>
            <a:r>
              <a:rPr lang="en-US" sz="3600" b="1" baseline="0" dirty="0"/>
              <a:t> - </a:t>
            </a:r>
            <a:r>
              <a:rPr lang="en-US" sz="3600" b="1" baseline="0" dirty="0" err="1"/>
              <a:t>mecanizado</a:t>
            </a:r>
            <a:endParaRPr lang="en-US" sz="3600" b="1" baseline="0" dirty="0"/>
          </a:p>
        </p:txBody>
      </p:sp>
      <p:pic>
        <p:nvPicPr>
          <p:cNvPr id="287751" name="Picture 7" descr="Logotipo grupo      conservaçã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34088"/>
            <a:ext cx="787400" cy="823912"/>
          </a:xfrm>
          <a:prstGeom prst="rect">
            <a:avLst/>
          </a:prstGeom>
          <a:noFill/>
        </p:spPr>
      </p:pic>
      <p:sp>
        <p:nvSpPr>
          <p:cNvPr id="287752" name="Oval 8"/>
          <p:cNvSpPr>
            <a:spLocks noChangeArrowheads="1"/>
          </p:cNvSpPr>
          <p:nvPr/>
        </p:nvSpPr>
        <p:spPr bwMode="auto">
          <a:xfrm>
            <a:off x="6300788" y="5661025"/>
            <a:ext cx="863600" cy="936625"/>
          </a:xfrm>
          <a:prstGeom prst="ellipse">
            <a:avLst/>
          </a:prstGeom>
          <a:noFill/>
          <a:ln w="28575" algn="ctr">
            <a:solidFill>
              <a:srgbClr val="CC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pic>
        <p:nvPicPr>
          <p:cNvPr id="8" name="Picture 4" descr="logoesalq300dpi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9" name="Picture 99" descr="Logotipo grupo      conservação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9035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ivic">
  <a:themeElements>
    <a:clrScheme name="Custom 14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339966"/>
      </a:accent1>
      <a:accent2>
        <a:srgbClr val="CCB400"/>
      </a:accent2>
      <a:accent3>
        <a:srgbClr val="339966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sign padrão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sign padrão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3191</TotalTime>
  <Words>3928</Words>
  <Application>Microsoft Office PowerPoint</Application>
  <PresentationFormat>Apresentação na tela (4:3)</PresentationFormat>
  <Paragraphs>1126</Paragraphs>
  <Slides>117</Slides>
  <Notes>24</Notes>
  <HiddenSlides>0</HiddenSlides>
  <MMClips>0</MMClips>
  <ScaleCrop>false</ScaleCrop>
  <HeadingPairs>
    <vt:vector size="8" baseType="variant">
      <vt:variant>
        <vt:lpstr>Fontes usadas</vt:lpstr>
      </vt:variant>
      <vt:variant>
        <vt:i4>11</vt:i4>
      </vt:variant>
      <vt:variant>
        <vt:lpstr>Tema</vt:lpstr>
      </vt:variant>
      <vt:variant>
        <vt:i4>2</vt:i4>
      </vt:variant>
      <vt:variant>
        <vt:lpstr>Servidores OLE inseridos</vt:lpstr>
      </vt:variant>
      <vt:variant>
        <vt:i4>3</vt:i4>
      </vt:variant>
      <vt:variant>
        <vt:lpstr>Títulos de slides</vt:lpstr>
      </vt:variant>
      <vt:variant>
        <vt:i4>117</vt:i4>
      </vt:variant>
    </vt:vector>
  </HeadingPairs>
  <TitlesOfParts>
    <vt:vector size="133" baseType="lpstr">
      <vt:lpstr>Arial Unicode MS</vt:lpstr>
      <vt:lpstr>Arial</vt:lpstr>
      <vt:lpstr>Calibri</vt:lpstr>
      <vt:lpstr>Comic Sans MS</vt:lpstr>
      <vt:lpstr>Georgia</vt:lpstr>
      <vt:lpstr>Monotype Sorts</vt:lpstr>
      <vt:lpstr>Tahoma</vt:lpstr>
      <vt:lpstr>Times New Roman</vt:lpstr>
      <vt:lpstr>Verdana</vt:lpstr>
      <vt:lpstr>Wingdings</vt:lpstr>
      <vt:lpstr>Wingdings 2</vt:lpstr>
      <vt:lpstr>Tema do Office</vt:lpstr>
      <vt:lpstr>Civic</vt:lpstr>
      <vt:lpstr>Worksheet</vt:lpstr>
      <vt:lpstr>Gráfico</vt:lpstr>
      <vt:lpstr>Planilha</vt:lpstr>
      <vt:lpstr> ENSILAJE DE CAÑA DE AZÚCAR</vt:lpstr>
      <vt:lpstr>Equipe de Qualidade e  Conservação de Forragens</vt:lpstr>
      <vt:lpstr>Cana-de-açúcar</vt:lpstr>
      <vt:lpstr>Apresentação do PowerPoint</vt:lpstr>
      <vt:lpstr>Apresentação do PowerPoint</vt:lpstr>
      <vt:lpstr>Apresentação do PowerPoint</vt:lpstr>
      <vt:lpstr>Tratamento em montes (1% de CaO)</vt:lpstr>
      <vt:lpstr>Tratamento químico em montes  (1% CaO) não é efetivo !</vt:lpstr>
      <vt:lpstr>Silagem de cana-de-açúcar</vt:lpstr>
      <vt:lpstr>Silagem de cana-de-açúcar</vt:lpstr>
      <vt:lpstr>Apresentação do PowerPoint</vt:lpstr>
      <vt:lpstr>Apresentação do PowerPoint</vt:lpstr>
      <vt:lpstr>Apresentação do PowerPoint</vt:lpstr>
      <vt:lpstr>Consumo de alimentos</vt:lpstr>
      <vt:lpstr>Produção de Leite</vt:lpstr>
      <vt:lpstr>Saúde dos animais</vt:lpstr>
      <vt:lpstr>Composição do leite</vt:lpstr>
      <vt:lpstr>Qualidade do leite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Correções da cana-de-açúcar</vt:lpstr>
      <vt:lpstr>Composição média da silagem de cana-de-açúcar</vt:lpstr>
      <vt:lpstr>Composição média da silagem de cana-de-açúcar</vt:lpstr>
      <vt:lpstr>Tamanho de partículas</vt:lpstr>
      <vt:lpstr>Oportunidade de seleção</vt:lpstr>
      <vt:lpstr>Tamanho de partículas</vt:lpstr>
      <vt:lpstr>Apresentação do PowerPoint</vt:lpstr>
      <vt:lpstr>Tamanho de partículas</vt:lpstr>
      <vt:lpstr>Tamanho de partículas</vt:lpstr>
      <vt:lpstr>Tamanho de partículas</vt:lpstr>
      <vt:lpstr>Seleção de partículas</vt:lpstr>
      <vt:lpstr>Apresentação do PowerPoint</vt:lpstr>
      <vt:lpstr>Apresentação do PowerPoint</vt:lpstr>
      <vt:lpstr>Composição média da cana-de-açúcar</vt:lpstr>
      <vt:lpstr>Composição média da cana-de-açúcar</vt:lpstr>
      <vt:lpstr>Composição média da fração digestível da cana-de-açúcar</vt:lpstr>
      <vt:lpstr>Valor Nutritivo</vt:lpstr>
      <vt:lpstr>Valor Nutritivo</vt:lpstr>
      <vt:lpstr>Apresentação do PowerPoint</vt:lpstr>
      <vt:lpstr> Performance - Gado Leite</vt:lpstr>
      <vt:lpstr> Performance - Gado Leite</vt:lpstr>
      <vt:lpstr>Balanceamento de rações</vt:lpstr>
      <vt:lpstr>Apresentação do PowerPoint</vt:lpstr>
      <vt:lpstr>Balanceamento de rações</vt:lpstr>
      <vt:lpstr>Apresentação do PowerPoint</vt:lpstr>
      <vt:lpstr>Apresentação do PowerPoint</vt:lpstr>
      <vt:lpstr>Apresentação do PowerPoint</vt:lpstr>
      <vt:lpstr>Performance - Gado de Corte</vt:lpstr>
      <vt:lpstr>Performance - Gado Corte</vt:lpstr>
      <vt:lpstr>Performance - Gado de Corte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Diversidade varietal</vt:lpstr>
      <vt:lpstr>Diversidade varietal</vt:lpstr>
      <vt:lpstr>Diversidade varietal</vt:lpstr>
      <vt:lpstr>Apresentação do PowerPoint</vt:lpstr>
      <vt:lpstr>Apresentação do PowerPoint</vt:lpstr>
      <vt:lpstr>Refratômetro  de campo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Balanceamento de rações</vt:lpstr>
      <vt:lpstr>Balanceamento de rações</vt:lpstr>
      <vt:lpstr>Considerações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Luis Gustavo</dc:creator>
  <cp:lastModifiedBy>Nussio</cp:lastModifiedBy>
  <cp:revision>216</cp:revision>
  <dcterms:created xsi:type="dcterms:W3CDTF">2006-10-04T11:58:04Z</dcterms:created>
  <dcterms:modified xsi:type="dcterms:W3CDTF">2020-08-04T13:21:08Z</dcterms:modified>
</cp:coreProperties>
</file>