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10" r:id="rId2"/>
    <p:sldId id="711" r:id="rId3"/>
    <p:sldId id="712" r:id="rId4"/>
    <p:sldId id="713" r:id="rId5"/>
    <p:sldId id="714" r:id="rId6"/>
    <p:sldId id="715" r:id="rId7"/>
    <p:sldId id="716" r:id="rId8"/>
    <p:sldId id="742" r:id="rId9"/>
    <p:sldId id="717" r:id="rId10"/>
    <p:sldId id="718" r:id="rId11"/>
    <p:sldId id="743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1" r:id="rId25"/>
    <p:sldId id="745" r:id="rId26"/>
    <p:sldId id="746" r:id="rId27"/>
    <p:sldId id="747" r:id="rId28"/>
    <p:sldId id="748" r:id="rId29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14"/>
  </p:normalViewPr>
  <p:slideViewPr>
    <p:cSldViewPr>
      <p:cViewPr varScale="1">
        <p:scale>
          <a:sx n="90" d="100"/>
          <a:sy n="90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F1B68-9CD2-184F-A2F6-ED74F070C343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928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F1B68-9CD2-184F-A2F6-ED74F070C343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743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BE6A9A1-104E-754A-AB09-20542A7F9654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036496" cy="4569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21-4 Campo elétrico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Como uma partícula pode exercer uma força sobre outra através do espaço vazio entre elas?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Uma carga produz um campo elétrico em todos os pontos do espaço e este campo exerce a força na segunda carga.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Considere um conjunto de cargas puntiformes </a:t>
                </a:r>
              </a:p>
              <a:p>
                <a:pPr algn="ctr"/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dispostas no espaço.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Estas cargas produzem um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em todo o espaço.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BE6A9A1-104E-754A-AB09-20542A7F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4569071"/>
              </a:xfrm>
              <a:prstGeom prst="rect">
                <a:avLst/>
              </a:prstGeom>
              <a:blipFill>
                <a:blip r:embed="rId2"/>
                <a:stretch>
                  <a:fillRect l="-843" t="-831" r="-1545" b="-2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00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E1008F-986C-7841-A9F6-43986E2EC905}"/>
              </a:ext>
            </a:extLst>
          </p:cNvPr>
          <p:cNvSpPr txBox="1"/>
          <p:nvPr/>
        </p:nvSpPr>
        <p:spPr>
          <a:xfrm>
            <a:off x="72008" y="116632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21-9 Consideremos agora um campo elétrico devido a duas cargas de mesmo módulo e sinais opostos, sendo que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carga +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está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e uma segunda carga −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está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−</a:t>
            </a:r>
            <a:r>
              <a:rPr lang="pt-BR" i="1" dirty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(a) Determinemos o campo elétrico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um ponto arbitrário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&gt; </a:t>
            </a:r>
            <a:r>
              <a:rPr lang="pt-BR" i="1" dirty="0">
                <a:solidFill>
                  <a:schemeClr val="bg1"/>
                </a:solidFill>
              </a:rPr>
              <a:t>a.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Determinemos o valor limite do campo elétrico para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&gt;&gt;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108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E1008F-986C-7841-A9F6-43986E2EC905}"/>
              </a:ext>
            </a:extLst>
          </p:cNvPr>
          <p:cNvSpPr txBox="1"/>
          <p:nvPr/>
        </p:nvSpPr>
        <p:spPr>
          <a:xfrm>
            <a:off x="72008" y="116632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21-9 Consideremos agora um campo elétrico devido a duas cargas de mesmo módulo e sinais opostos, sendo que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carga +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está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e uma segunda carga −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está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−</a:t>
            </a:r>
            <a:r>
              <a:rPr lang="pt-BR" i="1" dirty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(a) Determinemos o campo elétrico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um ponto arbitrário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&gt; </a:t>
            </a:r>
            <a:r>
              <a:rPr lang="pt-BR" i="1" dirty="0">
                <a:solidFill>
                  <a:schemeClr val="bg1"/>
                </a:solidFill>
              </a:rPr>
              <a:t>a.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Determinemos o valor limite do campo elétrico para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&gt;&gt; 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66BE49-B526-264E-A447-3EDE25702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192688" cy="34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6AC77B-CB89-5947-B37F-A07809BBD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6" y="37158"/>
            <a:ext cx="7270946" cy="38164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BC4762-F459-2249-BB2C-BB39397D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37" y="3922503"/>
            <a:ext cx="5203044" cy="28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8914785-CD92-7848-BD6E-828B68C3EAC5}"/>
                  </a:ext>
                </a:extLst>
              </p:cNvPr>
              <p:cNvSpPr txBox="1"/>
              <p:nvPr/>
            </p:nvSpPr>
            <p:spPr>
              <a:xfrm>
                <a:off x="35496" y="290173"/>
                <a:ext cx="9108504" cy="609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Dipolos elétricos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sistema de duas cargas iguais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de sinais opostos, separadas por uma pequena distância </a:t>
                </a:r>
                <a:r>
                  <a:rPr lang="pt-BR" i="1" dirty="0">
                    <a:solidFill>
                      <a:schemeClr val="bg1"/>
                    </a:solidFill>
                  </a:rPr>
                  <a:t>L</a:t>
                </a:r>
                <a:r>
                  <a:rPr lang="pt-BR" dirty="0">
                    <a:solidFill>
                      <a:schemeClr val="bg1"/>
                    </a:solidFill>
                  </a:rPr>
                  <a:t>, é denominado </a:t>
                </a:r>
                <a:r>
                  <a:rPr lang="pt-BR" u="sng" dirty="0">
                    <a:solidFill>
                      <a:schemeClr val="bg1"/>
                    </a:solidFill>
                  </a:rPr>
                  <a:t>dipolo elétrico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Sua magnitude e orientação são descritas pelo </a:t>
                </a:r>
                <a:r>
                  <a:rPr lang="pt-BR" u="sng" dirty="0">
                    <a:solidFill>
                      <a:schemeClr val="bg1"/>
                    </a:solidFill>
                  </a:rPr>
                  <a:t>momento de dipolo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o qual é um vetor que aponta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da carga negativa −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para a carga positiva +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 tem módulo igual à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qL</a:t>
                </a:r>
                <a:r>
                  <a:rPr lang="pt-BR" i="1" dirty="0">
                    <a:solidFill>
                      <a:schemeClr val="bg1"/>
                    </a:solidFill>
                  </a:rPr>
                  <a:t>, assim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a posição da carga positiva em relação à carga negativa.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8914785-CD92-7848-BD6E-828B68C3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0173"/>
                <a:ext cx="9108504" cy="6091155"/>
              </a:xfrm>
              <a:prstGeom prst="rect">
                <a:avLst/>
              </a:prstGeom>
              <a:blipFill>
                <a:blip r:embed="rId2"/>
                <a:stretch>
                  <a:fillRect l="-557" t="-833" r="-1532" b="-14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4B61E54-8C55-EA43-9B29-B12208E0A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8" y="4653756"/>
            <a:ext cx="2743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E18319-E5E5-AF42-91F5-DD9BFFE82EE0}"/>
              </a:ext>
            </a:extLst>
          </p:cNvPr>
          <p:cNvSpPr txBox="1"/>
          <p:nvPr/>
        </p:nvSpPr>
        <p:spPr>
          <a:xfrm>
            <a:off x="107504" y="1166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 o sistema de cargas do exemplo anterior,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870241-3B3E-C442-AF02-067AA0415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00400" cy="2005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7089DFA-2AEB-FB47-8655-8F9AB46CACF2}"/>
                  </a:ext>
                </a:extLst>
              </p:cNvPr>
              <p:cNvSpPr txBox="1"/>
              <p:nvPr/>
            </p:nvSpPr>
            <p:spPr>
              <a:xfrm>
                <a:off x="4139952" y="1124744"/>
                <a:ext cx="4680520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 o momento de dipolo 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pt-BR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7089DFA-2AEB-FB47-8655-8F9AB46C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4680520" cy="1245084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23065E9-20E0-5747-ACB8-71E8EDD2BBB5}"/>
                  </a:ext>
                </a:extLst>
              </p:cNvPr>
              <p:cNvSpPr txBox="1"/>
              <p:nvPr/>
            </p:nvSpPr>
            <p:spPr>
              <a:xfrm>
                <a:off x="107504" y="2924944"/>
                <a:ext cx="8928992" cy="309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um sistema com momento de dipolo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no eixo do dipolo, em um ponto |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|&gt;&gt;a,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será dado por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23065E9-20E0-5747-ACB8-71E8EDD2B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8928992" cy="3091231"/>
              </a:xfrm>
              <a:prstGeom prst="rect">
                <a:avLst/>
              </a:prstGeom>
              <a:blipFill>
                <a:blip r:embed="rId4"/>
                <a:stretch>
                  <a:fillRect t="-1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AE18319-E5E5-AF42-91F5-DD9BFFE82EE0}"/>
                  </a:ext>
                </a:extLst>
              </p:cNvPr>
              <p:cNvSpPr txBox="1"/>
              <p:nvPr/>
            </p:nvSpPr>
            <p:spPr>
              <a:xfrm>
                <a:off x="107504" y="332656"/>
                <a:ext cx="8928992" cy="574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É possível mostrar que em um ponto distante do dipolo,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em qualquer direção, </a:t>
                </a:r>
              </a:p>
              <a:p>
                <a:pPr algn="ctr"/>
                <a:r>
                  <a:rPr lang="pt-BR" i="1" dirty="0">
                    <a:solidFill>
                      <a:schemeClr val="bg1"/>
                    </a:solidFill>
                  </a:rPr>
                  <a:t>E </a:t>
                </a:r>
                <a:r>
                  <a:rPr lang="pt-BR" dirty="0">
                    <a:solidFill>
                      <a:schemeClr val="bg1"/>
                    </a:solidFill>
                  </a:rPr>
                  <a:t>é proporcional 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decai com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um sistema tem uma carga resultante não-nula,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diminui com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a grandes distâncias.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um sistema que tem carga resultante zero,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decai mais rapidamente com a distância.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 caso de um dipolo,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decai com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em todas as direções.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AE18319-E5E5-AF42-91F5-DD9BFFE82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656"/>
                <a:ext cx="8928992" cy="5749844"/>
              </a:xfrm>
              <a:prstGeom prst="rect">
                <a:avLst/>
              </a:prstGeom>
              <a:blipFill>
                <a:blip r:embed="rId2"/>
                <a:stretch>
                  <a:fillRect b="-189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53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F7C1308-F850-0344-BF43-A82A986D1736}"/>
                  </a:ext>
                </a:extLst>
              </p:cNvPr>
              <p:cNvSpPr txBox="1"/>
              <p:nvPr/>
            </p:nvSpPr>
            <p:spPr>
              <a:xfrm>
                <a:off x="107504" y="44624"/>
                <a:ext cx="8926710" cy="370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21-5 Linhas de campo elétrico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Podemos visualizar o campo elétrico desenhando linhas, denominadas linhas de campo elétrico, para representar o módulo, a direção e o sentido do campo.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um dado ponto, o vetor campo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é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tangente à linha naquele ponto.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pontos próximos de uma carga positiva, o campo elétrico aponta em sentido contrário ao da carga.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F7C1308-F850-0344-BF43-A82A986D1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8926710" cy="3707297"/>
              </a:xfrm>
              <a:prstGeom prst="rect">
                <a:avLst/>
              </a:prstGeom>
              <a:blipFill>
                <a:blip r:embed="rId2"/>
                <a:stretch>
                  <a:fillRect l="-426" t="-1027" r="-1420" b="-27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D6F39466-DB97-8C4F-8E3A-B29D20A3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14" y="3789040"/>
            <a:ext cx="2959100" cy="2946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638445-C2CF-8D40-963E-CA87272323FF}"/>
              </a:ext>
            </a:extLst>
          </p:cNvPr>
          <p:cNvSpPr txBox="1"/>
          <p:nvPr/>
        </p:nvSpPr>
        <p:spPr>
          <a:xfrm>
            <a:off x="152563" y="3717032"/>
            <a:ext cx="58326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Em pontos próximos de uma carga negativa, o campo elétrico aponta diretamente para a carga.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figura mostra as linhas de campo elétrico de uma carga puntiforme positiva.</a:t>
            </a:r>
          </a:p>
        </p:txBody>
      </p:sp>
    </p:spTree>
    <p:extLst>
      <p:ext uri="{BB962C8B-B14F-4D97-AF65-F5344CB8AC3E}">
        <p14:creationId xmlns:p14="http://schemas.microsoft.com/office/powerpoint/2010/main" val="30579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BC8D58-AE50-964F-A3A1-AFB88720542C}"/>
              </a:ext>
            </a:extLst>
          </p:cNvPr>
          <p:cNvSpPr txBox="1"/>
          <p:nvPr/>
        </p:nvSpPr>
        <p:spPr>
          <a:xfrm>
            <a:off x="0" y="116632"/>
            <a:ext cx="62941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espaçamento entre as linhas de campo está relacionado à intensidade do campo elétrico.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Quando nos afastamos da carga, o campo torna-se menos intenso e as linhas ficam mais afastadas entre si.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Considere uma superfície imaginária de raio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, com a carga no centro.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6CAC8B-6FA8-384A-8C6E-AA62F8549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07" y="121791"/>
            <a:ext cx="2598281" cy="2587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0CA65F8-0C48-EC46-BD6B-A70A15385536}"/>
                  </a:ext>
                </a:extLst>
              </p:cNvPr>
              <p:cNvSpPr txBox="1"/>
              <p:nvPr/>
            </p:nvSpPr>
            <p:spPr>
              <a:xfrm>
                <a:off x="0" y="3140968"/>
                <a:ext cx="9180512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Da simetria, vemos que o módulo do campo elétrico é o mesmo em todos os pontos da superfície da esfera.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número de linhas </a:t>
                </a:r>
                <a:r>
                  <a:rPr lang="pt-BR" i="1" dirty="0">
                    <a:solidFill>
                      <a:schemeClr val="bg1"/>
                    </a:solidFill>
                  </a:rPr>
                  <a:t>N</a:t>
                </a:r>
                <a:r>
                  <a:rPr lang="pt-BR" dirty="0">
                    <a:solidFill>
                      <a:schemeClr val="bg1"/>
                    </a:solidFill>
                  </a:rPr>
                  <a:t> emergentes da carga é igual ao número penetrando na superfície esférica.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o número de linhas por unidade de área na esfera é </a:t>
                </a:r>
                <a:r>
                  <a:rPr lang="pt-BR" i="1" dirty="0">
                    <a:solidFill>
                      <a:schemeClr val="bg1"/>
                    </a:solidFill>
                  </a:rPr>
                  <a:t>N</a:t>
                </a:r>
                <a:r>
                  <a:rPr lang="pt-BR" dirty="0">
                    <a:solidFill>
                      <a:schemeClr val="bg1"/>
                    </a:solidFill>
                  </a:rPr>
                  <a:t>/4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i="1" dirty="0">
                    <a:solidFill>
                      <a:schemeClr val="bg1"/>
                    </a:solidFill>
                  </a:rPr>
                  <a:t>r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Considerando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proporcional ao número de linhas por unidade de área, vemos que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varia de 1/</a:t>
                </a:r>
                <a:r>
                  <a:rPr lang="pt-BR" i="1" dirty="0">
                    <a:solidFill>
                      <a:schemeClr val="bg1"/>
                    </a:solidFill>
                  </a:rPr>
                  <a:t>r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, que corresponde justamente à equação do campo elétrico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kq</a:t>
                </a:r>
                <a:r>
                  <a:rPr lang="pt-BR" dirty="0">
                    <a:solidFill>
                      <a:schemeClr val="bg1"/>
                    </a:solidFill>
                  </a:rPr>
                  <a:t>/r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0CA65F8-0C48-EC46-BD6B-A70A1538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0968"/>
                <a:ext cx="9180512" cy="3508653"/>
              </a:xfrm>
              <a:prstGeom prst="rect">
                <a:avLst/>
              </a:prstGeom>
              <a:blipFill>
                <a:blip r:embed="rId3"/>
                <a:stretch>
                  <a:fillRect t="-1079" b="-2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21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A2D309-C191-3D47-A02A-178577204DC1}"/>
              </a:ext>
            </a:extLst>
          </p:cNvPr>
          <p:cNvSpPr txBox="1"/>
          <p:nvPr/>
        </p:nvSpPr>
        <p:spPr>
          <a:xfrm>
            <a:off x="0" y="60500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convenção relacionando a intensidade do campo elétrico à densidade de linhas de campo funciona apenas porque o campo elétrico varia inversamente com 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quadrado da distância à carga puntiforme.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Adotamos, então, a convenção de considerar, para uma carga puntiforme, um número de linhas de campo que seja proporcional à carga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, desenhando as linhas igualmente espaçadas. Dessa forma, a intensidade do campo é representada pela densidade de linhas.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Quanto mais próximas as linhas de campo estiverem entre si,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mais intenso será o campo elétrico.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módulo do campo elétrico também é chamado de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intensidade do campo.</a:t>
            </a:r>
          </a:p>
        </p:txBody>
      </p:sp>
    </p:spTree>
    <p:extLst>
      <p:ext uri="{BB962C8B-B14F-4D97-AF65-F5344CB8AC3E}">
        <p14:creationId xmlns:p14="http://schemas.microsoft.com/office/powerpoint/2010/main" val="77547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99C46C-2D8B-434C-BE9E-2F5EC269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856980" cy="25218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88C9B1-944E-4647-815F-7F97F5F8B3B9}"/>
              </a:ext>
            </a:extLst>
          </p:cNvPr>
          <p:cNvSpPr txBox="1"/>
          <p:nvPr/>
        </p:nvSpPr>
        <p:spPr>
          <a:xfrm>
            <a:off x="0" y="116632"/>
            <a:ext cx="5148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as linhas de campo elétrico para duas cargas puntiformes positivas iguais,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, separadas por uma pequena distância.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vizinhança de cada carga puntiforme, o campo é praticamente igual ao da carga isolada.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F52ACD-7DB9-6442-A82B-69135FB9DC9D}"/>
              </a:ext>
            </a:extLst>
          </p:cNvPr>
          <p:cNvSpPr txBox="1"/>
          <p:nvPr/>
        </p:nvSpPr>
        <p:spPr>
          <a:xfrm>
            <a:off x="138956" y="2780928"/>
            <a:ext cx="8866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Como as cargas têm o mesmo valor, desenhamos um número igual de linhas para cada carga.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grandes distâncias o campo é aproximadamente o mesmo que o de uma carga puntiforme 2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 as linhas estarão praticamente com igual espaçamento.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Notem ainda que a densidade das linhas de campo na região entre as duas cargas é pequena comparada à densidade de linhas na região à esquerda ou à direita das cargas.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Isto indica que o módulo do campo elétrico é menor na região entre as cargas.</a:t>
            </a:r>
          </a:p>
        </p:txBody>
      </p:sp>
    </p:spTree>
    <p:extLst>
      <p:ext uri="{BB962C8B-B14F-4D97-AF65-F5344CB8AC3E}">
        <p14:creationId xmlns:p14="http://schemas.microsoft.com/office/powerpoint/2010/main" val="72258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B37AC5F-6073-F242-A4A2-097ABAB8C752}"/>
                  </a:ext>
                </a:extLst>
              </p:cNvPr>
              <p:cNvSpPr txBox="1"/>
              <p:nvPr/>
            </p:nvSpPr>
            <p:spPr>
              <a:xfrm>
                <a:off x="0" y="0"/>
                <a:ext cx="9036496" cy="291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colocarmos uma pequena carga teste positiva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nessa região, haverá uma força exercida sobre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devida às outras cargas.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força resultante em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é a soma vetorial das forças individuais exercidas pelas outras cargas do sistema.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Como cada uma destas forças é proporcional 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B37AC5F-6073-F242-A4A2-097ABAB8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36496" cy="2917273"/>
              </a:xfrm>
              <a:prstGeom prst="rect">
                <a:avLst/>
              </a:prstGeom>
              <a:blipFill>
                <a:blip r:embed="rId2"/>
                <a:stretch>
                  <a:fillRect l="-281" t="-13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987C4DC-EA0C-5F41-8F3B-D27A2E5A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917273"/>
            <a:ext cx="3945901" cy="3851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6865BA-AA6D-9341-8C8C-3DA6531D88DF}"/>
                  </a:ext>
                </a:extLst>
              </p:cNvPr>
              <p:cNvSpPr txBox="1"/>
              <p:nvPr/>
            </p:nvSpPr>
            <p:spPr>
              <a:xfrm>
                <a:off x="4211960" y="2996952"/>
                <a:ext cx="4932040" cy="356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então a força resultante será proporcional 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0:</a:t>
                </a:r>
              </a:p>
              <a:p>
                <a:endParaRPr lang="pt-BR" baseline="-250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nary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76865BA-AA6D-9341-8C8C-3DA6531D8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96952"/>
                <a:ext cx="4932040" cy="3569760"/>
              </a:xfrm>
              <a:prstGeom prst="rect">
                <a:avLst/>
              </a:prstGeom>
              <a:blipFill>
                <a:blip r:embed="rId4"/>
                <a:stretch>
                  <a:fillRect l="-1799" t="-4610" b="-48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36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2EDBA3-07A2-8848-A71C-EA7246680B4F}"/>
              </a:ext>
            </a:extLst>
          </p:cNvPr>
          <p:cNvSpPr txBox="1"/>
          <p:nvPr/>
        </p:nvSpPr>
        <p:spPr>
          <a:xfrm>
            <a:off x="0" y="116632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As regras para o desenho das linhas de campo elétrico para qualquer distribuição de carga são as seguintes: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 linhas devem começar numa carga positiva e terminar numa carga negativa. No caso de excesso de um tipo de carga, algumas linhas vão começar ou terminar no infinito.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número de linhas desenhadas deixando uma carga positiva ou se aproximando de uma carga negativa é proporcional ao módulo da carga. 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densidade de linhas de campo em qualquer ponto é proporcional à intensidade do campo naquele ponto.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grandes distâncias de um sistema de cargas, que tenha uma carga resultante não-nula, as linhas de campo estão igualmente espaçadas e são radiais, como se saíssem de (ou terminassem em) uma carga puntiforme isolada igual à carga total do sistema.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Duas linhas de campo não podem se cruzar. </a:t>
            </a:r>
          </a:p>
        </p:txBody>
      </p:sp>
    </p:spTree>
    <p:extLst>
      <p:ext uri="{BB962C8B-B14F-4D97-AF65-F5344CB8AC3E}">
        <p14:creationId xmlns:p14="http://schemas.microsoft.com/office/powerpoint/2010/main" val="376211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CCF941-7CC6-214E-A863-37C4B0F3400F}"/>
              </a:ext>
            </a:extLst>
          </p:cNvPr>
          <p:cNvSpPr txBox="1"/>
          <p:nvPr/>
        </p:nvSpPr>
        <p:spPr>
          <a:xfrm>
            <a:off x="72008" y="44624"/>
            <a:ext cx="903649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as linhas de campo elétrico devidas a um dipolo.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 linhas próximas à carga positiva são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radiais e apontam para fora da carga.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 linhas próximas à carga negativa são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radiais e apontam para a carga.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as cargas têm valores iguais, o número de linhas que começam na carga positiva é igual ao número de linhas que terminam na carga negativa. 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Neste caso, o campo é mais intenso na região entre as cargas, como indicado pela alta densidade de linhas de campo nesta região.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70C2CA-4478-7847-A4B2-1DC334A9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3" y="620688"/>
            <a:ext cx="2326754" cy="23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910E225-83B1-D344-B80B-845B78B63E0B}"/>
              </a:ext>
            </a:extLst>
          </p:cNvPr>
          <p:cNvSpPr txBox="1"/>
          <p:nvPr/>
        </p:nvSpPr>
        <p:spPr>
          <a:xfrm>
            <a:off x="107504" y="116632"/>
            <a:ext cx="892899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as linhas de campo elétrico para uma carga negativa −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a uma pequena distância de uma carga positiva +2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Duas vezes mais linhas saem da carga positiva do que terminam na carga negativa.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Portanto, metade das linhas que saem da carga positiva +2q termina na carga negativa −q.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outra metade das linhas que saem da carga positiva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vão para o infinito.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48778A-0BFC-2247-B65B-F6252CD7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312368" cy="27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7578AD-774B-E440-9FBC-8F4398AFED35}"/>
              </a:ext>
            </a:extLst>
          </p:cNvPr>
          <p:cNvSpPr txBox="1"/>
          <p:nvPr/>
        </p:nvSpPr>
        <p:spPr>
          <a:xfrm>
            <a:off x="107504" y="11663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as linhas de campo muito distantes das cargas.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Elas estão espaçadas de forma aproximadamente simétrica e apontando radialmente para fora, exatamente como seria para o caso de uma única carga puntiforme positiva +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78052D-6F0A-AE48-99F5-A606B6E8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70" y="1686292"/>
            <a:ext cx="5893060" cy="50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4974E1-B12D-DC4B-887A-025E640E1CE2}"/>
              </a:ext>
            </a:extLst>
          </p:cNvPr>
          <p:cNvSpPr txBox="1"/>
          <p:nvPr/>
        </p:nvSpPr>
        <p:spPr>
          <a:xfrm>
            <a:off x="53752" y="44624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21-10   ﻿Linhas de campo para duas esferas condutoras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- ﻿Como 8 linhas de campo saem da esfera menor e nenhuma linha termina nela, o número resultante de linhas que saem dela é 8. 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- Como ambas as esferas têm mais linhas de campo saindo delas do que terminando nelas, </a:t>
            </a:r>
            <a:r>
              <a:rPr lang="pt-BR" u="sng" dirty="0">
                <a:solidFill>
                  <a:schemeClr val="bg1"/>
                </a:solidFill>
              </a:rPr>
              <a:t>ambas as esferas estão carregadas positivamente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- Como ambas as esferas têm o mesmo número resultante de linhas saindo delas, </a:t>
            </a:r>
            <a:r>
              <a:rPr lang="pt-BR" u="sng" dirty="0">
                <a:solidFill>
                  <a:schemeClr val="bg1"/>
                </a:solidFill>
              </a:rPr>
              <a:t>as cargas nas esferas são iguais em magnitude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88CC9B-FA82-8E44-A366-331BBCC34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2619862" cy="21889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7862B9-84D9-9540-BCD3-B9008825235F}"/>
              </a:ext>
            </a:extLst>
          </p:cNvPr>
          <p:cNvSpPr txBox="1"/>
          <p:nvPr/>
        </p:nvSpPr>
        <p:spPr>
          <a:xfrm>
            <a:off x="2987824" y="764704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Qual é o sinal da carga em cada esfera e quais são as magnitudes relativas das cargas nas esferas? 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- Como 11 linhas de campo saem da esfera maior e 3 linhas terminam nela, o número resultante de linhas que saem dela é 8. </a:t>
            </a:r>
          </a:p>
        </p:txBody>
      </p:sp>
    </p:spTree>
    <p:extLst>
      <p:ext uri="{BB962C8B-B14F-4D97-AF65-F5344CB8AC3E}">
        <p14:creationId xmlns:p14="http://schemas.microsoft.com/office/powerpoint/2010/main" val="387549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(38) </a:t>
            </a:r>
            <a:r>
              <a:rPr lang="pt-BR" sz="2300" dirty="0">
                <a:solidFill>
                  <a:schemeClr val="bg1"/>
                </a:solidFill>
              </a:rPr>
              <a:t>Duas cargas puntiformes, cada uma com +4,0 </a:t>
            </a:r>
            <a:r>
              <a:rPr lang="el-GR" sz="2300" dirty="0">
                <a:solidFill>
                  <a:schemeClr val="bg1"/>
                </a:solidFill>
              </a:rPr>
              <a:t>μ</a:t>
            </a:r>
            <a:r>
              <a:rPr lang="pt-BR" sz="2300" dirty="0">
                <a:solidFill>
                  <a:schemeClr val="bg1"/>
                </a:solidFill>
              </a:rPr>
              <a:t>C, estão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; uma das cargas está na origem e a outra em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8,0m.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Determine o campo elétrico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em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(a)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−2,0 m, (</a:t>
            </a:r>
            <a:r>
              <a:rPr lang="pt-BR" sz="2300" dirty="0" err="1">
                <a:solidFill>
                  <a:schemeClr val="bg1"/>
                </a:solidFill>
              </a:rPr>
              <a:t>b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2,0m,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</a:t>
            </a:r>
            <a:r>
              <a:rPr lang="pt-BR" sz="2300" dirty="0" err="1">
                <a:solidFill>
                  <a:schemeClr val="bg1"/>
                </a:solidFill>
              </a:rPr>
              <a:t>c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6,0m, e (</a:t>
            </a:r>
            <a:r>
              <a:rPr lang="pt-BR" sz="2300" dirty="0" err="1">
                <a:solidFill>
                  <a:schemeClr val="bg1"/>
                </a:solidFill>
              </a:rPr>
              <a:t>d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10m.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(e) Em que ponto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o campo elétrico é nulo?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</a:t>
            </a:r>
            <a:r>
              <a:rPr lang="pt-BR" sz="2300" dirty="0" err="1">
                <a:solidFill>
                  <a:schemeClr val="bg1"/>
                </a:solidFill>
              </a:rPr>
              <a:t>f</a:t>
            </a:r>
            <a:r>
              <a:rPr lang="pt-BR" sz="2300" dirty="0">
                <a:solidFill>
                  <a:schemeClr val="bg1"/>
                </a:solidFill>
              </a:rPr>
              <a:t>) Esboce um gráfico de </a:t>
            </a:r>
            <a:r>
              <a:rPr lang="pt-BR" sz="2300" i="1" dirty="0" err="1">
                <a:solidFill>
                  <a:schemeClr val="bg1"/>
                </a:solidFill>
              </a:rPr>
              <a:t>E</a:t>
            </a:r>
            <a:r>
              <a:rPr lang="pt-BR" sz="2300" i="1" baseline="-25000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versus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para −3,0m &lt; </a:t>
            </a:r>
            <a:r>
              <a:rPr lang="pt-BR" sz="2300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&lt; 11m. </a:t>
            </a:r>
          </a:p>
        </p:txBody>
      </p:sp>
    </p:spTree>
    <p:extLst>
      <p:ext uri="{BB962C8B-B14F-4D97-AF65-F5344CB8AC3E}">
        <p14:creationId xmlns:p14="http://schemas.microsoft.com/office/powerpoint/2010/main" val="297478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(38) </a:t>
            </a:r>
            <a:r>
              <a:rPr lang="pt-BR" sz="2300" dirty="0">
                <a:solidFill>
                  <a:schemeClr val="bg1"/>
                </a:solidFill>
              </a:rPr>
              <a:t>Duas cargas puntiformes, cada uma com +4,0 </a:t>
            </a:r>
            <a:r>
              <a:rPr lang="el-GR" sz="2300" dirty="0">
                <a:solidFill>
                  <a:schemeClr val="bg1"/>
                </a:solidFill>
              </a:rPr>
              <a:t>μ</a:t>
            </a:r>
            <a:r>
              <a:rPr lang="pt-BR" sz="2300" dirty="0">
                <a:solidFill>
                  <a:schemeClr val="bg1"/>
                </a:solidFill>
              </a:rPr>
              <a:t>C, estão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; uma das cargas está na origem e a outra em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8,0m.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Determine o campo elétrico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em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(a)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−2,0 m, (</a:t>
            </a:r>
            <a:r>
              <a:rPr lang="pt-BR" sz="2300" dirty="0" err="1">
                <a:solidFill>
                  <a:schemeClr val="bg1"/>
                </a:solidFill>
              </a:rPr>
              <a:t>b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2,0m,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</a:t>
            </a:r>
            <a:r>
              <a:rPr lang="pt-BR" sz="2300" dirty="0" err="1">
                <a:solidFill>
                  <a:schemeClr val="bg1"/>
                </a:solidFill>
              </a:rPr>
              <a:t>c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6,0m, e (</a:t>
            </a:r>
            <a:r>
              <a:rPr lang="pt-BR" sz="2300" dirty="0" err="1">
                <a:solidFill>
                  <a:schemeClr val="bg1"/>
                </a:solidFill>
              </a:rPr>
              <a:t>d</a:t>
            </a:r>
            <a:r>
              <a:rPr lang="pt-BR" sz="2300" dirty="0">
                <a:solidFill>
                  <a:schemeClr val="bg1"/>
                </a:solidFill>
              </a:rPr>
              <a:t>)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= 10m.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(e) Em que ponto no eixo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o campo elétrico é nulo? </a:t>
            </a: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(</a:t>
            </a:r>
            <a:r>
              <a:rPr lang="pt-BR" sz="2300" dirty="0" err="1">
                <a:solidFill>
                  <a:schemeClr val="bg1"/>
                </a:solidFill>
              </a:rPr>
              <a:t>f</a:t>
            </a:r>
            <a:r>
              <a:rPr lang="pt-BR" sz="2300" dirty="0">
                <a:solidFill>
                  <a:schemeClr val="bg1"/>
                </a:solidFill>
              </a:rPr>
              <a:t>) Esboce um gráfico de </a:t>
            </a:r>
            <a:r>
              <a:rPr lang="pt-BR" sz="2300" i="1" dirty="0" err="1">
                <a:solidFill>
                  <a:schemeClr val="bg1"/>
                </a:solidFill>
              </a:rPr>
              <a:t>E</a:t>
            </a:r>
            <a:r>
              <a:rPr lang="pt-BR" sz="2300" i="1" baseline="-25000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versus </a:t>
            </a:r>
            <a:r>
              <a:rPr lang="pt-BR" sz="2300" i="1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para −3,0m &lt; </a:t>
            </a:r>
            <a:r>
              <a:rPr lang="pt-BR" sz="2300" dirty="0" err="1">
                <a:solidFill>
                  <a:schemeClr val="bg1"/>
                </a:solidFill>
              </a:rPr>
              <a:t>x</a:t>
            </a:r>
            <a:r>
              <a:rPr lang="pt-BR" sz="2300" dirty="0">
                <a:solidFill>
                  <a:schemeClr val="bg1"/>
                </a:solidFill>
              </a:rPr>
              <a:t> &lt; 11m.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C24BE3-B68E-894C-BEC4-31FA4B6834D7}"/>
              </a:ext>
            </a:extLst>
          </p:cNvPr>
          <p:cNvSpPr txBox="1"/>
          <p:nvPr/>
        </p:nvSpPr>
        <p:spPr>
          <a:xfrm>
            <a:off x="36512" y="3356992"/>
            <a:ext cx="9107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0C1203-6F05-D34C-B7CD-1BD11FBE5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6181"/>
          <a:stretch/>
        </p:blipFill>
        <p:spPr>
          <a:xfrm>
            <a:off x="2389620" y="3792636"/>
            <a:ext cx="4702660" cy="6709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29F045-9979-4142-9C9D-90AFE50F1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62" y="4623578"/>
            <a:ext cx="4703318" cy="22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408AEB2-D0AD-AF41-B3BB-E15E9D416EAA}"/>
                  </a:ext>
                </a:extLst>
              </p:cNvPr>
              <p:cNvSpPr txBox="1"/>
              <p:nvPr/>
            </p:nvSpPr>
            <p:spPr>
              <a:xfrm>
                <a:off x="0" y="-25691"/>
                <a:ext cx="9036496" cy="693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a) Determine o campo elétrico no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−2,0 m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(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)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Assim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b) Determine o campo elétrico no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2,0 m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Então</a:t>
                </a:r>
              </a:p>
              <a:p>
                <a:endParaRPr lang="pt-BR" sz="1000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c) Determine o campo elétrico no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6,0 m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Então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d) Determine o campo elétrico no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10 m</a:t>
                </a:r>
              </a:p>
              <a:p>
                <a:endParaRPr lang="pt-BR" sz="10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Então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408AEB2-D0AD-AF41-B3BB-E15E9D416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5691"/>
                <a:ext cx="9036496" cy="6938951"/>
              </a:xfrm>
              <a:prstGeom prst="rect">
                <a:avLst/>
              </a:prstGeom>
              <a:blipFill>
                <a:blip r:embed="rId2"/>
                <a:stretch>
                  <a:fillRect l="-983" t="-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1E3D16C-46A8-DB48-8CFA-5B4CBC67A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56" y="595158"/>
            <a:ext cx="4370540" cy="8176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D9CD21-DA0B-7D4C-A513-92CE45E29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2" y="1658640"/>
            <a:ext cx="8069822" cy="8342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3227A7-3DAD-B64F-8F7D-09B6F70AB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" y="3068960"/>
            <a:ext cx="7819261" cy="9268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13D445B-A8C8-614F-8C3F-1156B36FE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8" y="4749160"/>
            <a:ext cx="7801606" cy="91208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1EA566-8574-F04D-9A4E-3F87B82490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-11701"/>
          <a:stretch/>
        </p:blipFill>
        <p:spPr>
          <a:xfrm>
            <a:off x="998146" y="6093296"/>
            <a:ext cx="7246262" cy="8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8D7019-3F39-9245-BD8C-D3646351AAFF}"/>
              </a:ext>
            </a:extLst>
          </p:cNvPr>
          <p:cNvSpPr txBox="1"/>
          <p:nvPr/>
        </p:nvSpPr>
        <p:spPr>
          <a:xfrm>
            <a:off x="0" y="10724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e) Em que ponto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o campo elétrico é nulo?</a:t>
            </a: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             Considerando a simetria do sistema 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f</a:t>
            </a:r>
            <a:r>
              <a:rPr lang="pt-BR" dirty="0">
                <a:solidFill>
                  <a:schemeClr val="bg1"/>
                </a:solidFill>
              </a:rPr>
              <a:t>) Esboce um gráfico de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versus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para −3,0m &lt; </a:t>
            </a:r>
            <a:r>
              <a:rPr lang="pt-BR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&lt; 11m.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807728-DFB4-C046-B6EC-A3FF0B5BC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404664"/>
            <a:ext cx="1984541" cy="6372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C22AFB-E675-C742-8503-CA181EAB4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6181"/>
          <a:stretch/>
        </p:blipFill>
        <p:spPr>
          <a:xfrm>
            <a:off x="3059832" y="5932902"/>
            <a:ext cx="3744416" cy="5342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FBCF27-B18E-8E4F-9D2E-1111A044C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54057"/>
            <a:ext cx="439583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6E71F22-6319-3A4B-87D1-FC0FC902D3B0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663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na posição da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, o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definido por essa força dividida por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 </a:t>
                </a:r>
                <a:r>
                  <a:rPr lang="pt-BR" dirty="0">
                    <a:solidFill>
                      <a:schemeClr val="bg1"/>
                    </a:solidFill>
                  </a:rPr>
                  <a:t>: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bg1"/>
                              </a:solidFill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pt-BR" baseline="-25000" dirty="0">
                              <a:solidFill>
                                <a:schemeClr val="bg1"/>
                              </a:solidFill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unidade de campo elétrico no SI é o Newton por Coulomb (N/C).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Mas, a carga teste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não deve contribuir significativamente no campo gerado pelo conjunto de cargas em estudo, ela deve ser apenas uma carga teste, assim a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deverá ser muito pequena.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Portanto, o campo elétrico na posição em questão é, na verdade, definido por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pt-BR" i="1" dirty="0">
                                  <a:solidFill>
                                    <a:schemeClr val="bg1"/>
                                  </a:solidFill>
                                </a:rPr>
                                <m:t>q</m:t>
                              </m:r>
                              <m:r>
                                <m:rPr>
                                  <m:nor/>
                                </m:rPr>
                                <a:rPr lang="pt-BR" baseline="-25000" dirty="0">
                                  <a:solidFill>
                                    <a:schemeClr val="bg1"/>
                                  </a:solidFill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6E71F22-6319-3A4B-87D1-FC0FC902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39125"/>
              </a:xfrm>
              <a:prstGeom prst="rect">
                <a:avLst/>
              </a:prstGeom>
              <a:blipFill>
                <a:blip r:embed="rId2"/>
                <a:stretch>
                  <a:fillRect l="-556" r="-1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DB09FB2-720A-1749-BD6A-ED32C3447A8F}"/>
                  </a:ext>
                </a:extLst>
              </p:cNvPr>
              <p:cNvSpPr txBox="1"/>
              <p:nvPr/>
            </p:nvSpPr>
            <p:spPr>
              <a:xfrm>
                <a:off x="0" y="1534597"/>
                <a:ext cx="9144000" cy="35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Deslocando a carga teste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de um ponto a outro, podemos determinar o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para todos os pontos do espaço.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é, portanto, uma função vetorial da posição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força exercida em uma carga teste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em qualquer ponto está relacionada ao campo elétrico naquele ponto por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i="1" dirty="0">
                          <a:solidFill>
                            <a:schemeClr val="bg1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pt-BR" baseline="-25000" dirty="0">
                          <a:solidFill>
                            <a:schemeClr val="bg1"/>
                          </a:solidFill>
                        </a:rPr>
                        <m:t>0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DB09FB2-720A-1749-BD6A-ED32C344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4597"/>
                <a:ext cx="9144000" cy="3550587"/>
              </a:xfrm>
              <a:prstGeom prst="rect">
                <a:avLst/>
              </a:prstGeom>
              <a:blipFill>
                <a:blip r:embed="rId2"/>
                <a:stretch>
                  <a:fillRect t="-1071" b="-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C179C5-3DCA-5241-AAA1-AD7F754A0BEC}"/>
              </a:ext>
            </a:extLst>
          </p:cNvPr>
          <p:cNvSpPr txBox="1"/>
          <p:nvPr/>
        </p:nvSpPr>
        <p:spPr>
          <a:xfrm>
            <a:off x="0" y="1497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campo elétrico devido a uma única carga puntiforme pode ser calculado a partir da lei de Coulomb.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1EC2FE-5195-FB43-9B63-E4D58430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50640"/>
            <a:ext cx="4022758" cy="279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F3DC770-3DED-7F47-BE6A-65EAB6819B0B}"/>
                  </a:ext>
                </a:extLst>
              </p:cNvPr>
              <p:cNvSpPr txBox="1"/>
              <p:nvPr/>
            </p:nvSpPr>
            <p:spPr>
              <a:xfrm>
                <a:off x="4283968" y="1106133"/>
                <a:ext cx="4752528" cy="311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Considerando uma pequena carga de teste positiva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em algum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a uma distância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iP</a:t>
                </a:r>
                <a:r>
                  <a:rPr lang="pt-BR" dirty="0">
                    <a:solidFill>
                      <a:schemeClr val="bg1"/>
                    </a:solidFill>
                  </a:rPr>
                  <a:t> de uma carga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, a força em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 será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e, portanto, o campo elétrico no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será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F3DC770-3DED-7F47-BE6A-65EAB6819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06133"/>
                <a:ext cx="4752528" cy="3114955"/>
              </a:xfrm>
              <a:prstGeom prst="rect">
                <a:avLst/>
              </a:prstGeom>
              <a:blipFill>
                <a:blip r:embed="rId3"/>
                <a:stretch>
                  <a:fillRect l="-1596" t="-1220" r="-2926" b="-36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35B3183-FED9-6C43-AE08-1AE8C625FEC5}"/>
                  </a:ext>
                </a:extLst>
              </p:cNvPr>
              <p:cNvSpPr txBox="1"/>
              <p:nvPr/>
            </p:nvSpPr>
            <p:spPr>
              <a:xfrm>
                <a:off x="251520" y="4293068"/>
                <a:ext cx="8640960" cy="237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𝒊𝑷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𝒊𝑷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𝒊𝑷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o vetor unitário que aponta da posição da fonte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 para o ponto do campo </a:t>
                </a:r>
                <a:r>
                  <a:rPr lang="pt-BR" i="1" dirty="0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. </a:t>
                </a:r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35B3183-FED9-6C43-AE08-1AE8C625F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68"/>
                <a:ext cx="8640960" cy="2376292"/>
              </a:xfrm>
              <a:prstGeom prst="rect">
                <a:avLst/>
              </a:prstGeom>
              <a:blipFill>
                <a:blip r:embed="rId4"/>
                <a:stretch>
                  <a:fillRect l="-587" r="-1468" b="-47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4032B06-10CD-9645-9161-67665FB3F08E}"/>
                  </a:ext>
                </a:extLst>
              </p:cNvPr>
              <p:cNvSpPr txBox="1"/>
              <p:nvPr/>
            </p:nvSpPr>
            <p:spPr>
              <a:xfrm>
                <a:off x="0" y="772913"/>
                <a:ext cx="9036496" cy="431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resultante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devido a uma distribuição de cargas puntiformes é determinado pela soma dos campos devidos à cada uma das cargas separadamente: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Isto é, campos elétricos obedecem ao princípio da superposição.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Note que, apesar do campo elétrico depender da posição do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, ele não depende da carga teste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4032B06-10CD-9645-9161-67665FB3F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2913"/>
                <a:ext cx="9036496" cy="4312271"/>
              </a:xfrm>
              <a:prstGeom prst="rect">
                <a:avLst/>
              </a:prstGeom>
              <a:blipFill>
                <a:blip r:embed="rId2"/>
                <a:stretch>
                  <a:fillRect l="-843" t="-882" r="-1685" b="-2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1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227173-1921-9E4A-97C7-BF94EEB713DA}"/>
              </a:ext>
            </a:extLst>
          </p:cNvPr>
          <p:cNvSpPr txBox="1"/>
          <p:nvPr/>
        </p:nvSpPr>
        <p:spPr>
          <a:xfrm>
            <a:off x="0" y="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21-8 Consideremos uma carga puntiforme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= +8,0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, estando na origem, e uma segunda carga puntiforme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= +12,0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, estando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4,0 m.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Determinemos o campo elétrico no eixo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= 3,0 m. </a:t>
            </a:r>
          </a:p>
        </p:txBody>
      </p:sp>
    </p:spTree>
    <p:extLst>
      <p:ext uri="{BB962C8B-B14F-4D97-AF65-F5344CB8AC3E}">
        <p14:creationId xmlns:p14="http://schemas.microsoft.com/office/powerpoint/2010/main" val="32410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227173-1921-9E4A-97C7-BF94EEB713DA}"/>
              </a:ext>
            </a:extLst>
          </p:cNvPr>
          <p:cNvSpPr txBox="1"/>
          <p:nvPr/>
        </p:nvSpPr>
        <p:spPr>
          <a:xfrm>
            <a:off x="0" y="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21-8 Consideremos uma carga puntiforme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= +8,0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, estando na origem, e uma segunda carga puntiforme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= +12,0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, estando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4,0 m.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Determinemos o campo elétrico no eixo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= 3,0 m.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0D6AD0-6F6E-9749-AFF0-4AA8D605C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569660"/>
            <a:ext cx="4392488" cy="3120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1F4BBFA-81BE-0746-8399-4B5B14DCB9DA}"/>
                  </a:ext>
                </a:extLst>
              </p:cNvPr>
              <p:cNvSpPr txBox="1"/>
              <p:nvPr/>
            </p:nvSpPr>
            <p:spPr>
              <a:xfrm>
                <a:off x="4572000" y="1700808"/>
                <a:ext cx="4464496" cy="2528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k</a:t>
                </a:r>
                <a:r>
                  <a:rPr lang="pt-BR" dirty="0">
                    <a:solidFill>
                      <a:schemeClr val="bg1"/>
                    </a:solidFill>
                  </a:rPr>
                  <a:t> = 9 </a:t>
                </a:r>
                <a:r>
                  <a:rPr lang="pt-BR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9</a:t>
                </a:r>
                <a:r>
                  <a:rPr lang="pt-BR" dirty="0">
                    <a:solidFill>
                      <a:schemeClr val="bg1"/>
                    </a:solidFill>
                  </a:rPr>
                  <a:t> N.m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/C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baseline="30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portanto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sendo</a:t>
                </a:r>
              </a:p>
              <a:p>
                <a:pPr algn="ctr"/>
                <a:endParaRPr lang="pt-BR" sz="11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1F4BBFA-81BE-0746-8399-4B5B14DCB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0808"/>
                <a:ext cx="4464496" cy="2528256"/>
              </a:xfrm>
              <a:prstGeom prst="rect">
                <a:avLst/>
              </a:prstGeom>
              <a:blipFill>
                <a:blip r:embed="rId3"/>
                <a:stretch>
                  <a:fillRect t="-27500" b="-1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4AC6DA-FE3C-DF49-8899-D2C9CBB0D64C}"/>
                  </a:ext>
                </a:extLst>
              </p:cNvPr>
              <p:cNvSpPr txBox="1"/>
              <p:nvPr/>
            </p:nvSpPr>
            <p:spPr>
              <a:xfrm>
                <a:off x="107504" y="4798451"/>
                <a:ext cx="8928992" cy="177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  <a:br>
                  <a:rPr lang="pt-BR" dirty="0">
                    <a:solidFill>
                      <a:schemeClr val="bg1"/>
                    </a:solidFill>
                  </a:rPr>
                </a:br>
                <a:r>
                  <a:rPr lang="pt-BR" dirty="0">
                    <a:solidFill>
                      <a:schemeClr val="bg1"/>
                    </a:solidFill>
                  </a:rPr>
                  <a:t>sendo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sen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sen</a:t>
                </a:r>
                <a14:m>
                  <m:oMath xmlns:m="http://schemas.openxmlformats.org/officeDocument/2006/math">
                    <m:r>
                      <a:rPr lang="pt-B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0,6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𝟓𝟗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4AC6DA-FE3C-DF49-8899-D2C9CBB0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98451"/>
                <a:ext cx="8928992" cy="1779013"/>
              </a:xfrm>
              <a:prstGeom prst="rect">
                <a:avLst/>
              </a:prstGeom>
              <a:blipFill>
                <a:blip r:embed="rId4"/>
                <a:stretch>
                  <a:fillRect t="-39007" b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2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9B6165-54C6-624A-B51A-35354A94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620039" cy="302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223AE8-9F38-C742-8586-463A6474FBE4}"/>
                  </a:ext>
                </a:extLst>
              </p:cNvPr>
              <p:cNvSpPr txBox="1"/>
              <p:nvPr/>
            </p:nvSpPr>
            <p:spPr>
              <a:xfrm>
                <a:off x="117128" y="579168"/>
                <a:ext cx="8909744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pt-B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Portanto o módulo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dado por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223AE8-9F38-C742-8586-463A6474F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8" y="579168"/>
                <a:ext cx="8909744" cy="2064796"/>
              </a:xfrm>
              <a:prstGeom prst="rect">
                <a:avLst/>
              </a:prstGeom>
              <a:blipFill>
                <a:blip r:embed="rId3"/>
                <a:stretch>
                  <a:fillRect l="-996" t="-24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E72CC10-C286-7346-9180-6233D187AB4F}"/>
                  </a:ext>
                </a:extLst>
              </p:cNvPr>
              <p:cNvSpPr txBox="1"/>
              <p:nvPr/>
            </p:nvSpPr>
            <p:spPr>
              <a:xfrm>
                <a:off x="3931344" y="3140968"/>
                <a:ext cx="4968552" cy="221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 a direção e sentido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são dados na figura, sendo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 err="1">
                    <a:solidFill>
                      <a:schemeClr val="bg1"/>
                    </a:solidFill>
                  </a:rPr>
                  <a:t>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pt-B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E72CC10-C286-7346-9180-6233D187A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44" y="3140968"/>
                <a:ext cx="4968552" cy="2214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1630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26599</TotalTime>
  <Words>1530</Words>
  <Application>Microsoft Macintosh PowerPoint</Application>
  <PresentationFormat>Apresentação na tela (4:3)</PresentationFormat>
  <Paragraphs>276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Cambria Math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Cecília Salvadori</cp:lastModifiedBy>
  <cp:revision>552</cp:revision>
  <dcterms:created xsi:type="dcterms:W3CDTF">2002-01-15T15:53:22Z</dcterms:created>
  <dcterms:modified xsi:type="dcterms:W3CDTF">2020-08-26T00:15:57Z</dcterms:modified>
</cp:coreProperties>
</file>