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6" r:id="rId3"/>
    <p:sldId id="257" r:id="rId4"/>
    <p:sldId id="258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59" r:id="rId13"/>
    <p:sldId id="260" r:id="rId14"/>
    <p:sldId id="261" r:id="rId15"/>
    <p:sldId id="262" r:id="rId16"/>
    <p:sldId id="263" r:id="rId17"/>
    <p:sldId id="264" r:id="rId18"/>
    <p:sldId id="284" r:id="rId19"/>
    <p:sldId id="28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861F-DB2B-4A32-A7A9-0F2B5C8F82F3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0E817-0F68-48AC-8420-902F94C5CCA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6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4730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D0CFD-AA80-44C0-B24F-A835567F4DEE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7571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73EE-12B4-4AC6-8A1C-D0C1DC017F73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16677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232AA-64D6-43EF-B89F-66C11DEBC15A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21326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3D211-33F2-41A0-90D2-946F349E4831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87041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152B1-778E-4621-AD5E-95F0CDF40BED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9766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48973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35756-D228-4AC4-AEE1-37C686243A8E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52967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4730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3054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0684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5017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88317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99372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1390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B0B-4729-4D99-A311-F9011A13C892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4897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33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2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9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1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30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6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66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5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19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79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2B74-DC52-4A39-A7AE-C098E95BD845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0E69-CC23-480F-8BB8-23D3CB66E3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80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pt-BR" altLang="pt-BR" sz="4400"/>
              <a:t>Filtro de Kalman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pt-BR" altLang="pt-BR" sz="3200" dirty="0" smtClean="0"/>
              <a:t>Exemplo</a:t>
            </a:r>
            <a:endParaRPr lang="pt-BR" alt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5447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937" y="266700"/>
            <a:ext cx="101441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2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9087" y="671512"/>
            <a:ext cx="3267075" cy="6572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37" y="3248025"/>
            <a:ext cx="5240401" cy="17811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9787" y="3181350"/>
            <a:ext cx="5400675" cy="2590800"/>
          </a:xfrm>
          <a:prstGeom prst="rect">
            <a:avLst/>
          </a:prstGeom>
        </p:spPr>
      </p:pic>
      <p:cxnSp>
        <p:nvCxnSpPr>
          <p:cNvPr id="7" name="Conector de Seta Reta 6"/>
          <p:cNvCxnSpPr>
            <a:stCxn id="2" idx="2"/>
          </p:cNvCxnSpPr>
          <p:nvPr/>
        </p:nvCxnSpPr>
        <p:spPr>
          <a:xfrm flipH="1">
            <a:off x="2552700" y="1328737"/>
            <a:ext cx="3209925" cy="172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2" idx="2"/>
          </p:cNvCxnSpPr>
          <p:nvPr/>
        </p:nvCxnSpPr>
        <p:spPr>
          <a:xfrm>
            <a:off x="5762625" y="1328737"/>
            <a:ext cx="3105150" cy="172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648575" y="196215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Ruim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438400" y="196215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Bom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6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pt-BR" altLang="pt-BR" sz="4400"/>
              <a:t>Filtro de Kalman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pt-BR" altLang="pt-BR" sz="3200"/>
              <a:t>Estimação de uma constante</a:t>
            </a:r>
          </a:p>
        </p:txBody>
      </p:sp>
    </p:spTree>
    <p:extLst>
      <p:ext uri="{BB962C8B-B14F-4D97-AF65-F5344CB8AC3E}">
        <p14:creationId xmlns:p14="http://schemas.microsoft.com/office/powerpoint/2010/main" xmlns="" val="24770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8975"/>
            <a:ext cx="91440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84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1764"/>
            <a:ext cx="8229600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8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18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1"/>
            <a:ext cx="32004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1"/>
            <a:ext cx="76200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514600"/>
            <a:ext cx="3630613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590801"/>
            <a:ext cx="3895725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193926" y="6056313"/>
            <a:ext cx="2386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Caso 1 – ideal – R exato</a:t>
            </a:r>
          </a:p>
        </p:txBody>
      </p:sp>
    </p:spTree>
    <p:extLst>
      <p:ext uri="{BB962C8B-B14F-4D97-AF65-F5344CB8AC3E}">
        <p14:creationId xmlns:p14="http://schemas.microsoft.com/office/powerpoint/2010/main" xmlns="" val="2747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18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93925" y="6056313"/>
            <a:ext cx="6596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Caso 2 – ideal – R 100 vezes maior – FK dará menos peso às medidas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286000"/>
            <a:ext cx="3630613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6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518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93925" y="6056313"/>
            <a:ext cx="67120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/>
              <a:t>Caso 2 – ideal – R 100 vezes menor – FK dará peso demais às medidas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339" y="2284414"/>
            <a:ext cx="374332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pt-BR" altLang="pt-BR" sz="4400"/>
              <a:t>Filtro de Kalman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pt-BR" altLang="pt-BR" sz="3200" dirty="0" err="1" smtClean="0"/>
              <a:t>Matlab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4770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/>
          <a:srcRect l="25439" t="19121" r="2256" b="19745"/>
          <a:stretch/>
        </p:blipFill>
        <p:spPr>
          <a:xfrm>
            <a:off x="1162372" y="216976"/>
            <a:ext cx="8098385" cy="66410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009883" y="682288"/>
            <a:ext cx="234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SYS=SS(A,[B G],C,[D H])</a:t>
            </a:r>
          </a:p>
        </p:txBody>
      </p:sp>
      <p:pic>
        <p:nvPicPr>
          <p:cNvPr id="3074" name="Picture 2" descr="https://la.mathworks.com/help/examples/control/win64/KalmanFilteringExample_0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885" y="4618988"/>
            <a:ext cx="45624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4606506" y="595223"/>
            <a:ext cx="2406769" cy="14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5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ctms.engin.umich.edu/CTMS/Content/InvertedPendulum/System/Modeling/figures/pendulum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141" y="1523191"/>
            <a:ext cx="4943475" cy="1724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73257" y="681486"/>
            <a:ext cx="2182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Acelerômetro</a:t>
            </a:r>
            <a:endParaRPr lang="en-US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025" y="3854681"/>
            <a:ext cx="4024133" cy="25491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8399" y="1837753"/>
            <a:ext cx="1703178" cy="10949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0914" y="2932653"/>
            <a:ext cx="1190625" cy="4381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88400" y="3504333"/>
            <a:ext cx="5058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Objetivo</a:t>
            </a:r>
            <a:r>
              <a:rPr lang="en-US" sz="2800" dirty="0" smtClean="0"/>
              <a:t> – </a:t>
            </a:r>
            <a:r>
              <a:rPr lang="en-US" sz="2800" dirty="0" err="1" smtClean="0"/>
              <a:t>medir</a:t>
            </a:r>
            <a:r>
              <a:rPr lang="en-US" sz="2800" dirty="0" smtClean="0"/>
              <a:t> a (</a:t>
            </a:r>
            <a:r>
              <a:rPr lang="en-US" sz="2800" dirty="0" err="1" smtClean="0"/>
              <a:t>acel</a:t>
            </a:r>
            <a:r>
              <a:rPr lang="en-US" sz="2800" dirty="0" smtClean="0"/>
              <a:t>. externa)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é </a:t>
            </a:r>
            <a:r>
              <a:rPr lang="en-US" sz="2800" dirty="0" err="1" smtClean="0"/>
              <a:t>considerado</a:t>
            </a:r>
            <a:r>
              <a:rPr lang="en-US" sz="2800" dirty="0" smtClean="0"/>
              <a:t> um 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de </a:t>
            </a:r>
            <a:r>
              <a:rPr lang="en-US" sz="2800" dirty="0" err="1" smtClean="0"/>
              <a:t>Wierner</a:t>
            </a:r>
            <a:endParaRPr lang="en-US" sz="28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0914" y="4949287"/>
            <a:ext cx="867182" cy="35996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39454" y="4889328"/>
            <a:ext cx="1619610" cy="1635183"/>
          </a:xfrm>
          <a:prstGeom prst="rect">
            <a:avLst/>
          </a:prstGeom>
        </p:spPr>
      </p:pic>
      <p:cxnSp>
        <p:nvCxnSpPr>
          <p:cNvPr id="14" name="Conector de Seta Reta 13"/>
          <p:cNvCxnSpPr/>
          <p:nvPr/>
        </p:nvCxnSpPr>
        <p:spPr>
          <a:xfrm>
            <a:off x="7461849" y="5129268"/>
            <a:ext cx="1820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716283" y="5150525"/>
            <a:ext cx="131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Sistema </a:t>
            </a:r>
            <a:r>
              <a:rPr lang="en-US" dirty="0" err="1" smtClean="0"/>
              <a:t>estendido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0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ctms.engin.umich.edu/CTMS/Content/InvertedPendulum/System/Modeling/figures/pendulum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00" y="2486293"/>
            <a:ext cx="4157534" cy="12748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348" y="431321"/>
            <a:ext cx="3642570" cy="539234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6937" y="2144562"/>
            <a:ext cx="1466850" cy="89535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56937" y="3039912"/>
            <a:ext cx="1504950" cy="165735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787660" y="5262113"/>
            <a:ext cx="145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</a:t>
            </a:r>
            <a:r>
              <a:rPr lang="en-US" dirty="0" err="1" smtClean="0"/>
              <a:t>dinâmica</a:t>
            </a:r>
            <a:endParaRPr lang="en-US" dirty="0"/>
          </a:p>
        </p:txBody>
      </p:sp>
      <p:cxnSp>
        <p:nvCxnSpPr>
          <p:cNvPr id="19" name="Conector de Seta Reta 18"/>
          <p:cNvCxnSpPr>
            <a:stCxn id="17" idx="0"/>
          </p:cNvCxnSpPr>
          <p:nvPr/>
        </p:nvCxnSpPr>
        <p:spPr>
          <a:xfrm flipV="1">
            <a:off x="5517027" y="4416725"/>
            <a:ext cx="1349599" cy="8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9356784" y="5823670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</a:t>
            </a:r>
            <a:r>
              <a:rPr lang="en-US" dirty="0" err="1" smtClean="0"/>
              <a:t>estática</a:t>
            </a:r>
            <a:endParaRPr lang="en-US" dirty="0"/>
          </a:p>
        </p:txBody>
      </p:sp>
      <p:cxnSp>
        <p:nvCxnSpPr>
          <p:cNvPr id="21" name="Conector de Seta Reta 20"/>
          <p:cNvCxnSpPr>
            <a:stCxn id="20" idx="0"/>
            <a:endCxn id="16" idx="2"/>
          </p:cNvCxnSpPr>
          <p:nvPr/>
        </p:nvCxnSpPr>
        <p:spPr>
          <a:xfrm flipV="1">
            <a:off x="10021486" y="4697262"/>
            <a:ext cx="587926" cy="1126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29728" y="4226943"/>
            <a:ext cx="4990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– </a:t>
            </a:r>
            <a:r>
              <a:rPr lang="en-US" dirty="0" err="1" smtClean="0"/>
              <a:t>covariância</a:t>
            </a:r>
            <a:r>
              <a:rPr lang="en-US" dirty="0" smtClean="0"/>
              <a:t> de v (</a:t>
            </a:r>
            <a:r>
              <a:rPr lang="en-US" dirty="0" err="1" smtClean="0"/>
              <a:t>ruído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Wierner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W – </a:t>
            </a:r>
            <a:r>
              <a:rPr lang="en-US" dirty="0" err="1" smtClean="0"/>
              <a:t>covariância</a:t>
            </a:r>
            <a:r>
              <a:rPr lang="en-US" dirty="0" smtClean="0"/>
              <a:t> de w (</a:t>
            </a:r>
            <a:r>
              <a:rPr lang="en-US" dirty="0" err="1" smtClean="0"/>
              <a:t>ruído</a:t>
            </a:r>
            <a:r>
              <a:rPr lang="en-US" dirty="0" smtClean="0"/>
              <a:t> do sensor)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8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ctms.engin.umich.edu/CTMS/Content/InvertedPendulum/System/Modeling/figures/pendulum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511" y="2033320"/>
            <a:ext cx="6422513" cy="15777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017" y="973616"/>
            <a:ext cx="5961390" cy="94369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02920" y="279126"/>
            <a:ext cx="171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Filtro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Kalman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252" y="4029413"/>
            <a:ext cx="9341607" cy="22474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604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pt-BR" altLang="pt-BR" sz="4400"/>
              <a:t>Filtro de Kalman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pt-BR" altLang="pt-BR" sz="3200" dirty="0" smtClean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xmlns="" val="5447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491" y="1076145"/>
            <a:ext cx="3790950" cy="685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7491" y="2116257"/>
            <a:ext cx="5038725" cy="10382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9212" y="3154482"/>
            <a:ext cx="4252374" cy="31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4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491" y="1178764"/>
            <a:ext cx="2476500" cy="7048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7503" y="2055872"/>
            <a:ext cx="54197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9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0854" y="1076325"/>
            <a:ext cx="8191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7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055" y="540858"/>
            <a:ext cx="81343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4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136</Words>
  <Application>Microsoft Office PowerPoint</Application>
  <PresentationFormat>Personalizar</PresentationFormat>
  <Paragraphs>39</Paragraphs>
  <Slides>19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Filtro de Kalman</vt:lpstr>
      <vt:lpstr>Slide 2</vt:lpstr>
      <vt:lpstr>Slide 3</vt:lpstr>
      <vt:lpstr>Slide 4</vt:lpstr>
      <vt:lpstr>Filtro de Kalman</vt:lpstr>
      <vt:lpstr>Slide 6</vt:lpstr>
      <vt:lpstr>Slide 7</vt:lpstr>
      <vt:lpstr>Slide 8</vt:lpstr>
      <vt:lpstr>Slide 9</vt:lpstr>
      <vt:lpstr>Slide 10</vt:lpstr>
      <vt:lpstr>Slide 11</vt:lpstr>
      <vt:lpstr>Filtro de Kalman</vt:lpstr>
      <vt:lpstr>Slide 13</vt:lpstr>
      <vt:lpstr>Slide 14</vt:lpstr>
      <vt:lpstr>Slide 15</vt:lpstr>
      <vt:lpstr>Slide 16</vt:lpstr>
      <vt:lpstr>Slide 17</vt:lpstr>
      <vt:lpstr>Filtro de Kalman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A. TANNURI</dc:creator>
  <cp:lastModifiedBy>Eduardo</cp:lastModifiedBy>
  <cp:revision>10</cp:revision>
  <dcterms:created xsi:type="dcterms:W3CDTF">2018-10-26T09:53:39Z</dcterms:created>
  <dcterms:modified xsi:type="dcterms:W3CDTF">2018-11-23T11:43:02Z</dcterms:modified>
</cp:coreProperties>
</file>