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283" r:id="rId5"/>
    <p:sldId id="258" r:id="rId6"/>
    <p:sldId id="282" r:id="rId7"/>
    <p:sldId id="267" r:id="rId8"/>
    <p:sldId id="265" r:id="rId9"/>
    <p:sldId id="268" r:id="rId10"/>
    <p:sldId id="284" r:id="rId11"/>
    <p:sldId id="270" r:id="rId12"/>
    <p:sldId id="271" r:id="rId13"/>
    <p:sldId id="272" r:id="rId14"/>
    <p:sldId id="273" r:id="rId15"/>
    <p:sldId id="274" r:id="rId16"/>
    <p:sldId id="275" r:id="rId17"/>
    <p:sldId id="280" r:id="rId18"/>
    <p:sldId id="276" r:id="rId19"/>
    <p:sldId id="277" r:id="rId20"/>
    <p:sldId id="278" r:id="rId21"/>
    <p:sldId id="285" r:id="rId22"/>
    <p:sldId id="28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E25378-E3EA-4F43-8B1A-54380A2AC2A9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ewey.org/webdewey/login/login.html;jsessionid=996AFA1844C07274ACE5D771BF81F68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lcweb2.loc.gov/hlas/portugues/assunto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tchinsweb.me.u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atabases.unesco.org/thessp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Noam_Chom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07355"/>
            <a:ext cx="8136904" cy="1470025"/>
          </a:xfrm>
        </p:spPr>
        <p:txBody>
          <a:bodyPr/>
          <a:lstStyle/>
          <a:p>
            <a:r>
              <a:rPr lang="pt-BR" sz="2800" dirty="0" smtClean="0"/>
              <a:t>A natureza das linguagens documentárias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HUTCHINS (1975)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1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852936"/>
            <a:ext cx="7848872" cy="3888432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/>
              <a:t>Fonética (som) – </a:t>
            </a:r>
            <a:r>
              <a:rPr lang="pt-BR" altLang="pt-BR" dirty="0" err="1" smtClean="0"/>
              <a:t>better</a:t>
            </a:r>
            <a:r>
              <a:rPr lang="pt-BR" altLang="pt-BR" dirty="0" smtClean="0"/>
              <a:t> / </a:t>
            </a:r>
            <a:r>
              <a:rPr lang="pt-BR" altLang="pt-BR" dirty="0" err="1" smtClean="0"/>
              <a:t>bedder</a:t>
            </a:r>
            <a:r>
              <a:rPr lang="pt-BR" altLang="pt-BR" dirty="0" smtClean="0"/>
              <a:t> (mesmo som).</a:t>
            </a:r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/>
              <a:t>Unidade lexical = lexema (próximo à palavra). Lexemas combinam-se para formar frases.</a:t>
            </a:r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/>
              <a:t>Um lexema é a noção mais resumida de palavras gramaticais.</a:t>
            </a:r>
          </a:p>
          <a:p>
            <a:pPr algn="just" eaLnBrk="1" hangingPunct="1">
              <a:buFont typeface="+mj-lt"/>
              <a:buAutoNum type="arabicPeriod"/>
            </a:pP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Linguística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523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125113" cy="924475"/>
          </a:xfrm>
        </p:spPr>
        <p:txBody>
          <a:bodyPr/>
          <a:lstStyle/>
          <a:p>
            <a:pPr eaLnBrk="1" hangingPunct="1"/>
            <a:r>
              <a:rPr lang="pt-BR" sz="2400" dirty="0" smtClean="0">
                <a:solidFill>
                  <a:schemeClr val="tx1"/>
                </a:solidFill>
              </a:rPr>
              <a:t>Sintagma e Paradigma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pt-BR" sz="2000" dirty="0" smtClean="0"/>
              <a:t>As unidades da língua dependem de 2 planos: </a:t>
            </a:r>
            <a:endParaRPr lang="pt-BR" sz="2000" dirty="0"/>
          </a:p>
          <a:p>
            <a:pPr algn="just" eaLnBrk="1" hangingPunct="1"/>
            <a:r>
              <a:rPr lang="pt-BR" sz="2000" dirty="0" smtClean="0"/>
              <a:t>Sintagmático (relações de sucessão </a:t>
            </a:r>
            <a:r>
              <a:rPr lang="pt-BR" sz="2000" dirty="0" smtClean="0"/>
              <a:t>no </a:t>
            </a:r>
            <a:r>
              <a:rPr lang="pt-BR" sz="2000" dirty="0" smtClean="0"/>
              <a:t>seio da cadeia falada) (IN PRAESENTIA)</a:t>
            </a:r>
          </a:p>
          <a:p>
            <a:pPr algn="just" eaLnBrk="1" hangingPunct="1"/>
            <a:r>
              <a:rPr lang="pt-BR" sz="2000" dirty="0" smtClean="0"/>
              <a:t>Paradigmático (eixo da substituição, podendo cada elemento ser substituído no seu nível e dentro de uma classe formal</a:t>
            </a:r>
            <a:r>
              <a:rPr lang="pt-BR" sz="2000" dirty="0" smtClean="0"/>
              <a:t>) </a:t>
            </a:r>
            <a:r>
              <a:rPr lang="pt-BR" sz="2000" dirty="0" smtClean="0"/>
              <a:t>(IN AUSENTIA</a:t>
            </a:r>
            <a:r>
              <a:rPr lang="pt-BR" sz="2000" dirty="0" smtClean="0"/>
              <a:t>)</a:t>
            </a:r>
            <a:endParaRPr lang="pt-BR" sz="2000" dirty="0" smtClean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Art.     </a:t>
            </a:r>
            <a:r>
              <a:rPr lang="pt-BR" sz="2000" dirty="0" err="1" smtClean="0"/>
              <a:t>Subs</a:t>
            </a:r>
            <a:r>
              <a:rPr lang="pt-BR" sz="2000" dirty="0" smtClean="0"/>
              <a:t>.        Verbo      Adj.</a:t>
            </a:r>
          </a:p>
          <a:p>
            <a:pPr marL="0" indent="0" algn="just" eaLnBrk="1" hangingPunct="1">
              <a:buNone/>
            </a:pPr>
            <a:r>
              <a:rPr lang="pt-BR" sz="2000" dirty="0" err="1" smtClean="0"/>
              <a:t>Ex</a:t>
            </a:r>
            <a:r>
              <a:rPr lang="pt-BR" sz="2000" dirty="0" smtClean="0"/>
              <a:t>:  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A      menina    está           bem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Eixo            Os      rapazes   parecem   alegres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err="1" smtClean="0"/>
              <a:t>Parad</a:t>
            </a:r>
            <a:r>
              <a:rPr lang="pt-BR" sz="2000" dirty="0" smtClean="0"/>
              <a:t>.        Uma    mulher        foi         sequestrada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pt-BR" sz="2000" dirty="0" smtClean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              Eixo Sintagmático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  Sujeito                          Predicado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403350" y="4941888"/>
            <a:ext cx="5905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rot="5400000" flipH="1" flipV="1">
            <a:off x="504330" y="4040982"/>
            <a:ext cx="18002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1764060" y="42957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2916188" y="42957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406824" y="4581128"/>
            <a:ext cx="5183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1403449" y="4221088"/>
            <a:ext cx="5184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5400000">
            <a:off x="4068316" y="42957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403350" y="5301208"/>
            <a:ext cx="1873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4992901" y="5301208"/>
            <a:ext cx="2160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92896"/>
            <a:ext cx="7848872" cy="424847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altLang="pt-BR" sz="2800" dirty="0" smtClean="0"/>
              <a:t>L</a:t>
            </a:r>
            <a:r>
              <a:rPr lang="en-US" altLang="pt-BR" sz="2800" dirty="0" err="1" smtClean="0"/>
              <a:t>i</a:t>
            </a:r>
            <a:r>
              <a:rPr lang="pt-BR" altLang="pt-BR" sz="2800" dirty="0" err="1" smtClean="0"/>
              <a:t>nguagem</a:t>
            </a:r>
            <a:r>
              <a:rPr lang="pt-BR" altLang="pt-BR" sz="2800" dirty="0" smtClean="0"/>
              <a:t> documentária:</a:t>
            </a:r>
          </a:p>
          <a:p>
            <a:pPr marL="0" indent="0" algn="just" eaLnBrk="1" hangingPunct="1">
              <a:buNone/>
            </a:pPr>
            <a:r>
              <a:rPr lang="en-US" altLang="pt-BR" sz="2800" dirty="0"/>
              <a:t>	</a:t>
            </a:r>
            <a:r>
              <a:rPr lang="en-US" altLang="pt-BR" sz="2800" dirty="0" smtClean="0"/>
              <a:t>R</a:t>
            </a:r>
            <a:r>
              <a:rPr lang="pt-BR" altLang="pt-BR" sz="2800" dirty="0" smtClean="0"/>
              <a:t>elação significante/significado estabelecida por </a:t>
            </a:r>
            <a:r>
              <a:rPr lang="pt-BR" altLang="pt-BR" sz="2800" i="1" dirty="0" smtClean="0"/>
              <a:t>– DESCRITORES (monossemia – um termo possui apenas um significado)</a:t>
            </a:r>
            <a:endParaRPr lang="pt-BR" altLang="pt-BR" sz="2800" i="1" dirty="0" smtClean="0"/>
          </a:p>
          <a:p>
            <a:pPr algn="just" eaLnBrk="1" hangingPunct="1"/>
            <a:endParaRPr lang="pt-BR" altLang="pt-BR" sz="2800" dirty="0"/>
          </a:p>
          <a:p>
            <a:pPr marL="0" indent="0" algn="just">
              <a:buNone/>
            </a:pPr>
            <a:r>
              <a:rPr lang="pt-BR" altLang="pt-BR" sz="2800" dirty="0"/>
              <a:t>L</a:t>
            </a:r>
            <a:r>
              <a:rPr lang="pt-BR" altLang="pt-BR" sz="2800" dirty="0" smtClean="0"/>
              <a:t>inguagem natural:</a:t>
            </a:r>
          </a:p>
          <a:p>
            <a:pPr marL="0" indent="0" algn="just">
              <a:buNone/>
            </a:pPr>
            <a:r>
              <a:rPr lang="en-US" altLang="pt-BR" sz="2800" dirty="0" smtClean="0"/>
              <a:t>R</a:t>
            </a:r>
            <a:r>
              <a:rPr lang="pt-BR" altLang="pt-BR" sz="2800" dirty="0" smtClean="0"/>
              <a:t>elação </a:t>
            </a:r>
            <a:r>
              <a:rPr lang="pt-BR" altLang="pt-BR" sz="2800" dirty="0"/>
              <a:t>significante/significado </a:t>
            </a:r>
            <a:r>
              <a:rPr lang="pt-BR" altLang="pt-BR" sz="2800" dirty="0" smtClean="0"/>
              <a:t>estabelecida </a:t>
            </a:r>
            <a:r>
              <a:rPr lang="pt-BR" altLang="pt-BR" sz="2800" dirty="0"/>
              <a:t>por </a:t>
            </a:r>
            <a:r>
              <a:rPr lang="pt-BR" altLang="pt-BR" sz="2800" dirty="0" smtClean="0"/>
              <a:t>– PALAVRAS (polissemia – um termo pode possuir diversos significados)</a:t>
            </a:r>
            <a:endParaRPr lang="pt-BR" altLang="pt-BR" sz="2800" dirty="0" smtClean="0"/>
          </a:p>
          <a:p>
            <a:pPr algn="just" eaLnBrk="1" hangingPunct="1">
              <a:buFont typeface="+mj-lt"/>
              <a:buAutoNum type="arabicPeriod"/>
            </a:pP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8208912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Linguagem Documentária / Linguagem Natural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825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852936"/>
            <a:ext cx="7848872" cy="388843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dirty="0" smtClean="0"/>
              <a:t>Linguagem Natural pode funcionar como metalinguagem, ou seja, pode “falar” de outra linguagem. (Exemplo: Utilizo o português para falar de biologia)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 smtClean="0"/>
              <a:t>Linguagem Documentária não funciona como metalinguagem de si </a:t>
            </a:r>
            <a:r>
              <a:rPr lang="pt-BR" altLang="pt-BR" dirty="0" smtClean="0"/>
              <a:t>própria (é uma estrutura, pressupõe controle)</a:t>
            </a:r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r>
              <a:rPr lang="pt-BR" altLang="pt-BR" dirty="0" smtClean="0"/>
              <a:t>FALAS-SE DELA POR MEIO DA LINGUAGEM NATURAL e de </a:t>
            </a:r>
            <a:r>
              <a:rPr lang="pt-BR" altLang="pt-BR" dirty="0"/>
              <a:t>o</a:t>
            </a:r>
            <a:r>
              <a:rPr lang="pt-BR" altLang="pt-BR" dirty="0" smtClean="0"/>
              <a:t>utras linguagens (LINGUAGEM DE ESPECIALIDADE</a:t>
            </a:r>
            <a:r>
              <a:rPr lang="pt-BR" altLang="pt-BR" dirty="0" smtClean="0"/>
              <a:t>) </a:t>
            </a:r>
          </a:p>
          <a:p>
            <a:pPr marL="0" indent="0" algn="just" eaLnBrk="1" hangingPunct="1">
              <a:buNone/>
            </a:pPr>
            <a:r>
              <a:rPr lang="pt-BR" altLang="pt-BR" dirty="0" smtClean="0"/>
              <a:t>Exemplo: </a:t>
            </a:r>
            <a:r>
              <a:rPr lang="pt-BR" altLang="pt-BR" dirty="0" err="1" smtClean="0"/>
              <a:t>Decs</a:t>
            </a:r>
            <a:r>
              <a:rPr lang="pt-BR" altLang="pt-BR" dirty="0" smtClean="0"/>
              <a:t> – descritores em saúde</a:t>
            </a: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Linguagem Documentária /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91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48880"/>
            <a:ext cx="7848872" cy="439248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altLang="pt-BR" dirty="0" smtClean="0"/>
              <a:t>Linguagem Documentária:  linguagem artificial, construída, para designar funções específicas de descrição e acesso à informação</a:t>
            </a:r>
            <a:r>
              <a:rPr lang="pt-BR" altLang="pt-BR" dirty="0" smtClean="0"/>
              <a:t>.</a:t>
            </a:r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r>
              <a:rPr lang="pt-BR" altLang="pt-BR" dirty="0" smtClean="0"/>
              <a:t>Controle da significação (limitação da semiose)</a:t>
            </a: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Monossemia: Um termo representa apenas um conceito e vice-versa.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Exemplo: Em um tesauro sobre frutas, MANGA pode ser representada por  </a:t>
            </a:r>
            <a:r>
              <a:rPr lang="pt-BR" altLang="pt-BR" dirty="0" smtClean="0"/>
              <a:t>FRUTA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Exemplo: Em um tesauro sobre moda, manga pode ser parte de vestimenta.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6480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Linguagem Documentária /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95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43500" y="2132856"/>
            <a:ext cx="8448980" cy="4392488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pt-BR" altLang="pt-BR" dirty="0" smtClean="0"/>
              <a:t>Linguagens Artificiais como a Linguagem Documentária são criadas para preencher funções </a:t>
            </a:r>
            <a:r>
              <a:rPr lang="pt-BR" altLang="pt-BR" dirty="0" smtClean="0"/>
              <a:t>particulares (em contextos documentários por exemplo – arquivo, biblioteca, museu, etc.).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Linguagens documentárias devem ser “mais” eficientes que as linguagens naturais pois:</a:t>
            </a:r>
          </a:p>
          <a:p>
            <a:pPr algn="just" eaLnBrk="1" hangingPunct="1"/>
            <a:r>
              <a:rPr lang="pt-BR" altLang="pt-BR" dirty="0" smtClean="0"/>
              <a:t>Devem reduzir ou eliminar a redundância e a ambiguidade da linguagem natural;</a:t>
            </a:r>
          </a:p>
          <a:p>
            <a:pPr algn="just" eaLnBrk="1" hangingPunct="1"/>
            <a:r>
              <a:rPr lang="pt-BR" altLang="pt-BR" dirty="0" smtClean="0"/>
              <a:t>Buscam “normalizar/padronizar”  termos</a:t>
            </a:r>
          </a:p>
          <a:p>
            <a:pPr algn="just" eaLnBrk="1" hangingPunct="1"/>
            <a:r>
              <a:rPr lang="pt-BR" altLang="pt-BR" dirty="0" smtClean="0"/>
              <a:t>CDD/CDU (sistemas de notações especiais</a:t>
            </a:r>
            <a:r>
              <a:rPr lang="pt-BR" altLang="pt-BR" dirty="0" smtClean="0"/>
              <a:t>)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Link para </a:t>
            </a:r>
            <a:r>
              <a:rPr lang="pt-BR" altLang="pt-BR" dirty="0" err="1" smtClean="0"/>
              <a:t>WebDewey</a:t>
            </a:r>
            <a:r>
              <a:rPr lang="pt-BR" altLang="pt-BR" dirty="0" smtClean="0"/>
              <a:t>:</a:t>
            </a:r>
          </a:p>
          <a:p>
            <a:pPr marL="0" indent="0" algn="just">
              <a:buNone/>
            </a:pPr>
            <a:r>
              <a:rPr lang="pt-BR" altLang="pt-BR" dirty="0">
                <a:hlinkClick r:id="rId2"/>
              </a:rPr>
              <a:t>http://</a:t>
            </a:r>
            <a:r>
              <a:rPr lang="pt-BR" altLang="pt-BR" dirty="0" smtClean="0">
                <a:hlinkClick r:id="rId2"/>
              </a:rPr>
              <a:t>dewey.org/webdewey/login/login.html;jsessionid=996AFA1844C07274ACE5D771BF81F681</a:t>
            </a:r>
            <a:endParaRPr lang="pt-BR" altLang="pt-BR" dirty="0" smtClean="0"/>
          </a:p>
          <a:p>
            <a:pPr marL="0" indent="0" algn="just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Linguagem Documentária /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8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47564" y="1844824"/>
            <a:ext cx="7848872" cy="5184576"/>
          </a:xfrm>
        </p:spPr>
        <p:txBody>
          <a:bodyPr>
            <a:normAutofit/>
          </a:bodyPr>
          <a:lstStyle/>
          <a:p>
            <a:pPr algn="just"/>
            <a:r>
              <a:rPr lang="pt-BR" altLang="pt-BR" dirty="0" smtClean="0"/>
              <a:t>Função informativa ou referencial: </a:t>
            </a:r>
            <a:r>
              <a:rPr lang="pt-BR" altLang="pt-BR" dirty="0"/>
              <a:t>c</a:t>
            </a:r>
            <a:r>
              <a:rPr lang="pt-BR" altLang="pt-BR" dirty="0" smtClean="0"/>
              <a:t>omunicar informação (ciência)</a:t>
            </a:r>
          </a:p>
          <a:p>
            <a:pPr algn="just"/>
            <a:r>
              <a:rPr lang="pt-BR" altLang="pt-BR" dirty="0" smtClean="0"/>
              <a:t>Função poética (estética)</a:t>
            </a:r>
          </a:p>
          <a:p>
            <a:pPr algn="just"/>
            <a:r>
              <a:rPr lang="pt-BR" altLang="pt-BR" dirty="0" smtClean="0"/>
              <a:t>Função emotiva</a:t>
            </a:r>
          </a:p>
          <a:p>
            <a:pPr algn="just"/>
            <a:r>
              <a:rPr lang="pt-BR" altLang="pt-BR" dirty="0" smtClean="0"/>
              <a:t>Função conativa (persuasão) </a:t>
            </a:r>
            <a:r>
              <a:rPr lang="en-US" altLang="pt-BR" dirty="0" smtClean="0"/>
              <a:t>–</a:t>
            </a:r>
            <a:r>
              <a:rPr lang="pt-BR" altLang="pt-BR" dirty="0" smtClean="0"/>
              <a:t> imperativo</a:t>
            </a:r>
          </a:p>
          <a:p>
            <a:pPr algn="just"/>
            <a:r>
              <a:rPr lang="pt-BR" altLang="pt-BR" dirty="0" smtClean="0"/>
              <a:t>Função fática (</a:t>
            </a:r>
            <a:r>
              <a:rPr lang="pt-BR" altLang="pt-BR" dirty="0" smtClean="0"/>
              <a:t>contato/canal) </a:t>
            </a:r>
            <a:r>
              <a:rPr lang="pt-BR" dirty="0"/>
              <a:t>Tem por finalidade estabelecer, prolongar ou interromper a </a:t>
            </a:r>
            <a:r>
              <a:rPr lang="pt-BR" dirty="0" smtClean="0"/>
              <a:t>comunicação. </a:t>
            </a:r>
            <a:r>
              <a:rPr lang="pt-BR" dirty="0" err="1" smtClean="0"/>
              <a:t>Ex</a:t>
            </a:r>
            <a:r>
              <a:rPr lang="pt-BR" dirty="0" smtClean="0"/>
              <a:t>: Alô? Está me ouvindo?</a:t>
            </a:r>
            <a:endParaRPr lang="pt-BR" altLang="pt-BR" dirty="0" smtClean="0"/>
          </a:p>
          <a:p>
            <a:pPr algn="just"/>
            <a:r>
              <a:rPr lang="pt-BR" altLang="pt-BR" dirty="0" smtClean="0"/>
              <a:t>Função </a:t>
            </a:r>
            <a:r>
              <a:rPr lang="pt-BR" altLang="pt-BR" dirty="0" smtClean="0"/>
              <a:t>metalinguística (explica a </a:t>
            </a:r>
            <a:r>
              <a:rPr lang="pt-BR" altLang="pt-BR" dirty="0" err="1" smtClean="0"/>
              <a:t>lgg</a:t>
            </a:r>
            <a:r>
              <a:rPr lang="pt-BR" altLang="pt-BR" dirty="0" smtClean="0"/>
              <a:t> por ela mesma)</a:t>
            </a:r>
            <a:endParaRPr lang="pt-BR" altLang="pt-BR" dirty="0" smtClean="0"/>
          </a:p>
          <a:p>
            <a:pPr algn="just"/>
            <a:endParaRPr lang="pt-BR" altLang="pt-BR" dirty="0"/>
          </a:p>
          <a:p>
            <a:pPr marL="0" indent="0" algn="just">
              <a:buNone/>
            </a:pPr>
            <a:endParaRPr lang="pt-BR" altLang="pt-BR" dirty="0" smtClean="0"/>
          </a:p>
          <a:p>
            <a:pPr marL="0" indent="0" algn="just">
              <a:buNone/>
            </a:pPr>
            <a:r>
              <a:rPr lang="pt-BR" altLang="pt-BR" dirty="0" smtClean="0"/>
              <a:t>Características</a:t>
            </a:r>
            <a:r>
              <a:rPr lang="pt-BR" altLang="pt-BR" dirty="0" smtClean="0"/>
              <a:t>:</a:t>
            </a:r>
          </a:p>
          <a:p>
            <a:pPr marL="0" indent="0" algn="just">
              <a:buNone/>
            </a:pPr>
            <a:r>
              <a:rPr lang="pt-BR" altLang="pt-BR" dirty="0" smtClean="0"/>
              <a:t>Polissemia / Ambiguidade</a:t>
            </a:r>
          </a:p>
          <a:p>
            <a:pPr marL="0" indent="0" algn="just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5040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Funções da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664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7848872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altLang="pt-BR" dirty="0" smtClean="0"/>
          </a:p>
          <a:p>
            <a:pPr marL="0" indent="0" algn="just">
              <a:buNone/>
            </a:pPr>
            <a:r>
              <a:rPr lang="pt-BR" altLang="pt-BR" sz="2800" dirty="0"/>
              <a:t>C</a:t>
            </a:r>
            <a:r>
              <a:rPr lang="pt-BR" altLang="pt-BR" sz="2800" dirty="0" smtClean="0"/>
              <a:t>anal de comunicação entre documentos e leitores </a:t>
            </a:r>
            <a:r>
              <a:rPr lang="en-US" altLang="pt-BR" sz="2800" dirty="0" smtClean="0"/>
              <a:t>–</a:t>
            </a:r>
            <a:r>
              <a:rPr lang="pt-BR" altLang="pt-BR" sz="2800" dirty="0" smtClean="0"/>
              <a:t> função informativa, referencial </a:t>
            </a:r>
          </a:p>
          <a:p>
            <a:pPr algn="just" eaLnBrk="1" hangingPunct="1"/>
            <a:r>
              <a:rPr lang="pt-BR" altLang="pt-BR" sz="2800" u="sng" dirty="0" smtClean="0"/>
              <a:t>Representa informação</a:t>
            </a:r>
            <a:r>
              <a:rPr lang="pt-BR" altLang="pt-BR" sz="2800" dirty="0" smtClean="0"/>
              <a:t>.</a:t>
            </a:r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Funções das Linguagens Documentárias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78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36912"/>
            <a:ext cx="7848872" cy="324036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Tx/>
              <a:buChar char="•"/>
            </a:pPr>
            <a:r>
              <a:rPr lang="pt-BR" altLang="pt-BR" sz="2800" dirty="0"/>
              <a:t>P</a:t>
            </a:r>
            <a:r>
              <a:rPr lang="pt-BR" altLang="pt-BR" sz="2800" dirty="0" smtClean="0"/>
              <a:t>ropósito de um sistema de informação: fornecer aos usuários documentos que sejam interessantes para eles.</a:t>
            </a:r>
          </a:p>
          <a:p>
            <a:pPr algn="just" eaLnBrk="1" hangingPunct="1">
              <a:buFontTx/>
              <a:buChar char="•"/>
            </a:pPr>
            <a:endParaRPr lang="pt-BR" altLang="pt-BR" sz="2800" dirty="0" smtClean="0"/>
          </a:p>
          <a:p>
            <a:pPr marL="0" indent="0" algn="just" eaLnBrk="1" hangingPunct="1">
              <a:buNone/>
            </a:pPr>
            <a:r>
              <a:rPr lang="pt-BR" altLang="pt-BR" sz="2800" dirty="0" smtClean="0"/>
              <a:t>Critérios de validação: </a:t>
            </a:r>
            <a:r>
              <a:rPr lang="pt-BR" altLang="pt-BR" sz="2800" dirty="0" smtClean="0"/>
              <a:t>relevância (importância), precisão (alvo),  </a:t>
            </a:r>
            <a:r>
              <a:rPr lang="pt-BR" altLang="pt-BR" sz="2800" dirty="0" err="1" smtClean="0"/>
              <a:t>revocação</a:t>
            </a:r>
            <a:r>
              <a:rPr lang="pt-BR" altLang="pt-BR" sz="2800" dirty="0" smtClean="0"/>
              <a:t> (recuperação).</a:t>
            </a:r>
            <a:endParaRPr lang="pt-BR" altLang="pt-BR" sz="2800" dirty="0" smtClean="0"/>
          </a:p>
          <a:p>
            <a:pPr algn="just" eaLnBrk="1" hangingPunct="1">
              <a:buFontTx/>
              <a:buChar char="•"/>
            </a:pPr>
            <a:r>
              <a:rPr lang="pt-BR" altLang="pt-BR" sz="2800" dirty="0" smtClean="0"/>
              <a:t>- Avaliação: quantitativa, qualitativa.</a:t>
            </a:r>
          </a:p>
          <a:p>
            <a:pPr algn="just">
              <a:buFontTx/>
              <a:buChar char="•"/>
            </a:pPr>
            <a:r>
              <a:rPr lang="pt-BR" altLang="pt-BR" sz="2800" dirty="0" smtClean="0"/>
              <a:t>- quantitativa: capacidade de </a:t>
            </a:r>
            <a:r>
              <a:rPr lang="pt-BR" altLang="pt-BR" sz="2800" dirty="0" smtClean="0"/>
              <a:t>discriminar (</a:t>
            </a:r>
            <a:r>
              <a:rPr lang="pt-BR" sz="2000" dirty="0"/>
              <a:t>estabelecer diferenças</a:t>
            </a:r>
            <a:r>
              <a:rPr lang="pt-BR" sz="2000" dirty="0" smtClean="0"/>
              <a:t>, </a:t>
            </a:r>
            <a:r>
              <a:rPr lang="pt-BR" sz="2000" dirty="0"/>
              <a:t>distinguir e diferenciar</a:t>
            </a:r>
            <a:r>
              <a:rPr lang="pt-BR" altLang="pt-BR" sz="2800" dirty="0" smtClean="0"/>
              <a:t>) </a:t>
            </a:r>
            <a:r>
              <a:rPr lang="pt-BR" altLang="pt-BR" sz="2800" dirty="0" smtClean="0"/>
              <a:t>informação.</a:t>
            </a:r>
          </a:p>
          <a:p>
            <a:pPr algn="just" eaLnBrk="1" hangingPunct="1">
              <a:buFontTx/>
              <a:buChar char="•"/>
            </a:pPr>
            <a:r>
              <a:rPr lang="pt-BR" altLang="pt-BR" sz="2800" dirty="0" smtClean="0"/>
              <a:t>- qualitativa: efeitos de sentido produzidos.</a:t>
            </a:r>
          </a:p>
          <a:p>
            <a:pPr marL="0" indent="0" algn="just" eaLnBrk="1" hangingPunct="1">
              <a:buNone/>
            </a:pPr>
            <a:endParaRPr lang="pt-BR" altLang="pt-BR" sz="2800" dirty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marL="0" indent="0" algn="just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5040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Sistemas de Informação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896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47564" y="2204864"/>
            <a:ext cx="7848872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altLang="pt-BR" sz="2000" dirty="0" smtClean="0"/>
              <a:t>Sistemas </a:t>
            </a:r>
            <a:r>
              <a:rPr lang="pt-BR" altLang="pt-BR" sz="2000" dirty="0" err="1" smtClean="0"/>
              <a:t>pré</a:t>
            </a:r>
            <a:r>
              <a:rPr lang="pt-BR" altLang="pt-BR" sz="2000" dirty="0" err="1"/>
              <a:t>-</a:t>
            </a:r>
            <a:r>
              <a:rPr lang="pt-BR" altLang="pt-BR" sz="2000" dirty="0" err="1" smtClean="0"/>
              <a:t>coordenados</a:t>
            </a:r>
            <a:r>
              <a:rPr lang="pt-BR" altLang="pt-BR" sz="2000" dirty="0" smtClean="0"/>
              <a:t>: compostos de assuntos </a:t>
            </a:r>
          </a:p>
          <a:p>
            <a:pPr marL="0" indent="0" algn="just">
              <a:buNone/>
            </a:pPr>
            <a:r>
              <a:rPr lang="pt-BR" altLang="pt-BR" sz="2000" dirty="0" smtClean="0"/>
              <a:t>(sintagmas: temas + lugar/tempo +idioma)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000" dirty="0" smtClean="0"/>
              <a:t>Vários conceitos compõem um assunto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000" dirty="0" smtClean="0"/>
              <a:t>- </a:t>
            </a:r>
            <a:r>
              <a:rPr lang="en-US" sz="2000" dirty="0" smtClean="0"/>
              <a:t>CABEÇALHOS</a:t>
            </a:r>
            <a:r>
              <a:rPr lang="pt-BR" sz="2000" dirty="0" smtClean="0"/>
              <a:t> DE ASSUNTOS, SÍMBOLOS DE SISTEMAS DE CLASSIFICAÇÃO</a:t>
            </a:r>
            <a:endParaRPr lang="pt-BR" sz="2000" dirty="0"/>
          </a:p>
          <a:p>
            <a:pPr marL="0" indent="0" algn="just">
              <a:lnSpc>
                <a:spcPct val="8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000" dirty="0" smtClean="0"/>
              <a:t>Exemplos em CDU: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2000" dirty="0"/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2000" dirty="0" smtClean="0"/>
          </a:p>
          <a:p>
            <a:pPr algn="just" eaLnBrk="1" hangingPunct="1"/>
            <a:endParaRPr lang="pt-BR" alt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tx1"/>
                </a:solidFill>
              </a:rPr>
              <a:t>Cabeçalho de assunto  da Library </a:t>
            </a:r>
            <a:r>
              <a:rPr lang="pt-BR" altLang="pt-BR" sz="2000" dirty="0" err="1" smtClean="0">
                <a:solidFill>
                  <a:schemeClr val="tx1"/>
                </a:solidFill>
              </a:rPr>
              <a:t>of</a:t>
            </a:r>
            <a:r>
              <a:rPr lang="pt-BR" altLang="pt-BR" sz="2000" dirty="0" smtClean="0">
                <a:solidFill>
                  <a:schemeClr val="tx1"/>
                </a:solidFill>
              </a:rPr>
              <a:t> </a:t>
            </a:r>
            <a:r>
              <a:rPr lang="pt-BR" altLang="pt-BR" sz="2000" dirty="0" err="1" smtClean="0">
                <a:solidFill>
                  <a:schemeClr val="tx1"/>
                </a:solidFill>
              </a:rPr>
              <a:t>Congress</a:t>
            </a:r>
            <a:endParaRPr lang="pt-BR" alt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pt-BR" altLang="pt-BR" sz="2000" dirty="0">
                <a:solidFill>
                  <a:schemeClr val="tx1"/>
                </a:solidFill>
                <a:hlinkClick r:id="rId2"/>
              </a:rPr>
              <a:t>://</a:t>
            </a:r>
            <a:r>
              <a:rPr lang="pt-BR" altLang="pt-BR" sz="2000" dirty="0" smtClean="0">
                <a:solidFill>
                  <a:schemeClr val="tx1"/>
                </a:solidFill>
                <a:hlinkClick r:id="rId2"/>
              </a:rPr>
              <a:t>lcweb2.loc.gov/hlas/portugues/assuntos.html</a:t>
            </a:r>
            <a:endParaRPr lang="pt-BR" altLang="pt-BR" sz="2000" dirty="0" smtClean="0">
              <a:solidFill>
                <a:schemeClr val="tx1"/>
              </a:solidFill>
            </a:endParaRPr>
          </a:p>
          <a:p>
            <a:pPr algn="just"/>
            <a:endParaRPr lang="pt-BR" altLang="pt-BR" sz="2000" dirty="0" smtClean="0">
              <a:solidFill>
                <a:schemeClr val="tx1"/>
              </a:solidFill>
            </a:endParaRPr>
          </a:p>
          <a:p>
            <a:pPr algn="just"/>
            <a:endParaRPr lang="pt-BR" altLang="pt-BR" sz="20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Sistemas </a:t>
            </a:r>
            <a:r>
              <a:rPr lang="pt-BR" sz="2400" dirty="0" err="1" smtClean="0"/>
              <a:t>Pré-Coordenados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83097"/>
              </p:ext>
            </p:extLst>
          </p:nvPr>
        </p:nvGraphicFramePr>
        <p:xfrm>
          <a:off x="674860" y="4436361"/>
          <a:ext cx="5400600" cy="818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653"/>
                <a:gridCol w="2291947"/>
              </a:tblGrid>
              <a:tr h="2326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</a:rPr>
                        <a:t>História da religião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</a:rPr>
                        <a:t>2(091)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4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</a:rPr>
                        <a:t>Religião no Brasil no século XXI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chemeClr val="tx1"/>
                          </a:solidFill>
                          <a:effectLst/>
                        </a:rPr>
                        <a:t>2(81)”20”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3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chemeClr val="tx1"/>
                          </a:solidFill>
                          <a:effectLst/>
                        </a:rPr>
                        <a:t>Religião na pré-história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</a:rPr>
                        <a:t>2”63”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4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John </a:t>
            </a:r>
            <a:r>
              <a:rPr lang="pt-BR" dirty="0" err="1" smtClean="0"/>
              <a:t>Hutchins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William John </a:t>
            </a:r>
            <a:r>
              <a:rPr lang="pt-BR" dirty="0" err="1" smtClean="0"/>
              <a:t>Hutchins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Nascimento: 27/01/1939</a:t>
            </a:r>
          </a:p>
          <a:p>
            <a:pPr algn="just"/>
            <a:r>
              <a:rPr lang="pt-BR" dirty="0" smtClean="0"/>
              <a:t>É um linguística e cientista da informação inglês, especialista em tradução automática.</a:t>
            </a:r>
          </a:p>
          <a:p>
            <a:pPr algn="just"/>
            <a:r>
              <a:rPr lang="pt-BR" dirty="0" smtClean="0"/>
              <a:t>Publica principalmente nas áreas de linguística, recuperação da informação, biblioteconomia e tradução automática.</a:t>
            </a:r>
          </a:p>
          <a:p>
            <a:pPr algn="just"/>
            <a:r>
              <a:rPr lang="pt-BR" dirty="0"/>
              <a:t>Home Page: </a:t>
            </a:r>
            <a:r>
              <a:rPr lang="pt-BR" dirty="0">
                <a:hlinkClick r:id="rId2"/>
              </a:rPr>
              <a:t>http://www.hutchinsweb.me.uk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7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90159" y="2852936"/>
            <a:ext cx="7848872" cy="37444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dirty="0" smtClean="0"/>
              <a:t>Unidades = descritores </a:t>
            </a:r>
          </a:p>
          <a:p>
            <a:pPr marL="0" indent="0" algn="just">
              <a:buNone/>
            </a:pPr>
            <a:r>
              <a:rPr lang="pt-BR" sz="2800" dirty="0" smtClean="0"/>
              <a:t>(termos de linguagens de especialidade + sintaxe)</a:t>
            </a:r>
          </a:p>
          <a:p>
            <a:pPr marL="0" indent="0" algn="just">
              <a:buNone/>
            </a:pPr>
            <a:endParaRPr lang="pt-BR" altLang="pt-BR" sz="2800" dirty="0" smtClean="0"/>
          </a:p>
          <a:p>
            <a:pPr marL="0" indent="0" algn="just">
              <a:buNone/>
            </a:pPr>
            <a:r>
              <a:rPr lang="pt-BR" altLang="pt-BR" sz="2800" dirty="0" smtClean="0"/>
              <a:t>Exemplo: Sistema UNITERMO, tesauros</a:t>
            </a:r>
            <a:r>
              <a:rPr lang="pt-BR" altLang="pt-BR" sz="2800" dirty="0" smtClean="0"/>
              <a:t>.</a:t>
            </a:r>
          </a:p>
          <a:p>
            <a:pPr marL="0" indent="0" algn="just">
              <a:buNone/>
            </a:pPr>
            <a:endParaRPr lang="pt-BR" altLang="pt-BR" sz="2800" dirty="0"/>
          </a:p>
          <a:p>
            <a:pPr marL="0" indent="0" algn="just">
              <a:buNone/>
            </a:pPr>
            <a:r>
              <a:rPr lang="pt-BR" altLang="pt-BR" sz="2800" dirty="0" smtClean="0"/>
              <a:t>Tesauro da UNESCO</a:t>
            </a:r>
          </a:p>
          <a:p>
            <a:pPr marL="0" indent="0" algn="just">
              <a:buNone/>
            </a:pPr>
            <a:r>
              <a:rPr lang="pt-BR" altLang="pt-BR" sz="2800" dirty="0">
                <a:hlinkClick r:id="rId2"/>
              </a:rPr>
              <a:t>http://databases.unesco.org/thessp</a:t>
            </a:r>
            <a:r>
              <a:rPr lang="pt-BR" altLang="pt-BR" sz="2800" dirty="0" smtClean="0">
                <a:hlinkClick r:id="rId2"/>
              </a:rPr>
              <a:t>/</a:t>
            </a:r>
            <a:endParaRPr lang="pt-BR" altLang="pt-BR" sz="2800" dirty="0" smtClean="0"/>
          </a:p>
          <a:p>
            <a:pPr marL="0" indent="0" algn="just">
              <a:buNone/>
            </a:pPr>
            <a:endParaRPr lang="pt-BR" altLang="pt-BR" sz="2800" dirty="0" smtClean="0"/>
          </a:p>
          <a:p>
            <a:pPr algn="just" eaLnBrk="1" hangingPunct="1"/>
            <a:endParaRPr lang="pt-BR" altLang="pt-BR" sz="2800" dirty="0" smtClean="0"/>
          </a:p>
          <a:p>
            <a:pPr algn="just" eaLnBrk="1" hangingPunct="1"/>
            <a:endParaRPr lang="pt-BR" altLang="pt-BR" sz="28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Sistemas pós-coordenados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613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90159" y="2708920"/>
            <a:ext cx="7848872" cy="38884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2800" u="sng" dirty="0" smtClean="0"/>
              <a:t>Compatibilizam (conciliam)</a:t>
            </a:r>
            <a:r>
              <a:rPr lang="pt-BR" sz="2800" dirty="0" smtClean="0"/>
              <a:t>: </a:t>
            </a:r>
            <a:r>
              <a:rPr lang="pt-BR" sz="2800" dirty="0" smtClean="0"/>
              <a:t>linguagem de especialidade, linguagem natural, linguagem do documento, linguagem do usuários</a:t>
            </a:r>
            <a:r>
              <a:rPr lang="pt-BR" sz="2800" dirty="0" smtClean="0"/>
              <a:t>).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 smtClean="0"/>
              <a:t>Linguagens documentárias: sistemas de significação complexos, construídos por regras de </a:t>
            </a:r>
            <a:r>
              <a:rPr lang="pt-BR" sz="2800" dirty="0" smtClean="0"/>
              <a:t>jure (lei, impostas), </a:t>
            </a:r>
            <a:r>
              <a:rPr lang="pt-BR" sz="2800" dirty="0" smtClean="0"/>
              <a:t>fundamentadas em critérios lógico-semânticos.</a:t>
            </a:r>
            <a:endParaRPr lang="pt-BR" altLang="pt-BR" sz="2800" dirty="0" smtClean="0"/>
          </a:p>
          <a:p>
            <a:pPr marL="0" indent="0" algn="just" eaLnBrk="1" hangingPunct="1">
              <a:buNone/>
            </a:pPr>
            <a:r>
              <a:rPr lang="pt-BR" altLang="pt-BR" sz="2800" dirty="0" smtClean="0"/>
              <a:t>(os demais capítulos da obra de </a:t>
            </a:r>
            <a:r>
              <a:rPr lang="pt-BR" altLang="pt-BR" sz="2800" dirty="0" err="1" smtClean="0"/>
              <a:t>Hutchins</a:t>
            </a:r>
            <a:r>
              <a:rPr lang="pt-BR" altLang="pt-BR" sz="2800" dirty="0" smtClean="0"/>
              <a:t> exploram esses fundamentos)</a:t>
            </a:r>
          </a:p>
          <a:p>
            <a:pPr algn="just" eaLnBrk="1" hangingPunct="1">
              <a:buFontTx/>
              <a:buChar char="-"/>
            </a:pPr>
            <a:r>
              <a:rPr lang="pt-BR" altLang="pt-BR" sz="2800" dirty="0" smtClean="0"/>
              <a:t>As normas de construção de vocabulários controlados: sistemas de classificação tesauros, taxonomias, ontologias operacionalizam os conceitos lógico-linguísticos e pragmáticos</a:t>
            </a:r>
            <a:r>
              <a:rPr lang="pt-BR" altLang="pt-BR" sz="2800" dirty="0" smtClean="0"/>
              <a:t>). Exemplos: relações de equivalência, associação, hierarquia.</a:t>
            </a:r>
            <a:endParaRPr lang="pt-BR" altLang="pt-BR" sz="2800" dirty="0"/>
          </a:p>
          <a:p>
            <a:pPr marL="0" indent="0" algn="just" eaLnBrk="1" hangingPunct="1">
              <a:buNone/>
            </a:pPr>
            <a:endParaRPr lang="pt-BR" alt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4320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LINGUAGENS DOCUMENTÁRIAS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651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90159" y="2708920"/>
            <a:ext cx="7848872" cy="38884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altLang="pt-BR" sz="2800" u="sng" dirty="0" smtClean="0"/>
              <a:t>Relacionar seu projeto de pesquisa com um possível tipo de linguagem documentária utilizada para representar os conteúdos dos documentos. </a:t>
            </a:r>
          </a:p>
          <a:p>
            <a:pPr marL="0" indent="0" algn="just">
              <a:buNone/>
            </a:pPr>
            <a:endParaRPr lang="pt-BR" altLang="pt-BR" sz="2800" u="sng" dirty="0"/>
          </a:p>
          <a:p>
            <a:pPr marL="0" indent="0" algn="just">
              <a:buNone/>
            </a:pPr>
            <a:r>
              <a:rPr lang="pt-BR" altLang="pt-BR" sz="2800" u="sng" dirty="0" smtClean="0"/>
              <a:t>Para isso, pesquisar na internet e tomar exemplos interessantes que se aplicam ao projeto, relacionando suas características particulares. </a:t>
            </a:r>
          </a:p>
          <a:p>
            <a:pPr marL="0" indent="0" algn="just">
              <a:buNone/>
            </a:pPr>
            <a:endParaRPr lang="pt-BR" altLang="pt-BR" sz="2800" u="sng" dirty="0"/>
          </a:p>
          <a:p>
            <a:pPr marL="0" indent="0" algn="just">
              <a:buNone/>
            </a:pPr>
            <a:r>
              <a:rPr lang="pt-BR" altLang="pt-BR" sz="2800" u="sng" dirty="0" smtClean="0"/>
              <a:t>(Você pode, neste momento, justificar o quadro comunicacional que será estabelecido para sua pesquisa em particular – individualizá-la).</a:t>
            </a:r>
            <a:endParaRPr lang="pt-BR" altLang="pt-BR" sz="2800" dirty="0"/>
          </a:p>
          <a:p>
            <a:pPr marL="0" indent="0" algn="just" eaLnBrk="1" hangingPunct="1">
              <a:buNone/>
            </a:pPr>
            <a:endParaRPr lang="pt-BR" alt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4320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EXERCÍCIO SUGERIDO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792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r>
              <a:rPr lang="en-US" dirty="0" err="1" smtClean="0"/>
              <a:t>Linguagens</a:t>
            </a:r>
            <a:r>
              <a:rPr lang="en-US" dirty="0" smtClean="0"/>
              <a:t> de </a:t>
            </a:r>
            <a:r>
              <a:rPr lang="en-US" dirty="0" err="1" smtClean="0"/>
              <a:t>indexação</a:t>
            </a:r>
            <a:r>
              <a:rPr lang="en-US" dirty="0" smtClean="0"/>
              <a:t> e </a:t>
            </a:r>
            <a:r>
              <a:rPr lang="en-US" dirty="0" err="1" smtClean="0"/>
              <a:t>classificação</a:t>
            </a:r>
            <a:r>
              <a:rPr lang="en-US" dirty="0" smtClean="0"/>
              <a:t>: </a:t>
            </a:r>
            <a:r>
              <a:rPr lang="en-US" dirty="0" err="1" smtClean="0"/>
              <a:t>conteúdo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772816"/>
            <a:ext cx="7125112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000" dirty="0" smtClean="0"/>
              <a:t>Sumário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err="1" smtClean="0"/>
              <a:t>Introdução</a:t>
            </a:r>
            <a:r>
              <a:rPr lang="en-US" sz="2000" dirty="0" smtClean="0"/>
              <a:t>: </a:t>
            </a:r>
            <a:r>
              <a:rPr lang="en-US" sz="2000" dirty="0" err="1" smtClean="0"/>
              <a:t>estudo</a:t>
            </a:r>
            <a:r>
              <a:rPr lang="en-US" sz="2000" dirty="0" smtClean="0"/>
              <a:t> </a:t>
            </a:r>
            <a:r>
              <a:rPr lang="en-US" sz="2000" dirty="0" err="1" smtClean="0"/>
              <a:t>exploratório</a:t>
            </a:r>
            <a:r>
              <a:rPr lang="en-US" sz="2000" dirty="0"/>
              <a:t> </a:t>
            </a:r>
            <a:r>
              <a:rPr lang="en-US" sz="2000" dirty="0" smtClean="0"/>
              <a:t>dos </a:t>
            </a:r>
            <a:r>
              <a:rPr lang="en-US" sz="2000" u="sng" dirty="0" err="1" smtClean="0"/>
              <a:t>aspectos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linguísticos</a:t>
            </a:r>
            <a:r>
              <a:rPr lang="en-US" sz="2000" u="sng" dirty="0" smtClean="0"/>
              <a:t> da </a:t>
            </a:r>
            <a:r>
              <a:rPr lang="en-US" sz="2000" u="sng" dirty="0" err="1" smtClean="0"/>
              <a:t>Indexação</a:t>
            </a:r>
            <a:r>
              <a:rPr lang="en-US" sz="2000" u="sng" dirty="0" smtClean="0"/>
              <a:t> (voc. controls. e </a:t>
            </a:r>
            <a:r>
              <a:rPr lang="en-US" sz="2000" u="sng" dirty="0" err="1" smtClean="0"/>
              <a:t>tesauros</a:t>
            </a:r>
            <a:r>
              <a:rPr lang="en-US" sz="2000" u="sng" dirty="0" smtClean="0"/>
              <a:t>) </a:t>
            </a:r>
            <a:r>
              <a:rPr lang="en-US" sz="2000" u="sng" dirty="0" smtClean="0"/>
              <a:t>e </a:t>
            </a:r>
            <a:r>
              <a:rPr lang="en-US" sz="2000" u="sng" dirty="0" err="1" smtClean="0"/>
              <a:t>classificação</a:t>
            </a:r>
            <a:r>
              <a:rPr lang="en-US" sz="2000" u="sng" dirty="0" smtClean="0"/>
              <a:t> (</a:t>
            </a:r>
            <a:r>
              <a:rPr lang="en-US" sz="2000" u="sng" dirty="0" err="1" smtClean="0"/>
              <a:t>sistemas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decimais</a:t>
            </a:r>
            <a:r>
              <a:rPr lang="en-US" sz="2000" u="sng" dirty="0" smtClean="0"/>
              <a:t>) 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(Já vimos um pouco em aulas anteriores)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err="1"/>
              <a:t>A</a:t>
            </a:r>
            <a:r>
              <a:rPr lang="en-US" sz="2000" dirty="0" err="1" smtClean="0"/>
              <a:t>spectos</a:t>
            </a:r>
            <a:r>
              <a:rPr lang="en-US" sz="2000" dirty="0" smtClean="0"/>
              <a:t> </a:t>
            </a:r>
            <a:r>
              <a:rPr lang="en-US" sz="2000" dirty="0" err="1"/>
              <a:t>linguísticos</a:t>
            </a:r>
            <a:r>
              <a:rPr lang="en-US" sz="2000" dirty="0"/>
              <a:t> </a:t>
            </a:r>
            <a:r>
              <a:rPr lang="en-US" sz="2000" dirty="0" smtClean="0"/>
              <a:t>do </a:t>
            </a:r>
            <a:r>
              <a:rPr lang="en-US" sz="2000" dirty="0" err="1" smtClean="0"/>
              <a:t>tagueamento</a:t>
            </a:r>
            <a:r>
              <a:rPr lang="en-US" sz="2000" dirty="0" smtClean="0"/>
              <a:t> </a:t>
            </a:r>
            <a:r>
              <a:rPr lang="en-US" sz="2000" dirty="0" smtClean="0"/>
              <a:t>de </a:t>
            </a:r>
            <a:r>
              <a:rPr lang="en-US" sz="2000" u="sng" dirty="0" err="1" smtClean="0"/>
              <a:t>recursos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informacionais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err="1" smtClean="0"/>
              <a:t>Recursos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informacionais</a:t>
            </a:r>
            <a:r>
              <a:rPr lang="en-US" sz="2000" dirty="0" smtClean="0"/>
              <a:t> - </a:t>
            </a:r>
            <a:r>
              <a:rPr lang="pt-BR" sz="2000" dirty="0"/>
              <a:t>fontes e </a:t>
            </a:r>
            <a:r>
              <a:rPr lang="pt-BR" sz="2000" dirty="0" smtClean="0"/>
              <a:t>recursos orais</a:t>
            </a:r>
            <a:r>
              <a:rPr lang="pt-BR" sz="2000" dirty="0"/>
              <a:t>, impressos, digitais e multimídia. Cada qual apresenta sua função, diferencia-se pelo seu conteúdo e </a:t>
            </a:r>
            <a:r>
              <a:rPr lang="pt-BR" sz="2000" dirty="0" smtClean="0"/>
              <a:t>pelo </a:t>
            </a:r>
            <a:r>
              <a:rPr lang="pt-BR" sz="2000" dirty="0"/>
              <a:t>público-alvo a qual é direcionado.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3347864" y="4221088"/>
            <a:ext cx="396044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4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r>
              <a:rPr lang="en-US" dirty="0" err="1" smtClean="0"/>
              <a:t>Linguagens</a:t>
            </a:r>
            <a:r>
              <a:rPr lang="en-US" dirty="0" smtClean="0"/>
              <a:t> de </a:t>
            </a:r>
            <a:r>
              <a:rPr lang="en-US" dirty="0" err="1" smtClean="0"/>
              <a:t>indexação</a:t>
            </a:r>
            <a:r>
              <a:rPr lang="en-US" dirty="0" smtClean="0"/>
              <a:t> e </a:t>
            </a:r>
            <a:r>
              <a:rPr lang="en-US" dirty="0" err="1" smtClean="0"/>
              <a:t>classificação</a:t>
            </a:r>
            <a:r>
              <a:rPr lang="en-US" dirty="0" smtClean="0"/>
              <a:t>: </a:t>
            </a:r>
            <a:r>
              <a:rPr lang="en-US" dirty="0" err="1" smtClean="0"/>
              <a:t>conteúdo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42484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 err="1" smtClean="0"/>
              <a:t>Sumário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Cap.2-Natureza das </a:t>
            </a:r>
            <a:r>
              <a:rPr lang="en-US" sz="2000" dirty="0" err="1" smtClean="0"/>
              <a:t>linguagens</a:t>
            </a:r>
            <a:r>
              <a:rPr lang="en-US" sz="2000" dirty="0" smtClean="0"/>
              <a:t> </a:t>
            </a:r>
            <a:r>
              <a:rPr lang="en-US" sz="2000" dirty="0" err="1" smtClean="0"/>
              <a:t>documentárias</a:t>
            </a:r>
            <a:r>
              <a:rPr lang="en-US" sz="2000" dirty="0" smtClean="0"/>
              <a:t> (LDs)</a:t>
            </a:r>
          </a:p>
          <a:p>
            <a:pPr marL="0" indent="0" algn="just">
              <a:buNone/>
            </a:pPr>
            <a:r>
              <a:rPr lang="en-US" sz="2000" dirty="0" smtClean="0"/>
              <a:t>Cap.3-Aspectos </a:t>
            </a:r>
            <a:r>
              <a:rPr lang="en-US" sz="2000" dirty="0" err="1" smtClean="0"/>
              <a:t>formais</a:t>
            </a:r>
            <a:r>
              <a:rPr lang="en-US" sz="2000" dirty="0" smtClean="0"/>
              <a:t> das LDs: (</a:t>
            </a:r>
            <a:r>
              <a:rPr lang="en-US" sz="2000" dirty="0" err="1" smtClean="0"/>
              <a:t>estrutura</a:t>
            </a:r>
            <a:r>
              <a:rPr lang="en-US" sz="2000" dirty="0" smtClean="0"/>
              <a:t>, forma dos </a:t>
            </a:r>
            <a:r>
              <a:rPr lang="en-US" sz="2000" dirty="0" err="1" smtClean="0"/>
              <a:t>descritores</a:t>
            </a:r>
            <a:r>
              <a:rPr lang="en-US" sz="2000" dirty="0" smtClean="0"/>
              <a:t>,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sintático-semânticos</a:t>
            </a:r>
            <a:r>
              <a:rPr lang="en-US" sz="2000" dirty="0" smtClean="0"/>
              <a:t>, </a:t>
            </a:r>
            <a:r>
              <a:rPr lang="en-US" sz="2000" dirty="0" err="1" smtClean="0"/>
              <a:t>simbolização</a:t>
            </a:r>
            <a:r>
              <a:rPr lang="en-US" sz="2000" dirty="0" smtClean="0"/>
              <a:t>)</a:t>
            </a:r>
          </a:p>
          <a:p>
            <a:pPr marL="0" indent="0" algn="just">
              <a:buNone/>
            </a:pPr>
            <a:r>
              <a:rPr lang="en-US" sz="2000" dirty="0" smtClean="0"/>
              <a:t>Cap.4-Aspectos </a:t>
            </a:r>
            <a:r>
              <a:rPr lang="en-US" sz="2000" dirty="0" err="1" smtClean="0"/>
              <a:t>semânticos</a:t>
            </a:r>
            <a:r>
              <a:rPr lang="en-US" sz="2000" dirty="0" smtClean="0"/>
              <a:t> das LDs: </a:t>
            </a:r>
            <a:r>
              <a:rPr lang="en-US" sz="2000" dirty="0" err="1" smtClean="0"/>
              <a:t>organização</a:t>
            </a:r>
            <a:r>
              <a:rPr lang="en-US" sz="2000" dirty="0" smtClean="0"/>
              <a:t> </a:t>
            </a:r>
            <a:r>
              <a:rPr lang="en-US" sz="2000" dirty="0" err="1" smtClean="0"/>
              <a:t>paradigmática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Cap.5-</a:t>
            </a:r>
            <a:r>
              <a:rPr lang="en-US" sz="2000" dirty="0"/>
              <a:t>Aspectos </a:t>
            </a:r>
            <a:r>
              <a:rPr lang="en-US" sz="2000" dirty="0" err="1"/>
              <a:t>semânticos</a:t>
            </a:r>
            <a:r>
              <a:rPr lang="en-US" sz="2000" dirty="0"/>
              <a:t> das LDs</a:t>
            </a:r>
            <a:r>
              <a:rPr lang="en-US" sz="2000" dirty="0" smtClean="0"/>
              <a:t>: </a:t>
            </a:r>
            <a:r>
              <a:rPr lang="en-US" sz="2000" dirty="0" err="1" smtClean="0"/>
              <a:t>eixo</a:t>
            </a:r>
            <a:r>
              <a:rPr lang="en-US" sz="2000" dirty="0" smtClean="0"/>
              <a:t> </a:t>
            </a:r>
            <a:r>
              <a:rPr lang="en-US" sz="2000" dirty="0" err="1" smtClean="0"/>
              <a:t>sintagmático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Cap.6-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pragmáticos</a:t>
            </a:r>
            <a:r>
              <a:rPr lang="en-US" sz="2000" dirty="0" smtClean="0"/>
              <a:t>(</a:t>
            </a:r>
            <a:r>
              <a:rPr lang="en-US" sz="2000" dirty="0" err="1" smtClean="0"/>
              <a:t>usabilidade</a:t>
            </a:r>
            <a:r>
              <a:rPr lang="en-US" sz="2000" dirty="0" smtClean="0"/>
              <a:t>)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Cap.7-Indexação</a:t>
            </a:r>
          </a:p>
          <a:p>
            <a:pPr marL="0" indent="0" algn="just">
              <a:buNone/>
            </a:pPr>
            <a:r>
              <a:rPr lang="en-US" sz="2000" dirty="0" smtClean="0"/>
              <a:t>Cap.8- </a:t>
            </a:r>
            <a:r>
              <a:rPr lang="en-US" sz="2000" dirty="0" err="1" smtClean="0"/>
              <a:t>Busca</a:t>
            </a:r>
            <a:r>
              <a:rPr lang="en-US" sz="2000" dirty="0" smtClean="0"/>
              <a:t> (</a:t>
            </a:r>
            <a:r>
              <a:rPr lang="en-US" sz="2000" dirty="0" err="1" smtClean="0"/>
              <a:t>estratégias</a:t>
            </a:r>
            <a:r>
              <a:rPr lang="en-US" sz="2000" dirty="0" smtClean="0"/>
              <a:t> de </a:t>
            </a:r>
            <a:r>
              <a:rPr lang="en-US" sz="2000" dirty="0" err="1" smtClean="0"/>
              <a:t>busca</a:t>
            </a:r>
            <a:r>
              <a:rPr lang="en-US" sz="2000" dirty="0" smtClean="0"/>
              <a:t>)</a:t>
            </a:r>
          </a:p>
          <a:p>
            <a:pPr marL="0" indent="0" algn="just">
              <a:buNone/>
            </a:pPr>
            <a:r>
              <a:rPr lang="en-US" sz="2000" dirty="0" smtClean="0"/>
              <a:t>Cap.9- </a:t>
            </a:r>
            <a:r>
              <a:rPr lang="en-US" sz="2000" dirty="0" err="1" smtClean="0"/>
              <a:t>Universais</a:t>
            </a:r>
            <a:r>
              <a:rPr lang="en-US" sz="2000" dirty="0" smtClean="0"/>
              <a:t> da </a:t>
            </a:r>
            <a:r>
              <a:rPr lang="en-US" sz="2000" dirty="0" err="1" smtClean="0"/>
              <a:t>linguagem</a:t>
            </a:r>
            <a:r>
              <a:rPr lang="en-US" sz="2000" dirty="0" smtClean="0"/>
              <a:t> (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lógicos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1"/>
            <a:ext cx="8027054" cy="864096"/>
          </a:xfrm>
        </p:spPr>
        <p:txBody>
          <a:bodyPr/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atureza das linguagens documentárias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11256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Preocupação das </a:t>
            </a:r>
            <a:r>
              <a:rPr lang="pt-BR" sz="2000" dirty="0" err="1" smtClean="0"/>
              <a:t>LDs</a:t>
            </a:r>
            <a:r>
              <a:rPr lang="pt-BR" sz="2000" dirty="0" smtClean="0"/>
              <a:t>: comunicação de informações sobre documentos para usuários potenciais</a:t>
            </a:r>
          </a:p>
          <a:p>
            <a:pPr algn="just"/>
            <a:r>
              <a:rPr lang="pt-BR" sz="2000" dirty="0" err="1" smtClean="0"/>
              <a:t>LDs</a:t>
            </a:r>
            <a:r>
              <a:rPr lang="pt-BR" sz="2000" dirty="0" smtClean="0"/>
              <a:t>: meios de </a:t>
            </a:r>
            <a:r>
              <a:rPr lang="pt-BR" sz="2000" dirty="0" smtClean="0"/>
              <a:t>comunicação </a:t>
            </a:r>
            <a:r>
              <a:rPr lang="pt-BR" sz="2000" u="sng" dirty="0" smtClean="0"/>
              <a:t>(terminologia)</a:t>
            </a:r>
            <a:r>
              <a:rPr lang="pt-BR" sz="2000" dirty="0" smtClean="0"/>
              <a:t> </a:t>
            </a:r>
            <a:r>
              <a:rPr lang="pt-BR" sz="2000" dirty="0" smtClean="0"/>
              <a:t>entre sistemas de informação e usuários</a:t>
            </a:r>
          </a:p>
          <a:p>
            <a:pPr algn="just"/>
            <a:r>
              <a:rPr lang="pt-BR" sz="2000" dirty="0" smtClean="0"/>
              <a:t>Linguagens documentárias são </a:t>
            </a:r>
            <a:r>
              <a:rPr lang="pt-BR" sz="2000" dirty="0" smtClean="0"/>
              <a:t>LINGUAGENS CONSTRUÍDAS</a:t>
            </a:r>
            <a:endParaRPr lang="pt-BR" sz="2000" dirty="0" smtClean="0"/>
          </a:p>
          <a:p>
            <a:pPr lvl="1" algn="just"/>
            <a:r>
              <a:rPr lang="en-US" sz="2000" dirty="0" smtClean="0"/>
              <a:t>N</a:t>
            </a:r>
            <a:r>
              <a:rPr lang="pt-BR" sz="2000" dirty="0" err="1" smtClean="0"/>
              <a:t>ão</a:t>
            </a:r>
            <a:r>
              <a:rPr lang="pt-BR" sz="2000" dirty="0" smtClean="0"/>
              <a:t> </a:t>
            </a:r>
            <a:r>
              <a:rPr lang="pt-BR" sz="2000" dirty="0" smtClean="0"/>
              <a:t>são (APENAS) </a:t>
            </a:r>
            <a:r>
              <a:rPr lang="pt-BR" sz="2000" dirty="0" smtClean="0"/>
              <a:t>nomenclaturas ou listas de termos</a:t>
            </a:r>
          </a:p>
          <a:p>
            <a:pPr lvl="1" algn="just"/>
            <a:endParaRPr lang="pt-BR" sz="2000" dirty="0"/>
          </a:p>
          <a:p>
            <a:pPr algn="just"/>
            <a:r>
              <a:rPr lang="pt-BR" sz="2000" dirty="0" err="1" smtClean="0"/>
              <a:t>R</a:t>
            </a:r>
            <a:r>
              <a:rPr lang="en-US" sz="2000" dirty="0" smtClean="0"/>
              <a:t>e</a:t>
            </a:r>
            <a:r>
              <a:rPr lang="pt-BR" sz="2000" dirty="0" err="1" smtClean="0"/>
              <a:t>ferências</a:t>
            </a:r>
            <a:r>
              <a:rPr lang="pt-BR" sz="2000" dirty="0" smtClean="0"/>
              <a:t> teóricas da abordagem: Charles S. </a:t>
            </a:r>
            <a:r>
              <a:rPr lang="pt-BR" sz="2000" dirty="0" err="1" smtClean="0"/>
              <a:t>Peirce</a:t>
            </a:r>
            <a:r>
              <a:rPr lang="pt-BR" sz="2000" dirty="0" smtClean="0"/>
              <a:t> (TEORIA GERAL DOS SIGNOS - SEMIÓTICA) </a:t>
            </a:r>
            <a:r>
              <a:rPr lang="pt-BR" sz="2000" dirty="0" smtClean="0"/>
              <a:t>/ Ferdinand de </a:t>
            </a:r>
            <a:r>
              <a:rPr lang="pt-BR" sz="2000" dirty="0" err="1" smtClean="0"/>
              <a:t>Saussurre</a:t>
            </a:r>
            <a:r>
              <a:rPr lang="pt-BR" sz="2000" dirty="0"/>
              <a:t> </a:t>
            </a:r>
            <a:r>
              <a:rPr lang="pt-BR" sz="2000" dirty="0" smtClean="0"/>
              <a:t>- Semiótica e Semiologia – Ciência geral dos signos.</a:t>
            </a:r>
          </a:p>
        </p:txBody>
      </p:sp>
    </p:spTree>
    <p:extLst>
      <p:ext uri="{BB962C8B-B14F-4D97-AF65-F5344CB8AC3E}">
        <p14:creationId xmlns:p14="http://schemas.microsoft.com/office/powerpoint/2010/main" val="25014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864096"/>
          </a:xfrm>
        </p:spPr>
        <p:txBody>
          <a:bodyPr/>
          <a:lstStyle/>
          <a:p>
            <a:pPr algn="ctr"/>
            <a:r>
              <a:rPr lang="en-US" sz="4000" dirty="0" err="1" smtClean="0"/>
              <a:t>Semiose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55172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S(s, </a:t>
            </a:r>
            <a:r>
              <a:rPr lang="en-US" sz="2800" b="1" dirty="0"/>
              <a:t>i</a:t>
            </a:r>
            <a:r>
              <a:rPr lang="en-US" sz="2800" b="1" dirty="0" smtClean="0"/>
              <a:t>, e, d, c)</a:t>
            </a:r>
          </a:p>
          <a:p>
            <a:pPr marL="0" indent="0">
              <a:buNone/>
            </a:pPr>
            <a:r>
              <a:rPr lang="en-US" sz="2800" dirty="0" smtClean="0"/>
              <a:t>	s = </a:t>
            </a:r>
            <a:r>
              <a:rPr lang="en-US" sz="2800" dirty="0" err="1" smtClean="0"/>
              <a:t>veículo</a:t>
            </a:r>
            <a:r>
              <a:rPr lang="en-US" sz="2800" dirty="0" smtClean="0"/>
              <a:t> </a:t>
            </a:r>
            <a:r>
              <a:rPr lang="en-US" sz="2800" dirty="0" err="1" smtClean="0"/>
              <a:t>sígnico</a:t>
            </a:r>
            <a:r>
              <a:rPr lang="en-US" sz="2800" dirty="0" smtClean="0"/>
              <a:t> (SIGNO)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emissores</a:t>
            </a:r>
            <a:r>
              <a:rPr lang="en-US" sz="2800" dirty="0" smtClean="0"/>
              <a:t> e </a:t>
            </a:r>
            <a:r>
              <a:rPr lang="en-US" sz="2800" dirty="0" err="1" smtClean="0"/>
              <a:t>receptores</a:t>
            </a:r>
            <a:r>
              <a:rPr lang="en-US" sz="2800" dirty="0" smtClean="0"/>
              <a:t> (</a:t>
            </a:r>
            <a:r>
              <a:rPr lang="en-US" sz="2800" dirty="0" err="1" smtClean="0"/>
              <a:t>intérpretes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	e = </a:t>
            </a:r>
            <a:r>
              <a:rPr lang="en-US" sz="2800" dirty="0" err="1" smtClean="0"/>
              <a:t>efeitos</a:t>
            </a:r>
            <a:r>
              <a:rPr lang="en-US" sz="2800" dirty="0" smtClean="0"/>
              <a:t> de </a:t>
            </a:r>
            <a:r>
              <a:rPr lang="en-US" sz="2800" dirty="0" err="1" smtClean="0"/>
              <a:t>sentido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d = </a:t>
            </a:r>
            <a:r>
              <a:rPr lang="en-US" sz="2800" dirty="0" smtClean="0"/>
              <a:t>designate (SIGNIFICADO)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c = </a:t>
            </a:r>
            <a:r>
              <a:rPr lang="en-US" sz="2800" dirty="0" err="1" smtClean="0"/>
              <a:t>contexto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  <a:p>
            <a:pPr marL="0" indent="0" algn="just">
              <a:buNone/>
            </a:pPr>
            <a:r>
              <a:rPr lang="en-US" sz="2800" dirty="0" err="1" smtClean="0"/>
              <a:t>Veículo</a:t>
            </a:r>
            <a:r>
              <a:rPr lang="en-US" sz="2800" dirty="0" smtClean="0"/>
              <a:t> </a:t>
            </a:r>
            <a:r>
              <a:rPr lang="en-US" sz="2800" dirty="0" err="1" smtClean="0"/>
              <a:t>sígnico</a:t>
            </a:r>
            <a:r>
              <a:rPr lang="en-US" sz="2800" dirty="0" smtClean="0"/>
              <a:t>: </a:t>
            </a:r>
            <a:r>
              <a:rPr lang="en-US" sz="2800" dirty="0" err="1" smtClean="0"/>
              <a:t>remete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referente</a:t>
            </a:r>
            <a:r>
              <a:rPr lang="en-US" sz="2800" dirty="0" smtClean="0"/>
              <a:t>, </a:t>
            </a:r>
            <a:r>
              <a:rPr lang="en-US" sz="2800" dirty="0" err="1" smtClean="0"/>
              <a:t>identifica</a:t>
            </a:r>
            <a:r>
              <a:rPr lang="en-US" sz="2800" dirty="0" smtClean="0"/>
              <a:t> o </a:t>
            </a:r>
            <a:r>
              <a:rPr lang="en-US" sz="2800" dirty="0" err="1" smtClean="0"/>
              <a:t>referente</a:t>
            </a:r>
            <a:r>
              <a:rPr lang="en-US" sz="2800" dirty="0" smtClean="0"/>
              <a:t> (OBJETO / COISA)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meio</a:t>
            </a:r>
            <a:r>
              <a:rPr lang="en-US" sz="2800" dirty="0" smtClean="0"/>
              <a:t> de um SIGNO.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203848" y="2132856"/>
            <a:ext cx="1343196" cy="3096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9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711325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altLang="pt-BR" sz="3200" dirty="0" smtClean="0"/>
              <a:t>O signo é entendido como alguma coisa que está em lugar de outra coisa para substituí-lo, em certos contextos (PEIRCE).</a:t>
            </a:r>
          </a:p>
          <a:p>
            <a:pPr algn="just" eaLnBrk="1" hangingPunct="1"/>
            <a:endParaRPr lang="pt-BR" altLang="pt-BR" sz="3200" dirty="0" smtClean="0"/>
          </a:p>
          <a:p>
            <a:pPr marL="0" indent="0" algn="just" eaLnBrk="1" hangingPunct="1">
              <a:buNone/>
            </a:pPr>
            <a:r>
              <a:rPr lang="pt-BR" altLang="pt-BR" sz="3200" dirty="0" smtClean="0"/>
              <a:t>Signo: não representa a totalidade do objeto,</a:t>
            </a:r>
          </a:p>
          <a:p>
            <a:pPr marL="0" indent="0" algn="just" eaLnBrk="1" hangingPunct="1">
              <a:buNone/>
            </a:pPr>
            <a:r>
              <a:rPr lang="en-US" altLang="pt-BR" sz="3200" dirty="0"/>
              <a:t>P</a:t>
            </a:r>
            <a:r>
              <a:rPr lang="pt-BR" altLang="pt-BR" sz="3200" dirty="0" err="1" smtClean="0"/>
              <a:t>or</a:t>
            </a:r>
            <a:r>
              <a:rPr lang="pt-BR" altLang="pt-BR" sz="3200" dirty="0" smtClean="0"/>
              <a:t> abstração, representa-o de um certo ponto de </a:t>
            </a:r>
            <a:r>
              <a:rPr lang="pt-BR" altLang="pt-BR" sz="3200" dirty="0" smtClean="0"/>
              <a:t>vista (LETRAS, FIGURAS, DESENHOS, COR, ETC.)</a:t>
            </a:r>
            <a:endParaRPr lang="pt-BR" altLang="pt-BR" sz="32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>SIGNO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198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4536504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buNone/>
            </a:pPr>
            <a:r>
              <a:rPr lang="pt-BR" altLang="pt-BR" sz="3000" dirty="0"/>
              <a:t>S</a:t>
            </a:r>
            <a:r>
              <a:rPr lang="pt-BR" altLang="pt-BR" sz="3000" dirty="0" smtClean="0"/>
              <a:t>igno: forma física da linguagem </a:t>
            </a:r>
            <a:r>
              <a:rPr lang="pt-BR" altLang="pt-BR" sz="3000" dirty="0" smtClean="0"/>
              <a:t>documentária (TERMO);</a:t>
            </a:r>
            <a:endParaRPr lang="pt-BR" altLang="pt-BR" sz="3000" dirty="0" smtClean="0"/>
          </a:p>
          <a:p>
            <a:pPr marL="0" indent="0" algn="just" eaLnBrk="1" hangingPunct="1">
              <a:buNone/>
            </a:pPr>
            <a:r>
              <a:rPr lang="pt-BR" altLang="pt-BR" sz="3000" dirty="0" smtClean="0"/>
              <a:t>Intérpretes são os indexadores e/ou usuários;</a:t>
            </a:r>
          </a:p>
          <a:p>
            <a:pPr marL="0" indent="0" algn="just" eaLnBrk="1" hangingPunct="1">
              <a:buNone/>
            </a:pPr>
            <a:r>
              <a:rPr lang="pt-BR" altLang="pt-BR" sz="3000" dirty="0"/>
              <a:t>E</a:t>
            </a:r>
            <a:r>
              <a:rPr lang="pt-BR" altLang="pt-BR" sz="3000" dirty="0" smtClean="0"/>
              <a:t>feitos: </a:t>
            </a:r>
          </a:p>
          <a:p>
            <a:pPr marL="0" indent="0" algn="just" eaLnBrk="1" hangingPunct="1">
              <a:buNone/>
            </a:pPr>
            <a:r>
              <a:rPr lang="pt-BR" altLang="pt-BR" sz="3000" dirty="0"/>
              <a:t>R</a:t>
            </a:r>
            <a:r>
              <a:rPr lang="pt-BR" altLang="pt-BR" sz="3000" dirty="0" smtClean="0"/>
              <a:t>eações dos usuários (os documentos recuperados estão de acordo com a necessidade de informação?)</a:t>
            </a:r>
          </a:p>
          <a:p>
            <a:pPr marL="0" indent="0" algn="just" eaLnBrk="1" hangingPunct="1">
              <a:buNone/>
            </a:pPr>
            <a:r>
              <a:rPr lang="pt-BR" altLang="pt-BR" sz="3000" dirty="0" smtClean="0"/>
              <a:t>Relevância</a:t>
            </a: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049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O </a:t>
            </a:r>
            <a:r>
              <a:rPr lang="en-US" dirty="0" smtClean="0"/>
              <a:t>S</a:t>
            </a:r>
            <a:r>
              <a:rPr lang="pt-BR" dirty="0" err="1" smtClean="0"/>
              <a:t>igno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800000"/>
                </a:solidFill>
              </a:rPr>
              <a:t>em </a:t>
            </a:r>
            <a:r>
              <a:rPr lang="pt-BR" dirty="0" smtClean="0"/>
              <a:t>sistemas de indexação ou classificação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4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049219"/>
            <a:ext cx="7848872" cy="512419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dirty="0" smtClean="0"/>
              <a:t>Distinções linguísticas </a:t>
            </a:r>
            <a:r>
              <a:rPr lang="pt-BR" altLang="pt-BR" dirty="0" smtClean="0"/>
              <a:t>fundamentais:</a:t>
            </a:r>
            <a:endParaRPr lang="pt-BR" altLang="pt-BR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Língua </a:t>
            </a:r>
            <a:r>
              <a:rPr lang="pt-BR" altLang="pt-BR" dirty="0" smtClean="0">
                <a:solidFill>
                  <a:schemeClr val="tx1"/>
                </a:solidFill>
              </a:rPr>
              <a:t>(</a:t>
            </a:r>
            <a:r>
              <a:rPr lang="pt-BR" altLang="pt-BR" dirty="0" err="1" smtClean="0">
                <a:solidFill>
                  <a:schemeClr val="tx1"/>
                </a:solidFill>
              </a:rPr>
              <a:t>Saussurre</a:t>
            </a:r>
            <a:r>
              <a:rPr lang="pt-BR" altLang="pt-BR" dirty="0" smtClean="0">
                <a:solidFill>
                  <a:schemeClr val="tx1"/>
                </a:solidFill>
              </a:rPr>
              <a:t>) – língua é código (sistema</a:t>
            </a:r>
            <a:r>
              <a:rPr lang="pt-BR" altLang="pt-BR" dirty="0" smtClean="0">
                <a:solidFill>
                  <a:schemeClr val="tx1"/>
                </a:solidFill>
              </a:rPr>
              <a:t>).</a:t>
            </a:r>
            <a:endParaRPr lang="pt-BR" altLang="pt-BR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pt-BR" altLang="pt-BR" dirty="0" smtClean="0">
                <a:solidFill>
                  <a:schemeClr val="tx1"/>
                </a:solidFill>
              </a:rPr>
              <a:t>2. Fala é </a:t>
            </a:r>
            <a:r>
              <a:rPr lang="pt-BR" altLang="pt-BR" dirty="0" smtClean="0">
                <a:solidFill>
                  <a:srgbClr val="FF0000"/>
                </a:solidFill>
              </a:rPr>
              <a:t>uso </a:t>
            </a:r>
            <a:r>
              <a:rPr lang="pt-BR" altLang="pt-BR" dirty="0" smtClean="0">
                <a:solidFill>
                  <a:schemeClr val="tx1"/>
                </a:solidFill>
              </a:rPr>
              <a:t>da língua.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u="sng" dirty="0" smtClean="0"/>
              <a:t>NOAM CHOMSKY </a:t>
            </a:r>
            <a:r>
              <a:rPr lang="pt-BR" altLang="pt-BR" dirty="0" smtClean="0"/>
              <a:t>(PAI DA LINGUÍSTICA MODERNA):</a:t>
            </a:r>
          </a:p>
          <a:p>
            <a:pPr marL="0" indent="0" algn="just">
              <a:buNone/>
            </a:pPr>
            <a:r>
              <a:rPr lang="pt-BR" altLang="pt-BR" u="sng" dirty="0" smtClean="0"/>
              <a:t>Competência </a:t>
            </a:r>
            <a:r>
              <a:rPr lang="pt-BR" altLang="pt-BR" u="sng" dirty="0" smtClean="0"/>
              <a:t>linguística</a:t>
            </a:r>
            <a:r>
              <a:rPr lang="pt-BR" altLang="pt-BR" dirty="0" smtClean="0"/>
              <a:t> (INATA) </a:t>
            </a:r>
            <a:r>
              <a:rPr lang="pt-BR" altLang="pt-BR" dirty="0" smtClean="0"/>
              <a:t>Cognição -</a:t>
            </a:r>
            <a:r>
              <a:rPr lang="pt-BR" dirty="0" smtClean="0"/>
              <a:t> </a:t>
            </a:r>
            <a:r>
              <a:rPr lang="pt-BR" dirty="0"/>
              <a:t>linguagem é </a:t>
            </a:r>
            <a:r>
              <a:rPr lang="pt-BR" dirty="0" smtClean="0"/>
              <a:t>conceituada </a:t>
            </a:r>
            <a:r>
              <a:rPr lang="pt-BR" dirty="0"/>
              <a:t>como uma propriedade </a:t>
            </a:r>
            <a:r>
              <a:rPr lang="pt-BR" dirty="0" smtClean="0"/>
              <a:t>inata (que nasce com o indivíduo) </a:t>
            </a:r>
            <a:r>
              <a:rPr lang="pt-BR" dirty="0"/>
              <a:t>do cérebro/mente </a:t>
            </a:r>
            <a:r>
              <a:rPr lang="pt-BR" dirty="0" smtClean="0"/>
              <a:t>humanos</a:t>
            </a:r>
          </a:p>
          <a:p>
            <a:pPr marL="0" indent="0" algn="just">
              <a:buNone/>
            </a:pPr>
            <a:endParaRPr lang="pt-BR" altLang="pt-BR" dirty="0"/>
          </a:p>
          <a:p>
            <a:pPr marL="0" indent="0" algn="just">
              <a:buNone/>
            </a:pPr>
            <a:r>
              <a:rPr lang="pt-BR" altLang="pt-BR" u="sng" dirty="0" smtClean="0"/>
              <a:t>Performance</a:t>
            </a:r>
            <a:r>
              <a:rPr lang="pt-BR" altLang="pt-BR" dirty="0" smtClean="0"/>
              <a:t> - ATUALIZAÇÃO </a:t>
            </a:r>
            <a:r>
              <a:rPr lang="pt-BR" altLang="pt-BR" dirty="0" smtClean="0"/>
              <a:t>DO SISTEMA LINGUÍSTICO PELOS </a:t>
            </a:r>
            <a:r>
              <a:rPr lang="pt-BR" altLang="pt-BR" dirty="0" smtClean="0"/>
              <a:t>FALANTES (flexibilização e aperfeiçoamento com o uso da </a:t>
            </a:r>
            <a:r>
              <a:rPr lang="pt-BR" altLang="pt-BR" dirty="0" err="1" smtClean="0"/>
              <a:t>Lgg</a:t>
            </a:r>
            <a:r>
              <a:rPr lang="pt-BR" altLang="pt-BR" dirty="0" smtClean="0"/>
              <a:t>)</a:t>
            </a: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>
              <a:buNone/>
            </a:pPr>
            <a:r>
              <a:rPr lang="pt-BR" altLang="pt-BR" dirty="0" smtClean="0"/>
              <a:t>Para </a:t>
            </a:r>
            <a:r>
              <a:rPr lang="pt-BR" altLang="pt-BR" dirty="0"/>
              <a:t>saber mais: </a:t>
            </a:r>
            <a:r>
              <a:rPr lang="pt-BR" altLang="pt-BR" dirty="0">
                <a:hlinkClick r:id="rId2"/>
              </a:rPr>
              <a:t>https://</a:t>
            </a:r>
            <a:r>
              <a:rPr lang="pt-BR" altLang="pt-BR" dirty="0" smtClean="0">
                <a:hlinkClick r:id="rId2"/>
              </a:rPr>
              <a:t>pt.wikipedia.org/wiki/Noam_Chomsk/</a:t>
            </a: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Linguística</a:t>
            </a:r>
            <a:endParaRPr lang="pt-BR" sz="2400" dirty="0"/>
          </a:p>
        </p:txBody>
      </p:sp>
      <p:cxnSp>
        <p:nvCxnSpPr>
          <p:cNvPr id="3" name="Conector de seta reta 2"/>
          <p:cNvCxnSpPr/>
          <p:nvPr/>
        </p:nvCxnSpPr>
        <p:spPr>
          <a:xfrm>
            <a:off x="1403648" y="3717032"/>
            <a:ext cx="2592288" cy="259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1046</TotalTime>
  <Words>1232</Words>
  <Application>Microsoft Office PowerPoint</Application>
  <PresentationFormat>Apresentação na tela (4:3)</PresentationFormat>
  <Paragraphs>197</Paragraphs>
  <Slides>22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Spring</vt:lpstr>
      <vt:lpstr>A natureza das linguagens documentárias</vt:lpstr>
      <vt:lpstr>John Hutchins</vt:lpstr>
      <vt:lpstr>Linguagens de indexação e classificação: conteúdo</vt:lpstr>
      <vt:lpstr>Linguagens de indexação e classificação: conteúdo</vt:lpstr>
      <vt:lpstr>Natureza das linguagens documentárias</vt:lpstr>
      <vt:lpstr>Semiose</vt:lpstr>
      <vt:lpstr>SIGNO</vt:lpstr>
      <vt:lpstr>O Signo em sistemas de indexação ou classificação</vt:lpstr>
      <vt:lpstr>Linguística</vt:lpstr>
      <vt:lpstr>Linguística</vt:lpstr>
      <vt:lpstr>Sintagma e Paradigma</vt:lpstr>
      <vt:lpstr>Linguagem Documentária / Linguagem Natural</vt:lpstr>
      <vt:lpstr>Linguagem Documentária / Linguagem Natural</vt:lpstr>
      <vt:lpstr>Linguagem Documentária / Linguagem Natural</vt:lpstr>
      <vt:lpstr>Linguagem Documentária / Linguagem Natural</vt:lpstr>
      <vt:lpstr>Funções da Linguagem Natural</vt:lpstr>
      <vt:lpstr>Funções das Linguagens Documentárias</vt:lpstr>
      <vt:lpstr>Sistemas de Informação</vt:lpstr>
      <vt:lpstr>Sistemas Pré-Coordenados </vt:lpstr>
      <vt:lpstr>Sistemas pós-coordenados</vt:lpstr>
      <vt:lpstr>LINGUAGENS DOCUMENTÁRIAS</vt:lpstr>
      <vt:lpstr>EXERCÍCIO SUGERIDO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natureza das linguagens documentárias</dc:title>
  <dc:creator>admcbd</dc:creator>
  <cp:lastModifiedBy>GIOVANA</cp:lastModifiedBy>
  <cp:revision>50</cp:revision>
  <dcterms:created xsi:type="dcterms:W3CDTF">2015-05-18T12:11:51Z</dcterms:created>
  <dcterms:modified xsi:type="dcterms:W3CDTF">2016-04-26T00:18:20Z</dcterms:modified>
</cp:coreProperties>
</file>