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407" r:id="rId2"/>
    <p:sldId id="349" r:id="rId3"/>
    <p:sldId id="300" r:id="rId4"/>
    <p:sldId id="336" r:id="rId5"/>
    <p:sldId id="257" r:id="rId6"/>
    <p:sldId id="413" r:id="rId7"/>
    <p:sldId id="326" r:id="rId8"/>
    <p:sldId id="340" r:id="rId9"/>
    <p:sldId id="259" r:id="rId10"/>
    <p:sldId id="332" r:id="rId11"/>
    <p:sldId id="414" r:id="rId12"/>
    <p:sldId id="303" r:id="rId13"/>
    <p:sldId id="411" r:id="rId14"/>
    <p:sldId id="324" r:id="rId15"/>
    <p:sldId id="338" r:id="rId16"/>
    <p:sldId id="341" r:id="rId17"/>
    <p:sldId id="285" r:id="rId18"/>
    <p:sldId id="323" r:id="rId19"/>
    <p:sldId id="339" r:id="rId20"/>
    <p:sldId id="350" r:id="rId21"/>
    <p:sldId id="307" r:id="rId22"/>
    <p:sldId id="305" r:id="rId23"/>
    <p:sldId id="306" r:id="rId24"/>
    <p:sldId id="308" r:id="rId25"/>
    <p:sldId id="309" r:id="rId26"/>
    <p:sldId id="310" r:id="rId27"/>
    <p:sldId id="311" r:id="rId28"/>
    <p:sldId id="327" r:id="rId29"/>
    <p:sldId id="330" r:id="rId30"/>
    <p:sldId id="313" r:id="rId31"/>
    <p:sldId id="314" r:id="rId32"/>
    <p:sldId id="312" r:id="rId33"/>
    <p:sldId id="317" r:id="rId34"/>
    <p:sldId id="271" r:id="rId35"/>
    <p:sldId id="318" r:id="rId36"/>
    <p:sldId id="347" r:id="rId37"/>
    <p:sldId id="319" r:id="rId38"/>
    <p:sldId id="342" r:id="rId39"/>
    <p:sldId id="320" r:id="rId40"/>
    <p:sldId id="321" r:id="rId41"/>
    <p:sldId id="32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A397"/>
    <a:srgbClr val="8AE4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showGuides="1">
      <p:cViewPr varScale="1">
        <p:scale>
          <a:sx n="112" d="100"/>
          <a:sy n="112" d="100"/>
        </p:scale>
        <p:origin x="132"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94D50-8A31-4353-A9C5-97DA062BB4BE}" type="datetimeFigureOut">
              <a:rPr lang="en-US" smtClean="0"/>
              <a:t>6/7/2022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E63421-9CE1-4C82-90F6-0B657660FC05}" type="slidenum">
              <a:rPr lang="en-US" smtClean="0"/>
              <a:t>‹#›</a:t>
            </a:fld>
            <a:endParaRPr lang="en-US"/>
          </a:p>
        </p:txBody>
      </p:sp>
    </p:spTree>
    <p:extLst>
      <p:ext uri="{BB962C8B-B14F-4D97-AF65-F5344CB8AC3E}">
        <p14:creationId xmlns:p14="http://schemas.microsoft.com/office/powerpoint/2010/main" val="1644986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33B6C-C819-453C-9A1C-352D0EAB2A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498E6D-2B73-4A33-95FC-CFAABAC745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746200-A2C8-4349-8104-222F961D2B1D}"/>
              </a:ext>
            </a:extLst>
          </p:cNvPr>
          <p:cNvSpPr>
            <a:spLocks noGrp="1"/>
          </p:cNvSpPr>
          <p:nvPr>
            <p:ph type="dt" sz="half" idx="10"/>
          </p:nvPr>
        </p:nvSpPr>
        <p:spPr/>
        <p:txBody>
          <a:bodyPr/>
          <a:lstStyle/>
          <a:p>
            <a:fld id="{78F1F69B-D16E-4C08-85B0-3791C89738BE}" type="datetimeFigureOut">
              <a:rPr lang="en-US" smtClean="0"/>
              <a:t>6/7/2022</a:t>
            </a:fld>
            <a:endParaRPr lang="en-US"/>
          </a:p>
        </p:txBody>
      </p:sp>
      <p:sp>
        <p:nvSpPr>
          <p:cNvPr id="5" name="Footer Placeholder 4">
            <a:extLst>
              <a:ext uri="{FF2B5EF4-FFF2-40B4-BE49-F238E27FC236}">
                <a16:creationId xmlns:a16="http://schemas.microsoft.com/office/drawing/2014/main" id="{B93B2CC3-7F61-4249-A7A3-4794771B3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1B968-BB74-4F44-A025-4CC37AB424C1}"/>
              </a:ext>
            </a:extLst>
          </p:cNvPr>
          <p:cNvSpPr>
            <a:spLocks noGrp="1"/>
          </p:cNvSpPr>
          <p:nvPr>
            <p:ph type="sldNum" sz="quarter" idx="12"/>
          </p:nvPr>
        </p:nvSpPr>
        <p:spPr/>
        <p:txBody>
          <a:bodyPr/>
          <a:lstStyle/>
          <a:p>
            <a:fld id="{5384BA60-DC68-483B-82DF-E5F71F55C180}" type="slidenum">
              <a:rPr lang="en-US" smtClean="0"/>
              <a:t>‹#›</a:t>
            </a:fld>
            <a:endParaRPr lang="en-US"/>
          </a:p>
        </p:txBody>
      </p:sp>
    </p:spTree>
    <p:extLst>
      <p:ext uri="{BB962C8B-B14F-4D97-AF65-F5344CB8AC3E}">
        <p14:creationId xmlns:p14="http://schemas.microsoft.com/office/powerpoint/2010/main" val="2801109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5F9B5-61CB-4514-80BE-5B7B33326D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D9AF3B-8914-4D8B-9E7B-1E5480C15C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58C2EC-12FC-4C0D-96FC-0196E4C54D91}"/>
              </a:ext>
            </a:extLst>
          </p:cNvPr>
          <p:cNvSpPr>
            <a:spLocks noGrp="1"/>
          </p:cNvSpPr>
          <p:nvPr>
            <p:ph type="dt" sz="half" idx="10"/>
          </p:nvPr>
        </p:nvSpPr>
        <p:spPr/>
        <p:txBody>
          <a:bodyPr/>
          <a:lstStyle/>
          <a:p>
            <a:fld id="{78F1F69B-D16E-4C08-85B0-3791C89738BE}" type="datetimeFigureOut">
              <a:rPr lang="en-US" smtClean="0"/>
              <a:t>6/7/2022</a:t>
            </a:fld>
            <a:endParaRPr lang="en-US"/>
          </a:p>
        </p:txBody>
      </p:sp>
      <p:sp>
        <p:nvSpPr>
          <p:cNvPr id="5" name="Footer Placeholder 4">
            <a:extLst>
              <a:ext uri="{FF2B5EF4-FFF2-40B4-BE49-F238E27FC236}">
                <a16:creationId xmlns:a16="http://schemas.microsoft.com/office/drawing/2014/main" id="{108BF122-CAA0-4644-8292-16CB52118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E37401-630A-4EE0-8D24-DC2328F1191D}"/>
              </a:ext>
            </a:extLst>
          </p:cNvPr>
          <p:cNvSpPr>
            <a:spLocks noGrp="1"/>
          </p:cNvSpPr>
          <p:nvPr>
            <p:ph type="sldNum" sz="quarter" idx="12"/>
          </p:nvPr>
        </p:nvSpPr>
        <p:spPr/>
        <p:txBody>
          <a:bodyPr/>
          <a:lstStyle/>
          <a:p>
            <a:fld id="{5384BA60-DC68-483B-82DF-E5F71F55C180}" type="slidenum">
              <a:rPr lang="en-US" smtClean="0"/>
              <a:t>‹#›</a:t>
            </a:fld>
            <a:endParaRPr lang="en-US"/>
          </a:p>
        </p:txBody>
      </p:sp>
    </p:spTree>
    <p:extLst>
      <p:ext uri="{BB962C8B-B14F-4D97-AF65-F5344CB8AC3E}">
        <p14:creationId xmlns:p14="http://schemas.microsoft.com/office/powerpoint/2010/main" val="1904112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2E6969-F23E-4F52-A452-D71F8C512C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BB0A06-9863-4F4B-819B-CDADD6485A7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6E651-DE4C-4F93-A8A3-76D6C6276938}"/>
              </a:ext>
            </a:extLst>
          </p:cNvPr>
          <p:cNvSpPr>
            <a:spLocks noGrp="1"/>
          </p:cNvSpPr>
          <p:nvPr>
            <p:ph type="dt" sz="half" idx="10"/>
          </p:nvPr>
        </p:nvSpPr>
        <p:spPr/>
        <p:txBody>
          <a:bodyPr/>
          <a:lstStyle/>
          <a:p>
            <a:fld id="{78F1F69B-D16E-4C08-85B0-3791C89738BE}" type="datetimeFigureOut">
              <a:rPr lang="en-US" smtClean="0"/>
              <a:t>6/7/2022</a:t>
            </a:fld>
            <a:endParaRPr lang="en-US"/>
          </a:p>
        </p:txBody>
      </p:sp>
      <p:sp>
        <p:nvSpPr>
          <p:cNvPr id="5" name="Footer Placeholder 4">
            <a:extLst>
              <a:ext uri="{FF2B5EF4-FFF2-40B4-BE49-F238E27FC236}">
                <a16:creationId xmlns:a16="http://schemas.microsoft.com/office/drawing/2014/main" id="{7F8A02DB-E610-4563-9A72-FC028317A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A6ADE4-CD9F-4784-8F56-5F9707FFAFF8}"/>
              </a:ext>
            </a:extLst>
          </p:cNvPr>
          <p:cNvSpPr>
            <a:spLocks noGrp="1"/>
          </p:cNvSpPr>
          <p:nvPr>
            <p:ph type="sldNum" sz="quarter" idx="12"/>
          </p:nvPr>
        </p:nvSpPr>
        <p:spPr/>
        <p:txBody>
          <a:bodyPr/>
          <a:lstStyle/>
          <a:p>
            <a:fld id="{5384BA60-DC68-483B-82DF-E5F71F55C180}" type="slidenum">
              <a:rPr lang="en-US" smtClean="0"/>
              <a:t>‹#›</a:t>
            </a:fld>
            <a:endParaRPr lang="en-US"/>
          </a:p>
        </p:txBody>
      </p:sp>
    </p:spTree>
    <p:extLst>
      <p:ext uri="{BB962C8B-B14F-4D97-AF65-F5344CB8AC3E}">
        <p14:creationId xmlns:p14="http://schemas.microsoft.com/office/powerpoint/2010/main" val="2197541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694FF-1632-4A54-A953-3A27492B89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BECEAD-08D8-48D3-B8FA-6640838C157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9982E-09A3-4633-9588-373FC9D3C41B}"/>
              </a:ext>
            </a:extLst>
          </p:cNvPr>
          <p:cNvSpPr>
            <a:spLocks noGrp="1"/>
          </p:cNvSpPr>
          <p:nvPr>
            <p:ph type="dt" sz="half" idx="10"/>
          </p:nvPr>
        </p:nvSpPr>
        <p:spPr/>
        <p:txBody>
          <a:bodyPr/>
          <a:lstStyle/>
          <a:p>
            <a:fld id="{78F1F69B-D16E-4C08-85B0-3791C89738BE}" type="datetimeFigureOut">
              <a:rPr lang="en-US" smtClean="0"/>
              <a:t>6/7/2022</a:t>
            </a:fld>
            <a:endParaRPr lang="en-US"/>
          </a:p>
        </p:txBody>
      </p:sp>
      <p:sp>
        <p:nvSpPr>
          <p:cNvPr id="5" name="Footer Placeholder 4">
            <a:extLst>
              <a:ext uri="{FF2B5EF4-FFF2-40B4-BE49-F238E27FC236}">
                <a16:creationId xmlns:a16="http://schemas.microsoft.com/office/drawing/2014/main" id="{D4D17004-E85C-4B73-9A2C-5A0EAD1E3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2E6D65-EFC8-437B-BD46-227F163A4F91}"/>
              </a:ext>
            </a:extLst>
          </p:cNvPr>
          <p:cNvSpPr>
            <a:spLocks noGrp="1"/>
          </p:cNvSpPr>
          <p:nvPr>
            <p:ph type="sldNum" sz="quarter" idx="12"/>
          </p:nvPr>
        </p:nvSpPr>
        <p:spPr/>
        <p:txBody>
          <a:bodyPr/>
          <a:lstStyle/>
          <a:p>
            <a:fld id="{5384BA60-DC68-483B-82DF-E5F71F55C180}" type="slidenum">
              <a:rPr lang="en-US" smtClean="0"/>
              <a:t>‹#›</a:t>
            </a:fld>
            <a:endParaRPr lang="en-US"/>
          </a:p>
        </p:txBody>
      </p:sp>
    </p:spTree>
    <p:extLst>
      <p:ext uri="{BB962C8B-B14F-4D97-AF65-F5344CB8AC3E}">
        <p14:creationId xmlns:p14="http://schemas.microsoft.com/office/powerpoint/2010/main" val="1085926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2613-7CF6-4F39-BBE7-742B1801E9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401D42-A029-49CF-8B5A-05DA88BE3B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5ECF4F-7A4E-4214-84B7-1FFBD2115984}"/>
              </a:ext>
            </a:extLst>
          </p:cNvPr>
          <p:cNvSpPr>
            <a:spLocks noGrp="1"/>
          </p:cNvSpPr>
          <p:nvPr>
            <p:ph type="dt" sz="half" idx="10"/>
          </p:nvPr>
        </p:nvSpPr>
        <p:spPr/>
        <p:txBody>
          <a:bodyPr/>
          <a:lstStyle/>
          <a:p>
            <a:fld id="{78F1F69B-D16E-4C08-85B0-3791C89738BE}" type="datetimeFigureOut">
              <a:rPr lang="en-US" smtClean="0"/>
              <a:t>6/7/2022</a:t>
            </a:fld>
            <a:endParaRPr lang="en-US"/>
          </a:p>
        </p:txBody>
      </p:sp>
      <p:sp>
        <p:nvSpPr>
          <p:cNvPr id="5" name="Footer Placeholder 4">
            <a:extLst>
              <a:ext uri="{FF2B5EF4-FFF2-40B4-BE49-F238E27FC236}">
                <a16:creationId xmlns:a16="http://schemas.microsoft.com/office/drawing/2014/main" id="{5B800B0B-5561-4D1E-BC8C-79FBE9DB62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F7F07-F104-4715-B0B3-3FD515E040F1}"/>
              </a:ext>
            </a:extLst>
          </p:cNvPr>
          <p:cNvSpPr>
            <a:spLocks noGrp="1"/>
          </p:cNvSpPr>
          <p:nvPr>
            <p:ph type="sldNum" sz="quarter" idx="12"/>
          </p:nvPr>
        </p:nvSpPr>
        <p:spPr/>
        <p:txBody>
          <a:bodyPr/>
          <a:lstStyle/>
          <a:p>
            <a:fld id="{5384BA60-DC68-483B-82DF-E5F71F55C180}" type="slidenum">
              <a:rPr lang="en-US" smtClean="0"/>
              <a:t>‹#›</a:t>
            </a:fld>
            <a:endParaRPr lang="en-US"/>
          </a:p>
        </p:txBody>
      </p:sp>
    </p:spTree>
    <p:extLst>
      <p:ext uri="{BB962C8B-B14F-4D97-AF65-F5344CB8AC3E}">
        <p14:creationId xmlns:p14="http://schemas.microsoft.com/office/powerpoint/2010/main" val="581358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7184-1D84-46B8-BD59-E945A6F751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680EA1-6F60-4263-878B-7E6394BFB00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395E64-83AE-459D-A6B6-A4BD8A0DFEF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8C2FCC-8E7F-4224-BA38-E7A3FCC2E9F3}"/>
              </a:ext>
            </a:extLst>
          </p:cNvPr>
          <p:cNvSpPr>
            <a:spLocks noGrp="1"/>
          </p:cNvSpPr>
          <p:nvPr>
            <p:ph type="dt" sz="half" idx="10"/>
          </p:nvPr>
        </p:nvSpPr>
        <p:spPr/>
        <p:txBody>
          <a:bodyPr/>
          <a:lstStyle/>
          <a:p>
            <a:fld id="{78F1F69B-D16E-4C08-85B0-3791C89738BE}" type="datetimeFigureOut">
              <a:rPr lang="en-US" smtClean="0"/>
              <a:t>6/7/2022</a:t>
            </a:fld>
            <a:endParaRPr lang="en-US"/>
          </a:p>
        </p:txBody>
      </p:sp>
      <p:sp>
        <p:nvSpPr>
          <p:cNvPr id="6" name="Footer Placeholder 5">
            <a:extLst>
              <a:ext uri="{FF2B5EF4-FFF2-40B4-BE49-F238E27FC236}">
                <a16:creationId xmlns:a16="http://schemas.microsoft.com/office/drawing/2014/main" id="{D7714670-3A89-42D2-972D-2389497D44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5F343C-BAC2-4CA5-929E-411DEA778D14}"/>
              </a:ext>
            </a:extLst>
          </p:cNvPr>
          <p:cNvSpPr>
            <a:spLocks noGrp="1"/>
          </p:cNvSpPr>
          <p:nvPr>
            <p:ph type="sldNum" sz="quarter" idx="12"/>
          </p:nvPr>
        </p:nvSpPr>
        <p:spPr/>
        <p:txBody>
          <a:bodyPr/>
          <a:lstStyle/>
          <a:p>
            <a:fld id="{5384BA60-DC68-483B-82DF-E5F71F55C180}" type="slidenum">
              <a:rPr lang="en-US" smtClean="0"/>
              <a:t>‹#›</a:t>
            </a:fld>
            <a:endParaRPr lang="en-US"/>
          </a:p>
        </p:txBody>
      </p:sp>
    </p:spTree>
    <p:extLst>
      <p:ext uri="{BB962C8B-B14F-4D97-AF65-F5344CB8AC3E}">
        <p14:creationId xmlns:p14="http://schemas.microsoft.com/office/powerpoint/2010/main" val="1957606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2F461-6009-4A43-8EB8-2896035CAA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6A8064-2049-4635-91B1-634951A8C2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4D3A720-0B26-43FA-9503-A38E1A666E5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A16D59-49EF-4F79-8FA6-87C3A4A73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001334-BB44-4FFB-BBB9-B2F01FE6FAB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77B71-38EC-4CB0-9D80-DDCCAEC59DA7}"/>
              </a:ext>
            </a:extLst>
          </p:cNvPr>
          <p:cNvSpPr>
            <a:spLocks noGrp="1"/>
          </p:cNvSpPr>
          <p:nvPr>
            <p:ph type="dt" sz="half" idx="10"/>
          </p:nvPr>
        </p:nvSpPr>
        <p:spPr/>
        <p:txBody>
          <a:bodyPr/>
          <a:lstStyle/>
          <a:p>
            <a:fld id="{78F1F69B-D16E-4C08-85B0-3791C89738BE}" type="datetimeFigureOut">
              <a:rPr lang="en-US" smtClean="0"/>
              <a:t>6/7/2022</a:t>
            </a:fld>
            <a:endParaRPr lang="en-US"/>
          </a:p>
        </p:txBody>
      </p:sp>
      <p:sp>
        <p:nvSpPr>
          <p:cNvPr id="8" name="Footer Placeholder 7">
            <a:extLst>
              <a:ext uri="{FF2B5EF4-FFF2-40B4-BE49-F238E27FC236}">
                <a16:creationId xmlns:a16="http://schemas.microsoft.com/office/drawing/2014/main" id="{85D5F82F-649F-4255-AB10-95892D9B77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5ABEB-0839-49E2-9DFD-EB914EF50086}"/>
              </a:ext>
            </a:extLst>
          </p:cNvPr>
          <p:cNvSpPr>
            <a:spLocks noGrp="1"/>
          </p:cNvSpPr>
          <p:nvPr>
            <p:ph type="sldNum" sz="quarter" idx="12"/>
          </p:nvPr>
        </p:nvSpPr>
        <p:spPr/>
        <p:txBody>
          <a:bodyPr/>
          <a:lstStyle/>
          <a:p>
            <a:fld id="{5384BA60-DC68-483B-82DF-E5F71F55C180}" type="slidenum">
              <a:rPr lang="en-US" smtClean="0"/>
              <a:t>‹#›</a:t>
            </a:fld>
            <a:endParaRPr lang="en-US"/>
          </a:p>
        </p:txBody>
      </p:sp>
    </p:spTree>
    <p:extLst>
      <p:ext uri="{BB962C8B-B14F-4D97-AF65-F5344CB8AC3E}">
        <p14:creationId xmlns:p14="http://schemas.microsoft.com/office/powerpoint/2010/main" val="748133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2E396-69A9-474A-8E08-3C9CE2938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848D4B-DD28-48BE-B29D-BE993172E572}"/>
              </a:ext>
            </a:extLst>
          </p:cNvPr>
          <p:cNvSpPr>
            <a:spLocks noGrp="1"/>
          </p:cNvSpPr>
          <p:nvPr>
            <p:ph type="dt" sz="half" idx="10"/>
          </p:nvPr>
        </p:nvSpPr>
        <p:spPr/>
        <p:txBody>
          <a:bodyPr/>
          <a:lstStyle/>
          <a:p>
            <a:fld id="{78F1F69B-D16E-4C08-85B0-3791C89738BE}" type="datetimeFigureOut">
              <a:rPr lang="en-US" smtClean="0"/>
              <a:t>6/7/2022</a:t>
            </a:fld>
            <a:endParaRPr lang="en-US"/>
          </a:p>
        </p:txBody>
      </p:sp>
      <p:sp>
        <p:nvSpPr>
          <p:cNvPr id="4" name="Footer Placeholder 3">
            <a:extLst>
              <a:ext uri="{FF2B5EF4-FFF2-40B4-BE49-F238E27FC236}">
                <a16:creationId xmlns:a16="http://schemas.microsoft.com/office/drawing/2014/main" id="{3E1714BB-09DF-4B24-8BC9-2178624B5A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785194-5EA5-4172-9278-D6095BBA450C}"/>
              </a:ext>
            </a:extLst>
          </p:cNvPr>
          <p:cNvSpPr>
            <a:spLocks noGrp="1"/>
          </p:cNvSpPr>
          <p:nvPr>
            <p:ph type="sldNum" sz="quarter" idx="12"/>
          </p:nvPr>
        </p:nvSpPr>
        <p:spPr/>
        <p:txBody>
          <a:bodyPr/>
          <a:lstStyle/>
          <a:p>
            <a:fld id="{5384BA60-DC68-483B-82DF-E5F71F55C180}" type="slidenum">
              <a:rPr lang="en-US" smtClean="0"/>
              <a:t>‹#›</a:t>
            </a:fld>
            <a:endParaRPr lang="en-US"/>
          </a:p>
        </p:txBody>
      </p:sp>
    </p:spTree>
    <p:extLst>
      <p:ext uri="{BB962C8B-B14F-4D97-AF65-F5344CB8AC3E}">
        <p14:creationId xmlns:p14="http://schemas.microsoft.com/office/powerpoint/2010/main" val="4186949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26E871-F75E-486B-878F-286CE18156E1}"/>
              </a:ext>
            </a:extLst>
          </p:cNvPr>
          <p:cNvSpPr>
            <a:spLocks noGrp="1"/>
          </p:cNvSpPr>
          <p:nvPr>
            <p:ph type="dt" sz="half" idx="10"/>
          </p:nvPr>
        </p:nvSpPr>
        <p:spPr/>
        <p:txBody>
          <a:bodyPr/>
          <a:lstStyle/>
          <a:p>
            <a:fld id="{78F1F69B-D16E-4C08-85B0-3791C89738BE}" type="datetimeFigureOut">
              <a:rPr lang="en-US" smtClean="0"/>
              <a:t>6/7/2022</a:t>
            </a:fld>
            <a:endParaRPr lang="en-US"/>
          </a:p>
        </p:txBody>
      </p:sp>
      <p:sp>
        <p:nvSpPr>
          <p:cNvPr id="3" name="Footer Placeholder 2">
            <a:extLst>
              <a:ext uri="{FF2B5EF4-FFF2-40B4-BE49-F238E27FC236}">
                <a16:creationId xmlns:a16="http://schemas.microsoft.com/office/drawing/2014/main" id="{3CDAE921-3816-400C-B81C-4E0903573C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1681B6-3550-4687-A022-D5EB89FA4B56}"/>
              </a:ext>
            </a:extLst>
          </p:cNvPr>
          <p:cNvSpPr>
            <a:spLocks noGrp="1"/>
          </p:cNvSpPr>
          <p:nvPr>
            <p:ph type="sldNum" sz="quarter" idx="12"/>
          </p:nvPr>
        </p:nvSpPr>
        <p:spPr/>
        <p:txBody>
          <a:bodyPr/>
          <a:lstStyle/>
          <a:p>
            <a:fld id="{5384BA60-DC68-483B-82DF-E5F71F55C180}" type="slidenum">
              <a:rPr lang="en-US" smtClean="0"/>
              <a:t>‹#›</a:t>
            </a:fld>
            <a:endParaRPr lang="en-US"/>
          </a:p>
        </p:txBody>
      </p:sp>
    </p:spTree>
    <p:extLst>
      <p:ext uri="{BB962C8B-B14F-4D97-AF65-F5344CB8AC3E}">
        <p14:creationId xmlns:p14="http://schemas.microsoft.com/office/powerpoint/2010/main" val="1349698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058B8-AB63-4703-94FE-E849436C8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192D47-7481-4035-8227-E418DA6ADD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75470-C3CC-44C1-83F7-6B01FCCA00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853C9E-0F7E-4D47-99F0-E69A19FD3287}"/>
              </a:ext>
            </a:extLst>
          </p:cNvPr>
          <p:cNvSpPr>
            <a:spLocks noGrp="1"/>
          </p:cNvSpPr>
          <p:nvPr>
            <p:ph type="dt" sz="half" idx="10"/>
          </p:nvPr>
        </p:nvSpPr>
        <p:spPr/>
        <p:txBody>
          <a:bodyPr/>
          <a:lstStyle/>
          <a:p>
            <a:fld id="{78F1F69B-D16E-4C08-85B0-3791C89738BE}" type="datetimeFigureOut">
              <a:rPr lang="en-US" smtClean="0"/>
              <a:t>6/7/2022</a:t>
            </a:fld>
            <a:endParaRPr lang="en-US"/>
          </a:p>
        </p:txBody>
      </p:sp>
      <p:sp>
        <p:nvSpPr>
          <p:cNvPr id="6" name="Footer Placeholder 5">
            <a:extLst>
              <a:ext uri="{FF2B5EF4-FFF2-40B4-BE49-F238E27FC236}">
                <a16:creationId xmlns:a16="http://schemas.microsoft.com/office/drawing/2014/main" id="{39CF4F30-893E-423F-B26A-C07E805BC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661048-24AD-4C1E-9655-673019EA8A77}"/>
              </a:ext>
            </a:extLst>
          </p:cNvPr>
          <p:cNvSpPr>
            <a:spLocks noGrp="1"/>
          </p:cNvSpPr>
          <p:nvPr>
            <p:ph type="sldNum" sz="quarter" idx="12"/>
          </p:nvPr>
        </p:nvSpPr>
        <p:spPr/>
        <p:txBody>
          <a:bodyPr/>
          <a:lstStyle/>
          <a:p>
            <a:fld id="{5384BA60-DC68-483B-82DF-E5F71F55C180}" type="slidenum">
              <a:rPr lang="en-US" smtClean="0"/>
              <a:t>‹#›</a:t>
            </a:fld>
            <a:endParaRPr lang="en-US"/>
          </a:p>
        </p:txBody>
      </p:sp>
    </p:spTree>
    <p:extLst>
      <p:ext uri="{BB962C8B-B14F-4D97-AF65-F5344CB8AC3E}">
        <p14:creationId xmlns:p14="http://schemas.microsoft.com/office/powerpoint/2010/main" val="2843284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8B853-DA96-4B3F-BB2B-3FF0C48CBD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18C1F1-8A5E-4EB7-958D-5B27D2E9D1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25CDE8-13D1-4A65-984B-6035CD0DD6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F95E9A-D033-489D-9CD7-89E0258877F8}"/>
              </a:ext>
            </a:extLst>
          </p:cNvPr>
          <p:cNvSpPr>
            <a:spLocks noGrp="1"/>
          </p:cNvSpPr>
          <p:nvPr>
            <p:ph type="dt" sz="half" idx="10"/>
          </p:nvPr>
        </p:nvSpPr>
        <p:spPr/>
        <p:txBody>
          <a:bodyPr/>
          <a:lstStyle/>
          <a:p>
            <a:fld id="{78F1F69B-D16E-4C08-85B0-3791C89738BE}" type="datetimeFigureOut">
              <a:rPr lang="en-US" smtClean="0"/>
              <a:t>6/7/2022</a:t>
            </a:fld>
            <a:endParaRPr lang="en-US"/>
          </a:p>
        </p:txBody>
      </p:sp>
      <p:sp>
        <p:nvSpPr>
          <p:cNvPr id="6" name="Footer Placeholder 5">
            <a:extLst>
              <a:ext uri="{FF2B5EF4-FFF2-40B4-BE49-F238E27FC236}">
                <a16:creationId xmlns:a16="http://schemas.microsoft.com/office/drawing/2014/main" id="{E453761B-D80A-4CD9-8135-B2EA15EEE0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F7861B-48A7-46CF-ACC3-11E3B9D940CF}"/>
              </a:ext>
            </a:extLst>
          </p:cNvPr>
          <p:cNvSpPr>
            <a:spLocks noGrp="1"/>
          </p:cNvSpPr>
          <p:nvPr>
            <p:ph type="sldNum" sz="quarter" idx="12"/>
          </p:nvPr>
        </p:nvSpPr>
        <p:spPr/>
        <p:txBody>
          <a:bodyPr/>
          <a:lstStyle/>
          <a:p>
            <a:fld id="{5384BA60-DC68-483B-82DF-E5F71F55C180}" type="slidenum">
              <a:rPr lang="en-US" smtClean="0"/>
              <a:t>‹#›</a:t>
            </a:fld>
            <a:endParaRPr lang="en-US"/>
          </a:p>
        </p:txBody>
      </p:sp>
    </p:spTree>
    <p:extLst>
      <p:ext uri="{BB962C8B-B14F-4D97-AF65-F5344CB8AC3E}">
        <p14:creationId xmlns:p14="http://schemas.microsoft.com/office/powerpoint/2010/main" val="2102656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80E6C6-A755-4FC9-965A-75D7904B19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3777BD-897B-4031-9A6D-6D2D80900A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686F30-0D72-4BED-8D3C-2CFE6BE3A8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F1F69B-D16E-4C08-85B0-3791C89738BE}" type="datetimeFigureOut">
              <a:rPr lang="en-US" smtClean="0"/>
              <a:t>6/7/2022</a:t>
            </a:fld>
            <a:endParaRPr lang="en-US"/>
          </a:p>
        </p:txBody>
      </p:sp>
      <p:sp>
        <p:nvSpPr>
          <p:cNvPr id="5" name="Footer Placeholder 4">
            <a:extLst>
              <a:ext uri="{FF2B5EF4-FFF2-40B4-BE49-F238E27FC236}">
                <a16:creationId xmlns:a16="http://schemas.microsoft.com/office/drawing/2014/main" id="{4FB2D9F9-A1E2-4EB8-BE3D-039401B79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083E77-2D55-4150-B7FD-B3AB85FB53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84BA60-DC68-483B-82DF-E5F71F55C180}" type="slidenum">
              <a:rPr lang="en-US" smtClean="0"/>
              <a:t>‹#›</a:t>
            </a:fld>
            <a:endParaRPr lang="en-US"/>
          </a:p>
        </p:txBody>
      </p:sp>
    </p:spTree>
    <p:extLst>
      <p:ext uri="{BB962C8B-B14F-4D97-AF65-F5344CB8AC3E}">
        <p14:creationId xmlns:p14="http://schemas.microsoft.com/office/powerpoint/2010/main" val="875400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gif"/></Relationships>
</file>

<file path=ppt/slides/_rels/slide1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gif"/><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gif"/><Relationship Id="rId4" Type="http://schemas.openxmlformats.org/officeDocument/2006/relationships/image" Target="../media/image57.gi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2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gif"/><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gif"/><Relationship Id="rId4" Type="http://schemas.openxmlformats.org/officeDocument/2006/relationships/image" Target="../media/image57.gif"/></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png"/><Relationship Id="rId7" Type="http://schemas.openxmlformats.org/officeDocument/2006/relationships/image" Target="../media/image11.png"/><Relationship Id="rId2" Type="http://schemas.openxmlformats.org/officeDocument/2006/relationships/image" Target="../media/image9.gif"/><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image" Target="../media/image180.png"/><Relationship Id="rId9" Type="http://schemas.openxmlformats.org/officeDocument/2006/relationships/image" Target="../media/image13.gif"/></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slideLayout" Target="../slideLayouts/slideLayout7.xml"/><Relationship Id="rId18" Type="http://schemas.openxmlformats.org/officeDocument/2006/relationships/image" Target="../media/image22.png"/><Relationship Id="rId3" Type="http://schemas.microsoft.com/office/2007/relationships/media" Target="../media/media2.mp4"/><Relationship Id="rId7" Type="http://schemas.microsoft.com/office/2007/relationships/media" Target="../media/media4.mp4"/><Relationship Id="rId12" Type="http://schemas.openxmlformats.org/officeDocument/2006/relationships/video" Target="../media/media6.mp4"/><Relationship Id="rId17" Type="http://schemas.openxmlformats.org/officeDocument/2006/relationships/image" Target="../media/image21.png"/><Relationship Id="rId2" Type="http://schemas.openxmlformats.org/officeDocument/2006/relationships/video" Target="../media/media1.mp4"/><Relationship Id="rId16" Type="http://schemas.openxmlformats.org/officeDocument/2006/relationships/image" Target="../media/image20.png"/><Relationship Id="rId20" Type="http://schemas.openxmlformats.org/officeDocument/2006/relationships/image" Target="../media/image15.png"/><Relationship Id="rId1" Type="http://schemas.microsoft.com/office/2007/relationships/media" Target="../media/media1.mp4"/><Relationship Id="rId6" Type="http://schemas.openxmlformats.org/officeDocument/2006/relationships/video" Target="../media/media3.mp4"/><Relationship Id="rId11" Type="http://schemas.microsoft.com/office/2007/relationships/media" Target="../media/media6.mp4"/><Relationship Id="rId5" Type="http://schemas.microsoft.com/office/2007/relationships/media" Target="../media/media3.mp4"/><Relationship Id="rId15" Type="http://schemas.openxmlformats.org/officeDocument/2006/relationships/image" Target="../media/image19.png"/><Relationship Id="rId10" Type="http://schemas.openxmlformats.org/officeDocument/2006/relationships/video" Target="../media/media5.mp4"/><Relationship Id="rId19" Type="http://schemas.openxmlformats.org/officeDocument/2006/relationships/image" Target="../media/image24.png"/><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gif"/><Relationship Id="rId7" Type="http://schemas.openxmlformats.org/officeDocument/2006/relationships/image" Target="../media/image32.gif"/><Relationship Id="rId2" Type="http://schemas.openxmlformats.org/officeDocument/2006/relationships/image" Target="../media/image27.gif"/><Relationship Id="rId1" Type="http://schemas.openxmlformats.org/officeDocument/2006/relationships/slideLayout" Target="../slideLayouts/slideLayout7.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gif"/></Relationships>
</file>

<file path=ppt/slides/_rels/slide9.xml.rels><?xml version="1.0" encoding="UTF-8" standalone="yes"?>
<Relationships xmlns="http://schemas.openxmlformats.org/package/2006/relationships"><Relationship Id="rId8" Type="http://schemas.openxmlformats.org/officeDocument/2006/relationships/image" Target="../media/image35.wmf"/><Relationship Id="rId7" Type="http://schemas.openxmlformats.org/officeDocument/2006/relationships/oleObject" Target="../embeddings/oleObject2.bin"/><Relationship Id="rId12" Type="http://schemas.openxmlformats.org/officeDocument/2006/relationships/image" Target="../media/image43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2.png"/><Relationship Id="rId5" Type="http://schemas.openxmlformats.org/officeDocument/2006/relationships/image" Target="../media/image33.png"/><Relationship Id="rId10" Type="http://schemas.openxmlformats.org/officeDocument/2006/relationships/image" Target="../media/image36.wmf"/><Relationship Id="rId4" Type="http://schemas.openxmlformats.org/officeDocument/2006/relationships/image" Target="../media/image39.png"/><Relationship Id="rId9"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m 2">
            <a:extLst>
              <a:ext uri="{FF2B5EF4-FFF2-40B4-BE49-F238E27FC236}">
                <a16:creationId xmlns:a16="http://schemas.microsoft.com/office/drawing/2014/main" id="{48921A8B-0626-4FF3-F15A-40A2FC5BE503}"/>
              </a:ext>
            </a:extLst>
          </p:cNvPr>
          <p:cNvPicPr>
            <a:picLocks noChangeAspect="1"/>
          </p:cNvPicPr>
          <p:nvPr/>
        </p:nvPicPr>
        <p:blipFill rotWithShape="1">
          <a:blip r:embed="rId2">
            <a:extLst>
              <a:ext uri="{28A0092B-C50C-407E-A947-70E740481C1C}">
                <a14:useLocalDpi xmlns:a14="http://schemas.microsoft.com/office/drawing/2010/main" val="0"/>
              </a:ext>
            </a:extLst>
          </a:blip>
          <a:srcRect t="12717" b="5024"/>
          <a:stretch/>
        </p:blipFill>
        <p:spPr>
          <a:xfrm>
            <a:off x="8417766" y="1884870"/>
            <a:ext cx="3709419" cy="2288485"/>
          </a:xfrm>
          <a:prstGeom prst="rect">
            <a:avLst/>
          </a:prstGeom>
        </p:spPr>
      </p:pic>
      <p:pic>
        <p:nvPicPr>
          <p:cNvPr id="1026" name="Picture 2" descr="Photomultiplier Tube PMT-186 PMT-186-1">
            <a:extLst>
              <a:ext uri="{FF2B5EF4-FFF2-40B4-BE49-F238E27FC236}">
                <a16:creationId xmlns:a16="http://schemas.microsoft.com/office/drawing/2014/main" id="{EF5A9017-4A2E-4F24-A111-055470C4B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0913" y="1884871"/>
            <a:ext cx="1888376" cy="188837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Eppendorf Opened Clip Art At Clker Com - Eppendorf Tube PNG Image |  Transparent PNG Free Download on SeekPNG">
            <a:extLst>
              <a:ext uri="{FF2B5EF4-FFF2-40B4-BE49-F238E27FC236}">
                <a16:creationId xmlns:a16="http://schemas.microsoft.com/office/drawing/2014/main" id="{3427E0EF-0D7C-4B95-B987-F4203D60E97A}"/>
              </a:ext>
            </a:extLst>
          </p:cNvPr>
          <p:cNvPicPr>
            <a:picLocks noChangeAspect="1" noChangeArrowheads="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551673" y="2363625"/>
            <a:ext cx="1591827" cy="13064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B9DD4B-300A-4444-81E7-F5D2EF9EB8E9}"/>
              </a:ext>
            </a:extLst>
          </p:cNvPr>
          <p:cNvSpPr txBox="1"/>
          <p:nvPr/>
        </p:nvSpPr>
        <p:spPr>
          <a:xfrm>
            <a:off x="443631" y="0"/>
            <a:ext cx="11299971" cy="1384995"/>
          </a:xfrm>
          <a:prstGeom prst="rect">
            <a:avLst/>
          </a:prstGeom>
          <a:noFill/>
        </p:spPr>
        <p:txBody>
          <a:bodyPr wrap="square" rtlCol="0">
            <a:spAutoFit/>
          </a:bodyPr>
          <a:lstStyle/>
          <a:p>
            <a:pPr algn="ctr">
              <a:spcAft>
                <a:spcPts val="1200"/>
              </a:spcAft>
            </a:pPr>
            <a:r>
              <a:rPr lang="en-US" sz="3200" dirty="0" err="1"/>
              <a:t>Absorção</a:t>
            </a:r>
            <a:r>
              <a:rPr lang="en-US" sz="3200" dirty="0"/>
              <a:t> e </a:t>
            </a:r>
            <a:r>
              <a:rPr lang="en-US" sz="3200" dirty="0" err="1"/>
              <a:t>Espalhamento</a:t>
            </a:r>
            <a:r>
              <a:rPr lang="en-US" sz="3200" dirty="0"/>
              <a:t> (</a:t>
            </a:r>
            <a:r>
              <a:rPr lang="en-US" sz="3200" dirty="0" err="1"/>
              <a:t>inelástico</a:t>
            </a:r>
            <a:r>
              <a:rPr lang="en-US" sz="3200" dirty="0"/>
              <a:t>) IR</a:t>
            </a:r>
          </a:p>
          <a:p>
            <a:pPr algn="ctr"/>
            <a:r>
              <a:rPr lang="en-US" dirty="0"/>
              <a:t>- </a:t>
            </a:r>
            <a:r>
              <a:rPr lang="en-US" dirty="0" err="1"/>
              <a:t>Absorção</a:t>
            </a:r>
            <a:r>
              <a:rPr lang="en-US" dirty="0"/>
              <a:t> (e </a:t>
            </a:r>
            <a:r>
              <a:rPr lang="en-US" dirty="0" err="1"/>
              <a:t>espalhamento</a:t>
            </a:r>
            <a:r>
              <a:rPr lang="en-US" dirty="0"/>
              <a:t>) </a:t>
            </a:r>
            <a:r>
              <a:rPr lang="en-US" dirty="0" err="1"/>
              <a:t>por</a:t>
            </a:r>
            <a:r>
              <a:rPr lang="en-US" dirty="0"/>
              <a:t> </a:t>
            </a:r>
            <a:r>
              <a:rPr lang="en-US" dirty="0" err="1"/>
              <a:t>níveis</a:t>
            </a:r>
            <a:r>
              <a:rPr lang="en-US" dirty="0"/>
              <a:t> </a:t>
            </a:r>
            <a:r>
              <a:rPr lang="en-US" dirty="0" err="1"/>
              <a:t>vibracionais</a:t>
            </a:r>
            <a:r>
              <a:rPr lang="en-US" dirty="0"/>
              <a:t> </a:t>
            </a:r>
            <a:r>
              <a:rPr lang="en-US" dirty="0" err="1"/>
              <a:t>moleculares</a:t>
            </a:r>
            <a:r>
              <a:rPr lang="en-US" dirty="0"/>
              <a:t>;</a:t>
            </a:r>
          </a:p>
          <a:p>
            <a:pPr algn="ctr"/>
            <a:r>
              <a:rPr lang="en-US" dirty="0"/>
              <a:t>- </a:t>
            </a:r>
            <a:r>
              <a:rPr lang="en-US" dirty="0" err="1"/>
              <a:t>Identificação</a:t>
            </a:r>
            <a:r>
              <a:rPr lang="en-US" dirty="0"/>
              <a:t> </a:t>
            </a:r>
            <a:r>
              <a:rPr lang="en-US" dirty="0" err="1"/>
              <a:t>quantitativa</a:t>
            </a:r>
            <a:r>
              <a:rPr lang="en-US" dirty="0"/>
              <a:t> e qualitative de </a:t>
            </a:r>
            <a:r>
              <a:rPr lang="en-US" dirty="0" err="1"/>
              <a:t>grupamentos</a:t>
            </a:r>
            <a:r>
              <a:rPr lang="en-US" dirty="0"/>
              <a:t> </a:t>
            </a:r>
            <a:r>
              <a:rPr lang="en-US" dirty="0" err="1"/>
              <a:t>funcionais</a:t>
            </a:r>
            <a:r>
              <a:rPr lang="en-US" dirty="0"/>
              <a:t> </a:t>
            </a:r>
            <a:r>
              <a:rPr lang="en-US" dirty="0" err="1"/>
              <a:t>moleculares</a:t>
            </a:r>
            <a:r>
              <a:rPr lang="en-US" dirty="0"/>
              <a:t> </a:t>
            </a:r>
            <a:r>
              <a:rPr lang="en-US" dirty="0" err="1"/>
              <a:t>específicos</a:t>
            </a:r>
            <a:r>
              <a:rPr lang="en-US" sz="2400" dirty="0"/>
              <a:t>.</a:t>
            </a:r>
            <a:endParaRPr lang="en-US" sz="3200" dirty="0"/>
          </a:p>
        </p:txBody>
      </p:sp>
      <p:pic>
        <p:nvPicPr>
          <p:cNvPr id="15" name="Picture 14" descr="Shape, rectangle&#10;&#10;Description automatically generated">
            <a:extLst>
              <a:ext uri="{FF2B5EF4-FFF2-40B4-BE49-F238E27FC236}">
                <a16:creationId xmlns:a16="http://schemas.microsoft.com/office/drawing/2014/main" id="{0EF2351A-85AF-4B52-9835-9BB3B5697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599" y="5478502"/>
            <a:ext cx="281979" cy="1033272"/>
          </a:xfrm>
          <a:prstGeom prst="rect">
            <a:avLst/>
          </a:prstGeom>
          <a:ln>
            <a:solidFill>
              <a:schemeClr val="tx1"/>
            </a:solidFill>
          </a:ln>
        </p:spPr>
      </p:pic>
      <p:sp>
        <p:nvSpPr>
          <p:cNvPr id="16" name="TextBox 15">
            <a:extLst>
              <a:ext uri="{FF2B5EF4-FFF2-40B4-BE49-F238E27FC236}">
                <a16:creationId xmlns:a16="http://schemas.microsoft.com/office/drawing/2014/main" id="{D8012124-E2C7-4F6B-B288-3E40BB1D304B}"/>
              </a:ext>
            </a:extLst>
          </p:cNvPr>
          <p:cNvSpPr txBox="1"/>
          <p:nvPr/>
        </p:nvSpPr>
        <p:spPr>
          <a:xfrm>
            <a:off x="54757" y="4593326"/>
            <a:ext cx="1423659" cy="646331"/>
          </a:xfrm>
          <a:prstGeom prst="rect">
            <a:avLst/>
          </a:prstGeom>
          <a:noFill/>
        </p:spPr>
        <p:txBody>
          <a:bodyPr wrap="none" rtlCol="0">
            <a:spAutoFit/>
          </a:bodyPr>
          <a:lstStyle/>
          <a:p>
            <a:pPr algn="ctr"/>
            <a:r>
              <a:rPr lang="en-US" dirty="0" err="1"/>
              <a:t>Arranjo</a:t>
            </a:r>
            <a:endParaRPr lang="en-US" dirty="0"/>
          </a:p>
          <a:p>
            <a:pPr algn="ctr"/>
            <a:r>
              <a:rPr lang="en-US" dirty="0"/>
              <a:t>Experimental</a:t>
            </a:r>
          </a:p>
        </p:txBody>
      </p:sp>
      <p:sp>
        <p:nvSpPr>
          <p:cNvPr id="19" name="TextBox 18">
            <a:extLst>
              <a:ext uri="{FF2B5EF4-FFF2-40B4-BE49-F238E27FC236}">
                <a16:creationId xmlns:a16="http://schemas.microsoft.com/office/drawing/2014/main" id="{F7A0E855-BBB8-4DAA-ADEC-2E5E3277CF03}"/>
              </a:ext>
            </a:extLst>
          </p:cNvPr>
          <p:cNvSpPr txBox="1"/>
          <p:nvPr/>
        </p:nvSpPr>
        <p:spPr>
          <a:xfrm>
            <a:off x="278349" y="5135160"/>
            <a:ext cx="939296" cy="338554"/>
          </a:xfrm>
          <a:prstGeom prst="rect">
            <a:avLst/>
          </a:prstGeom>
          <a:noFill/>
        </p:spPr>
        <p:txBody>
          <a:bodyPr wrap="none" rtlCol="0">
            <a:spAutoFit/>
          </a:bodyPr>
          <a:lstStyle/>
          <a:p>
            <a:r>
              <a:rPr lang="en-US" sz="1600" dirty="0" err="1">
                <a:solidFill>
                  <a:srgbClr val="BBDBE8"/>
                </a:solidFill>
              </a:rPr>
              <a:t>Acessível</a:t>
            </a:r>
            <a:endParaRPr lang="en-US" sz="1600" dirty="0">
              <a:solidFill>
                <a:srgbClr val="BBDBE8"/>
              </a:solidFill>
            </a:endParaRPr>
          </a:p>
        </p:txBody>
      </p:sp>
      <p:sp>
        <p:nvSpPr>
          <p:cNvPr id="23" name="TextBox 22">
            <a:extLst>
              <a:ext uri="{FF2B5EF4-FFF2-40B4-BE49-F238E27FC236}">
                <a16:creationId xmlns:a16="http://schemas.microsoft.com/office/drawing/2014/main" id="{C08C879B-FDD5-4369-B776-01551EB10D97}"/>
              </a:ext>
            </a:extLst>
          </p:cNvPr>
          <p:cNvSpPr txBox="1"/>
          <p:nvPr/>
        </p:nvSpPr>
        <p:spPr>
          <a:xfrm>
            <a:off x="100223" y="6481402"/>
            <a:ext cx="1295547" cy="338554"/>
          </a:xfrm>
          <a:prstGeom prst="rect">
            <a:avLst/>
          </a:prstGeom>
          <a:noFill/>
        </p:spPr>
        <p:txBody>
          <a:bodyPr wrap="none" rtlCol="0">
            <a:spAutoFit/>
          </a:bodyPr>
          <a:lstStyle/>
          <a:p>
            <a:r>
              <a:rPr lang="en-US" sz="1600" dirty="0" err="1">
                <a:solidFill>
                  <a:srgbClr val="A11A20"/>
                </a:solidFill>
              </a:rPr>
              <a:t>Especializado</a:t>
            </a:r>
            <a:endParaRPr lang="en-US" sz="1600" dirty="0">
              <a:solidFill>
                <a:srgbClr val="A11A20"/>
              </a:solidFill>
            </a:endParaRPr>
          </a:p>
        </p:txBody>
      </p:sp>
      <p:pic>
        <p:nvPicPr>
          <p:cNvPr id="24" name="Picture 23" descr="Shape, rectangle&#10;&#10;Description automatically generated">
            <a:extLst>
              <a:ext uri="{FF2B5EF4-FFF2-40B4-BE49-F238E27FC236}">
                <a16:creationId xmlns:a16="http://schemas.microsoft.com/office/drawing/2014/main" id="{11D534AB-D78A-436F-9B19-B8C9A57AA6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027" y="5478502"/>
            <a:ext cx="281979" cy="1033272"/>
          </a:xfrm>
          <a:prstGeom prst="rect">
            <a:avLst/>
          </a:prstGeom>
          <a:ln>
            <a:solidFill>
              <a:schemeClr val="tx1"/>
            </a:solidFill>
          </a:ln>
        </p:spPr>
      </p:pic>
      <p:sp>
        <p:nvSpPr>
          <p:cNvPr id="25" name="TextBox 24">
            <a:extLst>
              <a:ext uri="{FF2B5EF4-FFF2-40B4-BE49-F238E27FC236}">
                <a16:creationId xmlns:a16="http://schemas.microsoft.com/office/drawing/2014/main" id="{8DCB471A-2244-4D98-93E6-46116849F734}"/>
              </a:ext>
            </a:extLst>
          </p:cNvPr>
          <p:cNvSpPr txBox="1"/>
          <p:nvPr/>
        </p:nvSpPr>
        <p:spPr>
          <a:xfrm>
            <a:off x="1698675" y="4584182"/>
            <a:ext cx="1216679" cy="646331"/>
          </a:xfrm>
          <a:prstGeom prst="rect">
            <a:avLst/>
          </a:prstGeom>
          <a:noFill/>
        </p:spPr>
        <p:txBody>
          <a:bodyPr wrap="none" rtlCol="0">
            <a:spAutoFit/>
          </a:bodyPr>
          <a:lstStyle/>
          <a:p>
            <a:pPr algn="ctr"/>
            <a:r>
              <a:rPr lang="en-US" dirty="0" err="1"/>
              <a:t>Preparo</a:t>
            </a:r>
            <a:r>
              <a:rPr lang="en-US" dirty="0"/>
              <a:t> de</a:t>
            </a:r>
          </a:p>
          <a:p>
            <a:pPr algn="ctr"/>
            <a:r>
              <a:rPr lang="en-US" dirty="0" err="1"/>
              <a:t>amostra</a:t>
            </a:r>
            <a:endParaRPr lang="en-US" dirty="0"/>
          </a:p>
        </p:txBody>
      </p:sp>
      <p:sp>
        <p:nvSpPr>
          <p:cNvPr id="26" name="TextBox 25">
            <a:extLst>
              <a:ext uri="{FF2B5EF4-FFF2-40B4-BE49-F238E27FC236}">
                <a16:creationId xmlns:a16="http://schemas.microsoft.com/office/drawing/2014/main" id="{5D57C86E-B66F-4AE4-A838-46F4D4825307}"/>
              </a:ext>
            </a:extLst>
          </p:cNvPr>
          <p:cNvSpPr txBox="1"/>
          <p:nvPr/>
        </p:nvSpPr>
        <p:spPr>
          <a:xfrm>
            <a:off x="2031492" y="5141405"/>
            <a:ext cx="551048" cy="338554"/>
          </a:xfrm>
          <a:prstGeom prst="rect">
            <a:avLst/>
          </a:prstGeom>
          <a:noFill/>
        </p:spPr>
        <p:txBody>
          <a:bodyPr wrap="none" rtlCol="0">
            <a:spAutoFit/>
          </a:bodyPr>
          <a:lstStyle/>
          <a:p>
            <a:r>
              <a:rPr lang="en-US" sz="1600" dirty="0" err="1">
                <a:solidFill>
                  <a:srgbClr val="BBDBE8"/>
                </a:solidFill>
              </a:rPr>
              <a:t>Fácil</a:t>
            </a:r>
            <a:endParaRPr lang="en-US" sz="1600" dirty="0">
              <a:solidFill>
                <a:srgbClr val="BBDBE8"/>
              </a:solidFill>
            </a:endParaRPr>
          </a:p>
        </p:txBody>
      </p:sp>
      <p:sp>
        <p:nvSpPr>
          <p:cNvPr id="27" name="TextBox 26">
            <a:extLst>
              <a:ext uri="{FF2B5EF4-FFF2-40B4-BE49-F238E27FC236}">
                <a16:creationId xmlns:a16="http://schemas.microsoft.com/office/drawing/2014/main" id="{A53EA121-7490-47D1-A0B0-5730A65E3FF0}"/>
              </a:ext>
            </a:extLst>
          </p:cNvPr>
          <p:cNvSpPr txBox="1"/>
          <p:nvPr/>
        </p:nvSpPr>
        <p:spPr>
          <a:xfrm>
            <a:off x="1717944" y="6484020"/>
            <a:ext cx="1178143" cy="338554"/>
          </a:xfrm>
          <a:prstGeom prst="rect">
            <a:avLst/>
          </a:prstGeom>
          <a:noFill/>
        </p:spPr>
        <p:txBody>
          <a:bodyPr wrap="none" rtlCol="0">
            <a:spAutoFit/>
          </a:bodyPr>
          <a:lstStyle/>
          <a:p>
            <a:r>
              <a:rPr lang="en-US" sz="1600" dirty="0" err="1">
                <a:solidFill>
                  <a:srgbClr val="A11A20"/>
                </a:solidFill>
              </a:rPr>
              <a:t>Muito</a:t>
            </a:r>
            <a:r>
              <a:rPr lang="en-US" sz="1600" dirty="0">
                <a:solidFill>
                  <a:srgbClr val="A11A20"/>
                </a:solidFill>
              </a:rPr>
              <a:t> </a:t>
            </a:r>
            <a:r>
              <a:rPr lang="en-US" sz="1600" dirty="0" err="1">
                <a:solidFill>
                  <a:srgbClr val="A11A20"/>
                </a:solidFill>
              </a:rPr>
              <a:t>difícil</a:t>
            </a:r>
            <a:endParaRPr lang="en-US" sz="1600" dirty="0">
              <a:solidFill>
                <a:srgbClr val="A11A20"/>
              </a:solidFill>
            </a:endParaRPr>
          </a:p>
        </p:txBody>
      </p:sp>
      <p:pic>
        <p:nvPicPr>
          <p:cNvPr id="28" name="Picture 27" descr="Shape, rectangle&#10;&#10;Description automatically generated">
            <a:extLst>
              <a:ext uri="{FF2B5EF4-FFF2-40B4-BE49-F238E27FC236}">
                <a16:creationId xmlns:a16="http://schemas.microsoft.com/office/drawing/2014/main" id="{C5A8E30C-978E-4D5C-B4E4-DFFE823AB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4170" y="5475884"/>
            <a:ext cx="281979" cy="1033272"/>
          </a:xfrm>
          <a:prstGeom prst="rect">
            <a:avLst/>
          </a:prstGeom>
          <a:ln>
            <a:solidFill>
              <a:schemeClr val="tx1"/>
            </a:solidFill>
          </a:ln>
        </p:spPr>
      </p:pic>
      <p:sp>
        <p:nvSpPr>
          <p:cNvPr id="29" name="TextBox 28">
            <a:extLst>
              <a:ext uri="{FF2B5EF4-FFF2-40B4-BE49-F238E27FC236}">
                <a16:creationId xmlns:a16="http://schemas.microsoft.com/office/drawing/2014/main" id="{19D1C37D-F777-47E9-8491-0CC1D3FF0C86}"/>
              </a:ext>
            </a:extLst>
          </p:cNvPr>
          <p:cNvSpPr txBox="1"/>
          <p:nvPr/>
        </p:nvSpPr>
        <p:spPr>
          <a:xfrm>
            <a:off x="3024712" y="4598106"/>
            <a:ext cx="1620892" cy="646331"/>
          </a:xfrm>
          <a:prstGeom prst="rect">
            <a:avLst/>
          </a:prstGeom>
          <a:noFill/>
        </p:spPr>
        <p:txBody>
          <a:bodyPr wrap="none" rtlCol="0">
            <a:spAutoFit/>
          </a:bodyPr>
          <a:lstStyle/>
          <a:p>
            <a:pPr algn="ctr"/>
            <a:r>
              <a:rPr lang="en-US" dirty="0" err="1"/>
              <a:t>Processamento</a:t>
            </a:r>
            <a:endParaRPr lang="en-US" dirty="0"/>
          </a:p>
          <a:p>
            <a:pPr algn="ctr"/>
            <a:r>
              <a:rPr lang="en-US" dirty="0"/>
              <a:t>de dados</a:t>
            </a:r>
          </a:p>
        </p:txBody>
      </p:sp>
      <p:sp>
        <p:nvSpPr>
          <p:cNvPr id="30" name="TextBox 29">
            <a:extLst>
              <a:ext uri="{FF2B5EF4-FFF2-40B4-BE49-F238E27FC236}">
                <a16:creationId xmlns:a16="http://schemas.microsoft.com/office/drawing/2014/main" id="{1E62E889-3E73-4348-938E-066608C0C7DF}"/>
              </a:ext>
            </a:extLst>
          </p:cNvPr>
          <p:cNvSpPr txBox="1"/>
          <p:nvPr/>
        </p:nvSpPr>
        <p:spPr>
          <a:xfrm>
            <a:off x="3559635" y="5138787"/>
            <a:ext cx="551048" cy="338554"/>
          </a:xfrm>
          <a:prstGeom prst="rect">
            <a:avLst/>
          </a:prstGeom>
          <a:noFill/>
        </p:spPr>
        <p:txBody>
          <a:bodyPr wrap="none" rtlCol="0">
            <a:spAutoFit/>
          </a:bodyPr>
          <a:lstStyle/>
          <a:p>
            <a:r>
              <a:rPr lang="en-US" sz="1600" dirty="0" err="1">
                <a:solidFill>
                  <a:srgbClr val="BBDBE8"/>
                </a:solidFill>
              </a:rPr>
              <a:t>Fácil</a:t>
            </a:r>
            <a:endParaRPr lang="en-US" sz="1600" dirty="0">
              <a:solidFill>
                <a:srgbClr val="BBDBE8"/>
              </a:solidFill>
            </a:endParaRPr>
          </a:p>
        </p:txBody>
      </p:sp>
      <p:sp>
        <p:nvSpPr>
          <p:cNvPr id="31" name="TextBox 30">
            <a:extLst>
              <a:ext uri="{FF2B5EF4-FFF2-40B4-BE49-F238E27FC236}">
                <a16:creationId xmlns:a16="http://schemas.microsoft.com/office/drawing/2014/main" id="{A72071C8-E3E5-479A-83ED-8DCBF6C5229C}"/>
              </a:ext>
            </a:extLst>
          </p:cNvPr>
          <p:cNvSpPr txBox="1"/>
          <p:nvPr/>
        </p:nvSpPr>
        <p:spPr>
          <a:xfrm>
            <a:off x="3246087" y="6481402"/>
            <a:ext cx="1178143" cy="338554"/>
          </a:xfrm>
          <a:prstGeom prst="rect">
            <a:avLst/>
          </a:prstGeom>
          <a:noFill/>
        </p:spPr>
        <p:txBody>
          <a:bodyPr wrap="none" rtlCol="0">
            <a:spAutoFit/>
          </a:bodyPr>
          <a:lstStyle/>
          <a:p>
            <a:r>
              <a:rPr lang="en-US" sz="1600" dirty="0" err="1">
                <a:solidFill>
                  <a:srgbClr val="A11A20"/>
                </a:solidFill>
              </a:rPr>
              <a:t>Muito</a:t>
            </a:r>
            <a:r>
              <a:rPr lang="en-US" sz="1600" dirty="0">
                <a:solidFill>
                  <a:srgbClr val="A11A20"/>
                </a:solidFill>
              </a:rPr>
              <a:t> </a:t>
            </a:r>
            <a:r>
              <a:rPr lang="en-US" sz="1600" dirty="0" err="1">
                <a:solidFill>
                  <a:srgbClr val="A11A20"/>
                </a:solidFill>
              </a:rPr>
              <a:t>difícil</a:t>
            </a:r>
            <a:endParaRPr lang="en-US" sz="1600" dirty="0">
              <a:solidFill>
                <a:srgbClr val="A11A20"/>
              </a:solidFill>
            </a:endParaRPr>
          </a:p>
        </p:txBody>
      </p:sp>
      <p:pic>
        <p:nvPicPr>
          <p:cNvPr id="32" name="Picture 31" descr="Shape, rectangle&#10;&#10;Description automatically generated">
            <a:extLst>
              <a:ext uri="{FF2B5EF4-FFF2-40B4-BE49-F238E27FC236}">
                <a16:creationId xmlns:a16="http://schemas.microsoft.com/office/drawing/2014/main" id="{6B5E33A5-10A1-453D-8D64-CCCCFA863D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3252" y="5475884"/>
            <a:ext cx="281979" cy="1033272"/>
          </a:xfrm>
          <a:prstGeom prst="rect">
            <a:avLst/>
          </a:prstGeom>
          <a:ln>
            <a:solidFill>
              <a:schemeClr val="tx1"/>
            </a:solidFill>
          </a:ln>
        </p:spPr>
      </p:pic>
      <p:sp>
        <p:nvSpPr>
          <p:cNvPr id="33" name="TextBox 32">
            <a:extLst>
              <a:ext uri="{FF2B5EF4-FFF2-40B4-BE49-F238E27FC236}">
                <a16:creationId xmlns:a16="http://schemas.microsoft.com/office/drawing/2014/main" id="{25E3408F-294D-459C-B315-C73FF6E6C34E}"/>
              </a:ext>
            </a:extLst>
          </p:cNvPr>
          <p:cNvSpPr txBox="1"/>
          <p:nvPr/>
        </p:nvSpPr>
        <p:spPr>
          <a:xfrm>
            <a:off x="4700914" y="4590708"/>
            <a:ext cx="1366656" cy="646331"/>
          </a:xfrm>
          <a:prstGeom prst="rect">
            <a:avLst/>
          </a:prstGeom>
          <a:noFill/>
        </p:spPr>
        <p:txBody>
          <a:bodyPr wrap="none" rtlCol="0">
            <a:spAutoFit/>
          </a:bodyPr>
          <a:lstStyle/>
          <a:p>
            <a:pPr algn="ctr"/>
            <a:r>
              <a:rPr lang="en-US" dirty="0" err="1"/>
              <a:t>Qualidade</a:t>
            </a:r>
            <a:endParaRPr lang="en-US" dirty="0"/>
          </a:p>
          <a:p>
            <a:pPr algn="ctr"/>
            <a:r>
              <a:rPr lang="en-US" dirty="0"/>
              <a:t>do </a:t>
            </a:r>
            <a:r>
              <a:rPr lang="en-US" dirty="0" err="1"/>
              <a:t>resultado</a:t>
            </a:r>
            <a:endParaRPr lang="en-US" dirty="0"/>
          </a:p>
        </p:txBody>
      </p:sp>
      <p:sp>
        <p:nvSpPr>
          <p:cNvPr id="34" name="TextBox 33">
            <a:extLst>
              <a:ext uri="{FF2B5EF4-FFF2-40B4-BE49-F238E27FC236}">
                <a16:creationId xmlns:a16="http://schemas.microsoft.com/office/drawing/2014/main" id="{99658141-AC20-4519-84EB-C6160D08119E}"/>
              </a:ext>
            </a:extLst>
          </p:cNvPr>
          <p:cNvSpPr txBox="1"/>
          <p:nvPr/>
        </p:nvSpPr>
        <p:spPr>
          <a:xfrm>
            <a:off x="5145293" y="5138787"/>
            <a:ext cx="478016" cy="338554"/>
          </a:xfrm>
          <a:prstGeom prst="rect">
            <a:avLst/>
          </a:prstGeom>
          <a:noFill/>
        </p:spPr>
        <p:txBody>
          <a:bodyPr wrap="none" rtlCol="0">
            <a:spAutoFit/>
          </a:bodyPr>
          <a:lstStyle/>
          <a:p>
            <a:r>
              <a:rPr lang="en-US" sz="1600" dirty="0" err="1">
                <a:solidFill>
                  <a:srgbClr val="BBDBE8"/>
                </a:solidFill>
              </a:rPr>
              <a:t>Útil</a:t>
            </a:r>
            <a:endParaRPr lang="en-US" sz="1600" dirty="0">
              <a:solidFill>
                <a:srgbClr val="BBDBE8"/>
              </a:solidFill>
            </a:endParaRPr>
          </a:p>
        </p:txBody>
      </p:sp>
      <p:sp>
        <p:nvSpPr>
          <p:cNvPr id="35" name="TextBox 34">
            <a:extLst>
              <a:ext uri="{FF2B5EF4-FFF2-40B4-BE49-F238E27FC236}">
                <a16:creationId xmlns:a16="http://schemas.microsoft.com/office/drawing/2014/main" id="{E8CB8A20-0E41-4AC4-90A3-D82D187A6776}"/>
              </a:ext>
            </a:extLst>
          </p:cNvPr>
          <p:cNvSpPr txBox="1"/>
          <p:nvPr/>
        </p:nvSpPr>
        <p:spPr>
          <a:xfrm>
            <a:off x="4630577" y="6481402"/>
            <a:ext cx="1500924" cy="338554"/>
          </a:xfrm>
          <a:prstGeom prst="rect">
            <a:avLst/>
          </a:prstGeom>
          <a:noFill/>
        </p:spPr>
        <p:txBody>
          <a:bodyPr wrap="none" rtlCol="0">
            <a:spAutoFit/>
          </a:bodyPr>
          <a:lstStyle/>
          <a:p>
            <a:r>
              <a:rPr lang="en-US" sz="1600" dirty="0" err="1">
                <a:solidFill>
                  <a:srgbClr val="A11A20"/>
                </a:solidFill>
              </a:rPr>
              <a:t>Melhor</a:t>
            </a:r>
            <a:r>
              <a:rPr lang="en-US" sz="1600" dirty="0">
                <a:solidFill>
                  <a:srgbClr val="A11A20"/>
                </a:solidFill>
              </a:rPr>
              <a:t> </a:t>
            </a:r>
            <a:r>
              <a:rPr lang="en-US" sz="1600" dirty="0" err="1">
                <a:solidFill>
                  <a:srgbClr val="A11A20"/>
                </a:solidFill>
              </a:rPr>
              <a:t>possível</a:t>
            </a:r>
            <a:endParaRPr lang="en-US" sz="1600" dirty="0">
              <a:solidFill>
                <a:srgbClr val="A11A20"/>
              </a:solidFill>
            </a:endParaRPr>
          </a:p>
        </p:txBody>
      </p:sp>
      <p:grpSp>
        <p:nvGrpSpPr>
          <p:cNvPr id="38" name="Group 15">
            <a:extLst>
              <a:ext uri="{FF2B5EF4-FFF2-40B4-BE49-F238E27FC236}">
                <a16:creationId xmlns:a16="http://schemas.microsoft.com/office/drawing/2014/main" id="{E88B8408-5B7A-4CFE-B5D0-1B7D9F6C9A14}"/>
              </a:ext>
            </a:extLst>
          </p:cNvPr>
          <p:cNvGrpSpPr/>
          <p:nvPr/>
        </p:nvGrpSpPr>
        <p:grpSpPr>
          <a:xfrm>
            <a:off x="775353" y="2300783"/>
            <a:ext cx="1942784" cy="1592436"/>
            <a:chOff x="625641" y="1988840"/>
            <a:chExt cx="2794231" cy="2290339"/>
          </a:xfrm>
        </p:grpSpPr>
        <p:pic>
          <p:nvPicPr>
            <p:cNvPr id="39" name="Picture 5">
              <a:extLst>
                <a:ext uri="{FF2B5EF4-FFF2-40B4-BE49-F238E27FC236}">
                  <a16:creationId xmlns:a16="http://schemas.microsoft.com/office/drawing/2014/main" id="{44EBA128-1AD8-407A-9F39-AEEC446EC3E2}"/>
                </a:ext>
              </a:extLst>
            </p:cNvPr>
            <p:cNvPicPr>
              <a:picLocks noChangeAspect="1" noChangeArrowheads="1"/>
            </p:cNvPicPr>
            <p:nvPr/>
          </p:nvPicPr>
          <p:blipFill>
            <a:blip r:embed="rId6" cstate="print"/>
            <a:srcRect/>
            <a:stretch>
              <a:fillRect/>
            </a:stretch>
          </p:blipFill>
          <p:spPr bwMode="auto">
            <a:xfrm>
              <a:off x="827584" y="1988840"/>
              <a:ext cx="1350150" cy="1800200"/>
            </a:xfrm>
            <a:prstGeom prst="rect">
              <a:avLst/>
            </a:prstGeom>
            <a:noFill/>
            <a:ln w="9525">
              <a:noFill/>
              <a:miter lim="800000"/>
              <a:headEnd/>
              <a:tailEnd/>
            </a:ln>
          </p:spPr>
        </p:pic>
        <p:cxnSp>
          <p:nvCxnSpPr>
            <p:cNvPr id="40" name="Conector de seta reta 24">
              <a:extLst>
                <a:ext uri="{FF2B5EF4-FFF2-40B4-BE49-F238E27FC236}">
                  <a16:creationId xmlns:a16="http://schemas.microsoft.com/office/drawing/2014/main" id="{79B409F2-F5C2-4146-ADDF-B94811A90B45}"/>
                </a:ext>
              </a:extLst>
            </p:cNvPr>
            <p:cNvCxnSpPr>
              <a:cxnSpLocks/>
            </p:cNvCxnSpPr>
            <p:nvPr/>
          </p:nvCxnSpPr>
          <p:spPr>
            <a:xfrm>
              <a:off x="2582449" y="2854524"/>
              <a:ext cx="83742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1" name="TextBox 13">
              <a:extLst>
                <a:ext uri="{FF2B5EF4-FFF2-40B4-BE49-F238E27FC236}">
                  <a16:creationId xmlns:a16="http://schemas.microsoft.com/office/drawing/2014/main" id="{747E4757-18DD-48E3-8D41-64150162F34E}"/>
                </a:ext>
              </a:extLst>
            </p:cNvPr>
            <p:cNvSpPr txBox="1"/>
            <p:nvPr/>
          </p:nvSpPr>
          <p:spPr>
            <a:xfrm>
              <a:off x="625641" y="3836515"/>
              <a:ext cx="1681198" cy="442664"/>
            </a:xfrm>
            <a:prstGeom prst="rect">
              <a:avLst/>
            </a:prstGeom>
            <a:noFill/>
          </p:spPr>
          <p:txBody>
            <a:bodyPr wrap="none" rtlCol="0">
              <a:spAutoFit/>
            </a:bodyPr>
            <a:lstStyle/>
            <a:p>
              <a:r>
                <a:rPr lang="pt-BR" sz="1400" dirty="0">
                  <a:latin typeface="Arial" panose="020B0604020202020204" pitchFamily="34" charset="0"/>
                  <a:cs typeface="Arial" panose="020B0604020202020204" pitchFamily="34" charset="0"/>
                </a:rPr>
                <a:t>Fonte de luz</a:t>
              </a:r>
            </a:p>
          </p:txBody>
        </p:sp>
      </p:grpSp>
      <p:sp>
        <p:nvSpPr>
          <p:cNvPr id="42" name="Explosão 2 16">
            <a:extLst>
              <a:ext uri="{FF2B5EF4-FFF2-40B4-BE49-F238E27FC236}">
                <a16:creationId xmlns:a16="http://schemas.microsoft.com/office/drawing/2014/main" id="{220A4D6F-2E39-4C00-BB0E-EF018C50DC35}"/>
              </a:ext>
            </a:extLst>
          </p:cNvPr>
          <p:cNvSpPr/>
          <p:nvPr/>
        </p:nvSpPr>
        <p:spPr>
          <a:xfrm>
            <a:off x="483713" y="1796727"/>
            <a:ext cx="1652178" cy="1401848"/>
          </a:xfrm>
          <a:prstGeom prst="irregularSeal2">
            <a:avLst/>
          </a:prstGeom>
          <a:solidFill>
            <a:srgbClr val="FFFF00">
              <a:alpha val="5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cxnSp>
        <p:nvCxnSpPr>
          <p:cNvPr id="43" name="Conector de seta reta 24">
            <a:extLst>
              <a:ext uri="{FF2B5EF4-FFF2-40B4-BE49-F238E27FC236}">
                <a16:creationId xmlns:a16="http://schemas.microsoft.com/office/drawing/2014/main" id="{8274D337-F4ED-44C4-8AC2-6160FD8B3F08}"/>
              </a:ext>
            </a:extLst>
          </p:cNvPr>
          <p:cNvCxnSpPr>
            <a:cxnSpLocks/>
          </p:cNvCxnSpPr>
          <p:nvPr/>
        </p:nvCxnSpPr>
        <p:spPr>
          <a:xfrm>
            <a:off x="7704384" y="2888168"/>
            <a:ext cx="58828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Conector de seta reta 24">
            <a:extLst>
              <a:ext uri="{FF2B5EF4-FFF2-40B4-BE49-F238E27FC236}">
                <a16:creationId xmlns:a16="http://schemas.microsoft.com/office/drawing/2014/main" id="{1968765E-0F61-4CE3-BEEC-A7DDF1490A21}"/>
              </a:ext>
            </a:extLst>
          </p:cNvPr>
          <p:cNvCxnSpPr>
            <a:cxnSpLocks/>
          </p:cNvCxnSpPr>
          <p:nvPr/>
        </p:nvCxnSpPr>
        <p:spPr>
          <a:xfrm>
            <a:off x="4600509" y="2902679"/>
            <a:ext cx="58224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8" name="TextBox 13">
            <a:extLst>
              <a:ext uri="{FF2B5EF4-FFF2-40B4-BE49-F238E27FC236}">
                <a16:creationId xmlns:a16="http://schemas.microsoft.com/office/drawing/2014/main" id="{8A54A12D-A650-44E4-9F81-3D0F9B35BF24}"/>
              </a:ext>
            </a:extLst>
          </p:cNvPr>
          <p:cNvSpPr txBox="1"/>
          <p:nvPr/>
        </p:nvSpPr>
        <p:spPr>
          <a:xfrm>
            <a:off x="3189961" y="3801905"/>
            <a:ext cx="851515" cy="307777"/>
          </a:xfrm>
          <a:prstGeom prst="rect">
            <a:avLst/>
          </a:prstGeom>
          <a:noFill/>
        </p:spPr>
        <p:txBody>
          <a:bodyPr wrap="none" rtlCol="0">
            <a:spAutoFit/>
          </a:bodyPr>
          <a:lstStyle/>
          <a:p>
            <a:r>
              <a:rPr lang="pt-BR" sz="1400" dirty="0">
                <a:latin typeface="Arial" panose="020B0604020202020204" pitchFamily="34" charset="0"/>
                <a:cs typeface="Arial" panose="020B0604020202020204" pitchFamily="34" charset="0"/>
              </a:rPr>
              <a:t>Amostra</a:t>
            </a:r>
          </a:p>
        </p:txBody>
      </p:sp>
      <p:sp>
        <p:nvSpPr>
          <p:cNvPr id="49" name="TextBox 13">
            <a:extLst>
              <a:ext uri="{FF2B5EF4-FFF2-40B4-BE49-F238E27FC236}">
                <a16:creationId xmlns:a16="http://schemas.microsoft.com/office/drawing/2014/main" id="{09EF0656-FF02-4E85-A15A-BED3034B8528}"/>
              </a:ext>
            </a:extLst>
          </p:cNvPr>
          <p:cNvSpPr txBox="1"/>
          <p:nvPr/>
        </p:nvSpPr>
        <p:spPr>
          <a:xfrm>
            <a:off x="7213625" y="1798303"/>
            <a:ext cx="562975" cy="307777"/>
          </a:xfrm>
          <a:prstGeom prst="rect">
            <a:avLst/>
          </a:prstGeom>
          <a:noFill/>
        </p:spPr>
        <p:txBody>
          <a:bodyPr wrap="none" rtlCol="0">
            <a:spAutoFit/>
          </a:bodyPr>
          <a:lstStyle/>
          <a:p>
            <a:r>
              <a:rPr lang="pt-BR" sz="1400" dirty="0">
                <a:latin typeface="Arial" panose="020B0604020202020204" pitchFamily="34" charset="0"/>
                <a:cs typeface="Arial" panose="020B0604020202020204" pitchFamily="34" charset="0"/>
              </a:rPr>
              <a:t>PMT</a:t>
            </a:r>
          </a:p>
        </p:txBody>
      </p:sp>
      <p:sp>
        <p:nvSpPr>
          <p:cNvPr id="56" name="Isosceles Triangle 55">
            <a:extLst>
              <a:ext uri="{FF2B5EF4-FFF2-40B4-BE49-F238E27FC236}">
                <a16:creationId xmlns:a16="http://schemas.microsoft.com/office/drawing/2014/main" id="{D17E3A19-DBBB-427D-9B0C-ABB7BBECD8A7}"/>
              </a:ext>
            </a:extLst>
          </p:cNvPr>
          <p:cNvSpPr/>
          <p:nvPr/>
        </p:nvSpPr>
        <p:spPr>
          <a:xfrm rot="5400000">
            <a:off x="339238" y="5871282"/>
            <a:ext cx="281979" cy="281980"/>
          </a:xfrm>
          <a:prstGeom prst="triangle">
            <a:avLst/>
          </a:prstGeom>
          <a:solidFill>
            <a:srgbClr val="FEA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4649B676-1774-4708-9407-339791EF998B}"/>
              </a:ext>
            </a:extLst>
          </p:cNvPr>
          <p:cNvSpPr/>
          <p:nvPr/>
        </p:nvSpPr>
        <p:spPr>
          <a:xfrm rot="5400000">
            <a:off x="1871277" y="5566305"/>
            <a:ext cx="281979" cy="281980"/>
          </a:xfrm>
          <a:prstGeom prst="triangle">
            <a:avLst/>
          </a:prstGeom>
          <a:solidFill>
            <a:srgbClr val="8AE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5FCA8A4F-8274-46A5-8A7E-2AB2DCFB979E}"/>
              </a:ext>
            </a:extLst>
          </p:cNvPr>
          <p:cNvSpPr/>
          <p:nvPr/>
        </p:nvSpPr>
        <p:spPr>
          <a:xfrm rot="5400000">
            <a:off x="3399995" y="5560206"/>
            <a:ext cx="281979" cy="281980"/>
          </a:xfrm>
          <a:prstGeom prst="triangle">
            <a:avLst/>
          </a:prstGeom>
          <a:solidFill>
            <a:srgbClr val="8AE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extLst>
              <a:ext uri="{FF2B5EF4-FFF2-40B4-BE49-F238E27FC236}">
                <a16:creationId xmlns:a16="http://schemas.microsoft.com/office/drawing/2014/main" id="{EDE82AB9-6E58-47BB-AA69-C4DE9356F7FE}"/>
              </a:ext>
            </a:extLst>
          </p:cNvPr>
          <p:cNvSpPr/>
          <p:nvPr/>
        </p:nvSpPr>
        <p:spPr>
          <a:xfrm rot="5400000">
            <a:off x="4952064" y="5715683"/>
            <a:ext cx="281979" cy="281980"/>
          </a:xfrm>
          <a:prstGeom prst="triangle">
            <a:avLst/>
          </a:prstGeom>
          <a:solidFill>
            <a:srgbClr val="71A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FF2325DE-3539-4FB7-8F00-7AC9E7779664}"/>
              </a:ext>
            </a:extLst>
          </p:cNvPr>
          <p:cNvSpPr txBox="1"/>
          <p:nvPr/>
        </p:nvSpPr>
        <p:spPr>
          <a:xfrm>
            <a:off x="607547" y="1440543"/>
            <a:ext cx="1500732" cy="338554"/>
          </a:xfrm>
          <a:prstGeom prst="rect">
            <a:avLst/>
          </a:prstGeom>
          <a:noFill/>
        </p:spPr>
        <p:txBody>
          <a:bodyPr wrap="none" rtlCol="0">
            <a:spAutoFit/>
          </a:bodyPr>
          <a:lstStyle/>
          <a:p>
            <a:r>
              <a:rPr lang="en-US" sz="1600" dirty="0"/>
              <a:t>IR (2,5 a 25 µm)</a:t>
            </a:r>
          </a:p>
        </p:txBody>
      </p:sp>
      <p:sp>
        <p:nvSpPr>
          <p:cNvPr id="61" name="TextBox 60">
            <a:extLst>
              <a:ext uri="{FF2B5EF4-FFF2-40B4-BE49-F238E27FC236}">
                <a16:creationId xmlns:a16="http://schemas.microsoft.com/office/drawing/2014/main" id="{849E310E-BAE0-4B5B-9177-44F29B6B06B4}"/>
              </a:ext>
            </a:extLst>
          </p:cNvPr>
          <p:cNvSpPr txBox="1"/>
          <p:nvPr/>
        </p:nvSpPr>
        <p:spPr>
          <a:xfrm>
            <a:off x="3060302" y="2018678"/>
            <a:ext cx="833754" cy="338554"/>
          </a:xfrm>
          <a:prstGeom prst="rect">
            <a:avLst/>
          </a:prstGeom>
          <a:noFill/>
        </p:spPr>
        <p:txBody>
          <a:bodyPr wrap="none" rtlCol="0">
            <a:spAutoFit/>
          </a:bodyPr>
          <a:lstStyle/>
          <a:p>
            <a:r>
              <a:rPr lang="en-US" sz="1600" dirty="0" err="1"/>
              <a:t>Solução</a:t>
            </a:r>
            <a:endParaRPr lang="en-US" sz="1600" dirty="0"/>
          </a:p>
        </p:txBody>
      </p:sp>
      <p:sp>
        <p:nvSpPr>
          <p:cNvPr id="62" name="TextBox 61">
            <a:extLst>
              <a:ext uri="{FF2B5EF4-FFF2-40B4-BE49-F238E27FC236}">
                <a16:creationId xmlns:a16="http://schemas.microsoft.com/office/drawing/2014/main" id="{3F611A29-C946-4E26-8634-09BEC6416E1C}"/>
              </a:ext>
            </a:extLst>
          </p:cNvPr>
          <p:cNvSpPr txBox="1"/>
          <p:nvPr/>
        </p:nvSpPr>
        <p:spPr>
          <a:xfrm>
            <a:off x="6131501" y="3803608"/>
            <a:ext cx="916789" cy="338554"/>
          </a:xfrm>
          <a:prstGeom prst="rect">
            <a:avLst/>
          </a:prstGeom>
          <a:noFill/>
        </p:spPr>
        <p:txBody>
          <a:bodyPr wrap="none" rtlCol="0">
            <a:spAutoFit/>
          </a:bodyPr>
          <a:lstStyle/>
          <a:p>
            <a:r>
              <a:rPr lang="en-US" sz="1600" dirty="0"/>
              <a:t>Detector</a:t>
            </a:r>
          </a:p>
        </p:txBody>
      </p:sp>
      <p:sp>
        <p:nvSpPr>
          <p:cNvPr id="63" name="TextBox 62">
            <a:extLst>
              <a:ext uri="{FF2B5EF4-FFF2-40B4-BE49-F238E27FC236}">
                <a16:creationId xmlns:a16="http://schemas.microsoft.com/office/drawing/2014/main" id="{64378C8B-4D2D-4898-92A6-7EDA15C4AF4B}"/>
              </a:ext>
            </a:extLst>
          </p:cNvPr>
          <p:cNvSpPr txBox="1"/>
          <p:nvPr/>
        </p:nvSpPr>
        <p:spPr>
          <a:xfrm>
            <a:off x="9815480" y="4173356"/>
            <a:ext cx="1509516" cy="338554"/>
          </a:xfrm>
          <a:prstGeom prst="rect">
            <a:avLst/>
          </a:prstGeom>
          <a:noFill/>
        </p:spPr>
        <p:txBody>
          <a:bodyPr wrap="none" rtlCol="0">
            <a:spAutoFit/>
          </a:bodyPr>
          <a:lstStyle/>
          <a:p>
            <a:r>
              <a:rPr lang="en-US" sz="1600" dirty="0" err="1"/>
              <a:t>Processamento</a:t>
            </a:r>
            <a:endParaRPr lang="en-US" sz="1600" dirty="0"/>
          </a:p>
        </p:txBody>
      </p:sp>
      <p:sp>
        <p:nvSpPr>
          <p:cNvPr id="64" name="Oval 63">
            <a:extLst>
              <a:ext uri="{FF2B5EF4-FFF2-40B4-BE49-F238E27FC236}">
                <a16:creationId xmlns:a16="http://schemas.microsoft.com/office/drawing/2014/main" id="{330C8367-ED8F-404E-ACDA-53F70F682CC1}"/>
              </a:ext>
            </a:extLst>
          </p:cNvPr>
          <p:cNvSpPr/>
          <p:nvPr/>
        </p:nvSpPr>
        <p:spPr>
          <a:xfrm>
            <a:off x="3495026" y="1472023"/>
            <a:ext cx="2991499" cy="30390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C70E8E20-C26A-4F31-AA64-A8ED41F484EF}"/>
              </a:ext>
            </a:extLst>
          </p:cNvPr>
          <p:cNvSpPr txBox="1"/>
          <p:nvPr/>
        </p:nvSpPr>
        <p:spPr>
          <a:xfrm>
            <a:off x="4667938" y="3905223"/>
            <a:ext cx="696024" cy="369332"/>
          </a:xfrm>
          <a:prstGeom prst="rect">
            <a:avLst/>
          </a:prstGeom>
          <a:noFill/>
        </p:spPr>
        <p:txBody>
          <a:bodyPr wrap="none" rtlCol="0">
            <a:spAutoFit/>
          </a:bodyPr>
          <a:lstStyle/>
          <a:p>
            <a:r>
              <a:rPr lang="en-US" dirty="0" err="1">
                <a:solidFill>
                  <a:srgbClr val="FF0000"/>
                </a:solidFill>
              </a:rPr>
              <a:t>Hoje</a:t>
            </a:r>
            <a:r>
              <a:rPr lang="en-US" dirty="0">
                <a:solidFill>
                  <a:srgbClr val="FF0000"/>
                </a:solidFill>
              </a:rPr>
              <a:t>!</a:t>
            </a:r>
          </a:p>
        </p:txBody>
      </p:sp>
      <p:sp>
        <p:nvSpPr>
          <p:cNvPr id="45" name="TextBox 44">
            <a:extLst>
              <a:ext uri="{FF2B5EF4-FFF2-40B4-BE49-F238E27FC236}">
                <a16:creationId xmlns:a16="http://schemas.microsoft.com/office/drawing/2014/main" id="{C00E3C30-C95B-C813-BFCD-C8A99B4A43F3}"/>
              </a:ext>
            </a:extLst>
          </p:cNvPr>
          <p:cNvSpPr txBox="1"/>
          <p:nvPr/>
        </p:nvSpPr>
        <p:spPr>
          <a:xfrm>
            <a:off x="3754366" y="2797844"/>
            <a:ext cx="692818" cy="338554"/>
          </a:xfrm>
          <a:prstGeom prst="rect">
            <a:avLst/>
          </a:prstGeom>
          <a:noFill/>
        </p:spPr>
        <p:txBody>
          <a:bodyPr wrap="none" rtlCol="0">
            <a:spAutoFit/>
          </a:bodyPr>
          <a:lstStyle/>
          <a:p>
            <a:r>
              <a:rPr lang="en-US" sz="1600" i="1" dirty="0">
                <a:solidFill>
                  <a:schemeClr val="bg1"/>
                </a:solidFill>
              </a:rPr>
              <a:t>In situ</a:t>
            </a:r>
          </a:p>
        </p:txBody>
      </p:sp>
    </p:spTree>
    <p:extLst>
      <p:ext uri="{BB962C8B-B14F-4D97-AF65-F5344CB8AC3E}">
        <p14:creationId xmlns:p14="http://schemas.microsoft.com/office/powerpoint/2010/main" val="43171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3" grpId="0"/>
      <p:bldP spid="25" grpId="0"/>
      <p:bldP spid="26" grpId="0"/>
      <p:bldP spid="27" grpId="0"/>
      <p:bldP spid="29" grpId="0"/>
      <p:bldP spid="30" grpId="0"/>
      <p:bldP spid="31" grpId="0"/>
      <p:bldP spid="33" grpId="0"/>
      <p:bldP spid="34" grpId="0"/>
      <p:bldP spid="35" grpId="0"/>
      <p:bldP spid="42" grpId="0" animBg="1"/>
      <p:bldP spid="48" grpId="0"/>
      <p:bldP spid="49" grpId="0"/>
      <p:bldP spid="56" grpId="0" animBg="1"/>
      <p:bldP spid="57" grpId="0" animBg="1"/>
      <p:bldP spid="58" grpId="0" animBg="1"/>
      <p:bldP spid="59" grpId="0" animBg="1"/>
      <p:bldP spid="60" grpId="0"/>
      <p:bldP spid="61" grpId="0"/>
      <p:bldP spid="62" grpId="0"/>
      <p:bldP spid="63" grpId="0"/>
      <p:bldP spid="64" grpId="0" animBg="1"/>
      <p:bldP spid="65" grpId="0"/>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CA84AC6-03F1-47DB-B529-FD90ED771188}"/>
              </a:ext>
            </a:extLst>
          </p:cNvPr>
          <p:cNvPicPr>
            <a:picLocks noChangeAspect="1"/>
          </p:cNvPicPr>
          <p:nvPr/>
        </p:nvPicPr>
        <p:blipFill rotWithShape="1">
          <a:blip r:embed="rId2">
            <a:extLst>
              <a:ext uri="{28A0092B-C50C-407E-A947-70E740481C1C}">
                <a14:useLocalDpi xmlns:a14="http://schemas.microsoft.com/office/drawing/2010/main" val="0"/>
              </a:ext>
            </a:extLst>
          </a:blip>
          <a:srcRect b="5024"/>
          <a:stretch/>
        </p:blipFill>
        <p:spPr>
          <a:xfrm>
            <a:off x="2851731" y="1779493"/>
            <a:ext cx="6092885" cy="4340078"/>
          </a:xfrm>
          <a:prstGeom prst="rect">
            <a:avLst/>
          </a:prstGeom>
        </p:spPr>
      </p:pic>
      <p:pic>
        <p:nvPicPr>
          <p:cNvPr id="9" name="Imagem 8">
            <a:extLst>
              <a:ext uri="{FF2B5EF4-FFF2-40B4-BE49-F238E27FC236}">
                <a16:creationId xmlns:a16="http://schemas.microsoft.com/office/drawing/2014/main" id="{3A2043D0-4AD5-47FC-9E35-C7433803D9F4}"/>
              </a:ext>
            </a:extLst>
          </p:cNvPr>
          <p:cNvPicPr>
            <a:picLocks noChangeAspect="1"/>
          </p:cNvPicPr>
          <p:nvPr/>
        </p:nvPicPr>
        <p:blipFill rotWithShape="1">
          <a:blip r:embed="rId3">
            <a:extLst>
              <a:ext uri="{28A0092B-C50C-407E-A947-70E740481C1C}">
                <a14:useLocalDpi xmlns:a14="http://schemas.microsoft.com/office/drawing/2010/main" val="0"/>
              </a:ext>
            </a:extLst>
          </a:blip>
          <a:srcRect r="67283" b="45871"/>
          <a:stretch/>
        </p:blipFill>
        <p:spPr>
          <a:xfrm>
            <a:off x="2713518" y="634542"/>
            <a:ext cx="1495798" cy="1031151"/>
          </a:xfrm>
          <a:prstGeom prst="rect">
            <a:avLst/>
          </a:prstGeom>
        </p:spPr>
      </p:pic>
      <p:sp>
        <p:nvSpPr>
          <p:cNvPr id="11" name="CaixaDeTexto 20">
            <a:extLst>
              <a:ext uri="{FF2B5EF4-FFF2-40B4-BE49-F238E27FC236}">
                <a16:creationId xmlns:a16="http://schemas.microsoft.com/office/drawing/2014/main" id="{EBDEA718-D11E-E26F-1E60-F5335F4AF85E}"/>
              </a:ext>
            </a:extLst>
          </p:cNvPr>
          <p:cNvSpPr txBox="1"/>
          <p:nvPr/>
        </p:nvSpPr>
        <p:spPr>
          <a:xfrm>
            <a:off x="4993341" y="6347168"/>
            <a:ext cx="6947671" cy="369332"/>
          </a:xfrm>
          <a:prstGeom prst="rect">
            <a:avLst/>
          </a:prstGeom>
          <a:solidFill>
            <a:schemeClr val="accent4">
              <a:lumMod val="20000"/>
              <a:lumOff val="80000"/>
            </a:schemeClr>
          </a:solidFill>
        </p:spPr>
        <p:txBody>
          <a:bodyPr wrap="none" rtlCol="0">
            <a:spAutoFit/>
          </a:bodyPr>
          <a:lstStyle/>
          <a:p>
            <a:r>
              <a:rPr lang="pt-BR" b="1" dirty="0"/>
              <a:t>Energy required for: </a:t>
            </a:r>
            <a:r>
              <a:rPr lang="pt-BR" dirty="0"/>
              <a:t>Stretching &gt; Bending &gt; Rocking ≈ Waging ≈ Twisting</a:t>
            </a:r>
          </a:p>
        </p:txBody>
      </p:sp>
      <p:pic>
        <p:nvPicPr>
          <p:cNvPr id="12" name="Imagem 8">
            <a:extLst>
              <a:ext uri="{FF2B5EF4-FFF2-40B4-BE49-F238E27FC236}">
                <a16:creationId xmlns:a16="http://schemas.microsoft.com/office/drawing/2014/main" id="{4C4C1D23-9568-A773-CC6A-344A0C8B7EAD}"/>
              </a:ext>
            </a:extLst>
          </p:cNvPr>
          <p:cNvPicPr>
            <a:picLocks noChangeAspect="1"/>
          </p:cNvPicPr>
          <p:nvPr/>
        </p:nvPicPr>
        <p:blipFill rotWithShape="1">
          <a:blip r:embed="rId3">
            <a:extLst>
              <a:ext uri="{28A0092B-C50C-407E-A947-70E740481C1C}">
                <a14:useLocalDpi xmlns:a14="http://schemas.microsoft.com/office/drawing/2010/main" val="0"/>
              </a:ext>
            </a:extLst>
          </a:blip>
          <a:srcRect l="66826" b="46752"/>
          <a:stretch/>
        </p:blipFill>
        <p:spPr>
          <a:xfrm>
            <a:off x="7427909" y="905877"/>
            <a:ext cx="1516707" cy="1014363"/>
          </a:xfrm>
          <a:prstGeom prst="rect">
            <a:avLst/>
          </a:prstGeom>
        </p:spPr>
      </p:pic>
      <p:pic>
        <p:nvPicPr>
          <p:cNvPr id="13" name="Imagem 8">
            <a:extLst>
              <a:ext uri="{FF2B5EF4-FFF2-40B4-BE49-F238E27FC236}">
                <a16:creationId xmlns:a16="http://schemas.microsoft.com/office/drawing/2014/main" id="{093C19AD-85B4-10D2-6BFA-C2E33A08F313}"/>
              </a:ext>
            </a:extLst>
          </p:cNvPr>
          <p:cNvPicPr>
            <a:picLocks noChangeAspect="1"/>
          </p:cNvPicPr>
          <p:nvPr/>
        </p:nvPicPr>
        <p:blipFill rotWithShape="1">
          <a:blip r:embed="rId3">
            <a:extLst>
              <a:ext uri="{28A0092B-C50C-407E-A947-70E740481C1C}">
                <a14:useLocalDpi xmlns:a14="http://schemas.microsoft.com/office/drawing/2010/main" val="0"/>
              </a:ext>
            </a:extLst>
          </a:blip>
          <a:srcRect l="32190" r="31922" b="45871"/>
          <a:stretch/>
        </p:blipFill>
        <p:spPr>
          <a:xfrm>
            <a:off x="5144568" y="520745"/>
            <a:ext cx="1640793" cy="1031151"/>
          </a:xfrm>
          <a:prstGeom prst="rect">
            <a:avLst/>
          </a:prstGeom>
        </p:spPr>
      </p:pic>
      <p:cxnSp>
        <p:nvCxnSpPr>
          <p:cNvPr id="14" name="Straight Arrow Connector 13">
            <a:extLst>
              <a:ext uri="{FF2B5EF4-FFF2-40B4-BE49-F238E27FC236}">
                <a16:creationId xmlns:a16="http://schemas.microsoft.com/office/drawing/2014/main" id="{659E4151-9004-EFDA-6D8B-C532F31D1350}"/>
              </a:ext>
            </a:extLst>
          </p:cNvPr>
          <p:cNvCxnSpPr>
            <a:cxnSpLocks/>
          </p:cNvCxnSpPr>
          <p:nvPr/>
        </p:nvCxnSpPr>
        <p:spPr>
          <a:xfrm>
            <a:off x="3529413" y="1779493"/>
            <a:ext cx="594531" cy="3350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DB56382-05DB-5709-F961-DB36535BF304}"/>
              </a:ext>
            </a:extLst>
          </p:cNvPr>
          <p:cNvCxnSpPr>
            <a:cxnSpLocks/>
            <a:stCxn id="3" idx="0"/>
          </p:cNvCxnSpPr>
          <p:nvPr/>
        </p:nvCxnSpPr>
        <p:spPr>
          <a:xfrm flipH="1">
            <a:off x="4652359" y="1779493"/>
            <a:ext cx="1245815" cy="3324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75BD0D9-7033-DD55-9C77-2E9A9A7244F2}"/>
              </a:ext>
            </a:extLst>
          </p:cNvPr>
          <p:cNvCxnSpPr>
            <a:cxnSpLocks/>
          </p:cNvCxnSpPr>
          <p:nvPr/>
        </p:nvCxnSpPr>
        <p:spPr>
          <a:xfrm flipH="1">
            <a:off x="7082626" y="1920240"/>
            <a:ext cx="779505" cy="2466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2654C3B-570F-98FD-0708-23CB3A416D86}"/>
              </a:ext>
            </a:extLst>
          </p:cNvPr>
          <p:cNvSpPr txBox="1"/>
          <p:nvPr/>
        </p:nvSpPr>
        <p:spPr>
          <a:xfrm>
            <a:off x="0" y="0"/>
            <a:ext cx="2641685" cy="369332"/>
          </a:xfrm>
          <a:prstGeom prst="rect">
            <a:avLst/>
          </a:prstGeom>
          <a:noFill/>
        </p:spPr>
        <p:txBody>
          <a:bodyPr wrap="none" rtlCol="0">
            <a:spAutoFit/>
          </a:bodyPr>
          <a:lstStyle/>
          <a:p>
            <a:r>
              <a:rPr lang="en-US" dirty="0">
                <a:solidFill>
                  <a:schemeClr val="accent1"/>
                </a:solidFill>
              </a:rPr>
              <a:t>Vibrational Spectra of H</a:t>
            </a:r>
            <a:r>
              <a:rPr lang="en-US" baseline="-25000" dirty="0">
                <a:solidFill>
                  <a:schemeClr val="accent1"/>
                </a:solidFill>
              </a:rPr>
              <a:t>2</a:t>
            </a:r>
            <a:r>
              <a:rPr lang="en-US" dirty="0">
                <a:solidFill>
                  <a:schemeClr val="accent1"/>
                </a:solidFill>
              </a:rPr>
              <a:t>O</a:t>
            </a:r>
          </a:p>
        </p:txBody>
      </p:sp>
      <p:sp>
        <p:nvSpPr>
          <p:cNvPr id="20" name="TextBox 19">
            <a:extLst>
              <a:ext uri="{FF2B5EF4-FFF2-40B4-BE49-F238E27FC236}">
                <a16:creationId xmlns:a16="http://schemas.microsoft.com/office/drawing/2014/main" id="{DC300249-7246-6D7A-D529-6B30D22F01E5}"/>
              </a:ext>
            </a:extLst>
          </p:cNvPr>
          <p:cNvSpPr txBox="1"/>
          <p:nvPr/>
        </p:nvSpPr>
        <p:spPr>
          <a:xfrm>
            <a:off x="2070970" y="596929"/>
            <a:ext cx="1112805" cy="369332"/>
          </a:xfrm>
          <a:prstGeom prst="rect">
            <a:avLst/>
          </a:prstGeom>
          <a:noFill/>
        </p:spPr>
        <p:txBody>
          <a:bodyPr wrap="none" rtlCol="0">
            <a:spAutoFit/>
          </a:bodyPr>
          <a:lstStyle/>
          <a:p>
            <a:r>
              <a:rPr lang="en-US" dirty="0"/>
              <a:t>3756 cm</a:t>
            </a:r>
            <a:r>
              <a:rPr lang="en-US" baseline="30000" dirty="0"/>
              <a:t>-1</a:t>
            </a:r>
          </a:p>
        </p:txBody>
      </p:sp>
      <p:sp>
        <p:nvSpPr>
          <p:cNvPr id="23" name="TextBox 22">
            <a:extLst>
              <a:ext uri="{FF2B5EF4-FFF2-40B4-BE49-F238E27FC236}">
                <a16:creationId xmlns:a16="http://schemas.microsoft.com/office/drawing/2014/main" id="{F2E84C6E-B411-F57C-CC59-1E5F9E221332}"/>
              </a:ext>
            </a:extLst>
          </p:cNvPr>
          <p:cNvSpPr txBox="1"/>
          <p:nvPr/>
        </p:nvSpPr>
        <p:spPr>
          <a:xfrm>
            <a:off x="4561007" y="369097"/>
            <a:ext cx="1112805" cy="369332"/>
          </a:xfrm>
          <a:prstGeom prst="rect">
            <a:avLst/>
          </a:prstGeom>
          <a:noFill/>
        </p:spPr>
        <p:txBody>
          <a:bodyPr wrap="none" rtlCol="0">
            <a:spAutoFit/>
          </a:bodyPr>
          <a:lstStyle/>
          <a:p>
            <a:r>
              <a:rPr lang="en-US" dirty="0"/>
              <a:t>3652 cm</a:t>
            </a:r>
            <a:r>
              <a:rPr lang="en-US" baseline="30000" dirty="0"/>
              <a:t>-1</a:t>
            </a:r>
          </a:p>
        </p:txBody>
      </p:sp>
      <p:sp>
        <p:nvSpPr>
          <p:cNvPr id="24" name="TextBox 23">
            <a:extLst>
              <a:ext uri="{FF2B5EF4-FFF2-40B4-BE49-F238E27FC236}">
                <a16:creationId xmlns:a16="http://schemas.microsoft.com/office/drawing/2014/main" id="{F575C3D1-7BA2-811E-52CE-864AF71A122F}"/>
              </a:ext>
            </a:extLst>
          </p:cNvPr>
          <p:cNvSpPr txBox="1"/>
          <p:nvPr/>
        </p:nvSpPr>
        <p:spPr>
          <a:xfrm>
            <a:off x="8467176" y="666988"/>
            <a:ext cx="1112805" cy="369332"/>
          </a:xfrm>
          <a:prstGeom prst="rect">
            <a:avLst/>
          </a:prstGeom>
          <a:noFill/>
        </p:spPr>
        <p:txBody>
          <a:bodyPr wrap="none" rtlCol="0">
            <a:spAutoFit/>
          </a:bodyPr>
          <a:lstStyle/>
          <a:p>
            <a:r>
              <a:rPr lang="en-US" dirty="0"/>
              <a:t>1595 cm</a:t>
            </a:r>
            <a:r>
              <a:rPr lang="en-US" baseline="30000" dirty="0"/>
              <a:t>-1</a:t>
            </a:r>
          </a:p>
        </p:txBody>
      </p:sp>
    </p:spTree>
    <p:extLst>
      <p:ext uri="{BB962C8B-B14F-4D97-AF65-F5344CB8AC3E}">
        <p14:creationId xmlns:p14="http://schemas.microsoft.com/office/powerpoint/2010/main" val="46945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E52974-1658-4008-EBEC-57EE21333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5508" y="709023"/>
            <a:ext cx="3569436" cy="2011240"/>
          </a:xfrm>
          <a:prstGeom prst="rect">
            <a:avLst/>
          </a:prstGeom>
        </p:spPr>
      </p:pic>
      <p:pic>
        <p:nvPicPr>
          <p:cNvPr id="5" name="Picture 4">
            <a:extLst>
              <a:ext uri="{FF2B5EF4-FFF2-40B4-BE49-F238E27FC236}">
                <a16:creationId xmlns:a16="http://schemas.microsoft.com/office/drawing/2014/main" id="{D20E1ED4-76C1-34F1-E256-80AD97198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1282" y="478967"/>
            <a:ext cx="3569436" cy="2011240"/>
          </a:xfrm>
          <a:prstGeom prst="rect">
            <a:avLst/>
          </a:prstGeom>
        </p:spPr>
      </p:pic>
      <p:pic>
        <p:nvPicPr>
          <p:cNvPr id="7" name="Picture 6">
            <a:extLst>
              <a:ext uri="{FF2B5EF4-FFF2-40B4-BE49-F238E27FC236}">
                <a16:creationId xmlns:a16="http://schemas.microsoft.com/office/drawing/2014/main" id="{F4CC588A-1CF6-7732-620A-C2FFAE1C9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411" y="712282"/>
            <a:ext cx="3569436" cy="2011240"/>
          </a:xfrm>
          <a:prstGeom prst="rect">
            <a:avLst/>
          </a:prstGeom>
        </p:spPr>
      </p:pic>
      <p:pic>
        <p:nvPicPr>
          <p:cNvPr id="2050" name="Picture 2" descr="Carbon dioxide">
            <a:extLst>
              <a:ext uri="{FF2B5EF4-FFF2-40B4-BE49-F238E27FC236}">
                <a16:creationId xmlns:a16="http://schemas.microsoft.com/office/drawing/2014/main" id="{ED9E4399-8202-5309-00C3-6F11C49726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862"/>
          <a:stretch/>
        </p:blipFill>
        <p:spPr bwMode="auto">
          <a:xfrm>
            <a:off x="2339208" y="2291299"/>
            <a:ext cx="7513583" cy="42889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50DF97-C8CF-18B3-4B15-F2572A40FB7A}"/>
              </a:ext>
            </a:extLst>
          </p:cNvPr>
          <p:cNvSpPr txBox="1"/>
          <p:nvPr/>
        </p:nvSpPr>
        <p:spPr>
          <a:xfrm>
            <a:off x="0" y="0"/>
            <a:ext cx="2657266" cy="369332"/>
          </a:xfrm>
          <a:prstGeom prst="rect">
            <a:avLst/>
          </a:prstGeom>
          <a:noFill/>
        </p:spPr>
        <p:txBody>
          <a:bodyPr wrap="none" rtlCol="0">
            <a:spAutoFit/>
          </a:bodyPr>
          <a:lstStyle/>
          <a:p>
            <a:r>
              <a:rPr lang="en-US" dirty="0">
                <a:solidFill>
                  <a:schemeClr val="accent1"/>
                </a:solidFill>
              </a:rPr>
              <a:t>Vibrational Spectra of CO</a:t>
            </a:r>
            <a:r>
              <a:rPr lang="en-US" baseline="-25000" dirty="0">
                <a:solidFill>
                  <a:schemeClr val="accent1"/>
                </a:solidFill>
              </a:rPr>
              <a:t>2</a:t>
            </a:r>
          </a:p>
        </p:txBody>
      </p:sp>
      <p:cxnSp>
        <p:nvCxnSpPr>
          <p:cNvPr id="10" name="Straight Arrow Connector 9">
            <a:extLst>
              <a:ext uri="{FF2B5EF4-FFF2-40B4-BE49-F238E27FC236}">
                <a16:creationId xmlns:a16="http://schemas.microsoft.com/office/drawing/2014/main" id="{BFEDD76C-7BA2-F6DB-0AF9-8E365063A08B}"/>
              </a:ext>
            </a:extLst>
          </p:cNvPr>
          <p:cNvCxnSpPr/>
          <p:nvPr/>
        </p:nvCxnSpPr>
        <p:spPr>
          <a:xfrm>
            <a:off x="3409772" y="2127903"/>
            <a:ext cx="2136449" cy="18202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9AE29A55-6182-962E-C605-09884A847FE8}"/>
              </a:ext>
            </a:extLst>
          </p:cNvPr>
          <p:cNvCxnSpPr>
            <a:cxnSpLocks/>
          </p:cNvCxnSpPr>
          <p:nvPr/>
        </p:nvCxnSpPr>
        <p:spPr>
          <a:xfrm flipH="1">
            <a:off x="9268056" y="2291299"/>
            <a:ext cx="772170" cy="14822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4D573C9-8499-8CE5-C333-C89549C1AA68}"/>
              </a:ext>
            </a:extLst>
          </p:cNvPr>
          <p:cNvCxnSpPr>
            <a:cxnSpLocks/>
          </p:cNvCxnSpPr>
          <p:nvPr/>
        </p:nvCxnSpPr>
        <p:spPr>
          <a:xfrm>
            <a:off x="6645781" y="1942448"/>
            <a:ext cx="968522" cy="1279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EBA9D1FF-E416-1CF9-B6DC-9EE3DCA92A3E}"/>
              </a:ext>
            </a:extLst>
          </p:cNvPr>
          <p:cNvSpPr txBox="1"/>
          <p:nvPr/>
        </p:nvSpPr>
        <p:spPr>
          <a:xfrm>
            <a:off x="7601477" y="3096181"/>
            <a:ext cx="292068" cy="369332"/>
          </a:xfrm>
          <a:prstGeom prst="rect">
            <a:avLst/>
          </a:prstGeom>
          <a:noFill/>
        </p:spPr>
        <p:txBody>
          <a:bodyPr wrap="none" rtlCol="0">
            <a:spAutoFit/>
          </a:bodyPr>
          <a:lstStyle/>
          <a:p>
            <a:r>
              <a:rPr lang="en-US" dirty="0"/>
              <a:t>?</a:t>
            </a:r>
          </a:p>
        </p:txBody>
      </p:sp>
      <p:sp>
        <p:nvSpPr>
          <p:cNvPr id="20" name="TextBox 19">
            <a:extLst>
              <a:ext uri="{FF2B5EF4-FFF2-40B4-BE49-F238E27FC236}">
                <a16:creationId xmlns:a16="http://schemas.microsoft.com/office/drawing/2014/main" id="{3F3F93F9-782C-C131-DCCD-AC97C17A170D}"/>
              </a:ext>
            </a:extLst>
          </p:cNvPr>
          <p:cNvSpPr txBox="1"/>
          <p:nvPr/>
        </p:nvSpPr>
        <p:spPr>
          <a:xfrm>
            <a:off x="464306" y="553998"/>
            <a:ext cx="1112805" cy="369332"/>
          </a:xfrm>
          <a:prstGeom prst="rect">
            <a:avLst/>
          </a:prstGeom>
          <a:solidFill>
            <a:schemeClr val="bg1"/>
          </a:solidFill>
        </p:spPr>
        <p:txBody>
          <a:bodyPr wrap="none" rtlCol="0">
            <a:spAutoFit/>
          </a:bodyPr>
          <a:lstStyle/>
          <a:p>
            <a:r>
              <a:rPr lang="en-US" dirty="0"/>
              <a:t>2338 cm</a:t>
            </a:r>
            <a:r>
              <a:rPr lang="en-US" baseline="30000" dirty="0"/>
              <a:t>-1</a:t>
            </a:r>
          </a:p>
        </p:txBody>
      </p:sp>
      <p:sp>
        <p:nvSpPr>
          <p:cNvPr id="21" name="TextBox 20">
            <a:extLst>
              <a:ext uri="{FF2B5EF4-FFF2-40B4-BE49-F238E27FC236}">
                <a16:creationId xmlns:a16="http://schemas.microsoft.com/office/drawing/2014/main" id="{9C000B8E-B124-3FA6-5A3D-9D57FE48D04B}"/>
              </a:ext>
            </a:extLst>
          </p:cNvPr>
          <p:cNvSpPr txBox="1"/>
          <p:nvPr/>
        </p:nvSpPr>
        <p:spPr>
          <a:xfrm>
            <a:off x="4385377" y="369332"/>
            <a:ext cx="1112805" cy="369332"/>
          </a:xfrm>
          <a:prstGeom prst="rect">
            <a:avLst/>
          </a:prstGeom>
          <a:solidFill>
            <a:schemeClr val="bg1"/>
          </a:solidFill>
        </p:spPr>
        <p:txBody>
          <a:bodyPr wrap="none" rtlCol="0">
            <a:spAutoFit/>
          </a:bodyPr>
          <a:lstStyle/>
          <a:p>
            <a:r>
              <a:rPr lang="en-US" dirty="0"/>
              <a:t>1294 cm</a:t>
            </a:r>
            <a:r>
              <a:rPr lang="en-US" baseline="30000" dirty="0"/>
              <a:t>-1</a:t>
            </a:r>
          </a:p>
        </p:txBody>
      </p:sp>
      <p:sp>
        <p:nvSpPr>
          <p:cNvPr id="22" name="TextBox 21">
            <a:extLst>
              <a:ext uri="{FF2B5EF4-FFF2-40B4-BE49-F238E27FC236}">
                <a16:creationId xmlns:a16="http://schemas.microsoft.com/office/drawing/2014/main" id="{16B1DC6F-E6BB-D0A8-B9DB-3D7B3DC1FA23}"/>
              </a:ext>
            </a:extLst>
          </p:cNvPr>
          <p:cNvSpPr txBox="1"/>
          <p:nvPr/>
        </p:nvSpPr>
        <p:spPr>
          <a:xfrm>
            <a:off x="8255508" y="590656"/>
            <a:ext cx="995785" cy="369332"/>
          </a:xfrm>
          <a:prstGeom prst="rect">
            <a:avLst/>
          </a:prstGeom>
          <a:solidFill>
            <a:schemeClr val="bg1"/>
          </a:solidFill>
        </p:spPr>
        <p:txBody>
          <a:bodyPr wrap="none" rtlCol="0">
            <a:spAutoFit/>
          </a:bodyPr>
          <a:lstStyle/>
          <a:p>
            <a:r>
              <a:rPr lang="en-US" dirty="0"/>
              <a:t>581 cm</a:t>
            </a:r>
            <a:r>
              <a:rPr lang="en-US" baseline="30000" dirty="0"/>
              <a:t>-1</a:t>
            </a:r>
          </a:p>
        </p:txBody>
      </p:sp>
    </p:spTree>
    <p:extLst>
      <p:ext uri="{BB962C8B-B14F-4D97-AF65-F5344CB8AC3E}">
        <p14:creationId xmlns:p14="http://schemas.microsoft.com/office/powerpoint/2010/main" val="143268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DF2468-B767-94BF-B82E-515310B0B021}"/>
              </a:ext>
            </a:extLst>
          </p:cNvPr>
          <p:cNvPicPr>
            <a:picLocks noChangeAspect="1"/>
          </p:cNvPicPr>
          <p:nvPr/>
        </p:nvPicPr>
        <p:blipFill rotWithShape="1">
          <a:blip r:embed="rId2">
            <a:extLst>
              <a:ext uri="{28A0092B-C50C-407E-A947-70E740481C1C}">
                <a14:useLocalDpi xmlns:a14="http://schemas.microsoft.com/office/drawing/2010/main" val="0"/>
              </a:ext>
            </a:extLst>
          </a:blip>
          <a:srcRect b="12467"/>
          <a:stretch/>
        </p:blipFill>
        <p:spPr>
          <a:xfrm>
            <a:off x="9175904" y="5668477"/>
            <a:ext cx="2411778" cy="1189523"/>
          </a:xfrm>
          <a:prstGeom prst="rect">
            <a:avLst/>
          </a:prstGeom>
        </p:spPr>
      </p:pic>
      <p:pic>
        <p:nvPicPr>
          <p:cNvPr id="14" name="Picture 13">
            <a:extLst>
              <a:ext uri="{FF2B5EF4-FFF2-40B4-BE49-F238E27FC236}">
                <a16:creationId xmlns:a16="http://schemas.microsoft.com/office/drawing/2014/main" id="{882191C3-4985-3E08-02AD-8206CA6577D3}"/>
              </a:ext>
            </a:extLst>
          </p:cNvPr>
          <p:cNvPicPr>
            <a:picLocks noChangeAspect="1"/>
          </p:cNvPicPr>
          <p:nvPr/>
        </p:nvPicPr>
        <p:blipFill rotWithShape="1">
          <a:blip r:embed="rId3">
            <a:extLst>
              <a:ext uri="{28A0092B-C50C-407E-A947-70E740481C1C}">
                <a14:useLocalDpi xmlns:a14="http://schemas.microsoft.com/office/drawing/2010/main" val="0"/>
              </a:ext>
            </a:extLst>
          </a:blip>
          <a:srcRect b="12467"/>
          <a:stretch/>
        </p:blipFill>
        <p:spPr>
          <a:xfrm>
            <a:off x="362518" y="5668477"/>
            <a:ext cx="2411778" cy="1189523"/>
          </a:xfrm>
          <a:prstGeom prst="rect">
            <a:avLst/>
          </a:prstGeom>
        </p:spPr>
      </p:pic>
      <p:sp>
        <p:nvSpPr>
          <p:cNvPr id="6" name="Retângulo 5">
            <a:extLst>
              <a:ext uri="{FF2B5EF4-FFF2-40B4-BE49-F238E27FC236}">
                <a16:creationId xmlns:a16="http://schemas.microsoft.com/office/drawing/2014/main" id="{0D058ECB-C769-4F27-8442-6191A1EF5E87}"/>
              </a:ext>
            </a:extLst>
          </p:cNvPr>
          <p:cNvSpPr/>
          <p:nvPr/>
        </p:nvSpPr>
        <p:spPr>
          <a:xfrm>
            <a:off x="5334000" y="132834"/>
            <a:ext cx="6769100" cy="369332"/>
          </a:xfrm>
          <a:prstGeom prst="rect">
            <a:avLst/>
          </a:prstGeom>
        </p:spPr>
        <p:txBody>
          <a:bodyPr wrap="square">
            <a:spAutoFit/>
          </a:bodyPr>
          <a:lstStyle/>
          <a:p>
            <a:pPr algn="ctr"/>
            <a:r>
              <a:rPr lang="pt-BR" b="1" dirty="0">
                <a:solidFill>
                  <a:schemeClr val="accent1"/>
                </a:solidFill>
              </a:rPr>
              <a:t>Momentos de dipolo ocorrem quando há uma separação de cargas</a:t>
            </a:r>
          </a:p>
        </p:txBody>
      </p:sp>
      <p:sp>
        <p:nvSpPr>
          <p:cNvPr id="7" name="Retângulo 6">
            <a:extLst>
              <a:ext uri="{FF2B5EF4-FFF2-40B4-BE49-F238E27FC236}">
                <a16:creationId xmlns:a16="http://schemas.microsoft.com/office/drawing/2014/main" id="{6132881A-C5E5-4FB7-A705-B8BBB1A532DE}"/>
              </a:ext>
            </a:extLst>
          </p:cNvPr>
          <p:cNvSpPr/>
          <p:nvPr/>
        </p:nvSpPr>
        <p:spPr>
          <a:xfrm>
            <a:off x="277072" y="642430"/>
            <a:ext cx="11633200" cy="1200329"/>
          </a:xfrm>
          <a:prstGeom prst="rect">
            <a:avLst/>
          </a:prstGeom>
        </p:spPr>
        <p:txBody>
          <a:bodyPr wrap="square">
            <a:spAutoFit/>
          </a:bodyPr>
          <a:lstStyle/>
          <a:p>
            <a:pPr algn="ctr"/>
            <a:r>
              <a:rPr lang="pt-BR" dirty="0"/>
              <a:t>Em moléculas, surgem de diferenças na eletronegatividade: quanto maior a diferença na eletronegatividade, maior o momento dipolar;</a:t>
            </a:r>
          </a:p>
          <a:p>
            <a:endParaRPr lang="pt-BR" dirty="0"/>
          </a:p>
          <a:p>
            <a:pPr algn="ctr"/>
            <a:r>
              <a:rPr lang="pt-BR" dirty="0"/>
              <a:t>O momento dipolar é uma medida da polaridade da molécula.</a:t>
            </a:r>
          </a:p>
        </p:txBody>
      </p:sp>
      <p:pic>
        <p:nvPicPr>
          <p:cNvPr id="10" name="Imagem 9">
            <a:extLst>
              <a:ext uri="{FF2B5EF4-FFF2-40B4-BE49-F238E27FC236}">
                <a16:creationId xmlns:a16="http://schemas.microsoft.com/office/drawing/2014/main" id="{7BA8D2E9-CA7B-4411-A349-7F0C2B8A08C1}"/>
              </a:ext>
            </a:extLst>
          </p:cNvPr>
          <p:cNvPicPr>
            <a:picLocks noChangeAspect="1"/>
          </p:cNvPicPr>
          <p:nvPr/>
        </p:nvPicPr>
        <p:blipFill>
          <a:blip r:embed="rId4"/>
          <a:stretch>
            <a:fillRect/>
          </a:stretch>
        </p:blipFill>
        <p:spPr>
          <a:xfrm>
            <a:off x="8804008" y="2052139"/>
            <a:ext cx="1381125" cy="703592"/>
          </a:xfrm>
          <a:prstGeom prst="rect">
            <a:avLst/>
          </a:prstGeom>
        </p:spPr>
      </p:pic>
      <p:pic>
        <p:nvPicPr>
          <p:cNvPr id="12" name="Imagem 11">
            <a:extLst>
              <a:ext uri="{FF2B5EF4-FFF2-40B4-BE49-F238E27FC236}">
                <a16:creationId xmlns:a16="http://schemas.microsoft.com/office/drawing/2014/main" id="{FB528358-8488-43F1-A268-0000B54D22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8480" y="2891926"/>
            <a:ext cx="6035040" cy="1993392"/>
          </a:xfrm>
          <a:prstGeom prst="rect">
            <a:avLst/>
          </a:prstGeom>
        </p:spPr>
      </p:pic>
      <p:sp>
        <p:nvSpPr>
          <p:cNvPr id="13" name="Retângulo 12">
            <a:extLst>
              <a:ext uri="{FF2B5EF4-FFF2-40B4-BE49-F238E27FC236}">
                <a16:creationId xmlns:a16="http://schemas.microsoft.com/office/drawing/2014/main" id="{DFA9AFC2-53FB-4333-870F-6068DD6A63CF}"/>
              </a:ext>
            </a:extLst>
          </p:cNvPr>
          <p:cNvSpPr/>
          <p:nvPr/>
        </p:nvSpPr>
        <p:spPr>
          <a:xfrm>
            <a:off x="2180958" y="2034982"/>
            <a:ext cx="6477000" cy="646331"/>
          </a:xfrm>
          <a:prstGeom prst="rect">
            <a:avLst/>
          </a:prstGeom>
        </p:spPr>
        <p:txBody>
          <a:bodyPr wrap="square">
            <a:spAutoFit/>
          </a:bodyPr>
          <a:lstStyle/>
          <a:p>
            <a:r>
              <a:rPr lang="pt-BR" dirty="0"/>
              <a:t>O momento de dipolo molecular é determinado pela magnitude da diferença de carga e pela distância entre os dois centros de carga.</a:t>
            </a:r>
          </a:p>
        </p:txBody>
      </p:sp>
      <p:sp>
        <p:nvSpPr>
          <p:cNvPr id="9" name="TextBox 8">
            <a:extLst>
              <a:ext uri="{FF2B5EF4-FFF2-40B4-BE49-F238E27FC236}">
                <a16:creationId xmlns:a16="http://schemas.microsoft.com/office/drawing/2014/main" id="{3ECDC403-9328-0816-95E7-0406C8A7E412}"/>
              </a:ext>
            </a:extLst>
          </p:cNvPr>
          <p:cNvSpPr txBox="1"/>
          <p:nvPr/>
        </p:nvSpPr>
        <p:spPr>
          <a:xfrm>
            <a:off x="1790864" y="5193224"/>
            <a:ext cx="8605615" cy="646331"/>
          </a:xfrm>
          <a:prstGeom prst="rect">
            <a:avLst/>
          </a:prstGeom>
          <a:solidFill>
            <a:schemeClr val="accent4">
              <a:lumMod val="20000"/>
              <a:lumOff val="80000"/>
            </a:schemeClr>
          </a:solidFill>
        </p:spPr>
        <p:txBody>
          <a:bodyPr wrap="square">
            <a:spAutoFit/>
          </a:bodyPr>
          <a:lstStyle/>
          <a:p>
            <a:pPr algn="ctr"/>
            <a:r>
              <a:rPr lang="pt-BR" b="1" dirty="0">
                <a:solidFill>
                  <a:srgbClr val="FF0000"/>
                </a:solidFill>
              </a:rPr>
              <a:t>Modo IR-ativo: </a:t>
            </a:r>
            <a:r>
              <a:rPr lang="pt-BR" dirty="0">
                <a:solidFill>
                  <a:srgbClr val="FF0000"/>
                </a:solidFill>
              </a:rPr>
              <a:t>Um dipolo permanente não é necessário, pois a regra exige apenas uma mudança no momento de dipolo.</a:t>
            </a:r>
            <a:endParaRPr lang="en-US" dirty="0">
              <a:solidFill>
                <a:srgbClr val="FF0000"/>
              </a:solidFill>
            </a:endParaRPr>
          </a:p>
        </p:txBody>
      </p:sp>
      <p:sp>
        <p:nvSpPr>
          <p:cNvPr id="15" name="TextBox 14">
            <a:extLst>
              <a:ext uri="{FF2B5EF4-FFF2-40B4-BE49-F238E27FC236}">
                <a16:creationId xmlns:a16="http://schemas.microsoft.com/office/drawing/2014/main" id="{A0D0459F-DF03-B7EE-254A-C0E4DC6D2F9F}"/>
              </a:ext>
            </a:extLst>
          </p:cNvPr>
          <p:cNvSpPr txBox="1"/>
          <p:nvPr/>
        </p:nvSpPr>
        <p:spPr>
          <a:xfrm>
            <a:off x="3016096" y="6025611"/>
            <a:ext cx="6097424" cy="646331"/>
          </a:xfrm>
          <a:prstGeom prst="rect">
            <a:avLst/>
          </a:prstGeom>
          <a:solidFill>
            <a:schemeClr val="accent6">
              <a:lumMod val="20000"/>
              <a:lumOff val="80000"/>
            </a:schemeClr>
          </a:solidFill>
        </p:spPr>
        <p:txBody>
          <a:bodyPr wrap="square">
            <a:spAutoFit/>
          </a:bodyPr>
          <a:lstStyle/>
          <a:p>
            <a:pPr algn="ctr"/>
            <a:r>
              <a:rPr lang="pt-BR" dirty="0"/>
              <a:t>Em geral, vibrações moleculares simétricas em relação ao centro de simetria são proibidas no espectro infravermelho</a:t>
            </a:r>
            <a:endParaRPr lang="en-US" dirty="0"/>
          </a:p>
        </p:txBody>
      </p:sp>
      <p:sp>
        <p:nvSpPr>
          <p:cNvPr id="4" name="TextBox 3">
            <a:extLst>
              <a:ext uri="{FF2B5EF4-FFF2-40B4-BE49-F238E27FC236}">
                <a16:creationId xmlns:a16="http://schemas.microsoft.com/office/drawing/2014/main" id="{A034F1C1-E376-BC3B-C8AB-456E3B3DED18}"/>
              </a:ext>
            </a:extLst>
          </p:cNvPr>
          <p:cNvSpPr txBox="1"/>
          <p:nvPr/>
        </p:nvSpPr>
        <p:spPr>
          <a:xfrm>
            <a:off x="156895" y="6488668"/>
            <a:ext cx="900183" cy="369332"/>
          </a:xfrm>
          <a:prstGeom prst="rect">
            <a:avLst/>
          </a:prstGeom>
          <a:noFill/>
        </p:spPr>
        <p:txBody>
          <a:bodyPr wrap="none" rtlCol="0">
            <a:spAutoFit/>
          </a:bodyPr>
          <a:lstStyle/>
          <a:p>
            <a:r>
              <a:rPr lang="en-US" dirty="0"/>
              <a:t>IR-</a:t>
            </a:r>
            <a:r>
              <a:rPr lang="en-US" dirty="0" err="1"/>
              <a:t>ativo</a:t>
            </a:r>
            <a:endParaRPr lang="en-US" dirty="0"/>
          </a:p>
        </p:txBody>
      </p:sp>
      <p:sp>
        <p:nvSpPr>
          <p:cNvPr id="16" name="TextBox 15">
            <a:extLst>
              <a:ext uri="{FF2B5EF4-FFF2-40B4-BE49-F238E27FC236}">
                <a16:creationId xmlns:a16="http://schemas.microsoft.com/office/drawing/2014/main" id="{63A9CB9F-6151-1855-1FCD-5CD16EB8FA23}"/>
              </a:ext>
            </a:extLst>
          </p:cNvPr>
          <p:cNvSpPr txBox="1"/>
          <p:nvPr/>
        </p:nvSpPr>
        <p:spPr>
          <a:xfrm>
            <a:off x="11112611" y="6487276"/>
            <a:ext cx="1074910" cy="369332"/>
          </a:xfrm>
          <a:prstGeom prst="rect">
            <a:avLst/>
          </a:prstGeom>
          <a:noFill/>
        </p:spPr>
        <p:txBody>
          <a:bodyPr wrap="none" rtlCol="0">
            <a:spAutoFit/>
          </a:bodyPr>
          <a:lstStyle/>
          <a:p>
            <a:r>
              <a:rPr lang="en-US" dirty="0"/>
              <a:t>IR-</a:t>
            </a:r>
            <a:r>
              <a:rPr lang="en-US" dirty="0" err="1"/>
              <a:t>inativo</a:t>
            </a:r>
            <a:endParaRPr lang="en-US" dirty="0"/>
          </a:p>
        </p:txBody>
      </p:sp>
      <p:sp>
        <p:nvSpPr>
          <p:cNvPr id="5" name="Rectangle 4">
            <a:extLst>
              <a:ext uri="{FF2B5EF4-FFF2-40B4-BE49-F238E27FC236}">
                <a16:creationId xmlns:a16="http://schemas.microsoft.com/office/drawing/2014/main" id="{11D528E6-3F30-328B-5450-A25F93B255B1}"/>
              </a:ext>
            </a:extLst>
          </p:cNvPr>
          <p:cNvSpPr/>
          <p:nvPr/>
        </p:nvSpPr>
        <p:spPr>
          <a:xfrm>
            <a:off x="362518" y="5516389"/>
            <a:ext cx="900183" cy="32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098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4D6A30-1880-5B09-5EC1-2282513F6A68}"/>
              </a:ext>
            </a:extLst>
          </p:cNvPr>
          <p:cNvSpPr txBox="1"/>
          <p:nvPr/>
        </p:nvSpPr>
        <p:spPr>
          <a:xfrm>
            <a:off x="3277194" y="294433"/>
            <a:ext cx="2623282" cy="400110"/>
          </a:xfrm>
          <a:prstGeom prst="rect">
            <a:avLst/>
          </a:prstGeom>
          <a:solidFill>
            <a:schemeClr val="accent4">
              <a:lumMod val="20000"/>
              <a:lumOff val="80000"/>
            </a:schemeClr>
          </a:solidFill>
        </p:spPr>
        <p:txBody>
          <a:bodyPr wrap="none" rtlCol="0">
            <a:spAutoFit/>
          </a:bodyPr>
          <a:lstStyle/>
          <a:p>
            <a:pPr algn="ctr"/>
            <a:r>
              <a:rPr lang="en-US" sz="2000" dirty="0" err="1">
                <a:solidFill>
                  <a:srgbClr val="FF0000"/>
                </a:solidFill>
              </a:rPr>
              <a:t>Conceitos</a:t>
            </a:r>
            <a:r>
              <a:rPr lang="en-US" sz="2000" dirty="0">
                <a:solidFill>
                  <a:srgbClr val="FF0000"/>
                </a:solidFill>
              </a:rPr>
              <a:t> </a:t>
            </a:r>
            <a:r>
              <a:rPr lang="en-US" sz="2000" dirty="0" err="1">
                <a:solidFill>
                  <a:srgbClr val="FF0000"/>
                </a:solidFill>
              </a:rPr>
              <a:t>importantes</a:t>
            </a:r>
            <a:r>
              <a:rPr lang="en-US" sz="2000" dirty="0">
                <a:solidFill>
                  <a:srgbClr val="FF0000"/>
                </a:solidFill>
              </a:rPr>
              <a:t>!</a:t>
            </a:r>
          </a:p>
        </p:txBody>
      </p:sp>
      <p:sp>
        <p:nvSpPr>
          <p:cNvPr id="4" name="TextBox 3">
            <a:extLst>
              <a:ext uri="{FF2B5EF4-FFF2-40B4-BE49-F238E27FC236}">
                <a16:creationId xmlns:a16="http://schemas.microsoft.com/office/drawing/2014/main" id="{0657D59D-EC4B-88B7-CEFF-CF351D51E416}"/>
              </a:ext>
            </a:extLst>
          </p:cNvPr>
          <p:cNvSpPr txBox="1"/>
          <p:nvPr/>
        </p:nvSpPr>
        <p:spPr>
          <a:xfrm>
            <a:off x="0" y="896363"/>
            <a:ext cx="12192000" cy="3477875"/>
          </a:xfrm>
          <a:prstGeom prst="rect">
            <a:avLst/>
          </a:prstGeom>
          <a:noFill/>
        </p:spPr>
        <p:txBody>
          <a:bodyPr wrap="square">
            <a:spAutoFit/>
          </a:bodyPr>
          <a:lstStyle/>
          <a:p>
            <a:pPr marL="285750" indent="-285750" algn="ctr">
              <a:spcAft>
                <a:spcPts val="600"/>
              </a:spcAft>
              <a:buFontTx/>
              <a:buChar char="-"/>
            </a:pPr>
            <a:r>
              <a:rPr lang="pt-BR" dirty="0"/>
              <a:t>Diferentes grupos funcionais curvam-se, alongam-se e dobram-se em diferentes frequências;</a:t>
            </a:r>
          </a:p>
          <a:p>
            <a:pPr marL="285750" indent="-285750" algn="ctr">
              <a:spcAft>
                <a:spcPts val="600"/>
              </a:spcAft>
              <a:buFontTx/>
              <a:buChar char="-"/>
            </a:pPr>
            <a:r>
              <a:rPr lang="pt-BR" dirty="0">
                <a:solidFill>
                  <a:schemeClr val="bg1">
                    <a:lumMod val="50000"/>
                  </a:schemeClr>
                </a:solidFill>
              </a:rPr>
              <a:t>Um grupo funcional absorverá radiação se a frequência desta corresponder à frequência dos modos de vibração;</a:t>
            </a:r>
          </a:p>
          <a:p>
            <a:pPr marL="285750" indent="-285750" algn="ctr">
              <a:spcAft>
                <a:spcPts val="600"/>
              </a:spcAft>
              <a:buFontTx/>
              <a:buChar char="-"/>
            </a:pPr>
            <a:r>
              <a:rPr lang="pt-BR" dirty="0"/>
              <a:t>Absorção ocorrerá somente se houver variação no momento de dipolo molecular, para o modo vibracional;</a:t>
            </a:r>
          </a:p>
          <a:p>
            <a:pPr marL="285750" indent="-285750" algn="ctr">
              <a:spcAft>
                <a:spcPts val="600"/>
              </a:spcAft>
              <a:buFontTx/>
              <a:buChar char="-"/>
            </a:pPr>
            <a:r>
              <a:rPr lang="pt-BR" dirty="0">
                <a:solidFill>
                  <a:schemeClr val="tx1">
                    <a:lumMod val="50000"/>
                    <a:lumOff val="50000"/>
                  </a:schemeClr>
                </a:solidFill>
              </a:rPr>
              <a:t>Os espectros de IR mostram bandas de absorção que permitem determinar se determinados grupos funcionais estão presentes na molécula;</a:t>
            </a:r>
          </a:p>
          <a:p>
            <a:pPr marL="285750" indent="-285750" algn="ctr">
              <a:spcAft>
                <a:spcPts val="600"/>
              </a:spcAft>
              <a:buFontTx/>
              <a:buChar char="-"/>
            </a:pPr>
            <a:r>
              <a:rPr lang="pt-BR" dirty="0"/>
              <a:t>quanto mais forte a ligação, maior a frequência/número de onda;</a:t>
            </a:r>
          </a:p>
          <a:p>
            <a:pPr marL="285750" indent="-285750" algn="ctr">
              <a:spcAft>
                <a:spcPts val="600"/>
              </a:spcAft>
              <a:buFontTx/>
              <a:buChar char="-"/>
            </a:pPr>
            <a:r>
              <a:rPr lang="pt-BR" dirty="0">
                <a:solidFill>
                  <a:schemeClr val="tx1">
                    <a:lumMod val="50000"/>
                    <a:lumOff val="50000"/>
                  </a:schemeClr>
                </a:solidFill>
              </a:rPr>
              <a:t>quanto mais leves os átomos ligados ao carbono, maior a frequência/número de onda;</a:t>
            </a:r>
          </a:p>
          <a:p>
            <a:pPr marL="285750" indent="-285750" algn="ctr">
              <a:spcAft>
                <a:spcPts val="600"/>
              </a:spcAft>
              <a:buFontTx/>
              <a:buChar char="-"/>
            </a:pPr>
            <a:r>
              <a:rPr lang="pt-BR" dirty="0"/>
              <a:t>o alargamento de uma banda de absorção de OH é devido à ligação de hidrogênio;</a:t>
            </a:r>
          </a:p>
          <a:p>
            <a:pPr marL="285750" indent="-285750" algn="ctr">
              <a:spcAft>
                <a:spcPts val="600"/>
              </a:spcAft>
              <a:buFontTx/>
              <a:buChar char="-"/>
            </a:pPr>
            <a:r>
              <a:rPr lang="pt-BR" dirty="0">
                <a:solidFill>
                  <a:schemeClr val="tx1">
                    <a:lumMod val="50000"/>
                    <a:lumOff val="50000"/>
                  </a:schemeClr>
                </a:solidFill>
              </a:rPr>
              <a:t>a deslocalização eletrônica (ressonância) pode afetar o número de onda de um grupo funcional;</a:t>
            </a:r>
          </a:p>
          <a:p>
            <a:pPr marL="285750" indent="-285750" algn="ctr">
              <a:spcAft>
                <a:spcPts val="600"/>
              </a:spcAft>
              <a:buFontTx/>
              <a:buChar char="-"/>
            </a:pPr>
            <a:r>
              <a:rPr lang="pt-BR" dirty="0"/>
              <a:t>a retirada/doação de elétrons pode afetar o número de onda de um grupo funcional;</a:t>
            </a:r>
            <a:endParaRPr lang="en-US" dirty="0"/>
          </a:p>
        </p:txBody>
      </p:sp>
      <p:grpSp>
        <p:nvGrpSpPr>
          <p:cNvPr id="10" name="Group 9">
            <a:extLst>
              <a:ext uri="{FF2B5EF4-FFF2-40B4-BE49-F238E27FC236}">
                <a16:creationId xmlns:a16="http://schemas.microsoft.com/office/drawing/2014/main" id="{68A9147A-743F-9415-C85F-2F61E549D43D}"/>
              </a:ext>
            </a:extLst>
          </p:cNvPr>
          <p:cNvGrpSpPr/>
          <p:nvPr/>
        </p:nvGrpSpPr>
        <p:grpSpPr>
          <a:xfrm>
            <a:off x="444371" y="4838501"/>
            <a:ext cx="4673011" cy="1477328"/>
            <a:chOff x="2978091" y="2908883"/>
            <a:chExt cx="4673011" cy="1477328"/>
          </a:xfrm>
        </p:grpSpPr>
        <p:sp>
          <p:nvSpPr>
            <p:cNvPr id="5" name="TextBox 4">
              <a:extLst>
                <a:ext uri="{FF2B5EF4-FFF2-40B4-BE49-F238E27FC236}">
                  <a16:creationId xmlns:a16="http://schemas.microsoft.com/office/drawing/2014/main" id="{8CC89E7F-770F-3DB6-EB77-F0AFBB41CC09}"/>
                </a:ext>
              </a:extLst>
            </p:cNvPr>
            <p:cNvSpPr txBox="1"/>
            <p:nvPr/>
          </p:nvSpPr>
          <p:spPr>
            <a:xfrm>
              <a:off x="2978091" y="2908883"/>
              <a:ext cx="4673011" cy="1477328"/>
            </a:xfrm>
            <a:prstGeom prst="rect">
              <a:avLst/>
            </a:prstGeom>
            <a:noFill/>
          </p:spPr>
          <p:txBody>
            <a:bodyPr wrap="none" rtlCol="0">
              <a:spAutoFit/>
            </a:bodyPr>
            <a:lstStyle/>
            <a:p>
              <a:r>
                <a:rPr lang="pt-BR" dirty="0">
                  <a:solidFill>
                    <a:schemeClr val="accent1"/>
                  </a:solidFill>
                </a:rPr>
                <a:t>	curta   forte   alto número de onda</a:t>
              </a:r>
            </a:p>
            <a:p>
              <a:r>
                <a:rPr lang="pt-BR" dirty="0">
                  <a:solidFill>
                    <a:schemeClr val="accent1"/>
                  </a:solidFill>
                </a:rPr>
                <a:t>C≡C</a:t>
              </a:r>
            </a:p>
            <a:p>
              <a:r>
                <a:rPr lang="pt-BR" dirty="0">
                  <a:solidFill>
                    <a:schemeClr val="accent1"/>
                  </a:solidFill>
                </a:rPr>
                <a:t>C=C</a:t>
              </a:r>
            </a:p>
            <a:p>
              <a:r>
                <a:rPr lang="pt-BR" dirty="0">
                  <a:solidFill>
                    <a:schemeClr val="accent1"/>
                  </a:solidFill>
                </a:rPr>
                <a:t>C−C</a:t>
              </a:r>
            </a:p>
            <a:p>
              <a:r>
                <a:rPr lang="en-US" dirty="0">
                  <a:solidFill>
                    <a:schemeClr val="accent1"/>
                  </a:solidFill>
                </a:rPr>
                <a:t>	longa   </a:t>
              </a:r>
              <a:r>
                <a:rPr lang="en-US" dirty="0" err="1">
                  <a:solidFill>
                    <a:schemeClr val="accent1"/>
                  </a:solidFill>
                </a:rPr>
                <a:t>fraca</a:t>
              </a:r>
              <a:r>
                <a:rPr lang="en-US" dirty="0">
                  <a:solidFill>
                    <a:schemeClr val="accent1"/>
                  </a:solidFill>
                </a:rPr>
                <a:t>   </a:t>
              </a:r>
              <a:r>
                <a:rPr lang="en-US" dirty="0" err="1">
                  <a:solidFill>
                    <a:schemeClr val="accent1"/>
                  </a:solidFill>
                </a:rPr>
                <a:t>baixo</a:t>
              </a:r>
              <a:r>
                <a:rPr lang="en-US" dirty="0">
                  <a:solidFill>
                    <a:schemeClr val="accent1"/>
                  </a:solidFill>
                </a:rPr>
                <a:t> </a:t>
              </a:r>
              <a:r>
                <a:rPr lang="pt-BR" dirty="0">
                  <a:solidFill>
                    <a:schemeClr val="accent1"/>
                  </a:solidFill>
                </a:rPr>
                <a:t>número de onda</a:t>
              </a:r>
              <a:r>
                <a:rPr lang="en-US" dirty="0">
                  <a:solidFill>
                    <a:schemeClr val="accent1"/>
                  </a:solidFill>
                </a:rPr>
                <a:t>   </a:t>
              </a:r>
            </a:p>
          </p:txBody>
        </p:sp>
        <p:cxnSp>
          <p:nvCxnSpPr>
            <p:cNvPr id="7" name="Straight Arrow Connector 6">
              <a:extLst>
                <a:ext uri="{FF2B5EF4-FFF2-40B4-BE49-F238E27FC236}">
                  <a16:creationId xmlns:a16="http://schemas.microsoft.com/office/drawing/2014/main" id="{E23292C0-13BB-0EE7-1609-AD054E72EBCC}"/>
                </a:ext>
              </a:extLst>
            </p:cNvPr>
            <p:cNvCxnSpPr/>
            <p:nvPr/>
          </p:nvCxnSpPr>
          <p:spPr>
            <a:xfrm flipV="1">
              <a:off x="4253218" y="3276630"/>
              <a:ext cx="0" cy="758475"/>
            </a:xfrm>
            <a:prstGeom prst="straightConnector1">
              <a:avLst/>
            </a:prstGeom>
            <a:ln w="1270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52481BAB-4AA2-3CE7-B028-91F4701BB2B9}"/>
                </a:ext>
              </a:extLst>
            </p:cNvPr>
            <p:cNvCxnSpPr/>
            <p:nvPr/>
          </p:nvCxnSpPr>
          <p:spPr>
            <a:xfrm flipV="1">
              <a:off x="4892180" y="3276630"/>
              <a:ext cx="0" cy="758475"/>
            </a:xfrm>
            <a:prstGeom prst="straightConnector1">
              <a:avLst/>
            </a:prstGeom>
            <a:ln w="1270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BF10999C-54E9-892D-7DBC-A7B9196C6152}"/>
                </a:ext>
              </a:extLst>
            </p:cNvPr>
            <p:cNvCxnSpPr/>
            <p:nvPr/>
          </p:nvCxnSpPr>
          <p:spPr>
            <a:xfrm flipV="1">
              <a:off x="6185483" y="3268309"/>
              <a:ext cx="0" cy="758475"/>
            </a:xfrm>
            <a:prstGeom prst="straightConnector1">
              <a:avLst/>
            </a:prstGeom>
            <a:ln w="12700">
              <a:solidFill>
                <a:schemeClr val="accent1"/>
              </a:solidFill>
              <a:tailEnd type="triangle"/>
            </a:ln>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9DCA4287-7702-5216-A334-469E312967F9}"/>
              </a:ext>
            </a:extLst>
          </p:cNvPr>
          <p:cNvGrpSpPr/>
          <p:nvPr/>
        </p:nvGrpSpPr>
        <p:grpSpPr>
          <a:xfrm>
            <a:off x="7049646" y="4771410"/>
            <a:ext cx="4249561" cy="1477328"/>
            <a:chOff x="2978091" y="2908883"/>
            <a:chExt cx="4249561" cy="1477328"/>
          </a:xfrm>
        </p:grpSpPr>
        <p:sp>
          <p:nvSpPr>
            <p:cNvPr id="12" name="TextBox 11">
              <a:extLst>
                <a:ext uri="{FF2B5EF4-FFF2-40B4-BE49-F238E27FC236}">
                  <a16:creationId xmlns:a16="http://schemas.microsoft.com/office/drawing/2014/main" id="{5900C514-DA52-7AE5-E027-F239735F1E93}"/>
                </a:ext>
              </a:extLst>
            </p:cNvPr>
            <p:cNvSpPr txBox="1"/>
            <p:nvPr/>
          </p:nvSpPr>
          <p:spPr>
            <a:xfrm>
              <a:off x="2978091" y="2908883"/>
              <a:ext cx="4249561" cy="1477328"/>
            </a:xfrm>
            <a:prstGeom prst="rect">
              <a:avLst/>
            </a:prstGeom>
            <a:noFill/>
          </p:spPr>
          <p:txBody>
            <a:bodyPr wrap="none" rtlCol="0">
              <a:spAutoFit/>
            </a:bodyPr>
            <a:lstStyle/>
            <a:p>
              <a:r>
                <a:rPr lang="pt-BR" dirty="0">
                  <a:solidFill>
                    <a:schemeClr val="accent1"/>
                  </a:solidFill>
                </a:rPr>
                <a:t>	</a:t>
              </a:r>
              <a:r>
                <a:rPr lang="pt-BR" dirty="0">
                  <a:solidFill>
                    <a:schemeClr val="accent6">
                      <a:lumMod val="75000"/>
                    </a:schemeClr>
                  </a:solidFill>
                </a:rPr>
                <a:t>leve        alto número de onda</a:t>
              </a:r>
            </a:p>
            <a:p>
              <a:r>
                <a:rPr lang="pt-BR" dirty="0">
                  <a:solidFill>
                    <a:schemeClr val="accent6">
                      <a:lumMod val="75000"/>
                    </a:schemeClr>
                  </a:solidFill>
                </a:rPr>
                <a:t>C−C</a:t>
              </a:r>
            </a:p>
            <a:p>
              <a:r>
                <a:rPr lang="pt-BR" dirty="0">
                  <a:solidFill>
                    <a:schemeClr val="accent6">
                      <a:lumMod val="75000"/>
                    </a:schemeClr>
                  </a:solidFill>
                </a:rPr>
                <a:t>C−N</a:t>
              </a:r>
            </a:p>
            <a:p>
              <a:r>
                <a:rPr lang="pt-BR" dirty="0">
                  <a:solidFill>
                    <a:schemeClr val="accent6">
                      <a:lumMod val="75000"/>
                    </a:schemeClr>
                  </a:solidFill>
                </a:rPr>
                <a:t>C−O</a:t>
              </a:r>
            </a:p>
            <a:p>
              <a:r>
                <a:rPr lang="en-US" dirty="0">
                  <a:solidFill>
                    <a:schemeClr val="accent6">
                      <a:lumMod val="75000"/>
                    </a:schemeClr>
                  </a:solidFill>
                </a:rPr>
                <a:t>               </a:t>
              </a:r>
              <a:r>
                <a:rPr lang="en-US" dirty="0" err="1">
                  <a:solidFill>
                    <a:schemeClr val="accent6">
                      <a:lumMod val="75000"/>
                    </a:schemeClr>
                  </a:solidFill>
                </a:rPr>
                <a:t>pesado</a:t>
              </a:r>
              <a:r>
                <a:rPr lang="en-US" dirty="0">
                  <a:solidFill>
                    <a:schemeClr val="accent6">
                      <a:lumMod val="75000"/>
                    </a:schemeClr>
                  </a:solidFill>
                </a:rPr>
                <a:t>   </a:t>
              </a:r>
              <a:r>
                <a:rPr lang="en-US" dirty="0" err="1">
                  <a:solidFill>
                    <a:schemeClr val="accent6">
                      <a:lumMod val="75000"/>
                    </a:schemeClr>
                  </a:solidFill>
                </a:rPr>
                <a:t>baixo</a:t>
              </a:r>
              <a:r>
                <a:rPr lang="en-US" dirty="0">
                  <a:solidFill>
                    <a:schemeClr val="accent6">
                      <a:lumMod val="75000"/>
                    </a:schemeClr>
                  </a:solidFill>
                </a:rPr>
                <a:t> </a:t>
              </a:r>
              <a:r>
                <a:rPr lang="pt-BR" dirty="0">
                  <a:solidFill>
                    <a:schemeClr val="accent6">
                      <a:lumMod val="75000"/>
                    </a:schemeClr>
                  </a:solidFill>
                </a:rPr>
                <a:t>número de onda</a:t>
              </a:r>
              <a:r>
                <a:rPr lang="en-US" dirty="0">
                  <a:solidFill>
                    <a:schemeClr val="accent6">
                      <a:lumMod val="75000"/>
                    </a:schemeClr>
                  </a:solidFill>
                </a:rPr>
                <a:t>   </a:t>
              </a:r>
            </a:p>
          </p:txBody>
        </p:sp>
        <p:cxnSp>
          <p:nvCxnSpPr>
            <p:cNvPr id="13" name="Straight Arrow Connector 12">
              <a:extLst>
                <a:ext uri="{FF2B5EF4-FFF2-40B4-BE49-F238E27FC236}">
                  <a16:creationId xmlns:a16="http://schemas.microsoft.com/office/drawing/2014/main" id="{8C8F58B8-DF12-4C99-3419-383336871E6C}"/>
                </a:ext>
              </a:extLst>
            </p:cNvPr>
            <p:cNvCxnSpPr/>
            <p:nvPr/>
          </p:nvCxnSpPr>
          <p:spPr>
            <a:xfrm flipV="1">
              <a:off x="4253218" y="3276630"/>
              <a:ext cx="0" cy="758475"/>
            </a:xfrm>
            <a:prstGeom prst="straightConnector1">
              <a:avLst/>
            </a:prstGeom>
            <a:ln w="12700">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E211609F-7C3C-622F-B948-BB5B744A753E}"/>
                </a:ext>
              </a:extLst>
            </p:cNvPr>
            <p:cNvCxnSpPr/>
            <p:nvPr/>
          </p:nvCxnSpPr>
          <p:spPr>
            <a:xfrm flipV="1">
              <a:off x="5647190" y="3276630"/>
              <a:ext cx="0" cy="758475"/>
            </a:xfrm>
            <a:prstGeom prst="straightConnector1">
              <a:avLst/>
            </a:prstGeom>
            <a:ln w="12700">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mc:Choice xmlns:a14="http://schemas.microsoft.com/office/drawing/2010/main" Requires="a14">
          <p:sp>
            <p:nvSpPr>
              <p:cNvPr id="16" name="CaixaDeTexto 32">
                <a:extLst>
                  <a:ext uri="{FF2B5EF4-FFF2-40B4-BE49-F238E27FC236}">
                    <a16:creationId xmlns:a16="http://schemas.microsoft.com/office/drawing/2014/main" id="{8A38721A-8F1E-7F86-F293-2A08F221FAB7}"/>
                  </a:ext>
                </a:extLst>
              </p:cNvPr>
              <p:cNvSpPr txBox="1"/>
              <p:nvPr/>
            </p:nvSpPr>
            <p:spPr>
              <a:xfrm>
                <a:off x="6902335" y="72022"/>
                <a:ext cx="4956870"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i="1" smtClean="0">
                              <a:solidFill>
                                <a:srgbClr val="FF0000"/>
                              </a:solidFill>
                              <a:latin typeface="Cambria Math" panose="02040503050406030204" pitchFamily="18" charset="0"/>
                            </a:rPr>
                          </m:ctrlPr>
                        </m:sSubPr>
                        <m:e>
                          <m:r>
                            <a:rPr lang="pt-BR" b="0" i="1" smtClean="0">
                              <a:solidFill>
                                <a:srgbClr val="FF0000"/>
                              </a:solidFill>
                              <a:latin typeface="Cambria Math" panose="02040503050406030204" pitchFamily="18" charset="0"/>
                            </a:rPr>
                            <m:t>𝐸</m:t>
                          </m:r>
                        </m:e>
                        <m:sub>
                          <m:r>
                            <a:rPr lang="pt-BR" i="1" smtClean="0">
                              <a:solidFill>
                                <a:srgbClr val="FF0000"/>
                              </a:solidFill>
                              <a:latin typeface="Cambria Math" panose="02040503050406030204" pitchFamily="18" charset="0"/>
                              <a:ea typeface="Cambria Math" panose="02040503050406030204" pitchFamily="18" charset="0"/>
                            </a:rPr>
                            <m:t>𝜈</m:t>
                          </m:r>
                        </m:sub>
                      </m:sSub>
                      <m:r>
                        <a:rPr lang="pt-BR" b="0" i="1" smtClean="0">
                          <a:solidFill>
                            <a:srgbClr val="FF0000"/>
                          </a:solidFill>
                          <a:latin typeface="Cambria Math" panose="02040503050406030204" pitchFamily="18" charset="0"/>
                        </a:rPr>
                        <m:t>=</m:t>
                      </m:r>
                      <m:r>
                        <a:rPr lang="pt-BR" b="0" i="1" smtClean="0">
                          <a:solidFill>
                            <a:srgbClr val="FF0000"/>
                          </a:solidFill>
                          <a:latin typeface="Cambria Math" panose="02040503050406030204" pitchFamily="18" charset="0"/>
                          <a:ea typeface="Cambria Math" panose="02040503050406030204" pitchFamily="18" charset="0"/>
                        </a:rPr>
                        <m:t>ℏ</m:t>
                      </m:r>
                      <m:r>
                        <a:rPr lang="pt-BR" b="0" i="1" smtClean="0">
                          <a:solidFill>
                            <a:srgbClr val="FF0000"/>
                          </a:solidFill>
                          <a:latin typeface="Cambria Math" panose="02040503050406030204" pitchFamily="18" charset="0"/>
                          <a:ea typeface="Cambria Math" panose="02040503050406030204" pitchFamily="18" charset="0"/>
                        </a:rPr>
                        <m:t>𝜔</m:t>
                      </m:r>
                      <m:d>
                        <m:dPr>
                          <m:ctrlPr>
                            <a:rPr lang="pt-BR" b="0" i="1" smtClean="0">
                              <a:solidFill>
                                <a:srgbClr val="FF0000"/>
                              </a:solidFill>
                              <a:latin typeface="Cambria Math" panose="02040503050406030204" pitchFamily="18" charset="0"/>
                              <a:ea typeface="Cambria Math" panose="02040503050406030204" pitchFamily="18" charset="0"/>
                            </a:rPr>
                          </m:ctrlPr>
                        </m:dPr>
                        <m:e>
                          <m:sSub>
                            <m:sSubPr>
                              <m:ctrlPr>
                                <a:rPr lang="pt-BR"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pt-BR" b="0" i="1" smtClean="0">
                                  <a:solidFill>
                                    <a:srgbClr val="FF0000"/>
                                  </a:solidFill>
                                  <a:latin typeface="Cambria Math" panose="02040503050406030204" pitchFamily="18" charset="0"/>
                                  <a:ea typeface="Cambria Math" panose="02040503050406030204" pitchFamily="18" charset="0"/>
                                </a:rPr>
                                <m:t>𝑛</m:t>
                              </m:r>
                            </m:sub>
                          </m:sSub>
                          <m:r>
                            <a:rPr lang="pt-BR" i="1">
                              <a:solidFill>
                                <a:srgbClr val="FF0000"/>
                              </a:solidFill>
                              <a:latin typeface="Cambria Math" panose="02040503050406030204" pitchFamily="18" charset="0"/>
                              <a:ea typeface="Cambria Math" panose="02040503050406030204" pitchFamily="18" charset="0"/>
                            </a:rPr>
                            <m:t>+</m:t>
                          </m:r>
                          <m:f>
                            <m:fPr>
                              <m:ctrlPr>
                                <a:rPr lang="pt-BR" i="1">
                                  <a:solidFill>
                                    <a:srgbClr val="FF0000"/>
                                  </a:solidFill>
                                  <a:latin typeface="Cambria Math" panose="02040503050406030204" pitchFamily="18" charset="0"/>
                                  <a:ea typeface="Cambria Math" panose="02040503050406030204" pitchFamily="18" charset="0"/>
                                </a:rPr>
                              </m:ctrlPr>
                            </m:fPr>
                            <m:num>
                              <m:r>
                                <a:rPr lang="pt-BR" i="1">
                                  <a:solidFill>
                                    <a:srgbClr val="FF0000"/>
                                  </a:solidFill>
                                  <a:latin typeface="Cambria Math" panose="02040503050406030204" pitchFamily="18" charset="0"/>
                                  <a:ea typeface="Cambria Math" panose="02040503050406030204" pitchFamily="18" charset="0"/>
                                </a:rPr>
                                <m:t>1</m:t>
                              </m:r>
                            </m:num>
                            <m:den>
                              <m:r>
                                <a:rPr lang="pt-BR" i="1">
                                  <a:solidFill>
                                    <a:srgbClr val="FF0000"/>
                                  </a:solidFill>
                                  <a:latin typeface="Cambria Math" panose="02040503050406030204" pitchFamily="18" charset="0"/>
                                  <a:ea typeface="Cambria Math" panose="02040503050406030204" pitchFamily="18" charset="0"/>
                                </a:rPr>
                                <m:t>2</m:t>
                              </m:r>
                            </m:den>
                          </m:f>
                        </m:e>
                      </m:d>
                      <m:r>
                        <a:rPr lang="pt-BR" b="0" i="1" smtClean="0">
                          <a:solidFill>
                            <a:srgbClr val="FF0000"/>
                          </a:solidFill>
                          <a:latin typeface="Cambria Math" panose="02040503050406030204" pitchFamily="18" charset="0"/>
                          <a:ea typeface="Cambria Math" panose="02040503050406030204" pitchFamily="18" charset="0"/>
                        </a:rPr>
                        <m:t>=</m:t>
                      </m:r>
                      <m:r>
                        <a:rPr lang="pt-BR" i="1">
                          <a:solidFill>
                            <a:srgbClr val="FF0000"/>
                          </a:solidFill>
                          <a:latin typeface="Cambria Math" panose="02040503050406030204" pitchFamily="18" charset="0"/>
                          <a:ea typeface="Cambria Math" panose="02040503050406030204" pitchFamily="18" charset="0"/>
                        </a:rPr>
                        <m:t>ℏ</m:t>
                      </m:r>
                      <m:rad>
                        <m:radPr>
                          <m:degHide m:val="on"/>
                          <m:ctrlPr>
                            <a:rPr lang="pt-BR" i="1">
                              <a:solidFill>
                                <a:srgbClr val="FF0000"/>
                              </a:solidFill>
                              <a:latin typeface="Cambria Math" panose="02040503050406030204" pitchFamily="18" charset="0"/>
                              <a:ea typeface="Cambria Math" panose="02040503050406030204" pitchFamily="18" charset="0"/>
                            </a:rPr>
                          </m:ctrlPr>
                        </m:radPr>
                        <m:deg/>
                        <m:e>
                          <m:f>
                            <m:fPr>
                              <m:ctrlPr>
                                <a:rPr lang="pt-BR" i="1">
                                  <a:solidFill>
                                    <a:srgbClr val="FF0000"/>
                                  </a:solidFill>
                                  <a:latin typeface="Cambria Math" panose="02040503050406030204" pitchFamily="18" charset="0"/>
                                  <a:ea typeface="Cambria Math" panose="02040503050406030204" pitchFamily="18" charset="0"/>
                                </a:rPr>
                              </m:ctrlPr>
                            </m:fPr>
                            <m:num>
                              <m:r>
                                <a:rPr lang="pt-BR" i="1">
                                  <a:solidFill>
                                    <a:srgbClr val="FF0000"/>
                                  </a:solidFill>
                                  <a:latin typeface="Cambria Math" panose="02040503050406030204" pitchFamily="18" charset="0"/>
                                  <a:ea typeface="Cambria Math" panose="02040503050406030204" pitchFamily="18" charset="0"/>
                                </a:rPr>
                                <m:t>𝑘</m:t>
                              </m:r>
                            </m:num>
                            <m:den>
                              <m:sSub>
                                <m:sSubPr>
                                  <m:ctrlPr>
                                    <a:rPr lang="pt-BR" i="1">
                                      <a:solidFill>
                                        <a:srgbClr val="FF0000"/>
                                      </a:solidFill>
                                      <a:latin typeface="Cambria Math" panose="02040503050406030204" pitchFamily="18" charset="0"/>
                                      <a:ea typeface="Cambria Math" panose="02040503050406030204" pitchFamily="18" charset="0"/>
                                    </a:rPr>
                                  </m:ctrlPr>
                                </m:sSubPr>
                                <m:e>
                                  <m:r>
                                    <a:rPr lang="pt-BR" i="1">
                                      <a:solidFill>
                                        <a:srgbClr val="FF0000"/>
                                      </a:solidFill>
                                      <a:latin typeface="Cambria Math" panose="02040503050406030204" pitchFamily="18" charset="0"/>
                                      <a:ea typeface="Cambria Math" panose="02040503050406030204" pitchFamily="18" charset="0"/>
                                    </a:rPr>
                                    <m:t>𝑚</m:t>
                                  </m:r>
                                </m:e>
                                <m:sub>
                                  <m:r>
                                    <a:rPr lang="pt-BR" i="1">
                                      <a:solidFill>
                                        <a:srgbClr val="FF0000"/>
                                      </a:solidFill>
                                      <a:latin typeface="Cambria Math" panose="02040503050406030204" pitchFamily="18" charset="0"/>
                                      <a:ea typeface="Cambria Math" panose="02040503050406030204" pitchFamily="18" charset="0"/>
                                    </a:rPr>
                                    <m:t>1</m:t>
                                  </m:r>
                                </m:sub>
                              </m:sSub>
                              <m:r>
                                <a:rPr lang="pt-BR" i="1">
                                  <a:solidFill>
                                    <a:srgbClr val="FF0000"/>
                                  </a:solidFill>
                                  <a:latin typeface="Cambria Math" panose="02040503050406030204" pitchFamily="18" charset="0"/>
                                  <a:ea typeface="Cambria Math" panose="02040503050406030204" pitchFamily="18" charset="0"/>
                                </a:rPr>
                                <m:t>+</m:t>
                              </m:r>
                              <m:sSub>
                                <m:sSubPr>
                                  <m:ctrlPr>
                                    <a:rPr lang="pt-BR" i="1">
                                      <a:solidFill>
                                        <a:srgbClr val="FF0000"/>
                                      </a:solidFill>
                                      <a:latin typeface="Cambria Math" panose="02040503050406030204" pitchFamily="18" charset="0"/>
                                      <a:ea typeface="Cambria Math" panose="02040503050406030204" pitchFamily="18" charset="0"/>
                                    </a:rPr>
                                  </m:ctrlPr>
                                </m:sSubPr>
                                <m:e>
                                  <m:r>
                                    <a:rPr lang="pt-BR" i="1">
                                      <a:solidFill>
                                        <a:srgbClr val="FF0000"/>
                                      </a:solidFill>
                                      <a:latin typeface="Cambria Math" panose="02040503050406030204" pitchFamily="18" charset="0"/>
                                      <a:ea typeface="Cambria Math" panose="02040503050406030204" pitchFamily="18" charset="0"/>
                                    </a:rPr>
                                    <m:t>𝑚</m:t>
                                  </m:r>
                                </m:e>
                                <m:sub>
                                  <m:r>
                                    <a:rPr lang="pt-BR" i="1">
                                      <a:solidFill>
                                        <a:srgbClr val="FF0000"/>
                                      </a:solidFill>
                                      <a:latin typeface="Cambria Math" panose="02040503050406030204" pitchFamily="18" charset="0"/>
                                      <a:ea typeface="Cambria Math" panose="02040503050406030204" pitchFamily="18" charset="0"/>
                                    </a:rPr>
                                    <m:t>2</m:t>
                                  </m:r>
                                </m:sub>
                              </m:sSub>
                            </m:den>
                          </m:f>
                        </m:e>
                      </m:rad>
                      <m:d>
                        <m:dPr>
                          <m:ctrlPr>
                            <a:rPr lang="pt-BR" i="1">
                              <a:solidFill>
                                <a:srgbClr val="FF0000"/>
                              </a:solidFill>
                              <a:latin typeface="Cambria Math" panose="02040503050406030204" pitchFamily="18" charset="0"/>
                              <a:ea typeface="Cambria Math" panose="02040503050406030204" pitchFamily="18" charset="0"/>
                            </a:rPr>
                          </m:ctrlPr>
                        </m:dPr>
                        <m:e>
                          <m:sSub>
                            <m:sSubPr>
                              <m:ctrlPr>
                                <a:rPr lang="pt-BR"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𝜈</m:t>
                              </m:r>
                            </m:e>
                            <m:sub>
                              <m:r>
                                <a:rPr lang="pt-BR" i="1">
                                  <a:solidFill>
                                    <a:srgbClr val="FF0000"/>
                                  </a:solidFill>
                                  <a:latin typeface="Cambria Math" panose="02040503050406030204" pitchFamily="18" charset="0"/>
                                  <a:ea typeface="Cambria Math" panose="02040503050406030204" pitchFamily="18" charset="0"/>
                                </a:rPr>
                                <m:t>𝑛</m:t>
                              </m:r>
                            </m:sub>
                          </m:sSub>
                          <m:r>
                            <a:rPr lang="pt-BR" i="1">
                              <a:solidFill>
                                <a:srgbClr val="FF0000"/>
                              </a:solidFill>
                              <a:latin typeface="Cambria Math" panose="02040503050406030204" pitchFamily="18" charset="0"/>
                              <a:ea typeface="Cambria Math" panose="02040503050406030204" pitchFamily="18" charset="0"/>
                            </a:rPr>
                            <m:t>+</m:t>
                          </m:r>
                          <m:f>
                            <m:fPr>
                              <m:ctrlPr>
                                <a:rPr lang="pt-BR" i="1">
                                  <a:solidFill>
                                    <a:srgbClr val="FF0000"/>
                                  </a:solidFill>
                                  <a:latin typeface="Cambria Math" panose="02040503050406030204" pitchFamily="18" charset="0"/>
                                  <a:ea typeface="Cambria Math" panose="02040503050406030204" pitchFamily="18" charset="0"/>
                                </a:rPr>
                              </m:ctrlPr>
                            </m:fPr>
                            <m:num>
                              <m:r>
                                <a:rPr lang="pt-BR" i="1">
                                  <a:solidFill>
                                    <a:srgbClr val="FF0000"/>
                                  </a:solidFill>
                                  <a:latin typeface="Cambria Math" panose="02040503050406030204" pitchFamily="18" charset="0"/>
                                  <a:ea typeface="Cambria Math" panose="02040503050406030204" pitchFamily="18" charset="0"/>
                                </a:rPr>
                                <m:t>1</m:t>
                              </m:r>
                            </m:num>
                            <m:den>
                              <m:r>
                                <a:rPr lang="pt-BR" i="1">
                                  <a:solidFill>
                                    <a:srgbClr val="FF0000"/>
                                  </a:solidFill>
                                  <a:latin typeface="Cambria Math" panose="02040503050406030204" pitchFamily="18" charset="0"/>
                                  <a:ea typeface="Cambria Math" panose="02040503050406030204" pitchFamily="18" charset="0"/>
                                </a:rPr>
                                <m:t>2</m:t>
                              </m:r>
                            </m:den>
                          </m:f>
                        </m:e>
                      </m:d>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h</m:t>
                      </m:r>
                      <m:f>
                        <m:fPr>
                          <m:ctrlPr>
                            <a:rPr lang="en-US" b="0" i="1" smtClean="0">
                              <a:solidFill>
                                <a:srgbClr val="FF0000"/>
                              </a:solidFill>
                              <a:latin typeface="Cambria Math" panose="02040503050406030204" pitchFamily="18" charset="0"/>
                              <a:ea typeface="Cambria Math" panose="02040503050406030204" pitchFamily="18" charset="0"/>
                            </a:rPr>
                          </m:ctrlPr>
                        </m:fPr>
                        <m:num>
                          <m:r>
                            <a:rPr lang="en-US" b="0" i="1" smtClean="0">
                              <a:solidFill>
                                <a:srgbClr val="FF0000"/>
                              </a:solidFill>
                              <a:latin typeface="Cambria Math" panose="02040503050406030204" pitchFamily="18" charset="0"/>
                              <a:ea typeface="Cambria Math" panose="02040503050406030204" pitchFamily="18" charset="0"/>
                            </a:rPr>
                            <m:t>𝑐</m:t>
                          </m:r>
                        </m:num>
                        <m:den>
                          <m:r>
                            <a:rPr lang="en-US" b="0" i="1" smtClean="0">
                              <a:solidFill>
                                <a:srgbClr val="FF0000"/>
                              </a:solidFill>
                              <a:latin typeface="Cambria Math" panose="02040503050406030204" pitchFamily="18" charset="0"/>
                              <a:ea typeface="Cambria Math" panose="02040503050406030204" pitchFamily="18" charset="0"/>
                            </a:rPr>
                            <m:t>𝜆</m:t>
                          </m:r>
                        </m:den>
                      </m:f>
                    </m:oMath>
                  </m:oMathPara>
                </a14:m>
                <a:endParaRPr lang="pt-BR" dirty="0">
                  <a:solidFill>
                    <a:srgbClr val="FF0000"/>
                  </a:solidFill>
                </a:endParaRPr>
              </a:p>
            </p:txBody>
          </p:sp>
        </mc:Choice>
        <mc:Fallback>
          <p:sp>
            <p:nvSpPr>
              <p:cNvPr id="16" name="CaixaDeTexto 32">
                <a:extLst>
                  <a:ext uri="{FF2B5EF4-FFF2-40B4-BE49-F238E27FC236}">
                    <a16:creationId xmlns:a16="http://schemas.microsoft.com/office/drawing/2014/main" id="{8A38721A-8F1E-7F86-F293-2A08F221FAB7}"/>
                  </a:ext>
                </a:extLst>
              </p:cNvPr>
              <p:cNvSpPr txBox="1">
                <a:spLocks noRot="1" noChangeAspect="1" noMove="1" noResize="1" noEditPoints="1" noAdjustHandles="1" noChangeArrowheads="1" noChangeShapeType="1" noTextEdit="1"/>
              </p:cNvSpPr>
              <p:nvPr/>
            </p:nvSpPr>
            <p:spPr>
              <a:xfrm>
                <a:off x="6902335" y="72022"/>
                <a:ext cx="4956870" cy="818366"/>
              </a:xfrm>
              <a:prstGeom prst="rect">
                <a:avLst/>
              </a:prstGeom>
              <a:blipFill>
                <a:blip r:embed="rId2"/>
                <a:stretch>
                  <a:fillRect b="-746"/>
                </a:stretch>
              </a:blipFill>
            </p:spPr>
            <p:txBody>
              <a:bodyPr/>
              <a:lstStyle/>
              <a:p>
                <a:r>
                  <a:rPr lang="en-US">
                    <a:noFill/>
                  </a:rPr>
                  <a:t> </a:t>
                </a:r>
              </a:p>
            </p:txBody>
          </p:sp>
        </mc:Fallback>
      </mc:AlternateContent>
    </p:spTree>
    <p:extLst>
      <p:ext uri="{BB962C8B-B14F-4D97-AF65-F5344CB8AC3E}">
        <p14:creationId xmlns:p14="http://schemas.microsoft.com/office/powerpoint/2010/main" val="271193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G13_14-01T04">
            <a:extLst>
              <a:ext uri="{FF2B5EF4-FFF2-40B4-BE49-F238E27FC236}">
                <a16:creationId xmlns:a16="http://schemas.microsoft.com/office/drawing/2014/main" id="{9337D45C-235D-48DE-9611-1A30A2569B04}"/>
              </a:ext>
            </a:extLst>
          </p:cNvPr>
          <p:cNvPicPr>
            <a:picLocks noChangeAspect="1" noChangeArrowheads="1"/>
          </p:cNvPicPr>
          <p:nvPr/>
        </p:nvPicPr>
        <p:blipFill>
          <a:blip r:embed="rId2"/>
          <a:srcRect/>
          <a:stretch>
            <a:fillRect/>
          </a:stretch>
        </p:blipFill>
        <p:spPr bwMode="auto">
          <a:xfrm>
            <a:off x="2032793" y="601894"/>
            <a:ext cx="8126413" cy="6094413"/>
          </a:xfrm>
          <a:prstGeom prst="rect">
            <a:avLst/>
          </a:prstGeom>
          <a:noFill/>
          <a:ln w="9525">
            <a:noFill/>
            <a:miter lim="800000"/>
            <a:headEnd/>
            <a:tailEnd/>
          </a:ln>
        </p:spPr>
      </p:pic>
      <p:sp>
        <p:nvSpPr>
          <p:cNvPr id="3" name="TextBox 2">
            <a:extLst>
              <a:ext uri="{FF2B5EF4-FFF2-40B4-BE49-F238E27FC236}">
                <a16:creationId xmlns:a16="http://schemas.microsoft.com/office/drawing/2014/main" id="{8FA9F4CC-2A98-F739-AA67-5D970A78B767}"/>
              </a:ext>
            </a:extLst>
          </p:cNvPr>
          <p:cNvSpPr txBox="1"/>
          <p:nvPr/>
        </p:nvSpPr>
        <p:spPr>
          <a:xfrm>
            <a:off x="11278" y="0"/>
            <a:ext cx="2021515" cy="369332"/>
          </a:xfrm>
          <a:prstGeom prst="rect">
            <a:avLst/>
          </a:prstGeom>
          <a:noFill/>
        </p:spPr>
        <p:txBody>
          <a:bodyPr wrap="none" rtlCol="0">
            <a:spAutoFit/>
          </a:bodyPr>
          <a:lstStyle/>
          <a:p>
            <a:r>
              <a:rPr lang="pt-BR" dirty="0">
                <a:solidFill>
                  <a:schemeClr val="accent1"/>
                </a:solidFill>
              </a:rPr>
              <a:t>Está tudo tabelado!</a:t>
            </a:r>
            <a:endParaRPr lang="en-US" dirty="0">
              <a:solidFill>
                <a:schemeClr val="accent1"/>
              </a:solidFill>
            </a:endParaRPr>
          </a:p>
        </p:txBody>
      </p:sp>
    </p:spTree>
    <p:extLst>
      <p:ext uri="{BB962C8B-B14F-4D97-AF65-F5344CB8AC3E}">
        <p14:creationId xmlns:p14="http://schemas.microsoft.com/office/powerpoint/2010/main" val="4056683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64AD1CD-9E1C-41B0-96DC-A38F9D975E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127" y="640136"/>
            <a:ext cx="4105275" cy="2009775"/>
          </a:xfrm>
          <a:prstGeom prst="rect">
            <a:avLst/>
          </a:prstGeom>
        </p:spPr>
      </p:pic>
      <p:graphicFrame>
        <p:nvGraphicFramePr>
          <p:cNvPr id="6" name="Tabela 5">
            <a:extLst>
              <a:ext uri="{FF2B5EF4-FFF2-40B4-BE49-F238E27FC236}">
                <a16:creationId xmlns:a16="http://schemas.microsoft.com/office/drawing/2014/main" id="{92AE2EE9-4CDA-4ED8-8488-3EC806AE3490}"/>
              </a:ext>
            </a:extLst>
          </p:cNvPr>
          <p:cNvGraphicFramePr>
            <a:graphicFrameLocks noGrp="1"/>
          </p:cNvGraphicFramePr>
          <p:nvPr>
            <p:extLst>
              <p:ext uri="{D42A27DB-BD31-4B8C-83A1-F6EECF244321}">
                <p14:modId xmlns:p14="http://schemas.microsoft.com/office/powerpoint/2010/main" val="2127375876"/>
              </p:ext>
            </p:extLst>
          </p:nvPr>
        </p:nvGraphicFramePr>
        <p:xfrm>
          <a:off x="1327056" y="214431"/>
          <a:ext cx="7525872" cy="331470"/>
        </p:xfrm>
        <a:graphic>
          <a:graphicData uri="http://schemas.openxmlformats.org/drawingml/2006/table">
            <a:tbl>
              <a:tblPr/>
              <a:tblGrid>
                <a:gridCol w="4264661">
                  <a:extLst>
                    <a:ext uri="{9D8B030D-6E8A-4147-A177-3AD203B41FA5}">
                      <a16:colId xmlns:a16="http://schemas.microsoft.com/office/drawing/2014/main" val="2337987679"/>
                    </a:ext>
                  </a:extLst>
                </a:gridCol>
                <a:gridCol w="3261211">
                  <a:extLst>
                    <a:ext uri="{9D8B030D-6E8A-4147-A177-3AD203B41FA5}">
                      <a16:colId xmlns:a16="http://schemas.microsoft.com/office/drawing/2014/main" val="923505252"/>
                    </a:ext>
                  </a:extLst>
                </a:gridCol>
              </a:tblGrid>
              <a:tr h="0">
                <a:tc>
                  <a:txBody>
                    <a:bodyPr/>
                    <a:lstStyle/>
                    <a:p>
                      <a:pPr algn="ctr"/>
                      <a:r>
                        <a:rPr lang="pt-BR" b="1" dirty="0" err="1"/>
                        <a:t>Infrared</a:t>
                      </a:r>
                      <a:r>
                        <a:rPr lang="pt-BR" b="1" dirty="0"/>
                        <a:t> Spectrum </a:t>
                      </a:r>
                      <a:r>
                        <a:rPr lang="pt-BR" b="1" dirty="0" err="1"/>
                        <a:t>of</a:t>
                      </a:r>
                      <a:endParaRPr lang="pt-BR" b="1" dirty="0"/>
                    </a:p>
                  </a:txBody>
                  <a:tcPr marL="28575" marR="28575" marT="28575" marB="28575" anchor="ctr">
                    <a:lnL>
                      <a:noFill/>
                    </a:lnL>
                    <a:lnR>
                      <a:noFill/>
                    </a:lnR>
                    <a:lnT>
                      <a:noFill/>
                    </a:lnT>
                    <a:lnB>
                      <a:noFill/>
                    </a:lnB>
                  </a:tcPr>
                </a:tc>
                <a:tc>
                  <a:txBody>
                    <a:bodyPr/>
                    <a:lstStyle/>
                    <a:p>
                      <a:pPr algn="ctr"/>
                      <a:endParaRPr lang="pt-BR" dirty="0"/>
                    </a:p>
                  </a:txBody>
                  <a:tcPr marL="28575" marR="28575" marT="28575" marB="28575">
                    <a:lnL>
                      <a:noFill/>
                    </a:lnL>
                    <a:lnR>
                      <a:noFill/>
                    </a:lnR>
                    <a:lnT>
                      <a:noFill/>
                    </a:lnT>
                    <a:lnB>
                      <a:noFill/>
                    </a:lnB>
                  </a:tcPr>
                </a:tc>
                <a:extLst>
                  <a:ext uri="{0D108BD9-81ED-4DB2-BD59-A6C34878D82A}">
                    <a16:rowId xmlns:a16="http://schemas.microsoft.com/office/drawing/2014/main" val="390462369"/>
                  </a:ext>
                </a:extLst>
              </a:tr>
            </a:tbl>
          </a:graphicData>
        </a:graphic>
      </p:graphicFrame>
      <p:pic>
        <p:nvPicPr>
          <p:cNvPr id="8" name="Imagem 7">
            <a:extLst>
              <a:ext uri="{FF2B5EF4-FFF2-40B4-BE49-F238E27FC236}">
                <a16:creationId xmlns:a16="http://schemas.microsoft.com/office/drawing/2014/main" id="{090E821E-1685-4565-97AC-2B459C760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5202" y="125506"/>
            <a:ext cx="2040884" cy="1622611"/>
          </a:xfrm>
          <a:prstGeom prst="rect">
            <a:avLst/>
          </a:prstGeom>
        </p:spPr>
      </p:pic>
      <mc:AlternateContent xmlns:mc="http://schemas.openxmlformats.org/markup-compatibility/2006">
        <mc:Choice xmlns:a14="http://schemas.microsoft.com/office/drawing/2010/main" Requires="a14">
          <p:sp>
            <p:nvSpPr>
              <p:cNvPr id="9" name="CaixaDeTexto 8">
                <a:extLst>
                  <a:ext uri="{FF2B5EF4-FFF2-40B4-BE49-F238E27FC236}">
                    <a16:creationId xmlns:a16="http://schemas.microsoft.com/office/drawing/2014/main" id="{F46D2944-3381-4C3E-8BFD-7D6DB40EF57F}"/>
                  </a:ext>
                </a:extLst>
              </p:cNvPr>
              <p:cNvSpPr txBox="1"/>
              <p:nvPr/>
            </p:nvSpPr>
            <p:spPr>
              <a:xfrm>
                <a:off x="1680410" y="2957064"/>
                <a:ext cx="1646348"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i="1" smtClean="0">
                              <a:solidFill>
                                <a:srgbClr val="FF0000"/>
                              </a:solidFill>
                              <a:latin typeface="Cambria Math" panose="02040503050406030204" pitchFamily="18" charset="0"/>
                            </a:rPr>
                          </m:ctrlPr>
                        </m:sSubPr>
                        <m:e>
                          <m:r>
                            <a:rPr lang="pt-BR" b="0" i="1" smtClean="0">
                              <a:solidFill>
                                <a:srgbClr val="FF0000"/>
                              </a:solidFill>
                              <a:latin typeface="Cambria Math" panose="02040503050406030204" pitchFamily="18" charset="0"/>
                            </a:rPr>
                            <m:t>𝐸</m:t>
                          </m:r>
                        </m:e>
                        <m:sub>
                          <m:r>
                            <a:rPr lang="pt-BR" i="1" smtClean="0">
                              <a:solidFill>
                                <a:srgbClr val="FF0000"/>
                              </a:solidFill>
                              <a:latin typeface="Cambria Math" panose="02040503050406030204" pitchFamily="18" charset="0"/>
                              <a:ea typeface="Cambria Math" panose="02040503050406030204" pitchFamily="18" charset="0"/>
                            </a:rPr>
                            <m:t>𝜈</m:t>
                          </m:r>
                        </m:sub>
                      </m:sSub>
                      <m:r>
                        <a:rPr lang="pt-BR" b="0" i="1" smtClean="0">
                          <a:solidFill>
                            <a:srgbClr val="FF0000"/>
                          </a:solidFill>
                          <a:latin typeface="Cambria Math" panose="02040503050406030204" pitchFamily="18" charset="0"/>
                        </a:rPr>
                        <m:t>~</m:t>
                      </m:r>
                      <m:r>
                        <a:rPr lang="pt-BR" i="1">
                          <a:solidFill>
                            <a:srgbClr val="FF0000"/>
                          </a:solidFill>
                          <a:latin typeface="Cambria Math" panose="02040503050406030204" pitchFamily="18" charset="0"/>
                          <a:ea typeface="Cambria Math" panose="02040503050406030204" pitchFamily="18" charset="0"/>
                        </a:rPr>
                        <m:t>ℏ</m:t>
                      </m:r>
                      <m:rad>
                        <m:radPr>
                          <m:degHide m:val="on"/>
                          <m:ctrlPr>
                            <a:rPr lang="pt-BR" i="1">
                              <a:solidFill>
                                <a:srgbClr val="FF0000"/>
                              </a:solidFill>
                              <a:latin typeface="Cambria Math" panose="02040503050406030204" pitchFamily="18" charset="0"/>
                              <a:ea typeface="Cambria Math" panose="02040503050406030204" pitchFamily="18" charset="0"/>
                            </a:rPr>
                          </m:ctrlPr>
                        </m:radPr>
                        <m:deg/>
                        <m:e>
                          <m:f>
                            <m:fPr>
                              <m:ctrlPr>
                                <a:rPr lang="pt-BR" i="1">
                                  <a:solidFill>
                                    <a:srgbClr val="FF0000"/>
                                  </a:solidFill>
                                  <a:latin typeface="Cambria Math" panose="02040503050406030204" pitchFamily="18" charset="0"/>
                                  <a:ea typeface="Cambria Math" panose="02040503050406030204" pitchFamily="18" charset="0"/>
                                </a:rPr>
                              </m:ctrlPr>
                            </m:fPr>
                            <m:num>
                              <m:r>
                                <a:rPr lang="pt-BR" i="1">
                                  <a:solidFill>
                                    <a:srgbClr val="FF0000"/>
                                  </a:solidFill>
                                  <a:latin typeface="Cambria Math" panose="02040503050406030204" pitchFamily="18" charset="0"/>
                                  <a:ea typeface="Cambria Math" panose="02040503050406030204" pitchFamily="18" charset="0"/>
                                </a:rPr>
                                <m:t>𝑘</m:t>
                              </m:r>
                            </m:num>
                            <m:den>
                              <m:sSub>
                                <m:sSubPr>
                                  <m:ctrlPr>
                                    <a:rPr lang="pt-BR" i="1">
                                      <a:solidFill>
                                        <a:srgbClr val="FF0000"/>
                                      </a:solidFill>
                                      <a:latin typeface="Cambria Math" panose="02040503050406030204" pitchFamily="18" charset="0"/>
                                      <a:ea typeface="Cambria Math" panose="02040503050406030204" pitchFamily="18" charset="0"/>
                                    </a:rPr>
                                  </m:ctrlPr>
                                </m:sSubPr>
                                <m:e>
                                  <m:r>
                                    <a:rPr lang="pt-BR" i="1">
                                      <a:solidFill>
                                        <a:srgbClr val="FF0000"/>
                                      </a:solidFill>
                                      <a:latin typeface="Cambria Math" panose="02040503050406030204" pitchFamily="18" charset="0"/>
                                      <a:ea typeface="Cambria Math" panose="02040503050406030204" pitchFamily="18" charset="0"/>
                                    </a:rPr>
                                    <m:t>𝑚</m:t>
                                  </m:r>
                                </m:e>
                                <m:sub>
                                  <m:r>
                                    <a:rPr lang="pt-BR" i="1">
                                      <a:solidFill>
                                        <a:srgbClr val="FF0000"/>
                                      </a:solidFill>
                                      <a:latin typeface="Cambria Math" panose="02040503050406030204" pitchFamily="18" charset="0"/>
                                      <a:ea typeface="Cambria Math" panose="02040503050406030204" pitchFamily="18" charset="0"/>
                                    </a:rPr>
                                    <m:t>1</m:t>
                                  </m:r>
                                </m:sub>
                              </m:sSub>
                              <m:r>
                                <a:rPr lang="pt-BR" i="1">
                                  <a:solidFill>
                                    <a:srgbClr val="FF0000"/>
                                  </a:solidFill>
                                  <a:latin typeface="Cambria Math" panose="02040503050406030204" pitchFamily="18" charset="0"/>
                                  <a:ea typeface="Cambria Math" panose="02040503050406030204" pitchFamily="18" charset="0"/>
                                </a:rPr>
                                <m:t>+</m:t>
                              </m:r>
                              <m:sSub>
                                <m:sSubPr>
                                  <m:ctrlPr>
                                    <a:rPr lang="pt-BR" i="1">
                                      <a:solidFill>
                                        <a:srgbClr val="FF0000"/>
                                      </a:solidFill>
                                      <a:latin typeface="Cambria Math" panose="02040503050406030204" pitchFamily="18" charset="0"/>
                                      <a:ea typeface="Cambria Math" panose="02040503050406030204" pitchFamily="18" charset="0"/>
                                    </a:rPr>
                                  </m:ctrlPr>
                                </m:sSubPr>
                                <m:e>
                                  <m:r>
                                    <a:rPr lang="pt-BR" i="1">
                                      <a:solidFill>
                                        <a:srgbClr val="FF0000"/>
                                      </a:solidFill>
                                      <a:latin typeface="Cambria Math" panose="02040503050406030204" pitchFamily="18" charset="0"/>
                                      <a:ea typeface="Cambria Math" panose="02040503050406030204" pitchFamily="18" charset="0"/>
                                    </a:rPr>
                                    <m:t>𝑚</m:t>
                                  </m:r>
                                </m:e>
                                <m:sub>
                                  <m:r>
                                    <a:rPr lang="pt-BR" i="1">
                                      <a:solidFill>
                                        <a:srgbClr val="FF0000"/>
                                      </a:solidFill>
                                      <a:latin typeface="Cambria Math" panose="02040503050406030204" pitchFamily="18" charset="0"/>
                                      <a:ea typeface="Cambria Math" panose="02040503050406030204" pitchFamily="18" charset="0"/>
                                    </a:rPr>
                                    <m:t>2</m:t>
                                  </m:r>
                                </m:sub>
                              </m:sSub>
                            </m:den>
                          </m:f>
                        </m:e>
                      </m:rad>
                    </m:oMath>
                  </m:oMathPara>
                </a14:m>
                <a:endParaRPr lang="pt-BR" dirty="0">
                  <a:solidFill>
                    <a:srgbClr val="FF0000"/>
                  </a:solidFill>
                </a:endParaRPr>
              </a:p>
            </p:txBody>
          </p:sp>
        </mc:Choice>
        <mc:Fallback>
          <p:sp>
            <p:nvSpPr>
              <p:cNvPr id="9" name="CaixaDeTexto 8">
                <a:extLst>
                  <a:ext uri="{FF2B5EF4-FFF2-40B4-BE49-F238E27FC236}">
                    <a16:creationId xmlns:a16="http://schemas.microsoft.com/office/drawing/2014/main" id="{F46D2944-3381-4C3E-8BFD-7D6DB40EF57F}"/>
                  </a:ext>
                </a:extLst>
              </p:cNvPr>
              <p:cNvSpPr txBox="1">
                <a:spLocks noRot="1" noChangeAspect="1" noMove="1" noResize="1" noEditPoints="1" noAdjustHandles="1" noChangeArrowheads="1" noChangeShapeType="1" noTextEdit="1"/>
              </p:cNvSpPr>
              <p:nvPr/>
            </p:nvSpPr>
            <p:spPr>
              <a:xfrm>
                <a:off x="1680410" y="2957064"/>
                <a:ext cx="1646348" cy="818366"/>
              </a:xfrm>
              <a:prstGeom prst="rect">
                <a:avLst/>
              </a:prstGeom>
              <a:blipFill>
                <a:blip r:embed="rId4"/>
                <a:stretch>
                  <a:fillRect b="-1493"/>
                </a:stretch>
              </a:blipFill>
            </p:spPr>
            <p:txBody>
              <a:bodyPr/>
              <a:lstStyle/>
              <a:p>
                <a:r>
                  <a:rPr lang="en-US">
                    <a:noFill/>
                  </a:rPr>
                  <a:t> </a:t>
                </a:r>
              </a:p>
            </p:txBody>
          </p:sp>
        </mc:Fallback>
      </mc:AlternateContent>
      <p:sp>
        <p:nvSpPr>
          <p:cNvPr id="10" name="Retângulo 9">
            <a:extLst>
              <a:ext uri="{FF2B5EF4-FFF2-40B4-BE49-F238E27FC236}">
                <a16:creationId xmlns:a16="http://schemas.microsoft.com/office/drawing/2014/main" id="{8CE1F302-CA2F-4FF3-9296-1DBB4C6E4445}"/>
              </a:ext>
            </a:extLst>
          </p:cNvPr>
          <p:cNvSpPr/>
          <p:nvPr/>
        </p:nvSpPr>
        <p:spPr>
          <a:xfrm>
            <a:off x="1269272" y="2043952"/>
            <a:ext cx="822275" cy="358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96D08E23-9616-474C-A4AE-14B194825867}"/>
              </a:ext>
            </a:extLst>
          </p:cNvPr>
          <p:cNvSpPr/>
          <p:nvPr/>
        </p:nvSpPr>
        <p:spPr>
          <a:xfrm>
            <a:off x="1725234" y="1380563"/>
            <a:ext cx="822275" cy="358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5762F262-9880-4337-9217-9E7A1EA44DA8}"/>
              </a:ext>
            </a:extLst>
          </p:cNvPr>
          <p:cNvSpPr/>
          <p:nvPr/>
        </p:nvSpPr>
        <p:spPr>
          <a:xfrm>
            <a:off x="2402554" y="2241176"/>
            <a:ext cx="822275" cy="184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12">
            <a:extLst>
              <a:ext uri="{FF2B5EF4-FFF2-40B4-BE49-F238E27FC236}">
                <a16:creationId xmlns:a16="http://schemas.microsoft.com/office/drawing/2014/main" id="{2E07C6B0-F13F-4B4D-87D9-01E6EC5B4850}"/>
              </a:ext>
            </a:extLst>
          </p:cNvPr>
          <p:cNvSpPr/>
          <p:nvPr/>
        </p:nvSpPr>
        <p:spPr>
          <a:xfrm>
            <a:off x="2813692" y="1552910"/>
            <a:ext cx="411138" cy="257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a:extLst>
              <a:ext uri="{FF2B5EF4-FFF2-40B4-BE49-F238E27FC236}">
                <a16:creationId xmlns:a16="http://schemas.microsoft.com/office/drawing/2014/main" id="{E38AA340-DABA-49A5-8DF6-2489BDD7F78A}"/>
              </a:ext>
            </a:extLst>
          </p:cNvPr>
          <p:cNvSpPr/>
          <p:nvPr/>
        </p:nvSpPr>
        <p:spPr>
          <a:xfrm>
            <a:off x="3337373" y="1681890"/>
            <a:ext cx="535380" cy="257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a:extLst>
              <a:ext uri="{FF2B5EF4-FFF2-40B4-BE49-F238E27FC236}">
                <a16:creationId xmlns:a16="http://schemas.microsoft.com/office/drawing/2014/main" id="{56D46A88-D519-4E8C-B699-EC68F23E9964}"/>
              </a:ext>
            </a:extLst>
          </p:cNvPr>
          <p:cNvSpPr/>
          <p:nvPr/>
        </p:nvSpPr>
        <p:spPr>
          <a:xfrm>
            <a:off x="3605063" y="1116776"/>
            <a:ext cx="535380" cy="257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4000B2F0-F6DA-40E9-A158-0D80188FDB81}"/>
              </a:ext>
            </a:extLst>
          </p:cNvPr>
          <p:cNvSpPr txBox="1"/>
          <p:nvPr/>
        </p:nvSpPr>
        <p:spPr>
          <a:xfrm>
            <a:off x="131227" y="3996297"/>
            <a:ext cx="6947671" cy="369332"/>
          </a:xfrm>
          <a:prstGeom prst="rect">
            <a:avLst/>
          </a:prstGeom>
          <a:solidFill>
            <a:schemeClr val="accent4">
              <a:lumMod val="20000"/>
              <a:lumOff val="80000"/>
            </a:schemeClr>
          </a:solidFill>
        </p:spPr>
        <p:txBody>
          <a:bodyPr wrap="none" rtlCol="0">
            <a:spAutoFit/>
          </a:bodyPr>
          <a:lstStyle/>
          <a:p>
            <a:r>
              <a:rPr lang="pt-BR" b="1" dirty="0"/>
              <a:t>Energy required for: </a:t>
            </a:r>
            <a:r>
              <a:rPr lang="pt-BR" dirty="0"/>
              <a:t>Stretching &gt; Bending &gt; Rocking ≈ Waging ≈ Twisting</a:t>
            </a:r>
          </a:p>
        </p:txBody>
      </p:sp>
      <p:sp>
        <p:nvSpPr>
          <p:cNvPr id="17" name="Retângulo 16">
            <a:extLst>
              <a:ext uri="{FF2B5EF4-FFF2-40B4-BE49-F238E27FC236}">
                <a16:creationId xmlns:a16="http://schemas.microsoft.com/office/drawing/2014/main" id="{8793C968-AFDF-4044-9C3C-7941E5552FBF}"/>
              </a:ext>
            </a:extLst>
          </p:cNvPr>
          <p:cNvSpPr/>
          <p:nvPr/>
        </p:nvSpPr>
        <p:spPr>
          <a:xfrm>
            <a:off x="250359" y="4825133"/>
            <a:ext cx="11618258" cy="1785104"/>
          </a:xfrm>
          <a:prstGeom prst="rect">
            <a:avLst/>
          </a:prstGeom>
        </p:spPr>
        <p:txBody>
          <a:bodyPr wrap="square">
            <a:spAutoFit/>
          </a:bodyPr>
          <a:lstStyle/>
          <a:p>
            <a:pPr marL="400050" indent="-400050" algn="ctr">
              <a:spcAft>
                <a:spcPts val="1200"/>
              </a:spcAft>
              <a:buAutoNum type="romanLcParenR"/>
            </a:pPr>
            <a:r>
              <a:rPr lang="en-US" dirty="0"/>
              <a:t>  Stretching frequencies are higher than corresponding bending frequencies. (It is easier to bend a bond than to stretch or compress it.)</a:t>
            </a:r>
          </a:p>
          <a:p>
            <a:pPr marL="400050" indent="-400050" algn="ctr">
              <a:spcAft>
                <a:spcPts val="1200"/>
              </a:spcAft>
              <a:buAutoNum type="romanLcParenR"/>
            </a:pPr>
            <a:r>
              <a:rPr lang="en-US" dirty="0"/>
              <a:t>Bonds to hydrogen have higher stretching frequencies than those to heavier atoms.</a:t>
            </a:r>
          </a:p>
          <a:p>
            <a:pPr marL="400050" indent="-400050" algn="ctr">
              <a:spcAft>
                <a:spcPts val="1200"/>
              </a:spcAft>
              <a:buAutoNum type="romanLcParenR"/>
            </a:pPr>
            <a:r>
              <a:rPr lang="en-US" dirty="0"/>
              <a:t>Triple bonds have higher stretching frequencies than corresponding double bonds, which in turn have higher frequencies than single bonds.</a:t>
            </a:r>
            <a:endParaRPr lang="pt-BR" dirty="0"/>
          </a:p>
        </p:txBody>
      </p:sp>
      <p:grpSp>
        <p:nvGrpSpPr>
          <p:cNvPr id="18" name="Group 17">
            <a:extLst>
              <a:ext uri="{FF2B5EF4-FFF2-40B4-BE49-F238E27FC236}">
                <a16:creationId xmlns:a16="http://schemas.microsoft.com/office/drawing/2014/main" id="{275FFFBB-C4C2-3CDB-9229-4055BC063557}"/>
              </a:ext>
            </a:extLst>
          </p:cNvPr>
          <p:cNvGrpSpPr/>
          <p:nvPr/>
        </p:nvGrpSpPr>
        <p:grpSpPr>
          <a:xfrm>
            <a:off x="7181887" y="375402"/>
            <a:ext cx="4673011" cy="1477328"/>
            <a:chOff x="2978091" y="2908883"/>
            <a:chExt cx="4673011" cy="1477328"/>
          </a:xfrm>
        </p:grpSpPr>
        <p:sp>
          <p:nvSpPr>
            <p:cNvPr id="19" name="TextBox 18">
              <a:extLst>
                <a:ext uri="{FF2B5EF4-FFF2-40B4-BE49-F238E27FC236}">
                  <a16:creationId xmlns:a16="http://schemas.microsoft.com/office/drawing/2014/main" id="{2DF19873-7CF7-25F5-6395-30C6F2A19B95}"/>
                </a:ext>
              </a:extLst>
            </p:cNvPr>
            <p:cNvSpPr txBox="1"/>
            <p:nvPr/>
          </p:nvSpPr>
          <p:spPr>
            <a:xfrm>
              <a:off x="2978091" y="2908883"/>
              <a:ext cx="4673011" cy="1477328"/>
            </a:xfrm>
            <a:prstGeom prst="rect">
              <a:avLst/>
            </a:prstGeom>
            <a:noFill/>
          </p:spPr>
          <p:txBody>
            <a:bodyPr wrap="none" rtlCol="0">
              <a:spAutoFit/>
            </a:bodyPr>
            <a:lstStyle/>
            <a:p>
              <a:r>
                <a:rPr lang="pt-BR" dirty="0">
                  <a:solidFill>
                    <a:schemeClr val="accent1"/>
                  </a:solidFill>
                </a:rPr>
                <a:t>	curta   forte   alto número de onda</a:t>
              </a:r>
            </a:p>
            <a:p>
              <a:r>
                <a:rPr lang="pt-BR" dirty="0">
                  <a:solidFill>
                    <a:schemeClr val="accent1"/>
                  </a:solidFill>
                </a:rPr>
                <a:t>C≡C</a:t>
              </a:r>
            </a:p>
            <a:p>
              <a:r>
                <a:rPr lang="pt-BR" dirty="0">
                  <a:solidFill>
                    <a:schemeClr val="accent1"/>
                  </a:solidFill>
                </a:rPr>
                <a:t>C=C</a:t>
              </a:r>
            </a:p>
            <a:p>
              <a:r>
                <a:rPr lang="pt-BR" dirty="0">
                  <a:solidFill>
                    <a:schemeClr val="accent1"/>
                  </a:solidFill>
                </a:rPr>
                <a:t>C−C</a:t>
              </a:r>
            </a:p>
            <a:p>
              <a:r>
                <a:rPr lang="en-US" dirty="0">
                  <a:solidFill>
                    <a:schemeClr val="accent1"/>
                  </a:solidFill>
                </a:rPr>
                <a:t>	longa   </a:t>
              </a:r>
              <a:r>
                <a:rPr lang="en-US" dirty="0" err="1">
                  <a:solidFill>
                    <a:schemeClr val="accent1"/>
                  </a:solidFill>
                </a:rPr>
                <a:t>fraca</a:t>
              </a:r>
              <a:r>
                <a:rPr lang="en-US" dirty="0">
                  <a:solidFill>
                    <a:schemeClr val="accent1"/>
                  </a:solidFill>
                </a:rPr>
                <a:t>   </a:t>
              </a:r>
              <a:r>
                <a:rPr lang="en-US" dirty="0" err="1">
                  <a:solidFill>
                    <a:schemeClr val="accent1"/>
                  </a:solidFill>
                </a:rPr>
                <a:t>baixo</a:t>
              </a:r>
              <a:r>
                <a:rPr lang="en-US" dirty="0">
                  <a:solidFill>
                    <a:schemeClr val="accent1"/>
                  </a:solidFill>
                </a:rPr>
                <a:t> </a:t>
              </a:r>
              <a:r>
                <a:rPr lang="pt-BR" dirty="0">
                  <a:solidFill>
                    <a:schemeClr val="accent1"/>
                  </a:solidFill>
                </a:rPr>
                <a:t>número de onda</a:t>
              </a:r>
              <a:r>
                <a:rPr lang="en-US" dirty="0">
                  <a:solidFill>
                    <a:schemeClr val="accent1"/>
                  </a:solidFill>
                </a:rPr>
                <a:t>   </a:t>
              </a:r>
            </a:p>
          </p:txBody>
        </p:sp>
        <p:cxnSp>
          <p:nvCxnSpPr>
            <p:cNvPr id="20" name="Straight Arrow Connector 19">
              <a:extLst>
                <a:ext uri="{FF2B5EF4-FFF2-40B4-BE49-F238E27FC236}">
                  <a16:creationId xmlns:a16="http://schemas.microsoft.com/office/drawing/2014/main" id="{091FC6DF-AA10-F783-0283-8CAD59B3F068}"/>
                </a:ext>
              </a:extLst>
            </p:cNvPr>
            <p:cNvCxnSpPr/>
            <p:nvPr/>
          </p:nvCxnSpPr>
          <p:spPr>
            <a:xfrm flipV="1">
              <a:off x="4253218" y="3276630"/>
              <a:ext cx="0" cy="758475"/>
            </a:xfrm>
            <a:prstGeom prst="straightConnector1">
              <a:avLst/>
            </a:prstGeom>
            <a:ln w="1270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1315905E-95DE-DA33-6846-C71EC9FF0E1A}"/>
                </a:ext>
              </a:extLst>
            </p:cNvPr>
            <p:cNvCxnSpPr/>
            <p:nvPr/>
          </p:nvCxnSpPr>
          <p:spPr>
            <a:xfrm flipV="1">
              <a:off x="4892180" y="3276630"/>
              <a:ext cx="0" cy="758475"/>
            </a:xfrm>
            <a:prstGeom prst="straightConnector1">
              <a:avLst/>
            </a:prstGeom>
            <a:ln w="1270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10F89B67-CC6A-434B-F6DC-23BC2F2A15B6}"/>
                </a:ext>
              </a:extLst>
            </p:cNvPr>
            <p:cNvCxnSpPr/>
            <p:nvPr/>
          </p:nvCxnSpPr>
          <p:spPr>
            <a:xfrm flipV="1">
              <a:off x="6185483" y="3268309"/>
              <a:ext cx="0" cy="758475"/>
            </a:xfrm>
            <a:prstGeom prst="straightConnector1">
              <a:avLst/>
            </a:prstGeom>
            <a:ln w="12700">
              <a:solidFill>
                <a:schemeClr val="accent1"/>
              </a:solidFill>
              <a:tailEnd type="triangle"/>
            </a:ln>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2902530A-37F8-DF31-21C0-0DE5382A3662}"/>
              </a:ext>
            </a:extLst>
          </p:cNvPr>
          <p:cNvGrpSpPr/>
          <p:nvPr/>
        </p:nvGrpSpPr>
        <p:grpSpPr>
          <a:xfrm>
            <a:off x="7393613" y="2203836"/>
            <a:ext cx="4249561" cy="1477328"/>
            <a:chOff x="2978091" y="2908883"/>
            <a:chExt cx="4249561" cy="1477328"/>
          </a:xfrm>
        </p:grpSpPr>
        <p:sp>
          <p:nvSpPr>
            <p:cNvPr id="24" name="TextBox 23">
              <a:extLst>
                <a:ext uri="{FF2B5EF4-FFF2-40B4-BE49-F238E27FC236}">
                  <a16:creationId xmlns:a16="http://schemas.microsoft.com/office/drawing/2014/main" id="{B775BD54-6B24-02F4-BACC-EB18743A8AA7}"/>
                </a:ext>
              </a:extLst>
            </p:cNvPr>
            <p:cNvSpPr txBox="1"/>
            <p:nvPr/>
          </p:nvSpPr>
          <p:spPr>
            <a:xfrm>
              <a:off x="2978091" y="2908883"/>
              <a:ext cx="4249561" cy="1477328"/>
            </a:xfrm>
            <a:prstGeom prst="rect">
              <a:avLst/>
            </a:prstGeom>
            <a:noFill/>
          </p:spPr>
          <p:txBody>
            <a:bodyPr wrap="none" rtlCol="0">
              <a:spAutoFit/>
            </a:bodyPr>
            <a:lstStyle/>
            <a:p>
              <a:r>
                <a:rPr lang="pt-BR" dirty="0">
                  <a:solidFill>
                    <a:schemeClr val="accent1"/>
                  </a:solidFill>
                </a:rPr>
                <a:t>	</a:t>
              </a:r>
              <a:r>
                <a:rPr lang="pt-BR" dirty="0">
                  <a:solidFill>
                    <a:schemeClr val="accent6">
                      <a:lumMod val="75000"/>
                    </a:schemeClr>
                  </a:solidFill>
                </a:rPr>
                <a:t>leve        alto número de onda</a:t>
              </a:r>
            </a:p>
            <a:p>
              <a:r>
                <a:rPr lang="pt-BR" dirty="0">
                  <a:solidFill>
                    <a:schemeClr val="accent6">
                      <a:lumMod val="75000"/>
                    </a:schemeClr>
                  </a:solidFill>
                </a:rPr>
                <a:t>C−C</a:t>
              </a:r>
            </a:p>
            <a:p>
              <a:r>
                <a:rPr lang="pt-BR" dirty="0">
                  <a:solidFill>
                    <a:schemeClr val="accent6">
                      <a:lumMod val="75000"/>
                    </a:schemeClr>
                  </a:solidFill>
                </a:rPr>
                <a:t>C−N</a:t>
              </a:r>
            </a:p>
            <a:p>
              <a:r>
                <a:rPr lang="pt-BR" dirty="0">
                  <a:solidFill>
                    <a:schemeClr val="accent6">
                      <a:lumMod val="75000"/>
                    </a:schemeClr>
                  </a:solidFill>
                </a:rPr>
                <a:t>C−O</a:t>
              </a:r>
            </a:p>
            <a:p>
              <a:r>
                <a:rPr lang="en-US" dirty="0">
                  <a:solidFill>
                    <a:schemeClr val="accent6">
                      <a:lumMod val="75000"/>
                    </a:schemeClr>
                  </a:solidFill>
                </a:rPr>
                <a:t>               </a:t>
              </a:r>
              <a:r>
                <a:rPr lang="en-US" dirty="0" err="1">
                  <a:solidFill>
                    <a:schemeClr val="accent6">
                      <a:lumMod val="75000"/>
                    </a:schemeClr>
                  </a:solidFill>
                </a:rPr>
                <a:t>pesado</a:t>
              </a:r>
              <a:r>
                <a:rPr lang="en-US" dirty="0">
                  <a:solidFill>
                    <a:schemeClr val="accent6">
                      <a:lumMod val="75000"/>
                    </a:schemeClr>
                  </a:solidFill>
                </a:rPr>
                <a:t>   </a:t>
              </a:r>
              <a:r>
                <a:rPr lang="en-US" dirty="0" err="1">
                  <a:solidFill>
                    <a:schemeClr val="accent6">
                      <a:lumMod val="75000"/>
                    </a:schemeClr>
                  </a:solidFill>
                </a:rPr>
                <a:t>baixo</a:t>
              </a:r>
              <a:r>
                <a:rPr lang="en-US" dirty="0">
                  <a:solidFill>
                    <a:schemeClr val="accent6">
                      <a:lumMod val="75000"/>
                    </a:schemeClr>
                  </a:solidFill>
                </a:rPr>
                <a:t> </a:t>
              </a:r>
              <a:r>
                <a:rPr lang="pt-BR" dirty="0">
                  <a:solidFill>
                    <a:schemeClr val="accent6">
                      <a:lumMod val="75000"/>
                    </a:schemeClr>
                  </a:solidFill>
                </a:rPr>
                <a:t>número de onda</a:t>
              </a:r>
              <a:r>
                <a:rPr lang="en-US" dirty="0">
                  <a:solidFill>
                    <a:schemeClr val="accent6">
                      <a:lumMod val="75000"/>
                    </a:schemeClr>
                  </a:solidFill>
                </a:rPr>
                <a:t>   </a:t>
              </a:r>
            </a:p>
          </p:txBody>
        </p:sp>
        <p:cxnSp>
          <p:nvCxnSpPr>
            <p:cNvPr id="25" name="Straight Arrow Connector 24">
              <a:extLst>
                <a:ext uri="{FF2B5EF4-FFF2-40B4-BE49-F238E27FC236}">
                  <a16:creationId xmlns:a16="http://schemas.microsoft.com/office/drawing/2014/main" id="{62D71B23-F3AA-FE28-71C2-059E68CC83A0}"/>
                </a:ext>
              </a:extLst>
            </p:cNvPr>
            <p:cNvCxnSpPr/>
            <p:nvPr/>
          </p:nvCxnSpPr>
          <p:spPr>
            <a:xfrm flipV="1">
              <a:off x="4253218" y="3276630"/>
              <a:ext cx="0" cy="758475"/>
            </a:xfrm>
            <a:prstGeom prst="straightConnector1">
              <a:avLst/>
            </a:prstGeom>
            <a:ln w="12700">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783D7238-DFF8-A77A-DE0C-FE791B9EF47A}"/>
                </a:ext>
              </a:extLst>
            </p:cNvPr>
            <p:cNvCxnSpPr/>
            <p:nvPr/>
          </p:nvCxnSpPr>
          <p:spPr>
            <a:xfrm flipV="1">
              <a:off x="5647190" y="3276630"/>
              <a:ext cx="0" cy="758475"/>
            </a:xfrm>
            <a:prstGeom prst="straightConnector1">
              <a:avLst/>
            </a:prstGeom>
            <a:ln w="12700">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31817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animBg="1"/>
      <p:bldP spid="15"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92CA931-0ACA-41E1-A953-317188DDC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130" y="1527630"/>
            <a:ext cx="10825740" cy="4697226"/>
          </a:xfrm>
          <a:prstGeom prst="rect">
            <a:avLst/>
          </a:prstGeom>
        </p:spPr>
      </p:pic>
      <p:sp>
        <p:nvSpPr>
          <p:cNvPr id="2" name="TextBox 1">
            <a:extLst>
              <a:ext uri="{FF2B5EF4-FFF2-40B4-BE49-F238E27FC236}">
                <a16:creationId xmlns:a16="http://schemas.microsoft.com/office/drawing/2014/main" id="{151D5026-A46C-6B1F-9983-663B2C279EFF}"/>
              </a:ext>
            </a:extLst>
          </p:cNvPr>
          <p:cNvSpPr txBox="1"/>
          <p:nvPr/>
        </p:nvSpPr>
        <p:spPr>
          <a:xfrm>
            <a:off x="0" y="0"/>
            <a:ext cx="3355406" cy="369332"/>
          </a:xfrm>
          <a:prstGeom prst="rect">
            <a:avLst/>
          </a:prstGeom>
          <a:noFill/>
        </p:spPr>
        <p:txBody>
          <a:bodyPr wrap="none" rtlCol="0">
            <a:spAutoFit/>
          </a:bodyPr>
          <a:lstStyle/>
          <a:p>
            <a:r>
              <a:rPr lang="en-US" dirty="0">
                <a:solidFill>
                  <a:schemeClr val="accent1"/>
                </a:solidFill>
              </a:rPr>
              <a:t>Things get really busy, really fast…</a:t>
            </a:r>
          </a:p>
        </p:txBody>
      </p:sp>
    </p:spTree>
    <p:extLst>
      <p:ext uri="{BB962C8B-B14F-4D97-AF65-F5344CB8AC3E}">
        <p14:creationId xmlns:p14="http://schemas.microsoft.com/office/powerpoint/2010/main" val="1390095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0ECD79B4-9D40-484C-A99A-1A79614F9B09}"/>
              </a:ext>
            </a:extLst>
          </p:cNvPr>
          <p:cNvPicPr>
            <a:picLocks noChangeAspect="1"/>
          </p:cNvPicPr>
          <p:nvPr/>
        </p:nvPicPr>
        <p:blipFill>
          <a:blip r:embed="rId2"/>
          <a:stretch>
            <a:fillRect/>
          </a:stretch>
        </p:blipFill>
        <p:spPr>
          <a:xfrm>
            <a:off x="0" y="867302"/>
            <a:ext cx="12192000" cy="4825803"/>
          </a:xfrm>
          <a:prstGeom prst="rect">
            <a:avLst/>
          </a:prstGeom>
        </p:spPr>
      </p:pic>
      <p:cxnSp>
        <p:nvCxnSpPr>
          <p:cNvPr id="4" name="Conector de Seta Reta 3">
            <a:extLst>
              <a:ext uri="{FF2B5EF4-FFF2-40B4-BE49-F238E27FC236}">
                <a16:creationId xmlns:a16="http://schemas.microsoft.com/office/drawing/2014/main" id="{4A1314A3-34F1-4400-82F2-E093B0C88C0F}"/>
              </a:ext>
            </a:extLst>
          </p:cNvPr>
          <p:cNvCxnSpPr/>
          <p:nvPr/>
        </p:nvCxnSpPr>
        <p:spPr>
          <a:xfrm>
            <a:off x="6096000" y="184666"/>
            <a:ext cx="0" cy="619107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Conector de Seta Reta 5">
            <a:extLst>
              <a:ext uri="{FF2B5EF4-FFF2-40B4-BE49-F238E27FC236}">
                <a16:creationId xmlns:a16="http://schemas.microsoft.com/office/drawing/2014/main" id="{04665ECA-1F76-431B-8EF7-36CF248FAC2F}"/>
              </a:ext>
            </a:extLst>
          </p:cNvPr>
          <p:cNvCxnSpPr/>
          <p:nvPr/>
        </p:nvCxnSpPr>
        <p:spPr>
          <a:xfrm>
            <a:off x="6096000" y="184666"/>
            <a:ext cx="5816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id="{B6C43B30-13B2-4D8A-B8DE-6778BBB46272}"/>
              </a:ext>
            </a:extLst>
          </p:cNvPr>
          <p:cNvSpPr txBox="1"/>
          <p:nvPr/>
        </p:nvSpPr>
        <p:spPr>
          <a:xfrm>
            <a:off x="6677637" y="0"/>
            <a:ext cx="1870384" cy="369332"/>
          </a:xfrm>
          <a:prstGeom prst="rect">
            <a:avLst/>
          </a:prstGeom>
          <a:noFill/>
        </p:spPr>
        <p:txBody>
          <a:bodyPr wrap="none" rtlCol="0">
            <a:spAutoFit/>
          </a:bodyPr>
          <a:lstStyle/>
          <a:p>
            <a:r>
              <a:rPr lang="pt-BR" dirty="0" err="1">
                <a:solidFill>
                  <a:schemeClr val="accent1"/>
                </a:solidFill>
              </a:rPr>
              <a:t>Fingerprint</a:t>
            </a:r>
            <a:r>
              <a:rPr lang="pt-BR" dirty="0">
                <a:solidFill>
                  <a:schemeClr val="accent1"/>
                </a:solidFill>
              </a:rPr>
              <a:t> </a:t>
            </a:r>
            <a:r>
              <a:rPr lang="pt-BR" dirty="0" err="1">
                <a:solidFill>
                  <a:schemeClr val="accent1"/>
                </a:solidFill>
              </a:rPr>
              <a:t>region</a:t>
            </a:r>
            <a:endParaRPr lang="pt-BR" dirty="0">
              <a:solidFill>
                <a:schemeClr val="accent1"/>
              </a:solidFill>
            </a:endParaRPr>
          </a:p>
        </p:txBody>
      </p:sp>
      <p:pic>
        <p:nvPicPr>
          <p:cNvPr id="8" name="Imagem 1">
            <a:extLst>
              <a:ext uri="{FF2B5EF4-FFF2-40B4-BE49-F238E27FC236}">
                <a16:creationId xmlns:a16="http://schemas.microsoft.com/office/drawing/2014/main" id="{617AFA58-091E-4223-AC77-84FED44CAC3A}"/>
              </a:ext>
            </a:extLst>
          </p:cNvPr>
          <p:cNvPicPr>
            <a:picLocks noChangeAspect="1"/>
          </p:cNvPicPr>
          <p:nvPr/>
        </p:nvPicPr>
        <p:blipFill rotWithShape="1">
          <a:blip r:embed="rId3"/>
          <a:srcRect l="1" r="258"/>
          <a:stretch/>
        </p:blipFill>
        <p:spPr>
          <a:xfrm>
            <a:off x="449708" y="3998182"/>
            <a:ext cx="5842759" cy="2562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tângulo 2">
            <a:extLst>
              <a:ext uri="{FF2B5EF4-FFF2-40B4-BE49-F238E27FC236}">
                <a16:creationId xmlns:a16="http://schemas.microsoft.com/office/drawing/2014/main" id="{1D6B605B-56F2-38EE-C7B0-C7470D6DFB85}"/>
              </a:ext>
            </a:extLst>
          </p:cNvPr>
          <p:cNvSpPr/>
          <p:nvPr/>
        </p:nvSpPr>
        <p:spPr>
          <a:xfrm>
            <a:off x="6881772" y="5979389"/>
            <a:ext cx="4917388" cy="646331"/>
          </a:xfrm>
          <a:prstGeom prst="rect">
            <a:avLst/>
          </a:prstGeom>
          <a:solidFill>
            <a:schemeClr val="accent4">
              <a:lumMod val="20000"/>
              <a:lumOff val="80000"/>
            </a:schemeClr>
          </a:solidFill>
        </p:spPr>
        <p:txBody>
          <a:bodyPr wrap="square">
            <a:spAutoFit/>
          </a:bodyPr>
          <a:lstStyle/>
          <a:p>
            <a:pPr algn="ctr"/>
            <a:r>
              <a:rPr lang="pt-BR" dirty="0" err="1">
                <a:solidFill>
                  <a:srgbClr val="FF0000"/>
                </a:solidFill>
              </a:rPr>
              <a:t>Fingerprint</a:t>
            </a:r>
            <a:r>
              <a:rPr lang="pt-BR" dirty="0">
                <a:solidFill>
                  <a:srgbClr val="FF0000"/>
                </a:solidFill>
              </a:rPr>
              <a:t> </a:t>
            </a:r>
            <a:r>
              <a:rPr lang="pt-BR" dirty="0" err="1">
                <a:solidFill>
                  <a:srgbClr val="FF0000"/>
                </a:solidFill>
              </a:rPr>
              <a:t>is</a:t>
            </a:r>
            <a:r>
              <a:rPr lang="pt-BR" dirty="0">
                <a:solidFill>
                  <a:srgbClr val="FF0000"/>
                </a:solidFill>
              </a:rPr>
              <a:t> </a:t>
            </a:r>
            <a:r>
              <a:rPr lang="pt-BR" dirty="0" err="1">
                <a:solidFill>
                  <a:srgbClr val="FF0000"/>
                </a:solidFill>
              </a:rPr>
              <a:t>mainly</a:t>
            </a:r>
            <a:r>
              <a:rPr lang="pt-BR" dirty="0">
                <a:solidFill>
                  <a:srgbClr val="FF0000"/>
                </a:solidFill>
              </a:rPr>
              <a:t> </a:t>
            </a:r>
            <a:r>
              <a:rPr lang="pt-BR" dirty="0" err="1">
                <a:solidFill>
                  <a:srgbClr val="FF0000"/>
                </a:solidFill>
              </a:rPr>
              <a:t>due</a:t>
            </a:r>
            <a:r>
              <a:rPr lang="pt-BR" dirty="0">
                <a:solidFill>
                  <a:srgbClr val="FF0000"/>
                </a:solidFill>
              </a:rPr>
              <a:t> </a:t>
            </a:r>
            <a:r>
              <a:rPr lang="pt-BR" dirty="0" err="1">
                <a:solidFill>
                  <a:srgbClr val="FF0000"/>
                </a:solidFill>
              </a:rPr>
              <a:t>to</a:t>
            </a:r>
            <a:r>
              <a:rPr lang="pt-BR" dirty="0">
                <a:solidFill>
                  <a:srgbClr val="FF0000"/>
                </a:solidFill>
              </a:rPr>
              <a:t> </a:t>
            </a:r>
            <a:r>
              <a:rPr lang="pt-BR" dirty="0" err="1">
                <a:solidFill>
                  <a:srgbClr val="FF0000"/>
                </a:solidFill>
              </a:rPr>
              <a:t>all</a:t>
            </a:r>
            <a:r>
              <a:rPr lang="pt-BR" dirty="0">
                <a:solidFill>
                  <a:srgbClr val="FF0000"/>
                </a:solidFill>
              </a:rPr>
              <a:t> </a:t>
            </a:r>
            <a:r>
              <a:rPr lang="pt-BR" dirty="0" err="1">
                <a:solidFill>
                  <a:srgbClr val="FF0000"/>
                </a:solidFill>
              </a:rPr>
              <a:t>manner</a:t>
            </a:r>
            <a:r>
              <a:rPr lang="pt-BR" dirty="0">
                <a:solidFill>
                  <a:srgbClr val="FF0000"/>
                </a:solidFill>
              </a:rPr>
              <a:t> </a:t>
            </a:r>
            <a:r>
              <a:rPr lang="pt-BR" dirty="0" err="1">
                <a:solidFill>
                  <a:srgbClr val="FF0000"/>
                </a:solidFill>
              </a:rPr>
              <a:t>of</a:t>
            </a:r>
            <a:r>
              <a:rPr lang="pt-BR" dirty="0">
                <a:solidFill>
                  <a:srgbClr val="FF0000"/>
                </a:solidFill>
              </a:rPr>
              <a:t> </a:t>
            </a:r>
            <a:r>
              <a:rPr lang="pt-BR" dirty="0" err="1">
                <a:solidFill>
                  <a:srgbClr val="FF0000"/>
                </a:solidFill>
              </a:rPr>
              <a:t>bending</a:t>
            </a:r>
            <a:r>
              <a:rPr lang="pt-BR" dirty="0">
                <a:solidFill>
                  <a:srgbClr val="FF0000"/>
                </a:solidFill>
              </a:rPr>
              <a:t> (et al.) </a:t>
            </a:r>
            <a:r>
              <a:rPr lang="pt-BR" dirty="0" err="1">
                <a:solidFill>
                  <a:srgbClr val="FF0000"/>
                </a:solidFill>
              </a:rPr>
              <a:t>vibrations</a:t>
            </a:r>
            <a:r>
              <a:rPr lang="pt-BR" dirty="0">
                <a:solidFill>
                  <a:srgbClr val="FF0000"/>
                </a:solidFill>
              </a:rPr>
              <a:t> </a:t>
            </a:r>
            <a:r>
              <a:rPr lang="pt-BR" dirty="0" err="1">
                <a:solidFill>
                  <a:srgbClr val="FF0000"/>
                </a:solidFill>
              </a:rPr>
              <a:t>within</a:t>
            </a:r>
            <a:r>
              <a:rPr lang="pt-BR" dirty="0">
                <a:solidFill>
                  <a:srgbClr val="FF0000"/>
                </a:solidFill>
              </a:rPr>
              <a:t> </a:t>
            </a:r>
            <a:r>
              <a:rPr lang="pt-BR" dirty="0" err="1">
                <a:solidFill>
                  <a:srgbClr val="FF0000"/>
                </a:solidFill>
              </a:rPr>
              <a:t>the</a:t>
            </a:r>
            <a:r>
              <a:rPr lang="pt-BR" dirty="0">
                <a:solidFill>
                  <a:srgbClr val="FF0000"/>
                </a:solidFill>
              </a:rPr>
              <a:t> </a:t>
            </a:r>
            <a:r>
              <a:rPr lang="pt-BR" dirty="0" err="1">
                <a:solidFill>
                  <a:srgbClr val="FF0000"/>
                </a:solidFill>
              </a:rPr>
              <a:t>molecule</a:t>
            </a:r>
            <a:r>
              <a:rPr lang="pt-BR" dirty="0">
                <a:solidFill>
                  <a:srgbClr val="FF0000"/>
                </a:solidFill>
              </a:rPr>
              <a:t>. </a:t>
            </a:r>
          </a:p>
        </p:txBody>
      </p:sp>
    </p:spTree>
    <p:extLst>
      <p:ext uri="{BB962C8B-B14F-4D97-AF65-F5344CB8AC3E}">
        <p14:creationId xmlns:p14="http://schemas.microsoft.com/office/powerpoint/2010/main" val="64340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85A044C4-369D-4E67-BF8A-0E0C806F8958}"/>
              </a:ext>
            </a:extLst>
          </p:cNvPr>
          <p:cNvSpPr/>
          <p:nvPr/>
        </p:nvSpPr>
        <p:spPr>
          <a:xfrm>
            <a:off x="633020" y="3142347"/>
            <a:ext cx="4917388" cy="646331"/>
          </a:xfrm>
          <a:prstGeom prst="rect">
            <a:avLst/>
          </a:prstGeom>
          <a:solidFill>
            <a:schemeClr val="accent4">
              <a:lumMod val="20000"/>
              <a:lumOff val="80000"/>
            </a:schemeClr>
          </a:solidFill>
        </p:spPr>
        <p:txBody>
          <a:bodyPr wrap="square">
            <a:spAutoFit/>
          </a:bodyPr>
          <a:lstStyle/>
          <a:p>
            <a:pPr algn="ctr"/>
            <a:r>
              <a:rPr lang="pt-BR" dirty="0" err="1">
                <a:solidFill>
                  <a:srgbClr val="FF0000"/>
                </a:solidFill>
              </a:rPr>
              <a:t>Fingerprint</a:t>
            </a:r>
            <a:r>
              <a:rPr lang="pt-BR" dirty="0">
                <a:solidFill>
                  <a:srgbClr val="FF0000"/>
                </a:solidFill>
              </a:rPr>
              <a:t> </a:t>
            </a:r>
            <a:r>
              <a:rPr lang="pt-BR" dirty="0" err="1">
                <a:solidFill>
                  <a:srgbClr val="FF0000"/>
                </a:solidFill>
              </a:rPr>
              <a:t>is</a:t>
            </a:r>
            <a:r>
              <a:rPr lang="pt-BR" dirty="0">
                <a:solidFill>
                  <a:srgbClr val="FF0000"/>
                </a:solidFill>
              </a:rPr>
              <a:t> </a:t>
            </a:r>
            <a:r>
              <a:rPr lang="pt-BR" dirty="0" err="1">
                <a:solidFill>
                  <a:srgbClr val="FF0000"/>
                </a:solidFill>
              </a:rPr>
              <a:t>mainly</a:t>
            </a:r>
            <a:r>
              <a:rPr lang="pt-BR" dirty="0">
                <a:solidFill>
                  <a:srgbClr val="FF0000"/>
                </a:solidFill>
              </a:rPr>
              <a:t> </a:t>
            </a:r>
            <a:r>
              <a:rPr lang="pt-BR" dirty="0" err="1">
                <a:solidFill>
                  <a:srgbClr val="FF0000"/>
                </a:solidFill>
              </a:rPr>
              <a:t>due</a:t>
            </a:r>
            <a:r>
              <a:rPr lang="pt-BR" dirty="0">
                <a:solidFill>
                  <a:srgbClr val="FF0000"/>
                </a:solidFill>
              </a:rPr>
              <a:t> </a:t>
            </a:r>
            <a:r>
              <a:rPr lang="pt-BR" dirty="0" err="1">
                <a:solidFill>
                  <a:srgbClr val="FF0000"/>
                </a:solidFill>
              </a:rPr>
              <a:t>to</a:t>
            </a:r>
            <a:r>
              <a:rPr lang="pt-BR" dirty="0">
                <a:solidFill>
                  <a:srgbClr val="FF0000"/>
                </a:solidFill>
              </a:rPr>
              <a:t> </a:t>
            </a:r>
            <a:r>
              <a:rPr lang="pt-BR" dirty="0" err="1">
                <a:solidFill>
                  <a:srgbClr val="FF0000"/>
                </a:solidFill>
              </a:rPr>
              <a:t>all</a:t>
            </a:r>
            <a:r>
              <a:rPr lang="pt-BR" dirty="0">
                <a:solidFill>
                  <a:srgbClr val="FF0000"/>
                </a:solidFill>
              </a:rPr>
              <a:t> </a:t>
            </a:r>
            <a:r>
              <a:rPr lang="pt-BR" dirty="0" err="1">
                <a:solidFill>
                  <a:srgbClr val="FF0000"/>
                </a:solidFill>
              </a:rPr>
              <a:t>manner</a:t>
            </a:r>
            <a:r>
              <a:rPr lang="pt-BR" dirty="0">
                <a:solidFill>
                  <a:srgbClr val="FF0000"/>
                </a:solidFill>
              </a:rPr>
              <a:t> </a:t>
            </a:r>
            <a:r>
              <a:rPr lang="pt-BR" dirty="0" err="1">
                <a:solidFill>
                  <a:srgbClr val="FF0000"/>
                </a:solidFill>
              </a:rPr>
              <a:t>of</a:t>
            </a:r>
            <a:r>
              <a:rPr lang="pt-BR" dirty="0">
                <a:solidFill>
                  <a:srgbClr val="FF0000"/>
                </a:solidFill>
              </a:rPr>
              <a:t> </a:t>
            </a:r>
            <a:r>
              <a:rPr lang="pt-BR" dirty="0" err="1">
                <a:solidFill>
                  <a:srgbClr val="FF0000"/>
                </a:solidFill>
              </a:rPr>
              <a:t>bending</a:t>
            </a:r>
            <a:r>
              <a:rPr lang="pt-BR" dirty="0">
                <a:solidFill>
                  <a:srgbClr val="FF0000"/>
                </a:solidFill>
              </a:rPr>
              <a:t> (et al.) </a:t>
            </a:r>
            <a:r>
              <a:rPr lang="pt-BR" dirty="0" err="1">
                <a:solidFill>
                  <a:srgbClr val="FF0000"/>
                </a:solidFill>
              </a:rPr>
              <a:t>vibrations</a:t>
            </a:r>
            <a:r>
              <a:rPr lang="pt-BR" dirty="0">
                <a:solidFill>
                  <a:srgbClr val="FF0000"/>
                </a:solidFill>
              </a:rPr>
              <a:t> </a:t>
            </a:r>
            <a:r>
              <a:rPr lang="pt-BR" dirty="0" err="1">
                <a:solidFill>
                  <a:srgbClr val="FF0000"/>
                </a:solidFill>
              </a:rPr>
              <a:t>within</a:t>
            </a:r>
            <a:r>
              <a:rPr lang="pt-BR" dirty="0">
                <a:solidFill>
                  <a:srgbClr val="FF0000"/>
                </a:solidFill>
              </a:rPr>
              <a:t> </a:t>
            </a:r>
            <a:r>
              <a:rPr lang="pt-BR" dirty="0" err="1">
                <a:solidFill>
                  <a:srgbClr val="FF0000"/>
                </a:solidFill>
              </a:rPr>
              <a:t>the</a:t>
            </a:r>
            <a:r>
              <a:rPr lang="pt-BR" dirty="0">
                <a:solidFill>
                  <a:srgbClr val="FF0000"/>
                </a:solidFill>
              </a:rPr>
              <a:t> </a:t>
            </a:r>
            <a:r>
              <a:rPr lang="pt-BR" dirty="0" err="1">
                <a:solidFill>
                  <a:srgbClr val="FF0000"/>
                </a:solidFill>
              </a:rPr>
              <a:t>molecule</a:t>
            </a:r>
            <a:r>
              <a:rPr lang="pt-BR" dirty="0">
                <a:solidFill>
                  <a:srgbClr val="FF0000"/>
                </a:solidFill>
              </a:rPr>
              <a:t>. </a:t>
            </a:r>
          </a:p>
        </p:txBody>
      </p:sp>
      <p:pic>
        <p:nvPicPr>
          <p:cNvPr id="4" name="Imagem 3">
            <a:extLst>
              <a:ext uri="{FF2B5EF4-FFF2-40B4-BE49-F238E27FC236}">
                <a16:creationId xmlns:a16="http://schemas.microsoft.com/office/drawing/2014/main" id="{013D8A7E-0E4C-4159-ADF0-EBF9621D1EC6}"/>
              </a:ext>
            </a:extLst>
          </p:cNvPr>
          <p:cNvPicPr>
            <a:picLocks noChangeAspect="1"/>
          </p:cNvPicPr>
          <p:nvPr/>
        </p:nvPicPr>
        <p:blipFill rotWithShape="1">
          <a:blip r:embed="rId2"/>
          <a:srcRect t="4800"/>
          <a:stretch/>
        </p:blipFill>
        <p:spPr>
          <a:xfrm>
            <a:off x="6326155" y="329184"/>
            <a:ext cx="4583984" cy="6528816"/>
          </a:xfrm>
          <a:prstGeom prst="rect">
            <a:avLst/>
          </a:prstGeom>
        </p:spPr>
      </p:pic>
      <p:pic>
        <p:nvPicPr>
          <p:cNvPr id="10" name="Picture 9">
            <a:extLst>
              <a:ext uri="{FF2B5EF4-FFF2-40B4-BE49-F238E27FC236}">
                <a16:creationId xmlns:a16="http://schemas.microsoft.com/office/drawing/2014/main" id="{7713BC37-FC5A-460F-8B93-A60B0EF4079F}"/>
              </a:ext>
            </a:extLst>
          </p:cNvPr>
          <p:cNvPicPr>
            <a:picLocks noChangeAspect="1"/>
          </p:cNvPicPr>
          <p:nvPr/>
        </p:nvPicPr>
        <p:blipFill rotWithShape="1">
          <a:blip r:embed="rId3">
            <a:extLst>
              <a:ext uri="{28A0092B-C50C-407E-A947-70E740481C1C}">
                <a14:useLocalDpi xmlns:a14="http://schemas.microsoft.com/office/drawing/2010/main" val="0"/>
              </a:ext>
            </a:extLst>
          </a:blip>
          <a:srcRect l="4705" r="56195" b="15584"/>
          <a:stretch/>
        </p:blipFill>
        <p:spPr>
          <a:xfrm>
            <a:off x="3743720" y="718973"/>
            <a:ext cx="2283017" cy="1929755"/>
          </a:xfrm>
          <a:prstGeom prst="rect">
            <a:avLst/>
          </a:prstGeom>
        </p:spPr>
      </p:pic>
      <p:pic>
        <p:nvPicPr>
          <p:cNvPr id="12" name="Picture 11">
            <a:extLst>
              <a:ext uri="{FF2B5EF4-FFF2-40B4-BE49-F238E27FC236}">
                <a16:creationId xmlns:a16="http://schemas.microsoft.com/office/drawing/2014/main" id="{48FA3000-5809-47C1-ADB0-BD0955F49D7B}"/>
              </a:ext>
            </a:extLst>
          </p:cNvPr>
          <p:cNvPicPr>
            <a:picLocks noChangeAspect="1"/>
          </p:cNvPicPr>
          <p:nvPr/>
        </p:nvPicPr>
        <p:blipFill rotWithShape="1">
          <a:blip r:embed="rId3">
            <a:extLst>
              <a:ext uri="{28A0092B-C50C-407E-A947-70E740481C1C}">
                <a14:useLocalDpi xmlns:a14="http://schemas.microsoft.com/office/drawing/2010/main" val="0"/>
              </a:ext>
            </a:extLst>
          </a:blip>
          <a:srcRect l="60899" b="19451"/>
          <a:stretch/>
        </p:blipFill>
        <p:spPr>
          <a:xfrm>
            <a:off x="3776472" y="4495429"/>
            <a:ext cx="2283016" cy="1841363"/>
          </a:xfrm>
          <a:prstGeom prst="rect">
            <a:avLst/>
          </a:prstGeom>
        </p:spPr>
      </p:pic>
      <p:cxnSp>
        <p:nvCxnSpPr>
          <p:cNvPr id="13" name="Straight Arrow Connector 12">
            <a:extLst>
              <a:ext uri="{FF2B5EF4-FFF2-40B4-BE49-F238E27FC236}">
                <a16:creationId xmlns:a16="http://schemas.microsoft.com/office/drawing/2014/main" id="{B808C4FF-9522-4EF2-96F3-8090CCE9746C}"/>
              </a:ext>
            </a:extLst>
          </p:cNvPr>
          <p:cNvCxnSpPr>
            <a:cxnSpLocks/>
          </p:cNvCxnSpPr>
          <p:nvPr/>
        </p:nvCxnSpPr>
        <p:spPr>
          <a:xfrm>
            <a:off x="8860867" y="563711"/>
            <a:ext cx="0" cy="224028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B74D8E3-F47B-40ED-98E8-3575008C8A78}"/>
              </a:ext>
            </a:extLst>
          </p:cNvPr>
          <p:cNvCxnSpPr>
            <a:cxnSpLocks/>
          </p:cNvCxnSpPr>
          <p:nvPr/>
        </p:nvCxnSpPr>
        <p:spPr>
          <a:xfrm>
            <a:off x="8860867" y="3861708"/>
            <a:ext cx="0" cy="224028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456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24DA12C-B6B8-4ED5-A5FE-C42819597A76}"/>
              </a:ext>
            </a:extLst>
          </p:cNvPr>
          <p:cNvPicPr>
            <a:picLocks noChangeAspect="1"/>
          </p:cNvPicPr>
          <p:nvPr/>
        </p:nvPicPr>
        <p:blipFill rotWithShape="1">
          <a:blip r:embed="rId2">
            <a:extLst>
              <a:ext uri="{28A0092B-C50C-407E-A947-70E740481C1C}">
                <a14:useLocalDpi xmlns:a14="http://schemas.microsoft.com/office/drawing/2010/main" val="0"/>
              </a:ext>
            </a:extLst>
          </a:blip>
          <a:srcRect b="5346"/>
          <a:stretch/>
        </p:blipFill>
        <p:spPr>
          <a:xfrm>
            <a:off x="874468" y="599107"/>
            <a:ext cx="4253648" cy="1976314"/>
          </a:xfrm>
          <a:prstGeom prst="rect">
            <a:avLst/>
          </a:prstGeom>
        </p:spPr>
      </p:pic>
      <p:pic>
        <p:nvPicPr>
          <p:cNvPr id="5" name="Imagem 4">
            <a:extLst>
              <a:ext uri="{FF2B5EF4-FFF2-40B4-BE49-F238E27FC236}">
                <a16:creationId xmlns:a16="http://schemas.microsoft.com/office/drawing/2014/main" id="{62C07AFD-6E0E-4567-B0ED-77AD8973A843}"/>
              </a:ext>
            </a:extLst>
          </p:cNvPr>
          <p:cNvPicPr>
            <a:picLocks noChangeAspect="1"/>
          </p:cNvPicPr>
          <p:nvPr/>
        </p:nvPicPr>
        <p:blipFill rotWithShape="1">
          <a:blip r:embed="rId3">
            <a:extLst>
              <a:ext uri="{28A0092B-C50C-407E-A947-70E740481C1C}">
                <a14:useLocalDpi xmlns:a14="http://schemas.microsoft.com/office/drawing/2010/main" val="0"/>
              </a:ext>
            </a:extLst>
          </a:blip>
          <a:srcRect b="5478"/>
          <a:stretch/>
        </p:blipFill>
        <p:spPr>
          <a:xfrm>
            <a:off x="7063884" y="599106"/>
            <a:ext cx="4253648" cy="1976314"/>
          </a:xfrm>
          <a:prstGeom prst="rect">
            <a:avLst/>
          </a:prstGeom>
        </p:spPr>
      </p:pic>
      <p:pic>
        <p:nvPicPr>
          <p:cNvPr id="7" name="Imagem 6">
            <a:extLst>
              <a:ext uri="{FF2B5EF4-FFF2-40B4-BE49-F238E27FC236}">
                <a16:creationId xmlns:a16="http://schemas.microsoft.com/office/drawing/2014/main" id="{63441A68-7D96-4945-874A-715EB0B78140}"/>
              </a:ext>
            </a:extLst>
          </p:cNvPr>
          <p:cNvPicPr>
            <a:picLocks noChangeAspect="1"/>
          </p:cNvPicPr>
          <p:nvPr/>
        </p:nvPicPr>
        <p:blipFill rotWithShape="1">
          <a:blip r:embed="rId4">
            <a:extLst>
              <a:ext uri="{28A0092B-C50C-407E-A947-70E740481C1C}">
                <a14:useLocalDpi xmlns:a14="http://schemas.microsoft.com/office/drawing/2010/main" val="0"/>
              </a:ext>
            </a:extLst>
          </a:blip>
          <a:srcRect b="5544"/>
          <a:stretch/>
        </p:blipFill>
        <p:spPr>
          <a:xfrm>
            <a:off x="7063884" y="3897390"/>
            <a:ext cx="4253648" cy="1958126"/>
          </a:xfrm>
          <a:prstGeom prst="rect">
            <a:avLst/>
          </a:prstGeom>
        </p:spPr>
      </p:pic>
      <p:pic>
        <p:nvPicPr>
          <p:cNvPr id="11" name="Imagem 10">
            <a:extLst>
              <a:ext uri="{FF2B5EF4-FFF2-40B4-BE49-F238E27FC236}">
                <a16:creationId xmlns:a16="http://schemas.microsoft.com/office/drawing/2014/main" id="{103B01C7-E507-44CD-B9DB-4DCCA692244E}"/>
              </a:ext>
            </a:extLst>
          </p:cNvPr>
          <p:cNvPicPr>
            <a:picLocks noChangeAspect="1"/>
          </p:cNvPicPr>
          <p:nvPr/>
        </p:nvPicPr>
        <p:blipFill rotWithShape="1">
          <a:blip r:embed="rId5">
            <a:extLst>
              <a:ext uri="{28A0092B-C50C-407E-A947-70E740481C1C}">
                <a14:useLocalDpi xmlns:a14="http://schemas.microsoft.com/office/drawing/2010/main" val="0"/>
              </a:ext>
            </a:extLst>
          </a:blip>
          <a:srcRect b="4878"/>
          <a:stretch/>
        </p:blipFill>
        <p:spPr>
          <a:xfrm>
            <a:off x="874469" y="3897390"/>
            <a:ext cx="4253647" cy="1983293"/>
          </a:xfrm>
          <a:prstGeom prst="rect">
            <a:avLst/>
          </a:prstGeom>
        </p:spPr>
      </p:pic>
      <p:pic>
        <p:nvPicPr>
          <p:cNvPr id="12" name="Imagem 11">
            <a:extLst>
              <a:ext uri="{FF2B5EF4-FFF2-40B4-BE49-F238E27FC236}">
                <a16:creationId xmlns:a16="http://schemas.microsoft.com/office/drawing/2014/main" id="{333936D4-7706-476A-9B08-6F8F290C34FF}"/>
              </a:ext>
            </a:extLst>
          </p:cNvPr>
          <p:cNvPicPr>
            <a:picLocks noChangeAspect="1"/>
          </p:cNvPicPr>
          <p:nvPr/>
        </p:nvPicPr>
        <p:blipFill rotWithShape="1">
          <a:blip r:embed="rId6"/>
          <a:srcRect l="54213" r="24106" b="3375"/>
          <a:stretch/>
        </p:blipFill>
        <p:spPr>
          <a:xfrm>
            <a:off x="8179227" y="1509945"/>
            <a:ext cx="1431195" cy="763894"/>
          </a:xfrm>
          <a:prstGeom prst="rect">
            <a:avLst/>
          </a:prstGeom>
        </p:spPr>
      </p:pic>
      <p:pic>
        <p:nvPicPr>
          <p:cNvPr id="8" name="Imagem 11">
            <a:extLst>
              <a:ext uri="{FF2B5EF4-FFF2-40B4-BE49-F238E27FC236}">
                <a16:creationId xmlns:a16="http://schemas.microsoft.com/office/drawing/2014/main" id="{23763E30-F90E-49E7-AE9A-7463D4B06A3F}"/>
              </a:ext>
            </a:extLst>
          </p:cNvPr>
          <p:cNvPicPr>
            <a:picLocks noChangeAspect="1"/>
          </p:cNvPicPr>
          <p:nvPr/>
        </p:nvPicPr>
        <p:blipFill rotWithShape="1">
          <a:blip r:embed="rId6"/>
          <a:srcRect r="84603" b="3375"/>
          <a:stretch/>
        </p:blipFill>
        <p:spPr>
          <a:xfrm>
            <a:off x="2266724" y="1287886"/>
            <a:ext cx="1016303" cy="763894"/>
          </a:xfrm>
          <a:prstGeom prst="rect">
            <a:avLst/>
          </a:prstGeom>
        </p:spPr>
      </p:pic>
      <p:pic>
        <p:nvPicPr>
          <p:cNvPr id="10" name="Imagem 11">
            <a:extLst>
              <a:ext uri="{FF2B5EF4-FFF2-40B4-BE49-F238E27FC236}">
                <a16:creationId xmlns:a16="http://schemas.microsoft.com/office/drawing/2014/main" id="{0C5429AC-419F-461D-9349-2A53A185A83A}"/>
              </a:ext>
            </a:extLst>
          </p:cNvPr>
          <p:cNvPicPr>
            <a:picLocks noChangeAspect="1"/>
          </p:cNvPicPr>
          <p:nvPr/>
        </p:nvPicPr>
        <p:blipFill rotWithShape="1">
          <a:blip r:embed="rId6"/>
          <a:srcRect l="18316" r="68165" b="3375"/>
          <a:stretch/>
        </p:blipFill>
        <p:spPr>
          <a:xfrm>
            <a:off x="2040752" y="4630345"/>
            <a:ext cx="892367" cy="763894"/>
          </a:xfrm>
          <a:prstGeom prst="rect">
            <a:avLst/>
          </a:prstGeom>
        </p:spPr>
      </p:pic>
      <p:pic>
        <p:nvPicPr>
          <p:cNvPr id="13" name="Imagem 11">
            <a:extLst>
              <a:ext uri="{FF2B5EF4-FFF2-40B4-BE49-F238E27FC236}">
                <a16:creationId xmlns:a16="http://schemas.microsoft.com/office/drawing/2014/main" id="{060A9516-1F2B-42E6-AFAA-0609C750E7AB}"/>
              </a:ext>
            </a:extLst>
          </p:cNvPr>
          <p:cNvPicPr>
            <a:picLocks noChangeAspect="1"/>
          </p:cNvPicPr>
          <p:nvPr/>
        </p:nvPicPr>
        <p:blipFill rotWithShape="1">
          <a:blip r:embed="rId6"/>
          <a:srcRect l="81909" r="1735" b="3375"/>
          <a:stretch/>
        </p:blipFill>
        <p:spPr>
          <a:xfrm>
            <a:off x="8179227" y="4709221"/>
            <a:ext cx="1079654" cy="763894"/>
          </a:xfrm>
          <a:prstGeom prst="rect">
            <a:avLst/>
          </a:prstGeom>
        </p:spPr>
      </p:pic>
      <p:sp>
        <p:nvSpPr>
          <p:cNvPr id="2" name="TextBox 1">
            <a:extLst>
              <a:ext uri="{FF2B5EF4-FFF2-40B4-BE49-F238E27FC236}">
                <a16:creationId xmlns:a16="http://schemas.microsoft.com/office/drawing/2014/main" id="{99397ED6-1304-42A1-8E98-A6C5E5A25D9A}"/>
              </a:ext>
            </a:extLst>
          </p:cNvPr>
          <p:cNvSpPr txBox="1"/>
          <p:nvPr/>
        </p:nvSpPr>
        <p:spPr>
          <a:xfrm>
            <a:off x="757440" y="2542408"/>
            <a:ext cx="4515980" cy="646331"/>
          </a:xfrm>
          <a:prstGeom prst="rect">
            <a:avLst/>
          </a:prstGeom>
          <a:noFill/>
        </p:spPr>
        <p:txBody>
          <a:bodyPr wrap="none" rtlCol="0">
            <a:spAutoFit/>
          </a:bodyPr>
          <a:lstStyle/>
          <a:p>
            <a:r>
              <a:rPr lang="pt-BR" dirty="0"/>
              <a:t>4000      3000      2000      1500     1000        500</a:t>
            </a:r>
          </a:p>
          <a:p>
            <a:pPr algn="ctr"/>
            <a:r>
              <a:rPr lang="pt-BR" dirty="0" err="1"/>
              <a:t>Wavenumber</a:t>
            </a:r>
            <a:r>
              <a:rPr lang="pt-BR" dirty="0"/>
              <a:t>, cm</a:t>
            </a:r>
            <a:r>
              <a:rPr lang="pt-BR" baseline="30000" dirty="0"/>
              <a:t>-1</a:t>
            </a:r>
            <a:endParaRPr lang="en-US" baseline="30000" dirty="0"/>
          </a:p>
        </p:txBody>
      </p:sp>
      <p:sp>
        <p:nvSpPr>
          <p:cNvPr id="16" name="TextBox 15">
            <a:extLst>
              <a:ext uri="{FF2B5EF4-FFF2-40B4-BE49-F238E27FC236}">
                <a16:creationId xmlns:a16="http://schemas.microsoft.com/office/drawing/2014/main" id="{5B8EDA70-9B08-4A7B-9B70-4F7C203412A6}"/>
              </a:ext>
            </a:extLst>
          </p:cNvPr>
          <p:cNvSpPr txBox="1"/>
          <p:nvPr/>
        </p:nvSpPr>
        <p:spPr>
          <a:xfrm>
            <a:off x="7000891" y="2486358"/>
            <a:ext cx="4515980" cy="646331"/>
          </a:xfrm>
          <a:prstGeom prst="rect">
            <a:avLst/>
          </a:prstGeom>
          <a:noFill/>
        </p:spPr>
        <p:txBody>
          <a:bodyPr wrap="none" rtlCol="0">
            <a:spAutoFit/>
          </a:bodyPr>
          <a:lstStyle/>
          <a:p>
            <a:r>
              <a:rPr lang="pt-BR" dirty="0"/>
              <a:t>4000      3000      2000      1500     1000        500</a:t>
            </a:r>
          </a:p>
          <a:p>
            <a:pPr algn="ctr"/>
            <a:r>
              <a:rPr lang="pt-BR" dirty="0" err="1"/>
              <a:t>Wavenumber</a:t>
            </a:r>
            <a:r>
              <a:rPr lang="pt-BR" dirty="0"/>
              <a:t>, cm</a:t>
            </a:r>
            <a:r>
              <a:rPr lang="pt-BR" baseline="30000" dirty="0"/>
              <a:t>-1</a:t>
            </a:r>
            <a:endParaRPr lang="en-US" baseline="30000" dirty="0"/>
          </a:p>
        </p:txBody>
      </p:sp>
      <p:sp>
        <p:nvSpPr>
          <p:cNvPr id="17" name="TextBox 16">
            <a:extLst>
              <a:ext uri="{FF2B5EF4-FFF2-40B4-BE49-F238E27FC236}">
                <a16:creationId xmlns:a16="http://schemas.microsoft.com/office/drawing/2014/main" id="{22D1EC2B-F863-4142-A65B-67F25DAA2F9D}"/>
              </a:ext>
            </a:extLst>
          </p:cNvPr>
          <p:cNvSpPr txBox="1"/>
          <p:nvPr/>
        </p:nvSpPr>
        <p:spPr>
          <a:xfrm>
            <a:off x="766584" y="5772192"/>
            <a:ext cx="4515980" cy="646331"/>
          </a:xfrm>
          <a:prstGeom prst="rect">
            <a:avLst/>
          </a:prstGeom>
          <a:noFill/>
        </p:spPr>
        <p:txBody>
          <a:bodyPr wrap="none" rtlCol="0">
            <a:spAutoFit/>
          </a:bodyPr>
          <a:lstStyle/>
          <a:p>
            <a:r>
              <a:rPr lang="pt-BR" dirty="0"/>
              <a:t>4000      3000      2000      1500     1000        500</a:t>
            </a:r>
          </a:p>
          <a:p>
            <a:pPr algn="ctr"/>
            <a:r>
              <a:rPr lang="pt-BR" dirty="0" err="1"/>
              <a:t>Wavenumber</a:t>
            </a:r>
            <a:r>
              <a:rPr lang="pt-BR" dirty="0"/>
              <a:t>, cm</a:t>
            </a:r>
            <a:r>
              <a:rPr lang="pt-BR" baseline="30000" dirty="0"/>
              <a:t>-1</a:t>
            </a:r>
            <a:endParaRPr lang="en-US" baseline="30000" dirty="0"/>
          </a:p>
        </p:txBody>
      </p:sp>
      <p:sp>
        <p:nvSpPr>
          <p:cNvPr id="18" name="TextBox 17">
            <a:extLst>
              <a:ext uri="{FF2B5EF4-FFF2-40B4-BE49-F238E27FC236}">
                <a16:creationId xmlns:a16="http://schemas.microsoft.com/office/drawing/2014/main" id="{414A07A8-2C4D-4D87-AEE4-7CA68414D290}"/>
              </a:ext>
            </a:extLst>
          </p:cNvPr>
          <p:cNvSpPr txBox="1"/>
          <p:nvPr/>
        </p:nvSpPr>
        <p:spPr>
          <a:xfrm>
            <a:off x="7000891" y="5795362"/>
            <a:ext cx="4515980" cy="646331"/>
          </a:xfrm>
          <a:prstGeom prst="rect">
            <a:avLst/>
          </a:prstGeom>
          <a:noFill/>
        </p:spPr>
        <p:txBody>
          <a:bodyPr wrap="none" rtlCol="0">
            <a:spAutoFit/>
          </a:bodyPr>
          <a:lstStyle/>
          <a:p>
            <a:r>
              <a:rPr lang="pt-BR" dirty="0"/>
              <a:t>4000      3000      2000      1500     1000        500</a:t>
            </a:r>
          </a:p>
          <a:p>
            <a:pPr algn="ctr"/>
            <a:r>
              <a:rPr lang="pt-BR" dirty="0" err="1"/>
              <a:t>Wavenumber</a:t>
            </a:r>
            <a:r>
              <a:rPr lang="pt-BR" dirty="0"/>
              <a:t>, cm</a:t>
            </a:r>
            <a:r>
              <a:rPr lang="pt-BR" baseline="30000" dirty="0"/>
              <a:t>-1</a:t>
            </a:r>
            <a:endParaRPr lang="en-US" baseline="30000" dirty="0"/>
          </a:p>
        </p:txBody>
      </p:sp>
      <p:cxnSp>
        <p:nvCxnSpPr>
          <p:cNvPr id="6" name="Straight Arrow Connector 5">
            <a:extLst>
              <a:ext uri="{FF2B5EF4-FFF2-40B4-BE49-F238E27FC236}">
                <a16:creationId xmlns:a16="http://schemas.microsoft.com/office/drawing/2014/main" id="{BB399F49-5F4D-44D3-A7A1-1BB4387251BF}"/>
              </a:ext>
            </a:extLst>
          </p:cNvPr>
          <p:cNvCxnSpPr>
            <a:cxnSpLocks/>
          </p:cNvCxnSpPr>
          <p:nvPr/>
        </p:nvCxnSpPr>
        <p:spPr>
          <a:xfrm>
            <a:off x="3283027" y="446763"/>
            <a:ext cx="0" cy="224028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8E2435F-6255-4A45-A6DF-DEB86EF602B4}"/>
              </a:ext>
            </a:extLst>
          </p:cNvPr>
          <p:cNvCxnSpPr>
            <a:cxnSpLocks/>
          </p:cNvCxnSpPr>
          <p:nvPr/>
        </p:nvCxnSpPr>
        <p:spPr>
          <a:xfrm>
            <a:off x="3283027" y="3744760"/>
            <a:ext cx="0" cy="224028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A1E2CEC-D81B-4A27-9033-D3B4116D1649}"/>
              </a:ext>
            </a:extLst>
          </p:cNvPr>
          <p:cNvCxnSpPr>
            <a:cxnSpLocks/>
          </p:cNvCxnSpPr>
          <p:nvPr/>
        </p:nvCxnSpPr>
        <p:spPr>
          <a:xfrm>
            <a:off x="9159571" y="3744760"/>
            <a:ext cx="0" cy="224028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7F94AE5-4452-4A2D-AFB0-80F051EE4C59}"/>
              </a:ext>
            </a:extLst>
          </p:cNvPr>
          <p:cNvCxnSpPr>
            <a:cxnSpLocks/>
          </p:cNvCxnSpPr>
          <p:nvPr/>
        </p:nvCxnSpPr>
        <p:spPr>
          <a:xfrm>
            <a:off x="9485707" y="539894"/>
            <a:ext cx="0" cy="224028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62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l="78299" t="18660" r="1901" b="38081"/>
          <a:stretch>
            <a:fillRect/>
          </a:stretch>
        </p:blipFill>
        <p:spPr bwMode="auto">
          <a:xfrm>
            <a:off x="1991544" y="908720"/>
            <a:ext cx="4176464" cy="5703088"/>
          </a:xfrm>
          <a:prstGeom prst="rect">
            <a:avLst/>
          </a:prstGeom>
          <a:ln>
            <a:noFill/>
          </a:ln>
          <a:effectLst/>
        </p:spPr>
      </p:pic>
      <p:sp>
        <p:nvSpPr>
          <p:cNvPr id="5" name="TextBox 4"/>
          <p:cNvSpPr txBox="1"/>
          <p:nvPr/>
        </p:nvSpPr>
        <p:spPr>
          <a:xfrm>
            <a:off x="7084857" y="3096508"/>
            <a:ext cx="3124125" cy="369332"/>
          </a:xfrm>
          <a:prstGeom prst="rect">
            <a:avLst/>
          </a:prstGeom>
          <a:noFill/>
        </p:spPr>
        <p:txBody>
          <a:bodyPr wrap="none" rtlCol="0">
            <a:spAutoFit/>
          </a:bodyPr>
          <a:lstStyle/>
          <a:p>
            <a:r>
              <a:rPr lang="pt-BR" dirty="0">
                <a:solidFill>
                  <a:schemeClr val="accent6">
                    <a:lumMod val="75000"/>
                  </a:schemeClr>
                </a:solidFill>
              </a:rPr>
              <a:t>Espectro vibracional</a:t>
            </a:r>
            <a:r>
              <a:rPr lang="pt-BR" dirty="0">
                <a:solidFill>
                  <a:srgbClr val="FFC000"/>
                </a:solidFill>
              </a:rPr>
              <a:t> </a:t>
            </a:r>
            <a:r>
              <a:rPr lang="pt-BR" dirty="0">
                <a:solidFill>
                  <a:srgbClr val="FF0000"/>
                </a:solidFill>
              </a:rPr>
              <a:t>(molécula)</a:t>
            </a:r>
            <a:endParaRPr lang="pt-BR" dirty="0">
              <a:solidFill>
                <a:schemeClr val="accent6">
                  <a:lumMod val="75000"/>
                </a:schemeClr>
              </a:solidFill>
            </a:endParaRPr>
          </a:p>
        </p:txBody>
      </p:sp>
      <p:sp>
        <p:nvSpPr>
          <p:cNvPr id="6" name="TextBox 5"/>
          <p:cNvSpPr txBox="1"/>
          <p:nvPr/>
        </p:nvSpPr>
        <p:spPr>
          <a:xfrm>
            <a:off x="7104112" y="3492216"/>
            <a:ext cx="3042179" cy="369332"/>
          </a:xfrm>
          <a:prstGeom prst="rect">
            <a:avLst/>
          </a:prstGeom>
          <a:noFill/>
        </p:spPr>
        <p:txBody>
          <a:bodyPr wrap="none" rtlCol="0">
            <a:spAutoFit/>
          </a:bodyPr>
          <a:lstStyle/>
          <a:p>
            <a:r>
              <a:rPr lang="pt-BR" dirty="0">
                <a:solidFill>
                  <a:schemeClr val="accent3">
                    <a:lumMod val="75000"/>
                  </a:schemeClr>
                </a:solidFill>
              </a:rPr>
              <a:t>Espectro rotacional</a:t>
            </a:r>
            <a:r>
              <a:rPr lang="pt-BR" dirty="0">
                <a:solidFill>
                  <a:srgbClr val="FFC000"/>
                </a:solidFill>
              </a:rPr>
              <a:t> </a:t>
            </a:r>
            <a:r>
              <a:rPr lang="pt-BR" dirty="0">
                <a:solidFill>
                  <a:srgbClr val="FF0000"/>
                </a:solidFill>
              </a:rPr>
              <a:t>(molécula)</a:t>
            </a:r>
            <a:endParaRPr lang="pt-BR" dirty="0">
              <a:solidFill>
                <a:schemeClr val="accent3">
                  <a:lumMod val="75000"/>
                </a:schemeClr>
              </a:solidFill>
            </a:endParaRPr>
          </a:p>
        </p:txBody>
      </p:sp>
      <p:sp>
        <p:nvSpPr>
          <p:cNvPr id="9" name="Rectangle 8"/>
          <p:cNvSpPr/>
          <p:nvPr/>
        </p:nvSpPr>
        <p:spPr>
          <a:xfrm>
            <a:off x="1919536" y="1268760"/>
            <a:ext cx="4320480" cy="324036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Box 9"/>
          <p:cNvSpPr txBox="1"/>
          <p:nvPr/>
        </p:nvSpPr>
        <p:spPr>
          <a:xfrm>
            <a:off x="6896880" y="2466020"/>
            <a:ext cx="2857962" cy="369332"/>
          </a:xfrm>
          <a:prstGeom prst="rect">
            <a:avLst/>
          </a:prstGeom>
          <a:noFill/>
        </p:spPr>
        <p:txBody>
          <a:bodyPr wrap="none" rtlCol="0">
            <a:spAutoFit/>
          </a:bodyPr>
          <a:lstStyle/>
          <a:p>
            <a:r>
              <a:rPr lang="pt-BR" dirty="0">
                <a:solidFill>
                  <a:schemeClr val="tx2">
                    <a:lumMod val="60000"/>
                    <a:lumOff val="40000"/>
                  </a:schemeClr>
                </a:solidFill>
              </a:rPr>
              <a:t>Espectro eletrônico</a:t>
            </a:r>
            <a:r>
              <a:rPr lang="pt-BR" dirty="0">
                <a:solidFill>
                  <a:srgbClr val="FFC000"/>
                </a:solidFill>
              </a:rPr>
              <a:t> </a:t>
            </a:r>
            <a:r>
              <a:rPr lang="pt-BR" dirty="0">
                <a:solidFill>
                  <a:srgbClr val="FF0000"/>
                </a:solidFill>
              </a:rPr>
              <a:t>(átomo)</a:t>
            </a:r>
            <a:r>
              <a:rPr lang="pt-BR" dirty="0">
                <a:solidFill>
                  <a:schemeClr val="tx2">
                    <a:lumMod val="60000"/>
                    <a:lumOff val="40000"/>
                  </a:schemeClr>
                </a:solidFill>
              </a:rPr>
              <a:t> </a:t>
            </a:r>
          </a:p>
        </p:txBody>
      </p:sp>
      <p:cxnSp>
        <p:nvCxnSpPr>
          <p:cNvPr id="12" name="Straight Arrow Connector 11"/>
          <p:cNvCxnSpPr/>
          <p:nvPr/>
        </p:nvCxnSpPr>
        <p:spPr>
          <a:xfrm>
            <a:off x="5951984" y="2636912"/>
            <a:ext cx="86409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951984" y="2420888"/>
            <a:ext cx="864096"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951984" y="2636912"/>
            <a:ext cx="864096"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096000" y="3140968"/>
            <a:ext cx="864096" cy="144016"/>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096000" y="3284984"/>
            <a:ext cx="864096" cy="107260"/>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096000" y="3662608"/>
            <a:ext cx="864096" cy="1588"/>
          </a:xfrm>
          <a:prstGeom prst="straightConnector1">
            <a:avLst/>
          </a:prstGeom>
          <a:ln>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023622" y="4139788"/>
            <a:ext cx="3230564" cy="369332"/>
          </a:xfrm>
          <a:prstGeom prst="rect">
            <a:avLst/>
          </a:prstGeom>
          <a:noFill/>
        </p:spPr>
        <p:txBody>
          <a:bodyPr wrap="none" rtlCol="0">
            <a:spAutoFit/>
          </a:bodyPr>
          <a:lstStyle/>
          <a:p>
            <a:r>
              <a:rPr lang="pt-BR" dirty="0">
                <a:solidFill>
                  <a:srgbClr val="00B0F0"/>
                </a:solidFill>
              </a:rPr>
              <a:t>Acoplamento magnético nuclear</a:t>
            </a:r>
          </a:p>
        </p:txBody>
      </p:sp>
      <p:cxnSp>
        <p:nvCxnSpPr>
          <p:cNvPr id="24" name="Straight Arrow Connector 23"/>
          <p:cNvCxnSpPr/>
          <p:nvPr/>
        </p:nvCxnSpPr>
        <p:spPr>
          <a:xfrm>
            <a:off x="6096000" y="4310180"/>
            <a:ext cx="86409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32105" y="3859376"/>
            <a:ext cx="3480183" cy="369332"/>
          </a:xfrm>
          <a:prstGeom prst="rect">
            <a:avLst/>
          </a:prstGeom>
          <a:noFill/>
        </p:spPr>
        <p:txBody>
          <a:bodyPr wrap="none" rtlCol="0">
            <a:spAutoFit/>
          </a:bodyPr>
          <a:lstStyle/>
          <a:p>
            <a:r>
              <a:rPr lang="pt-BR" dirty="0">
                <a:solidFill>
                  <a:schemeClr val="accent4">
                    <a:lumMod val="60000"/>
                    <a:lumOff val="40000"/>
                  </a:schemeClr>
                </a:solidFill>
              </a:rPr>
              <a:t>Acoplamento magnético eletrônico</a:t>
            </a:r>
          </a:p>
        </p:txBody>
      </p:sp>
      <p:cxnSp>
        <p:nvCxnSpPr>
          <p:cNvPr id="26" name="Straight Arrow Connector 25"/>
          <p:cNvCxnSpPr/>
          <p:nvPr/>
        </p:nvCxnSpPr>
        <p:spPr>
          <a:xfrm>
            <a:off x="6104482" y="4029768"/>
            <a:ext cx="864096" cy="1588"/>
          </a:xfrm>
          <a:prstGeom prst="straightConnector1">
            <a:avLst/>
          </a:prstGeom>
          <a:ln>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074990" y="1907540"/>
            <a:ext cx="4290662" cy="369332"/>
          </a:xfrm>
          <a:prstGeom prst="rect">
            <a:avLst/>
          </a:prstGeom>
          <a:noFill/>
          <a:ln>
            <a:noFill/>
          </a:ln>
        </p:spPr>
        <p:txBody>
          <a:bodyPr wrap="none" rtlCol="0">
            <a:spAutoFit/>
          </a:bodyPr>
          <a:lstStyle/>
          <a:p>
            <a:r>
              <a:rPr lang="pt-BR" dirty="0">
                <a:solidFill>
                  <a:srgbClr val="FFC000"/>
                </a:solidFill>
              </a:rPr>
              <a:t>Espalhamento e difração de raios-X </a:t>
            </a:r>
            <a:r>
              <a:rPr lang="pt-BR" dirty="0">
                <a:solidFill>
                  <a:srgbClr val="FF0000"/>
                </a:solidFill>
              </a:rPr>
              <a:t>(átomo)</a:t>
            </a:r>
            <a:endParaRPr lang="pt-BR" dirty="0">
              <a:solidFill>
                <a:srgbClr val="FFC000"/>
              </a:solidFill>
            </a:endParaRPr>
          </a:p>
        </p:txBody>
      </p:sp>
      <p:cxnSp>
        <p:nvCxnSpPr>
          <p:cNvPr id="28" name="Straight Arrow Connector 27"/>
          <p:cNvCxnSpPr/>
          <p:nvPr/>
        </p:nvCxnSpPr>
        <p:spPr>
          <a:xfrm>
            <a:off x="6066878" y="2077932"/>
            <a:ext cx="864096" cy="1588"/>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074990" y="1628800"/>
            <a:ext cx="4290662" cy="369332"/>
          </a:xfrm>
          <a:prstGeom prst="rect">
            <a:avLst/>
          </a:prstGeom>
          <a:noFill/>
          <a:ln>
            <a:noFill/>
          </a:ln>
        </p:spPr>
        <p:txBody>
          <a:bodyPr wrap="none" rtlCol="0">
            <a:spAutoFit/>
          </a:bodyPr>
          <a:lstStyle/>
          <a:p>
            <a:r>
              <a:rPr lang="pt-BR" dirty="0">
                <a:solidFill>
                  <a:srgbClr val="FFC000"/>
                </a:solidFill>
              </a:rPr>
              <a:t>Espalhamento e difração de raios-X </a:t>
            </a:r>
            <a:r>
              <a:rPr lang="pt-BR" dirty="0">
                <a:solidFill>
                  <a:srgbClr val="FF0000"/>
                </a:solidFill>
              </a:rPr>
              <a:t>(átomo)</a:t>
            </a:r>
          </a:p>
        </p:txBody>
      </p:sp>
      <p:cxnSp>
        <p:nvCxnSpPr>
          <p:cNvPr id="30" name="Straight Arrow Connector 29"/>
          <p:cNvCxnSpPr/>
          <p:nvPr/>
        </p:nvCxnSpPr>
        <p:spPr>
          <a:xfrm>
            <a:off x="6066878" y="1799192"/>
            <a:ext cx="864096" cy="1588"/>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023211" y="1246458"/>
            <a:ext cx="2854949" cy="369332"/>
          </a:xfrm>
          <a:prstGeom prst="rect">
            <a:avLst/>
          </a:prstGeom>
          <a:noFill/>
        </p:spPr>
        <p:txBody>
          <a:bodyPr wrap="none" rtlCol="0">
            <a:spAutoFit/>
          </a:bodyPr>
          <a:lstStyle/>
          <a:p>
            <a:r>
              <a:rPr lang="pt-BR" dirty="0">
                <a:solidFill>
                  <a:srgbClr val="00B0F0"/>
                </a:solidFill>
              </a:rPr>
              <a:t>Transição energética nuclear</a:t>
            </a:r>
          </a:p>
        </p:txBody>
      </p:sp>
      <p:cxnSp>
        <p:nvCxnSpPr>
          <p:cNvPr id="32" name="Straight Arrow Connector 31"/>
          <p:cNvCxnSpPr/>
          <p:nvPr/>
        </p:nvCxnSpPr>
        <p:spPr>
          <a:xfrm>
            <a:off x="6095588" y="1439152"/>
            <a:ext cx="86409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622032" y="5833312"/>
            <a:ext cx="6912768" cy="5040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29698" name="Object 2"/>
          <p:cNvGraphicFramePr>
            <a:graphicFrameLocks noChangeAspect="1"/>
          </p:cNvGraphicFramePr>
          <p:nvPr/>
        </p:nvGraphicFramePr>
        <p:xfrm>
          <a:off x="2711624" y="5877272"/>
          <a:ext cx="6769100" cy="431800"/>
        </p:xfrm>
        <a:graphic>
          <a:graphicData uri="http://schemas.openxmlformats.org/presentationml/2006/ole">
            <mc:AlternateContent xmlns:mc="http://schemas.openxmlformats.org/markup-compatibility/2006">
              <mc:Choice xmlns:v="urn:schemas-microsoft-com:vml" Requires="v">
                <p:oleObj name="Equation" r:id="rId3" imgW="3581280" imgH="228600" progId="Equation.3">
                  <p:embed/>
                </p:oleObj>
              </mc:Choice>
              <mc:Fallback>
                <p:oleObj name="Equation" r:id="rId3" imgW="3581280" imgH="228600" progId="Equation.3">
                  <p:embed/>
                  <p:pic>
                    <p:nvPicPr>
                      <p:cNvPr id="2969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624" y="5877272"/>
                        <a:ext cx="67691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2568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24DA12C-B6B8-4ED5-A5FE-C42819597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468" y="599106"/>
            <a:ext cx="4253648" cy="2087937"/>
          </a:xfrm>
          <a:prstGeom prst="rect">
            <a:avLst/>
          </a:prstGeom>
        </p:spPr>
      </p:pic>
      <p:pic>
        <p:nvPicPr>
          <p:cNvPr id="5" name="Imagem 4">
            <a:extLst>
              <a:ext uri="{FF2B5EF4-FFF2-40B4-BE49-F238E27FC236}">
                <a16:creationId xmlns:a16="http://schemas.microsoft.com/office/drawing/2014/main" id="{62C07AFD-6E0E-4567-B0ED-77AD8973A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884" y="599106"/>
            <a:ext cx="4253648" cy="2090878"/>
          </a:xfrm>
          <a:prstGeom prst="rect">
            <a:avLst/>
          </a:prstGeom>
        </p:spPr>
      </p:pic>
      <p:pic>
        <p:nvPicPr>
          <p:cNvPr id="7" name="Imagem 6">
            <a:extLst>
              <a:ext uri="{FF2B5EF4-FFF2-40B4-BE49-F238E27FC236}">
                <a16:creationId xmlns:a16="http://schemas.microsoft.com/office/drawing/2014/main" id="{63441A68-7D96-4945-874A-715EB0B78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3884" y="3897390"/>
            <a:ext cx="4253648" cy="2073056"/>
          </a:xfrm>
          <a:prstGeom prst="rect">
            <a:avLst/>
          </a:prstGeom>
        </p:spPr>
      </p:pic>
      <p:pic>
        <p:nvPicPr>
          <p:cNvPr id="11" name="Imagem 10">
            <a:extLst>
              <a:ext uri="{FF2B5EF4-FFF2-40B4-BE49-F238E27FC236}">
                <a16:creationId xmlns:a16="http://schemas.microsoft.com/office/drawing/2014/main" id="{103B01C7-E507-44CD-B9DB-4DCCA6922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469" y="3897390"/>
            <a:ext cx="4253647" cy="2085004"/>
          </a:xfrm>
          <a:prstGeom prst="rect">
            <a:avLst/>
          </a:prstGeom>
        </p:spPr>
      </p:pic>
      <p:pic>
        <p:nvPicPr>
          <p:cNvPr id="12" name="Imagem 11">
            <a:extLst>
              <a:ext uri="{FF2B5EF4-FFF2-40B4-BE49-F238E27FC236}">
                <a16:creationId xmlns:a16="http://schemas.microsoft.com/office/drawing/2014/main" id="{333936D4-7706-476A-9B08-6F8F290C34FF}"/>
              </a:ext>
            </a:extLst>
          </p:cNvPr>
          <p:cNvPicPr>
            <a:picLocks noChangeAspect="1"/>
          </p:cNvPicPr>
          <p:nvPr/>
        </p:nvPicPr>
        <p:blipFill rotWithShape="1">
          <a:blip r:embed="rId6"/>
          <a:srcRect l="54213" r="24106" b="3375"/>
          <a:stretch/>
        </p:blipFill>
        <p:spPr>
          <a:xfrm>
            <a:off x="8179227" y="1509945"/>
            <a:ext cx="1431195" cy="763894"/>
          </a:xfrm>
          <a:prstGeom prst="rect">
            <a:avLst/>
          </a:prstGeom>
        </p:spPr>
      </p:pic>
      <p:pic>
        <p:nvPicPr>
          <p:cNvPr id="8" name="Imagem 11">
            <a:extLst>
              <a:ext uri="{FF2B5EF4-FFF2-40B4-BE49-F238E27FC236}">
                <a16:creationId xmlns:a16="http://schemas.microsoft.com/office/drawing/2014/main" id="{23763E30-F90E-49E7-AE9A-7463D4B06A3F}"/>
              </a:ext>
            </a:extLst>
          </p:cNvPr>
          <p:cNvPicPr>
            <a:picLocks noChangeAspect="1"/>
          </p:cNvPicPr>
          <p:nvPr/>
        </p:nvPicPr>
        <p:blipFill rotWithShape="1">
          <a:blip r:embed="rId6"/>
          <a:srcRect r="84603" b="3375"/>
          <a:stretch/>
        </p:blipFill>
        <p:spPr>
          <a:xfrm>
            <a:off x="2266724" y="1287886"/>
            <a:ext cx="1016303" cy="763894"/>
          </a:xfrm>
          <a:prstGeom prst="rect">
            <a:avLst/>
          </a:prstGeom>
        </p:spPr>
      </p:pic>
      <p:pic>
        <p:nvPicPr>
          <p:cNvPr id="10" name="Imagem 11">
            <a:extLst>
              <a:ext uri="{FF2B5EF4-FFF2-40B4-BE49-F238E27FC236}">
                <a16:creationId xmlns:a16="http://schemas.microsoft.com/office/drawing/2014/main" id="{0C5429AC-419F-461D-9349-2A53A185A83A}"/>
              </a:ext>
            </a:extLst>
          </p:cNvPr>
          <p:cNvPicPr>
            <a:picLocks noChangeAspect="1"/>
          </p:cNvPicPr>
          <p:nvPr/>
        </p:nvPicPr>
        <p:blipFill rotWithShape="1">
          <a:blip r:embed="rId6"/>
          <a:srcRect l="18316" r="68165" b="3375"/>
          <a:stretch/>
        </p:blipFill>
        <p:spPr>
          <a:xfrm>
            <a:off x="2040752" y="4630345"/>
            <a:ext cx="892367" cy="763894"/>
          </a:xfrm>
          <a:prstGeom prst="rect">
            <a:avLst/>
          </a:prstGeom>
        </p:spPr>
      </p:pic>
      <p:pic>
        <p:nvPicPr>
          <p:cNvPr id="13" name="Imagem 11">
            <a:extLst>
              <a:ext uri="{FF2B5EF4-FFF2-40B4-BE49-F238E27FC236}">
                <a16:creationId xmlns:a16="http://schemas.microsoft.com/office/drawing/2014/main" id="{060A9516-1F2B-42E6-AFAA-0609C750E7AB}"/>
              </a:ext>
            </a:extLst>
          </p:cNvPr>
          <p:cNvPicPr>
            <a:picLocks noChangeAspect="1"/>
          </p:cNvPicPr>
          <p:nvPr/>
        </p:nvPicPr>
        <p:blipFill rotWithShape="1">
          <a:blip r:embed="rId6"/>
          <a:srcRect l="81909" r="1735" b="3375"/>
          <a:stretch/>
        </p:blipFill>
        <p:spPr>
          <a:xfrm>
            <a:off x="8179227" y="4709221"/>
            <a:ext cx="1079654" cy="763894"/>
          </a:xfrm>
          <a:prstGeom prst="rect">
            <a:avLst/>
          </a:prstGeom>
        </p:spPr>
      </p:pic>
      <p:sp>
        <p:nvSpPr>
          <p:cNvPr id="2" name="TextBox 1">
            <a:extLst>
              <a:ext uri="{FF2B5EF4-FFF2-40B4-BE49-F238E27FC236}">
                <a16:creationId xmlns:a16="http://schemas.microsoft.com/office/drawing/2014/main" id="{99397ED6-1304-42A1-8E98-A6C5E5A25D9A}"/>
              </a:ext>
            </a:extLst>
          </p:cNvPr>
          <p:cNvSpPr txBox="1"/>
          <p:nvPr/>
        </p:nvSpPr>
        <p:spPr>
          <a:xfrm>
            <a:off x="757440" y="2542408"/>
            <a:ext cx="4515980" cy="646331"/>
          </a:xfrm>
          <a:prstGeom prst="rect">
            <a:avLst/>
          </a:prstGeom>
          <a:noFill/>
        </p:spPr>
        <p:txBody>
          <a:bodyPr wrap="none" rtlCol="0">
            <a:spAutoFit/>
          </a:bodyPr>
          <a:lstStyle/>
          <a:p>
            <a:r>
              <a:rPr lang="pt-BR" dirty="0"/>
              <a:t>4000      3000      2000      1500     1000        500</a:t>
            </a:r>
          </a:p>
          <a:p>
            <a:pPr algn="ctr"/>
            <a:r>
              <a:rPr lang="pt-BR" dirty="0" err="1"/>
              <a:t>Wavenumber</a:t>
            </a:r>
            <a:r>
              <a:rPr lang="pt-BR" dirty="0"/>
              <a:t>, cm</a:t>
            </a:r>
            <a:r>
              <a:rPr lang="pt-BR" baseline="30000" dirty="0"/>
              <a:t>-1</a:t>
            </a:r>
            <a:endParaRPr lang="en-US" baseline="30000" dirty="0"/>
          </a:p>
        </p:txBody>
      </p:sp>
      <p:sp>
        <p:nvSpPr>
          <p:cNvPr id="16" name="TextBox 15">
            <a:extLst>
              <a:ext uri="{FF2B5EF4-FFF2-40B4-BE49-F238E27FC236}">
                <a16:creationId xmlns:a16="http://schemas.microsoft.com/office/drawing/2014/main" id="{5B8EDA70-9B08-4A7B-9B70-4F7C203412A6}"/>
              </a:ext>
            </a:extLst>
          </p:cNvPr>
          <p:cNvSpPr txBox="1"/>
          <p:nvPr/>
        </p:nvSpPr>
        <p:spPr>
          <a:xfrm>
            <a:off x="7000891" y="2486358"/>
            <a:ext cx="4515980" cy="646331"/>
          </a:xfrm>
          <a:prstGeom prst="rect">
            <a:avLst/>
          </a:prstGeom>
          <a:noFill/>
        </p:spPr>
        <p:txBody>
          <a:bodyPr wrap="none" rtlCol="0">
            <a:spAutoFit/>
          </a:bodyPr>
          <a:lstStyle/>
          <a:p>
            <a:r>
              <a:rPr lang="pt-BR" dirty="0"/>
              <a:t>4000      3000      2000      1500     1000        500</a:t>
            </a:r>
          </a:p>
          <a:p>
            <a:pPr algn="ctr"/>
            <a:r>
              <a:rPr lang="pt-BR" dirty="0" err="1"/>
              <a:t>Wavenumber</a:t>
            </a:r>
            <a:r>
              <a:rPr lang="pt-BR" dirty="0"/>
              <a:t>, cm</a:t>
            </a:r>
            <a:r>
              <a:rPr lang="pt-BR" baseline="30000" dirty="0"/>
              <a:t>-1</a:t>
            </a:r>
            <a:endParaRPr lang="en-US" baseline="30000" dirty="0"/>
          </a:p>
        </p:txBody>
      </p:sp>
      <p:sp>
        <p:nvSpPr>
          <p:cNvPr id="17" name="TextBox 16">
            <a:extLst>
              <a:ext uri="{FF2B5EF4-FFF2-40B4-BE49-F238E27FC236}">
                <a16:creationId xmlns:a16="http://schemas.microsoft.com/office/drawing/2014/main" id="{22D1EC2B-F863-4142-A65B-67F25DAA2F9D}"/>
              </a:ext>
            </a:extLst>
          </p:cNvPr>
          <p:cNvSpPr txBox="1"/>
          <p:nvPr/>
        </p:nvSpPr>
        <p:spPr>
          <a:xfrm>
            <a:off x="766584" y="5772192"/>
            <a:ext cx="4515980" cy="646331"/>
          </a:xfrm>
          <a:prstGeom prst="rect">
            <a:avLst/>
          </a:prstGeom>
          <a:noFill/>
        </p:spPr>
        <p:txBody>
          <a:bodyPr wrap="none" rtlCol="0">
            <a:spAutoFit/>
          </a:bodyPr>
          <a:lstStyle/>
          <a:p>
            <a:r>
              <a:rPr lang="pt-BR" dirty="0"/>
              <a:t>4000      3000      2000      1500     1000        500</a:t>
            </a:r>
          </a:p>
          <a:p>
            <a:pPr algn="ctr"/>
            <a:r>
              <a:rPr lang="pt-BR" dirty="0" err="1"/>
              <a:t>Wavenumber</a:t>
            </a:r>
            <a:r>
              <a:rPr lang="pt-BR" dirty="0"/>
              <a:t>, cm</a:t>
            </a:r>
            <a:r>
              <a:rPr lang="pt-BR" baseline="30000" dirty="0"/>
              <a:t>-1</a:t>
            </a:r>
            <a:endParaRPr lang="en-US" baseline="30000" dirty="0"/>
          </a:p>
        </p:txBody>
      </p:sp>
      <p:sp>
        <p:nvSpPr>
          <p:cNvPr id="18" name="TextBox 17">
            <a:extLst>
              <a:ext uri="{FF2B5EF4-FFF2-40B4-BE49-F238E27FC236}">
                <a16:creationId xmlns:a16="http://schemas.microsoft.com/office/drawing/2014/main" id="{414A07A8-2C4D-4D87-AEE4-7CA68414D290}"/>
              </a:ext>
            </a:extLst>
          </p:cNvPr>
          <p:cNvSpPr txBox="1"/>
          <p:nvPr/>
        </p:nvSpPr>
        <p:spPr>
          <a:xfrm>
            <a:off x="7000891" y="5795362"/>
            <a:ext cx="4515980" cy="646331"/>
          </a:xfrm>
          <a:prstGeom prst="rect">
            <a:avLst/>
          </a:prstGeom>
          <a:noFill/>
        </p:spPr>
        <p:txBody>
          <a:bodyPr wrap="none" rtlCol="0">
            <a:spAutoFit/>
          </a:bodyPr>
          <a:lstStyle/>
          <a:p>
            <a:r>
              <a:rPr lang="pt-BR" dirty="0"/>
              <a:t>4000      3000      2000      1500     1000        500</a:t>
            </a:r>
          </a:p>
          <a:p>
            <a:pPr algn="ctr"/>
            <a:r>
              <a:rPr lang="pt-BR" dirty="0" err="1"/>
              <a:t>Wavenumber</a:t>
            </a:r>
            <a:r>
              <a:rPr lang="pt-BR" dirty="0"/>
              <a:t>, cm</a:t>
            </a:r>
            <a:r>
              <a:rPr lang="pt-BR" baseline="30000" dirty="0"/>
              <a:t>-1</a:t>
            </a:r>
            <a:endParaRPr lang="en-US" baseline="30000" dirty="0"/>
          </a:p>
        </p:txBody>
      </p:sp>
      <p:cxnSp>
        <p:nvCxnSpPr>
          <p:cNvPr id="6" name="Straight Arrow Connector 5">
            <a:extLst>
              <a:ext uri="{FF2B5EF4-FFF2-40B4-BE49-F238E27FC236}">
                <a16:creationId xmlns:a16="http://schemas.microsoft.com/office/drawing/2014/main" id="{BB399F49-5F4D-44D3-A7A1-1BB4387251BF}"/>
              </a:ext>
            </a:extLst>
          </p:cNvPr>
          <p:cNvCxnSpPr>
            <a:cxnSpLocks/>
          </p:cNvCxnSpPr>
          <p:nvPr/>
        </p:nvCxnSpPr>
        <p:spPr>
          <a:xfrm>
            <a:off x="3283027" y="446763"/>
            <a:ext cx="0" cy="224028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8E2435F-6255-4A45-A6DF-DEB86EF602B4}"/>
              </a:ext>
            </a:extLst>
          </p:cNvPr>
          <p:cNvCxnSpPr>
            <a:cxnSpLocks/>
          </p:cNvCxnSpPr>
          <p:nvPr/>
        </p:nvCxnSpPr>
        <p:spPr>
          <a:xfrm>
            <a:off x="3283027" y="3744760"/>
            <a:ext cx="0" cy="224028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A1E2CEC-D81B-4A27-9033-D3B4116D1649}"/>
              </a:ext>
            </a:extLst>
          </p:cNvPr>
          <p:cNvCxnSpPr>
            <a:cxnSpLocks/>
          </p:cNvCxnSpPr>
          <p:nvPr/>
        </p:nvCxnSpPr>
        <p:spPr>
          <a:xfrm>
            <a:off x="9159571" y="3744760"/>
            <a:ext cx="0" cy="224028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7F94AE5-4452-4A2D-AFB0-80F051EE4C59}"/>
              </a:ext>
            </a:extLst>
          </p:cNvPr>
          <p:cNvCxnSpPr>
            <a:cxnSpLocks/>
          </p:cNvCxnSpPr>
          <p:nvPr/>
        </p:nvCxnSpPr>
        <p:spPr>
          <a:xfrm>
            <a:off x="9485707" y="539894"/>
            <a:ext cx="0" cy="224028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FB5AEF8-4B66-4349-80AF-28D266BFC9F3}"/>
              </a:ext>
            </a:extLst>
          </p:cNvPr>
          <p:cNvSpPr/>
          <p:nvPr/>
        </p:nvSpPr>
        <p:spPr>
          <a:xfrm>
            <a:off x="675129" y="446763"/>
            <a:ext cx="2059362" cy="23334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AFE1CCD-7167-476E-B651-D32F7DA5A2AD}"/>
              </a:ext>
            </a:extLst>
          </p:cNvPr>
          <p:cNvSpPr/>
          <p:nvPr/>
        </p:nvSpPr>
        <p:spPr>
          <a:xfrm>
            <a:off x="6773105" y="370667"/>
            <a:ext cx="2059362" cy="23334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90BFFBC-C547-44CC-BF9C-ACD1E9C3B20C}"/>
              </a:ext>
            </a:extLst>
          </p:cNvPr>
          <p:cNvSpPr txBox="1"/>
          <p:nvPr/>
        </p:nvSpPr>
        <p:spPr>
          <a:xfrm>
            <a:off x="1425591" y="34624"/>
            <a:ext cx="9267793" cy="369332"/>
          </a:xfrm>
          <a:prstGeom prst="rect">
            <a:avLst/>
          </a:prstGeom>
          <a:noFill/>
        </p:spPr>
        <p:txBody>
          <a:bodyPr wrap="none" rtlCol="0">
            <a:spAutoFit/>
          </a:bodyPr>
          <a:lstStyle/>
          <a:p>
            <a:r>
              <a:rPr lang="pt-BR" dirty="0">
                <a:highlight>
                  <a:srgbClr val="FFFF00"/>
                </a:highlight>
              </a:rPr>
              <a:t>Alargamento das bandas está relacionado com o ambiente químico intermolecular. E.g., H-</a:t>
            </a:r>
            <a:r>
              <a:rPr lang="pt-BR" dirty="0" err="1">
                <a:highlight>
                  <a:srgbClr val="FFFF00"/>
                </a:highlight>
              </a:rPr>
              <a:t>bond</a:t>
            </a:r>
            <a:endParaRPr lang="en-US" dirty="0">
              <a:highlight>
                <a:srgbClr val="FFFF00"/>
              </a:highlight>
            </a:endParaRPr>
          </a:p>
        </p:txBody>
      </p:sp>
    </p:spTree>
    <p:extLst>
      <p:ext uri="{BB962C8B-B14F-4D97-AF65-F5344CB8AC3E}">
        <p14:creationId xmlns:p14="http://schemas.microsoft.com/office/powerpoint/2010/main" val="63816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5C7B091-BD46-4C60-A037-04A272719DEA}"/>
              </a:ext>
            </a:extLst>
          </p:cNvPr>
          <p:cNvGrpSpPr/>
          <p:nvPr/>
        </p:nvGrpSpPr>
        <p:grpSpPr>
          <a:xfrm>
            <a:off x="2599198" y="213835"/>
            <a:ext cx="7283788" cy="5680658"/>
            <a:chOff x="2599198" y="213835"/>
            <a:chExt cx="7283788" cy="5680658"/>
          </a:xfrm>
        </p:grpSpPr>
        <p:pic>
          <p:nvPicPr>
            <p:cNvPr id="2" name="Imagem 1">
              <a:extLst>
                <a:ext uri="{FF2B5EF4-FFF2-40B4-BE49-F238E27FC236}">
                  <a16:creationId xmlns:a16="http://schemas.microsoft.com/office/drawing/2014/main" id="{E45179A6-F57E-4789-92F9-5BA53607B07E}"/>
                </a:ext>
              </a:extLst>
            </p:cNvPr>
            <p:cNvPicPr>
              <a:picLocks noChangeAspect="1"/>
            </p:cNvPicPr>
            <p:nvPr/>
          </p:nvPicPr>
          <p:blipFill>
            <a:blip r:embed="rId2">
              <a:clrChange>
                <a:clrFrom>
                  <a:srgbClr val="F7F7F7"/>
                </a:clrFrom>
                <a:clrTo>
                  <a:srgbClr val="F7F7F7">
                    <a:alpha val="0"/>
                  </a:srgbClr>
                </a:clrTo>
              </a:clrChange>
            </a:blip>
            <a:stretch>
              <a:fillRect/>
            </a:stretch>
          </p:blipFill>
          <p:spPr>
            <a:xfrm>
              <a:off x="2599198" y="323426"/>
              <a:ext cx="6920580" cy="5571067"/>
            </a:xfrm>
            <a:prstGeom prst="rect">
              <a:avLst/>
            </a:prstGeom>
          </p:spPr>
        </p:pic>
        <p:sp>
          <p:nvSpPr>
            <p:cNvPr id="3" name="Retângulo 2">
              <a:extLst>
                <a:ext uri="{FF2B5EF4-FFF2-40B4-BE49-F238E27FC236}">
                  <a16:creationId xmlns:a16="http://schemas.microsoft.com/office/drawing/2014/main" id="{2EA5CADB-35AE-459E-A79E-632C5A8581DE}"/>
                </a:ext>
              </a:extLst>
            </p:cNvPr>
            <p:cNvSpPr/>
            <p:nvPr/>
          </p:nvSpPr>
          <p:spPr>
            <a:xfrm>
              <a:off x="8851140" y="213835"/>
              <a:ext cx="1031846" cy="528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4" name="Retângulo 1">
            <a:extLst>
              <a:ext uri="{FF2B5EF4-FFF2-40B4-BE49-F238E27FC236}">
                <a16:creationId xmlns:a16="http://schemas.microsoft.com/office/drawing/2014/main" id="{73BAA95D-E9F6-4FD9-8CD6-0E64DE55F246}"/>
              </a:ext>
            </a:extLst>
          </p:cNvPr>
          <p:cNvSpPr/>
          <p:nvPr/>
        </p:nvSpPr>
        <p:spPr>
          <a:xfrm>
            <a:off x="364927" y="6108030"/>
            <a:ext cx="11389121" cy="646331"/>
          </a:xfrm>
          <a:prstGeom prst="rect">
            <a:avLst/>
          </a:prstGeom>
        </p:spPr>
        <p:txBody>
          <a:bodyPr wrap="square">
            <a:spAutoFit/>
          </a:bodyPr>
          <a:lstStyle/>
          <a:p>
            <a:pPr algn="ctr"/>
            <a:r>
              <a:rPr lang="en-US" b="1" dirty="0">
                <a:solidFill>
                  <a:srgbClr val="FF0000"/>
                </a:solidFill>
              </a:rPr>
              <a:t>It is possible to measures scattered photons which have transferred part of their energy to excite the molecule to a higher vibrational energy level (1 in 10</a:t>
            </a:r>
            <a:r>
              <a:rPr lang="en-US" b="1" baseline="30000" dirty="0">
                <a:solidFill>
                  <a:srgbClr val="FF0000"/>
                </a:solidFill>
              </a:rPr>
              <a:t>7</a:t>
            </a:r>
            <a:r>
              <a:rPr lang="en-US" b="1" dirty="0">
                <a:solidFill>
                  <a:srgbClr val="FF0000"/>
                </a:solidFill>
              </a:rPr>
              <a:t> photons!)</a:t>
            </a:r>
          </a:p>
        </p:txBody>
      </p:sp>
    </p:spTree>
    <p:extLst>
      <p:ext uri="{BB962C8B-B14F-4D97-AF65-F5344CB8AC3E}">
        <p14:creationId xmlns:p14="http://schemas.microsoft.com/office/powerpoint/2010/main" val="4229250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0E27C7CA-7B35-4C2A-A9C4-C8D77801F220}"/>
              </a:ext>
            </a:extLst>
          </p:cNvPr>
          <p:cNvPicPr>
            <a:picLocks noChangeAspect="1"/>
          </p:cNvPicPr>
          <p:nvPr/>
        </p:nvPicPr>
        <p:blipFill>
          <a:blip r:embed="rId2">
            <a:clrChange>
              <a:clrFrom>
                <a:srgbClr val="FFFFFE"/>
              </a:clrFrom>
              <a:clrTo>
                <a:srgbClr val="FFFFFE">
                  <a:alpha val="0"/>
                </a:srgbClr>
              </a:clrTo>
            </a:clrChange>
          </a:blip>
          <a:stretch>
            <a:fillRect/>
          </a:stretch>
        </p:blipFill>
        <p:spPr>
          <a:xfrm>
            <a:off x="2033587" y="728662"/>
            <a:ext cx="8124825" cy="5400675"/>
          </a:xfrm>
          <a:prstGeom prst="rect">
            <a:avLst/>
          </a:prstGeom>
        </p:spPr>
      </p:pic>
      <p:sp>
        <p:nvSpPr>
          <p:cNvPr id="3" name="CaixaDeTexto 2">
            <a:extLst>
              <a:ext uri="{FF2B5EF4-FFF2-40B4-BE49-F238E27FC236}">
                <a16:creationId xmlns:a16="http://schemas.microsoft.com/office/drawing/2014/main" id="{0F385AB5-6041-452F-97AB-632C956CEBCE}"/>
              </a:ext>
            </a:extLst>
          </p:cNvPr>
          <p:cNvSpPr txBox="1"/>
          <p:nvPr/>
        </p:nvSpPr>
        <p:spPr>
          <a:xfrm>
            <a:off x="6677638" y="5016617"/>
            <a:ext cx="4516686" cy="369332"/>
          </a:xfrm>
          <a:prstGeom prst="rect">
            <a:avLst/>
          </a:prstGeom>
          <a:noFill/>
        </p:spPr>
        <p:txBody>
          <a:bodyPr wrap="none" rtlCol="0">
            <a:spAutoFit/>
          </a:bodyPr>
          <a:lstStyle/>
          <a:p>
            <a:r>
              <a:rPr lang="pt-BR" dirty="0"/>
              <a:t>(Some </a:t>
            </a:r>
            <a:r>
              <a:rPr lang="pt-BR" dirty="0" err="1"/>
              <a:t>vibrational</a:t>
            </a:r>
            <a:r>
              <a:rPr lang="pt-BR" dirty="0"/>
              <a:t> </a:t>
            </a:r>
            <a:r>
              <a:rPr lang="pt-BR" dirty="0" err="1"/>
              <a:t>modes</a:t>
            </a:r>
            <a:r>
              <a:rPr lang="pt-BR" dirty="0"/>
              <a:t> are Raman </a:t>
            </a:r>
            <a:r>
              <a:rPr lang="pt-BR" dirty="0" err="1"/>
              <a:t>inactive</a:t>
            </a:r>
            <a:r>
              <a:rPr lang="pt-BR" dirty="0"/>
              <a:t>!)</a:t>
            </a:r>
          </a:p>
        </p:txBody>
      </p:sp>
    </p:spTree>
    <p:extLst>
      <p:ext uri="{BB962C8B-B14F-4D97-AF65-F5344CB8AC3E}">
        <p14:creationId xmlns:p14="http://schemas.microsoft.com/office/powerpoint/2010/main" val="88218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7B12967-475B-4585-923E-BAF3FF82A935}"/>
              </a:ext>
            </a:extLst>
          </p:cNvPr>
          <p:cNvPicPr>
            <a:picLocks noChangeAspect="1"/>
          </p:cNvPicPr>
          <p:nvPr/>
        </p:nvPicPr>
        <p:blipFill rotWithShape="1">
          <a:blip r:embed="rId2">
            <a:clrChange>
              <a:clrFrom>
                <a:srgbClr val="FFFFFE"/>
              </a:clrFrom>
              <a:clrTo>
                <a:srgbClr val="FFFFFE">
                  <a:alpha val="0"/>
                </a:srgbClr>
              </a:clrTo>
            </a:clrChange>
          </a:blip>
          <a:srcRect b="23905"/>
          <a:stretch/>
        </p:blipFill>
        <p:spPr>
          <a:xfrm>
            <a:off x="1494939" y="230350"/>
            <a:ext cx="8791575" cy="2652809"/>
          </a:xfrm>
          <a:prstGeom prst="rect">
            <a:avLst/>
          </a:prstGeom>
        </p:spPr>
      </p:pic>
      <p:sp>
        <p:nvSpPr>
          <p:cNvPr id="4" name="CaixaDeTexto 3">
            <a:extLst>
              <a:ext uri="{FF2B5EF4-FFF2-40B4-BE49-F238E27FC236}">
                <a16:creationId xmlns:a16="http://schemas.microsoft.com/office/drawing/2014/main" id="{F15E5321-72A9-4FF3-A86E-B970632C6E98}"/>
              </a:ext>
            </a:extLst>
          </p:cNvPr>
          <p:cNvSpPr txBox="1"/>
          <p:nvPr/>
        </p:nvSpPr>
        <p:spPr>
          <a:xfrm>
            <a:off x="772728" y="2610337"/>
            <a:ext cx="4061433" cy="369332"/>
          </a:xfrm>
          <a:prstGeom prst="rect">
            <a:avLst/>
          </a:prstGeom>
          <a:noFill/>
        </p:spPr>
        <p:txBody>
          <a:bodyPr wrap="none" rtlCol="0">
            <a:spAutoFit/>
          </a:bodyPr>
          <a:lstStyle/>
          <a:p>
            <a:r>
              <a:rPr lang="pt-BR" dirty="0">
                <a:solidFill>
                  <a:srgbClr val="FF0000"/>
                </a:solidFill>
              </a:rPr>
              <a:t>Momento de dipolo induzido (transiente)</a:t>
            </a:r>
          </a:p>
        </p:txBody>
      </p:sp>
      <mc:AlternateContent xmlns:mc="http://schemas.openxmlformats.org/markup-compatibility/2006" xmlns:a14="http://schemas.microsoft.com/office/drawing/2010/main">
        <mc:Choice Requires="a14">
          <p:sp>
            <p:nvSpPr>
              <p:cNvPr id="5" name="CaixaDeTexto 4">
                <a:extLst>
                  <a:ext uri="{FF2B5EF4-FFF2-40B4-BE49-F238E27FC236}">
                    <a16:creationId xmlns:a16="http://schemas.microsoft.com/office/drawing/2014/main" id="{ACAC71EF-3A19-4F08-B053-16FA31D7098D}"/>
                  </a:ext>
                </a:extLst>
              </p:cNvPr>
              <p:cNvSpPr txBox="1"/>
              <p:nvPr/>
            </p:nvSpPr>
            <p:spPr>
              <a:xfrm>
                <a:off x="2004969" y="3076179"/>
                <a:ext cx="8436925" cy="705642"/>
              </a:xfrm>
              <a:prstGeom prst="rect">
                <a:avLst/>
              </a:prstGeom>
              <a:noFill/>
            </p:spPr>
            <p:txBody>
              <a:bodyPr wrap="none" rtlCol="0">
                <a:spAutoFit/>
              </a:bodyPr>
              <a:lstStyle/>
              <a:p>
                <a:pPr algn="ctr"/>
                <a:r>
                  <a:rPr lang="pt-BR" dirty="0">
                    <a:solidFill>
                      <a:srgbClr val="FF0000"/>
                    </a:solidFill>
                  </a:rPr>
                  <a:t>Polarizabilidade molecular</a:t>
                </a:r>
              </a:p>
              <a:p>
                <a:r>
                  <a:rPr lang="pt-BR" dirty="0">
                    <a:solidFill>
                      <a:srgbClr val="FF0000"/>
                    </a:solidFill>
                  </a:rPr>
                  <a:t>(quão fácil a distribuição de densidade eletrônica da molécula pode ser distorcida por </a:t>
                </a:r>
                <a14:m>
                  <m:oMath xmlns:m="http://schemas.openxmlformats.org/officeDocument/2006/math">
                    <m:acc>
                      <m:accPr>
                        <m:chr m:val="⃗"/>
                        <m:ctrlPr>
                          <a:rPr lang="pt-BR" i="1" smtClean="0">
                            <a:solidFill>
                              <a:srgbClr val="FF0000"/>
                            </a:solidFill>
                            <a:latin typeface="Cambria Math" panose="02040503050406030204" pitchFamily="18" charset="0"/>
                          </a:rPr>
                        </m:ctrlPr>
                      </m:accPr>
                      <m:e>
                        <m:r>
                          <a:rPr lang="pt-BR" b="0" i="1" smtClean="0">
                            <a:solidFill>
                              <a:srgbClr val="FF0000"/>
                            </a:solidFill>
                            <a:latin typeface="Cambria Math" panose="02040503050406030204" pitchFamily="18" charset="0"/>
                          </a:rPr>
                          <m:t>𝐸</m:t>
                        </m:r>
                      </m:e>
                    </m:acc>
                  </m:oMath>
                </a14:m>
                <a:r>
                  <a:rPr lang="pt-BR" dirty="0">
                    <a:solidFill>
                      <a:srgbClr val="FF0000"/>
                    </a:solidFill>
                  </a:rPr>
                  <a:t>)</a:t>
                </a:r>
              </a:p>
            </p:txBody>
          </p:sp>
        </mc:Choice>
        <mc:Fallback xmlns="">
          <p:sp>
            <p:nvSpPr>
              <p:cNvPr id="5" name="CaixaDeTexto 4">
                <a:extLst>
                  <a:ext uri="{FF2B5EF4-FFF2-40B4-BE49-F238E27FC236}">
                    <a16:creationId xmlns:a16="http://schemas.microsoft.com/office/drawing/2014/main" id="{ACAC71EF-3A19-4F08-B053-16FA31D7098D}"/>
                  </a:ext>
                </a:extLst>
              </p:cNvPr>
              <p:cNvSpPr txBox="1">
                <a:spLocks noRot="1" noChangeAspect="1" noMove="1" noResize="1" noEditPoints="1" noAdjustHandles="1" noChangeArrowheads="1" noChangeShapeType="1" noTextEdit="1"/>
              </p:cNvSpPr>
              <p:nvPr/>
            </p:nvSpPr>
            <p:spPr>
              <a:xfrm>
                <a:off x="2004969" y="3076179"/>
                <a:ext cx="8436925" cy="705642"/>
              </a:xfrm>
              <a:prstGeom prst="rect">
                <a:avLst/>
              </a:prstGeom>
              <a:blipFill>
                <a:blip r:embed="rId3"/>
                <a:stretch>
                  <a:fillRect l="-650" t="-5217" r="-145" b="-10435"/>
                </a:stretch>
              </a:blipFill>
            </p:spPr>
            <p:txBody>
              <a:bodyPr/>
              <a:lstStyle/>
              <a:p>
                <a:r>
                  <a:rPr lang="pt-BR">
                    <a:noFill/>
                  </a:rPr>
                  <a:t> </a:t>
                </a:r>
              </a:p>
            </p:txBody>
          </p:sp>
        </mc:Fallback>
      </mc:AlternateContent>
      <p:sp>
        <p:nvSpPr>
          <p:cNvPr id="6" name="CaixaDeTexto 5">
            <a:extLst>
              <a:ext uri="{FF2B5EF4-FFF2-40B4-BE49-F238E27FC236}">
                <a16:creationId xmlns:a16="http://schemas.microsoft.com/office/drawing/2014/main" id="{47C98443-856C-40CC-A8F6-3D171C5C036D}"/>
              </a:ext>
            </a:extLst>
          </p:cNvPr>
          <p:cNvSpPr txBox="1"/>
          <p:nvPr/>
        </p:nvSpPr>
        <p:spPr>
          <a:xfrm>
            <a:off x="7023924" y="2329161"/>
            <a:ext cx="2534925" cy="369332"/>
          </a:xfrm>
          <a:prstGeom prst="rect">
            <a:avLst/>
          </a:prstGeom>
          <a:noFill/>
        </p:spPr>
        <p:txBody>
          <a:bodyPr wrap="none" rtlCol="0">
            <a:spAutoFit/>
          </a:bodyPr>
          <a:lstStyle/>
          <a:p>
            <a:r>
              <a:rPr lang="pt-BR" dirty="0">
                <a:solidFill>
                  <a:srgbClr val="FF0000"/>
                </a:solidFill>
              </a:rPr>
              <a:t>Campo elétrico incidente</a:t>
            </a:r>
          </a:p>
        </p:txBody>
      </p:sp>
      <p:pic>
        <p:nvPicPr>
          <p:cNvPr id="7" name="Imagem 6">
            <a:extLst>
              <a:ext uri="{FF2B5EF4-FFF2-40B4-BE49-F238E27FC236}">
                <a16:creationId xmlns:a16="http://schemas.microsoft.com/office/drawing/2014/main" id="{6D35806F-39E4-4E19-B3B5-12B5AB073CC9}"/>
              </a:ext>
            </a:extLst>
          </p:cNvPr>
          <p:cNvPicPr>
            <a:picLocks noChangeAspect="1"/>
          </p:cNvPicPr>
          <p:nvPr/>
        </p:nvPicPr>
        <p:blipFill>
          <a:blip r:embed="rId4">
            <a:clrChange>
              <a:clrFrom>
                <a:srgbClr val="FFFFFE"/>
              </a:clrFrom>
              <a:clrTo>
                <a:srgbClr val="FFFFFE">
                  <a:alpha val="0"/>
                </a:srgbClr>
              </a:clrTo>
            </a:clrChange>
          </a:blip>
          <a:stretch>
            <a:fillRect/>
          </a:stretch>
        </p:blipFill>
        <p:spPr>
          <a:xfrm>
            <a:off x="3340100" y="4293241"/>
            <a:ext cx="5438775" cy="2247900"/>
          </a:xfrm>
          <a:prstGeom prst="rect">
            <a:avLst/>
          </a:prstGeom>
        </p:spPr>
      </p:pic>
      <p:sp>
        <p:nvSpPr>
          <p:cNvPr id="8" name="CaixaDeTexto 7">
            <a:extLst>
              <a:ext uri="{FF2B5EF4-FFF2-40B4-BE49-F238E27FC236}">
                <a16:creationId xmlns:a16="http://schemas.microsoft.com/office/drawing/2014/main" id="{6B65CED2-E130-40E5-81E1-7C472D1E1B5D}"/>
              </a:ext>
            </a:extLst>
          </p:cNvPr>
          <p:cNvSpPr txBox="1"/>
          <p:nvPr/>
        </p:nvSpPr>
        <p:spPr>
          <a:xfrm>
            <a:off x="3481431" y="6442984"/>
            <a:ext cx="695511" cy="369332"/>
          </a:xfrm>
          <a:prstGeom prst="rect">
            <a:avLst/>
          </a:prstGeom>
          <a:noFill/>
        </p:spPr>
        <p:txBody>
          <a:bodyPr wrap="none" rtlCol="0">
            <a:spAutoFit/>
          </a:bodyPr>
          <a:lstStyle/>
          <a:p>
            <a:r>
              <a:rPr lang="pt-BR" dirty="0">
                <a:solidFill>
                  <a:srgbClr val="FF0000"/>
                </a:solidFill>
              </a:rPr>
              <a:t>Vetor</a:t>
            </a:r>
          </a:p>
        </p:txBody>
      </p:sp>
      <p:sp>
        <p:nvSpPr>
          <p:cNvPr id="9" name="CaixaDeTexto 8">
            <a:extLst>
              <a:ext uri="{FF2B5EF4-FFF2-40B4-BE49-F238E27FC236}">
                <a16:creationId xmlns:a16="http://schemas.microsoft.com/office/drawing/2014/main" id="{7CEA8CA7-A9CA-4BB9-BC85-924C1494BD21}"/>
              </a:ext>
            </a:extLst>
          </p:cNvPr>
          <p:cNvSpPr txBox="1"/>
          <p:nvPr/>
        </p:nvSpPr>
        <p:spPr>
          <a:xfrm>
            <a:off x="7943630" y="6442984"/>
            <a:ext cx="695511" cy="369332"/>
          </a:xfrm>
          <a:prstGeom prst="rect">
            <a:avLst/>
          </a:prstGeom>
          <a:noFill/>
        </p:spPr>
        <p:txBody>
          <a:bodyPr wrap="none" rtlCol="0">
            <a:spAutoFit/>
          </a:bodyPr>
          <a:lstStyle/>
          <a:p>
            <a:r>
              <a:rPr lang="pt-BR" dirty="0">
                <a:solidFill>
                  <a:srgbClr val="FF0000"/>
                </a:solidFill>
              </a:rPr>
              <a:t>Vetor</a:t>
            </a:r>
          </a:p>
        </p:txBody>
      </p:sp>
      <p:sp>
        <p:nvSpPr>
          <p:cNvPr id="10" name="CaixaDeTexto 9">
            <a:extLst>
              <a:ext uri="{FF2B5EF4-FFF2-40B4-BE49-F238E27FC236}">
                <a16:creationId xmlns:a16="http://schemas.microsoft.com/office/drawing/2014/main" id="{DDF52FD3-91BD-49C6-8187-C9B793D6ED0B}"/>
              </a:ext>
            </a:extLst>
          </p:cNvPr>
          <p:cNvSpPr txBox="1"/>
          <p:nvPr/>
        </p:nvSpPr>
        <p:spPr>
          <a:xfrm>
            <a:off x="5890726" y="6442984"/>
            <a:ext cx="805349" cy="369332"/>
          </a:xfrm>
          <a:prstGeom prst="rect">
            <a:avLst/>
          </a:prstGeom>
          <a:noFill/>
        </p:spPr>
        <p:txBody>
          <a:bodyPr wrap="none" rtlCol="0">
            <a:spAutoFit/>
          </a:bodyPr>
          <a:lstStyle/>
          <a:p>
            <a:r>
              <a:rPr lang="pt-BR" dirty="0">
                <a:solidFill>
                  <a:srgbClr val="FF0000"/>
                </a:solidFill>
              </a:rPr>
              <a:t>Tensor</a:t>
            </a:r>
          </a:p>
        </p:txBody>
      </p:sp>
      <p:sp>
        <p:nvSpPr>
          <p:cNvPr id="11" name="TextBox 10">
            <a:extLst>
              <a:ext uri="{FF2B5EF4-FFF2-40B4-BE49-F238E27FC236}">
                <a16:creationId xmlns:a16="http://schemas.microsoft.com/office/drawing/2014/main" id="{5B8BE240-E1DE-0B78-A8B7-7ECB3A6CFE80}"/>
              </a:ext>
            </a:extLst>
          </p:cNvPr>
          <p:cNvSpPr txBox="1"/>
          <p:nvPr/>
        </p:nvSpPr>
        <p:spPr>
          <a:xfrm>
            <a:off x="8876945" y="4607758"/>
            <a:ext cx="3129897" cy="1477328"/>
          </a:xfrm>
          <a:prstGeom prst="rect">
            <a:avLst/>
          </a:prstGeom>
          <a:solidFill>
            <a:schemeClr val="accent4">
              <a:lumMod val="20000"/>
              <a:lumOff val="80000"/>
            </a:schemeClr>
          </a:solidFill>
        </p:spPr>
        <p:txBody>
          <a:bodyPr wrap="square">
            <a:spAutoFit/>
          </a:bodyPr>
          <a:lstStyle/>
          <a:p>
            <a:pPr algn="ctr"/>
            <a:r>
              <a:rPr lang="pt-BR" dirty="0"/>
              <a:t>A polarizabilidade das moléculas depende da</a:t>
            </a:r>
          </a:p>
          <a:p>
            <a:pPr algn="ctr"/>
            <a:r>
              <a:rPr lang="pt-BR" dirty="0"/>
              <a:t>orientação da própria molécula em relação ao campo aplicado, ou seja, é anisotrópica.</a:t>
            </a:r>
            <a:endParaRPr lang="en-US" dirty="0"/>
          </a:p>
        </p:txBody>
      </p:sp>
    </p:spTree>
    <p:extLst>
      <p:ext uri="{BB962C8B-B14F-4D97-AF65-F5344CB8AC3E}">
        <p14:creationId xmlns:p14="http://schemas.microsoft.com/office/powerpoint/2010/main" val="429406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FDEA501-4822-4E12-B06D-E297AA91F57F}"/>
              </a:ext>
            </a:extLst>
          </p:cNvPr>
          <p:cNvPicPr>
            <a:picLocks noChangeAspect="1"/>
          </p:cNvPicPr>
          <p:nvPr/>
        </p:nvPicPr>
        <p:blipFill>
          <a:blip r:embed="rId2"/>
          <a:stretch>
            <a:fillRect/>
          </a:stretch>
        </p:blipFill>
        <p:spPr>
          <a:xfrm>
            <a:off x="1743075" y="733425"/>
            <a:ext cx="8705850" cy="5391150"/>
          </a:xfrm>
          <a:prstGeom prst="rect">
            <a:avLst/>
          </a:prstGeom>
        </p:spPr>
      </p:pic>
    </p:spTree>
    <p:extLst>
      <p:ext uri="{BB962C8B-B14F-4D97-AF65-F5344CB8AC3E}">
        <p14:creationId xmlns:p14="http://schemas.microsoft.com/office/powerpoint/2010/main" val="862062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67F5ED3-931F-4A3B-9016-B8D69DD7122C}"/>
              </a:ext>
            </a:extLst>
          </p:cNvPr>
          <p:cNvPicPr>
            <a:picLocks noChangeAspect="1"/>
          </p:cNvPicPr>
          <p:nvPr/>
        </p:nvPicPr>
        <p:blipFill>
          <a:blip r:embed="rId2"/>
          <a:stretch>
            <a:fillRect/>
          </a:stretch>
        </p:blipFill>
        <p:spPr>
          <a:xfrm>
            <a:off x="1671637" y="600075"/>
            <a:ext cx="8848725" cy="5657850"/>
          </a:xfrm>
          <a:prstGeom prst="rect">
            <a:avLst/>
          </a:prstGeom>
        </p:spPr>
      </p:pic>
      <p:sp>
        <p:nvSpPr>
          <p:cNvPr id="3" name="CaixaDeTexto 2">
            <a:extLst>
              <a:ext uri="{FF2B5EF4-FFF2-40B4-BE49-F238E27FC236}">
                <a16:creationId xmlns:a16="http://schemas.microsoft.com/office/drawing/2014/main" id="{082ED8F6-1EB9-4ADE-99AC-A851DEAAB00A}"/>
              </a:ext>
            </a:extLst>
          </p:cNvPr>
          <p:cNvSpPr txBox="1"/>
          <p:nvPr/>
        </p:nvSpPr>
        <p:spPr>
          <a:xfrm>
            <a:off x="1868280" y="4367890"/>
            <a:ext cx="3528274" cy="369332"/>
          </a:xfrm>
          <a:prstGeom prst="rect">
            <a:avLst/>
          </a:prstGeom>
          <a:noFill/>
        </p:spPr>
        <p:txBody>
          <a:bodyPr wrap="none" rtlCol="0">
            <a:spAutoFit/>
          </a:bodyPr>
          <a:lstStyle/>
          <a:p>
            <a:r>
              <a:rPr lang="pt-BR" dirty="0">
                <a:solidFill>
                  <a:srgbClr val="FF0000"/>
                </a:solidFill>
              </a:rPr>
              <a:t>Polarizabilidade estática (equilíbrio)</a:t>
            </a:r>
          </a:p>
        </p:txBody>
      </p:sp>
      <p:sp>
        <p:nvSpPr>
          <p:cNvPr id="5" name="CaixaDeTexto 4">
            <a:extLst>
              <a:ext uri="{FF2B5EF4-FFF2-40B4-BE49-F238E27FC236}">
                <a16:creationId xmlns:a16="http://schemas.microsoft.com/office/drawing/2014/main" id="{869DC892-CCEB-4CED-8537-2C30FC596CB7}"/>
              </a:ext>
            </a:extLst>
          </p:cNvPr>
          <p:cNvSpPr txBox="1"/>
          <p:nvPr/>
        </p:nvSpPr>
        <p:spPr>
          <a:xfrm>
            <a:off x="7187682" y="2839616"/>
            <a:ext cx="5115375" cy="646331"/>
          </a:xfrm>
          <a:prstGeom prst="rect">
            <a:avLst/>
          </a:prstGeom>
          <a:noFill/>
        </p:spPr>
        <p:txBody>
          <a:bodyPr wrap="none" rtlCol="0">
            <a:spAutoFit/>
          </a:bodyPr>
          <a:lstStyle/>
          <a:p>
            <a:r>
              <a:rPr lang="pt-BR" dirty="0">
                <a:solidFill>
                  <a:srgbClr val="FF0000"/>
                </a:solidFill>
              </a:rPr>
              <a:t>Modulação vibracional da polarização</a:t>
            </a:r>
          </a:p>
          <a:p>
            <a:r>
              <a:rPr lang="pt-BR" dirty="0">
                <a:solidFill>
                  <a:srgbClr val="FF0000"/>
                </a:solidFill>
              </a:rPr>
              <a:t>(variação da polarizabilidade em função da vibração)</a:t>
            </a:r>
          </a:p>
        </p:txBody>
      </p:sp>
      <p:pic>
        <p:nvPicPr>
          <p:cNvPr id="6" name="Imagem 5">
            <a:extLst>
              <a:ext uri="{FF2B5EF4-FFF2-40B4-BE49-F238E27FC236}">
                <a16:creationId xmlns:a16="http://schemas.microsoft.com/office/drawing/2014/main" id="{B75B0A8D-EB18-4BA6-BF32-1298E065D910}"/>
              </a:ext>
            </a:extLst>
          </p:cNvPr>
          <p:cNvPicPr>
            <a:picLocks noChangeAspect="1"/>
          </p:cNvPicPr>
          <p:nvPr/>
        </p:nvPicPr>
        <p:blipFill>
          <a:blip r:embed="rId3"/>
          <a:stretch>
            <a:fillRect/>
          </a:stretch>
        </p:blipFill>
        <p:spPr>
          <a:xfrm>
            <a:off x="6059489" y="5506911"/>
            <a:ext cx="4460874" cy="863161"/>
          </a:xfrm>
          <a:prstGeom prst="rect">
            <a:avLst/>
          </a:prstGeom>
        </p:spPr>
      </p:pic>
      <p:grpSp>
        <p:nvGrpSpPr>
          <p:cNvPr id="14" name="Group 13">
            <a:extLst>
              <a:ext uri="{FF2B5EF4-FFF2-40B4-BE49-F238E27FC236}">
                <a16:creationId xmlns:a16="http://schemas.microsoft.com/office/drawing/2014/main" id="{6D584EBE-BECC-4391-B551-EB8186AF5D08}"/>
              </a:ext>
            </a:extLst>
          </p:cNvPr>
          <p:cNvGrpSpPr/>
          <p:nvPr/>
        </p:nvGrpSpPr>
        <p:grpSpPr>
          <a:xfrm>
            <a:off x="335902" y="256193"/>
            <a:ext cx="5243804" cy="2590994"/>
            <a:chOff x="615820" y="600075"/>
            <a:chExt cx="5243804" cy="2590994"/>
          </a:xfrm>
        </p:grpSpPr>
        <p:sp>
          <p:nvSpPr>
            <p:cNvPr id="4" name="Rectangle 3">
              <a:extLst>
                <a:ext uri="{FF2B5EF4-FFF2-40B4-BE49-F238E27FC236}">
                  <a16:creationId xmlns:a16="http://schemas.microsoft.com/office/drawing/2014/main" id="{CEF812C5-715C-4ED9-9AA1-56FB55A112D9}"/>
                </a:ext>
              </a:extLst>
            </p:cNvPr>
            <p:cNvSpPr/>
            <p:nvPr/>
          </p:nvSpPr>
          <p:spPr>
            <a:xfrm>
              <a:off x="615820" y="600075"/>
              <a:ext cx="5243804" cy="259099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7" name="CaixaDeTexto 24">
                  <a:extLst>
                    <a:ext uri="{FF2B5EF4-FFF2-40B4-BE49-F238E27FC236}">
                      <a16:creationId xmlns:a16="http://schemas.microsoft.com/office/drawing/2014/main" id="{C3F2028D-5DA8-4CDD-99C5-9A7032108A1D}"/>
                    </a:ext>
                  </a:extLst>
                </p:cNvPr>
                <p:cNvSpPr txBox="1"/>
                <p:nvPr/>
              </p:nvSpPr>
              <p:spPr>
                <a:xfrm>
                  <a:off x="1054886" y="1302697"/>
                  <a:ext cx="4254306"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pt-BR" b="0" i="1" smtClean="0">
                            <a:latin typeface="Cambria Math" panose="02040503050406030204" pitchFamily="18" charset="0"/>
                          </a:rPr>
                          <m:t>𝑄</m:t>
                        </m:r>
                        <m:d>
                          <m:dPr>
                            <m:ctrlPr>
                              <a:rPr lang="pt-BR" b="0" i="1" smtClean="0">
                                <a:latin typeface="Cambria Math" panose="02040503050406030204" pitchFamily="18" charset="0"/>
                              </a:rPr>
                            </m:ctrlPr>
                          </m:dPr>
                          <m:e>
                            <m:r>
                              <a:rPr lang="pt-BR" b="0" i="1" smtClean="0">
                                <a:latin typeface="Cambria Math" panose="02040503050406030204" pitchFamily="18" charset="0"/>
                              </a:rPr>
                              <m:t>𝑡</m:t>
                            </m:r>
                          </m:e>
                        </m:d>
                        <m:r>
                          <a:rPr lang="pt-BR" b="0" i="1" smtClean="0">
                            <a:latin typeface="Cambria Math" panose="02040503050406030204" pitchFamily="18" charset="0"/>
                          </a:rPr>
                          <m:t>=</m:t>
                        </m:r>
                        <m:sSub>
                          <m:sSubPr>
                            <m:ctrlPr>
                              <a:rPr lang="pt-BR" b="0" i="1" smtClean="0">
                                <a:latin typeface="Cambria Math" panose="02040503050406030204" pitchFamily="18" charset="0"/>
                              </a:rPr>
                            </m:ctrlPr>
                          </m:sSubPr>
                          <m:e>
                            <m:r>
                              <a:rPr lang="pt-BR" b="0" i="1" smtClean="0">
                                <a:latin typeface="Cambria Math" panose="02040503050406030204" pitchFamily="18" charset="0"/>
                              </a:rPr>
                              <m:t>𝑄</m:t>
                            </m:r>
                          </m:e>
                          <m:sub>
                            <m:r>
                              <a:rPr lang="pt-BR" b="0" i="1" smtClean="0">
                                <a:latin typeface="Cambria Math" panose="02040503050406030204" pitchFamily="18" charset="0"/>
                              </a:rPr>
                              <m:t>𝑜</m:t>
                            </m:r>
                          </m:sub>
                        </m:sSub>
                        <m:r>
                          <a:rPr lang="pt-BR" b="0" i="1" smtClean="0">
                            <a:latin typeface="Cambria Math" panose="02040503050406030204" pitchFamily="18" charset="0"/>
                          </a:rPr>
                          <m:t>𝑐𝑜𝑠</m:t>
                        </m:r>
                        <m:d>
                          <m:dPr>
                            <m:ctrlPr>
                              <a:rPr lang="pt-BR" b="0" i="1" smtClean="0">
                                <a:latin typeface="Cambria Math" panose="02040503050406030204" pitchFamily="18" charset="0"/>
                              </a:rPr>
                            </m:ctrlPr>
                          </m:dPr>
                          <m:e>
                            <m:r>
                              <a:rPr lang="pt-BR" b="0" i="1" smtClean="0">
                                <a:latin typeface="Cambria Math" panose="02040503050406030204" pitchFamily="18" charset="0"/>
                              </a:rPr>
                              <m:t>2</m:t>
                            </m:r>
                            <m:r>
                              <a:rPr lang="pt-BR" b="0" i="1" smtClean="0">
                                <a:latin typeface="Cambria Math" panose="02040503050406030204" pitchFamily="18" charset="0"/>
                                <a:ea typeface="Cambria Math" panose="02040503050406030204" pitchFamily="18" charset="0"/>
                              </a:rPr>
                              <m:t>𝜋𝜈</m:t>
                            </m:r>
                            <m:r>
                              <a:rPr lang="pt-BR" b="0" i="1" smtClean="0">
                                <a:latin typeface="Cambria Math" panose="02040503050406030204" pitchFamily="18" charset="0"/>
                                <a:ea typeface="Cambria Math" panose="02040503050406030204" pitchFamily="18" charset="0"/>
                              </a:rPr>
                              <m:t>𝑡</m:t>
                            </m:r>
                          </m:e>
                        </m:d>
                        <m:r>
                          <a:rPr lang="pt-BR" b="0" i="1" smtClean="0">
                            <a:latin typeface="Cambria Math" panose="02040503050406030204" pitchFamily="18" charset="0"/>
                            <a:ea typeface="Cambria Math" panose="02040503050406030204" pitchFamily="18" charset="0"/>
                          </a:rPr>
                          <m:t>; </m:t>
                        </m:r>
                        <m:r>
                          <a:rPr lang="pt-BR" b="0" i="1" smtClean="0">
                            <a:latin typeface="Cambria Math" panose="02040503050406030204" pitchFamily="18" charset="0"/>
                            <a:ea typeface="Cambria Math" panose="02040503050406030204" pitchFamily="18" charset="0"/>
                          </a:rPr>
                          <m:t>𝜈</m:t>
                        </m:r>
                        <m:r>
                          <a:rPr lang="pt-BR" b="0" i="1" smtClean="0">
                            <a:latin typeface="Cambria Math" panose="02040503050406030204" pitchFamily="18" charset="0"/>
                            <a:ea typeface="Cambria Math" panose="02040503050406030204" pitchFamily="18" charset="0"/>
                          </a:rPr>
                          <m:t>=</m:t>
                        </m:r>
                        <m:f>
                          <m:fPr>
                            <m:ctrlPr>
                              <a:rPr lang="pt-BR" b="0" i="1" smtClean="0">
                                <a:latin typeface="Cambria Math" panose="02040503050406030204" pitchFamily="18" charset="0"/>
                                <a:ea typeface="Cambria Math" panose="02040503050406030204" pitchFamily="18" charset="0"/>
                              </a:rPr>
                            </m:ctrlPr>
                          </m:fPr>
                          <m:num>
                            <m:r>
                              <a:rPr lang="pt-BR" b="0" i="1" smtClean="0">
                                <a:latin typeface="Cambria Math" panose="02040503050406030204" pitchFamily="18" charset="0"/>
                                <a:ea typeface="Cambria Math" panose="02040503050406030204" pitchFamily="18" charset="0"/>
                              </a:rPr>
                              <m:t>1</m:t>
                            </m:r>
                          </m:num>
                          <m:den>
                            <m:r>
                              <a:rPr lang="pt-BR" b="0" i="1" smtClean="0">
                                <a:latin typeface="Cambria Math" panose="02040503050406030204" pitchFamily="18" charset="0"/>
                                <a:ea typeface="Cambria Math" panose="02040503050406030204" pitchFamily="18" charset="0"/>
                              </a:rPr>
                              <m:t>2</m:t>
                            </m:r>
                            <m:r>
                              <a:rPr lang="pt-BR" b="0" i="1" smtClean="0">
                                <a:latin typeface="Cambria Math" panose="02040503050406030204" pitchFamily="18" charset="0"/>
                                <a:ea typeface="Cambria Math" panose="02040503050406030204" pitchFamily="18" charset="0"/>
                              </a:rPr>
                              <m:t>𝜋</m:t>
                            </m:r>
                          </m:den>
                        </m:f>
                        <m:rad>
                          <m:radPr>
                            <m:degHide m:val="on"/>
                            <m:ctrlPr>
                              <a:rPr lang="pt-BR" b="0" i="1" smtClean="0">
                                <a:latin typeface="Cambria Math" panose="02040503050406030204" pitchFamily="18" charset="0"/>
                                <a:ea typeface="Cambria Math" panose="02040503050406030204" pitchFamily="18" charset="0"/>
                              </a:rPr>
                            </m:ctrlPr>
                          </m:radPr>
                          <m:deg/>
                          <m:e>
                            <m:r>
                              <a:rPr lang="pt-BR" b="0" i="1" smtClean="0">
                                <a:latin typeface="Cambria Math" panose="02040503050406030204" pitchFamily="18" charset="0"/>
                                <a:ea typeface="Cambria Math" panose="02040503050406030204" pitchFamily="18" charset="0"/>
                              </a:rPr>
                              <m:t>(</m:t>
                            </m:r>
                            <m:f>
                              <m:fPr>
                                <m:ctrlPr>
                                  <a:rPr lang="pt-BR" b="0" i="1" smtClean="0">
                                    <a:latin typeface="Cambria Math" panose="02040503050406030204" pitchFamily="18" charset="0"/>
                                    <a:ea typeface="Cambria Math" panose="02040503050406030204" pitchFamily="18" charset="0"/>
                                  </a:rPr>
                                </m:ctrlPr>
                              </m:fPr>
                              <m:num>
                                <m:r>
                                  <a:rPr lang="pt-BR" b="0" i="1" smtClean="0">
                                    <a:latin typeface="Cambria Math" panose="02040503050406030204" pitchFamily="18" charset="0"/>
                                    <a:ea typeface="Cambria Math" panose="02040503050406030204" pitchFamily="18" charset="0"/>
                                  </a:rPr>
                                  <m:t>𝑘</m:t>
                                </m:r>
                              </m:num>
                              <m:den>
                                <m:sSub>
                                  <m:sSubPr>
                                    <m:ctrlPr>
                                      <a:rPr lang="pt-BR" b="0" i="1" smtClean="0">
                                        <a:latin typeface="Cambria Math" panose="02040503050406030204" pitchFamily="18" charset="0"/>
                                        <a:ea typeface="Cambria Math" panose="02040503050406030204" pitchFamily="18" charset="0"/>
                                      </a:rPr>
                                    </m:ctrlPr>
                                  </m:sSubPr>
                                  <m:e>
                                    <m:r>
                                      <a:rPr lang="pt-BR" b="0" i="1" smtClean="0">
                                        <a:latin typeface="Cambria Math" panose="02040503050406030204" pitchFamily="18" charset="0"/>
                                        <a:ea typeface="Cambria Math" panose="02040503050406030204" pitchFamily="18" charset="0"/>
                                      </a:rPr>
                                      <m:t>𝑚</m:t>
                                    </m:r>
                                  </m:e>
                                  <m:sub>
                                    <m:r>
                                      <a:rPr lang="pt-BR" b="0" i="1" smtClean="0">
                                        <a:latin typeface="Cambria Math" panose="02040503050406030204" pitchFamily="18" charset="0"/>
                                        <a:ea typeface="Cambria Math" panose="02040503050406030204" pitchFamily="18" charset="0"/>
                                      </a:rPr>
                                      <m:t>1</m:t>
                                    </m:r>
                                  </m:sub>
                                </m:sSub>
                              </m:den>
                            </m:f>
                            <m:r>
                              <a:rPr lang="pt-BR" b="0" i="1" smtClean="0">
                                <a:latin typeface="Cambria Math" panose="02040503050406030204" pitchFamily="18" charset="0"/>
                                <a:ea typeface="Cambria Math" panose="02040503050406030204" pitchFamily="18" charset="0"/>
                              </a:rPr>
                              <m:t>+</m:t>
                            </m:r>
                            <m:f>
                              <m:fPr>
                                <m:ctrlPr>
                                  <a:rPr lang="pt-BR" b="0" i="1" smtClean="0">
                                    <a:latin typeface="Cambria Math" panose="02040503050406030204" pitchFamily="18" charset="0"/>
                                    <a:ea typeface="Cambria Math" panose="02040503050406030204" pitchFamily="18" charset="0"/>
                                  </a:rPr>
                                </m:ctrlPr>
                              </m:fPr>
                              <m:num>
                                <m:r>
                                  <a:rPr lang="pt-BR" b="0" i="1" smtClean="0">
                                    <a:latin typeface="Cambria Math" panose="02040503050406030204" pitchFamily="18" charset="0"/>
                                    <a:ea typeface="Cambria Math" panose="02040503050406030204" pitchFamily="18" charset="0"/>
                                  </a:rPr>
                                  <m:t>𝑘</m:t>
                                </m:r>
                              </m:num>
                              <m:den>
                                <m:sSub>
                                  <m:sSubPr>
                                    <m:ctrlPr>
                                      <a:rPr lang="pt-BR" b="0" i="1" smtClean="0">
                                        <a:latin typeface="Cambria Math" panose="02040503050406030204" pitchFamily="18" charset="0"/>
                                        <a:ea typeface="Cambria Math" panose="02040503050406030204" pitchFamily="18" charset="0"/>
                                      </a:rPr>
                                    </m:ctrlPr>
                                  </m:sSubPr>
                                  <m:e>
                                    <m:r>
                                      <a:rPr lang="pt-BR" b="0" i="1" smtClean="0">
                                        <a:latin typeface="Cambria Math" panose="02040503050406030204" pitchFamily="18" charset="0"/>
                                        <a:ea typeface="Cambria Math" panose="02040503050406030204" pitchFamily="18" charset="0"/>
                                      </a:rPr>
                                      <m:t>𝑚</m:t>
                                    </m:r>
                                  </m:e>
                                  <m:sub>
                                    <m:r>
                                      <a:rPr lang="pt-BR" b="0" i="1" smtClean="0">
                                        <a:latin typeface="Cambria Math" panose="02040503050406030204" pitchFamily="18" charset="0"/>
                                        <a:ea typeface="Cambria Math" panose="02040503050406030204" pitchFamily="18" charset="0"/>
                                      </a:rPr>
                                      <m:t>2</m:t>
                                    </m:r>
                                  </m:sub>
                                </m:sSub>
                              </m:den>
                            </m:f>
                            <m:r>
                              <a:rPr lang="pt-BR" b="0" i="1" smtClean="0">
                                <a:latin typeface="Cambria Math" panose="02040503050406030204" pitchFamily="18" charset="0"/>
                                <a:ea typeface="Cambria Math" panose="02040503050406030204" pitchFamily="18" charset="0"/>
                              </a:rPr>
                              <m:t>)</m:t>
                            </m:r>
                          </m:e>
                        </m:rad>
                        <m:r>
                          <a:rPr lang="pt-BR" b="0" i="1" smtClean="0">
                            <a:latin typeface="Cambria Math" panose="02040503050406030204" pitchFamily="18" charset="0"/>
                            <a:ea typeface="Cambria Math" panose="02040503050406030204" pitchFamily="18" charset="0"/>
                          </a:rPr>
                          <m:t> </m:t>
                        </m:r>
                      </m:oMath>
                    </m:oMathPara>
                  </a14:m>
                  <a:endParaRPr lang="pt-BR" dirty="0"/>
                </a:p>
              </p:txBody>
            </p:sp>
          </mc:Choice>
          <mc:Fallback>
            <p:sp>
              <p:nvSpPr>
                <p:cNvPr id="7" name="CaixaDeTexto 24">
                  <a:extLst>
                    <a:ext uri="{FF2B5EF4-FFF2-40B4-BE49-F238E27FC236}">
                      <a16:creationId xmlns:a16="http://schemas.microsoft.com/office/drawing/2014/main" id="{C3F2028D-5DA8-4CDD-99C5-9A7032108A1D}"/>
                    </a:ext>
                  </a:extLst>
                </p:cNvPr>
                <p:cNvSpPr txBox="1">
                  <a:spLocks noRot="1" noChangeAspect="1" noMove="1" noResize="1" noEditPoints="1" noAdjustHandles="1" noChangeArrowheads="1" noChangeShapeType="1" noTextEdit="1"/>
                </p:cNvSpPr>
                <p:nvPr/>
              </p:nvSpPr>
              <p:spPr>
                <a:xfrm>
                  <a:off x="1054886" y="1302697"/>
                  <a:ext cx="4254306" cy="818366"/>
                </a:xfrm>
                <a:prstGeom prst="rect">
                  <a:avLst/>
                </a:prstGeom>
                <a:blipFill>
                  <a:blip r:embed="rId4"/>
                  <a:stretch>
                    <a:fillRect b="-741"/>
                  </a:stretch>
                </a:blipFill>
              </p:spPr>
              <p:txBody>
                <a:bodyPr/>
                <a:lstStyle/>
                <a:p>
                  <a:r>
                    <a:rPr lang="en-US">
                      <a:noFill/>
                    </a:rPr>
                    <a:t> </a:t>
                  </a:r>
                </a:p>
              </p:txBody>
            </p:sp>
          </mc:Fallback>
        </mc:AlternateContent>
        <p:sp>
          <p:nvSpPr>
            <p:cNvPr id="8" name="CaixaDeTexto 25">
              <a:extLst>
                <a:ext uri="{FF2B5EF4-FFF2-40B4-BE49-F238E27FC236}">
                  <a16:creationId xmlns:a16="http://schemas.microsoft.com/office/drawing/2014/main" id="{27ED81C6-8505-41F8-AC48-0153DCC206AD}"/>
                </a:ext>
              </a:extLst>
            </p:cNvPr>
            <p:cNvSpPr txBox="1"/>
            <p:nvPr/>
          </p:nvSpPr>
          <p:spPr>
            <a:xfrm>
              <a:off x="1078771" y="845473"/>
              <a:ext cx="4166910" cy="369332"/>
            </a:xfrm>
            <a:prstGeom prst="rect">
              <a:avLst/>
            </a:prstGeom>
            <a:noFill/>
          </p:spPr>
          <p:txBody>
            <a:bodyPr wrap="none" rtlCol="0">
              <a:spAutoFit/>
            </a:bodyPr>
            <a:lstStyle/>
            <a:p>
              <a:r>
                <a:rPr lang="pt-BR" dirty="0"/>
                <a:t>Solução do movimento harmônico simples</a:t>
              </a:r>
            </a:p>
          </p:txBody>
        </p:sp>
        <p:sp>
          <p:nvSpPr>
            <p:cNvPr id="9" name="Retângulo 26">
              <a:extLst>
                <a:ext uri="{FF2B5EF4-FFF2-40B4-BE49-F238E27FC236}">
                  <a16:creationId xmlns:a16="http://schemas.microsoft.com/office/drawing/2014/main" id="{DF56844F-1D1A-43A1-9121-661DCBC9EA5C}"/>
                </a:ext>
              </a:extLst>
            </p:cNvPr>
            <p:cNvSpPr/>
            <p:nvPr/>
          </p:nvSpPr>
          <p:spPr>
            <a:xfrm>
              <a:off x="944300" y="751344"/>
              <a:ext cx="4626566" cy="15195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27">
              <a:extLst>
                <a:ext uri="{FF2B5EF4-FFF2-40B4-BE49-F238E27FC236}">
                  <a16:creationId xmlns:a16="http://schemas.microsoft.com/office/drawing/2014/main" id="{3F5ADF12-E0BD-4E35-8615-ADAB19B281CD}"/>
                </a:ext>
              </a:extLst>
            </p:cNvPr>
            <p:cNvSpPr txBox="1"/>
            <p:nvPr/>
          </p:nvSpPr>
          <p:spPr>
            <a:xfrm>
              <a:off x="3162226" y="2470284"/>
              <a:ext cx="2422330" cy="369332"/>
            </a:xfrm>
            <a:prstGeom prst="rect">
              <a:avLst/>
            </a:prstGeom>
            <a:noFill/>
          </p:spPr>
          <p:txBody>
            <a:bodyPr wrap="none" rtlCol="0">
              <a:spAutoFit/>
            </a:bodyPr>
            <a:lstStyle/>
            <a:p>
              <a:r>
                <a:rPr lang="pt-BR" dirty="0">
                  <a:solidFill>
                    <a:srgbClr val="FF0000"/>
                  </a:solidFill>
                </a:rPr>
                <a:t>Frequência de oscilação</a:t>
              </a:r>
            </a:p>
          </p:txBody>
        </p:sp>
        <p:cxnSp>
          <p:nvCxnSpPr>
            <p:cNvPr id="11" name="Conector de Seta Reta 29">
              <a:extLst>
                <a:ext uri="{FF2B5EF4-FFF2-40B4-BE49-F238E27FC236}">
                  <a16:creationId xmlns:a16="http://schemas.microsoft.com/office/drawing/2014/main" id="{9A8823F0-D797-4CF5-8CA9-E227021EBF45}"/>
                </a:ext>
              </a:extLst>
            </p:cNvPr>
            <p:cNvCxnSpPr/>
            <p:nvPr/>
          </p:nvCxnSpPr>
          <p:spPr>
            <a:xfrm>
              <a:off x="3285045" y="1893758"/>
              <a:ext cx="81943" cy="52891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2" name="CaixaDeTexto 30">
              <a:extLst>
                <a:ext uri="{FF2B5EF4-FFF2-40B4-BE49-F238E27FC236}">
                  <a16:creationId xmlns:a16="http://schemas.microsoft.com/office/drawing/2014/main" id="{E7199901-9102-4CCE-AE73-6EEFA7182583}"/>
                </a:ext>
              </a:extLst>
            </p:cNvPr>
            <p:cNvSpPr txBox="1"/>
            <p:nvPr/>
          </p:nvSpPr>
          <p:spPr>
            <a:xfrm>
              <a:off x="895739" y="2422342"/>
              <a:ext cx="1958678" cy="646331"/>
            </a:xfrm>
            <a:prstGeom prst="rect">
              <a:avLst/>
            </a:prstGeom>
            <a:noFill/>
          </p:spPr>
          <p:txBody>
            <a:bodyPr wrap="none" rtlCol="0">
              <a:spAutoFit/>
            </a:bodyPr>
            <a:lstStyle/>
            <a:p>
              <a:r>
                <a:rPr lang="pt-BR" dirty="0">
                  <a:solidFill>
                    <a:srgbClr val="FF0000"/>
                  </a:solidFill>
                </a:rPr>
                <a:t>Amplitude máxima</a:t>
              </a:r>
            </a:p>
            <a:p>
              <a:pPr algn="ctr"/>
              <a:r>
                <a:rPr lang="pt-BR" dirty="0">
                  <a:solidFill>
                    <a:srgbClr val="FF0000"/>
                  </a:solidFill>
                </a:rPr>
                <a:t>de oscilação</a:t>
              </a:r>
            </a:p>
          </p:txBody>
        </p:sp>
        <p:cxnSp>
          <p:nvCxnSpPr>
            <p:cNvPr id="13" name="Conector de Seta Reta 31">
              <a:extLst>
                <a:ext uri="{FF2B5EF4-FFF2-40B4-BE49-F238E27FC236}">
                  <a16:creationId xmlns:a16="http://schemas.microsoft.com/office/drawing/2014/main" id="{674AF51C-0ED8-4AB3-91A5-4BEB359C9D17}"/>
                </a:ext>
              </a:extLst>
            </p:cNvPr>
            <p:cNvCxnSpPr/>
            <p:nvPr/>
          </p:nvCxnSpPr>
          <p:spPr>
            <a:xfrm>
              <a:off x="1945461" y="1893758"/>
              <a:ext cx="81943" cy="52891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6424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230259D-344A-4707-815D-5017E8C2E24A}"/>
              </a:ext>
            </a:extLst>
          </p:cNvPr>
          <p:cNvPicPr>
            <a:picLocks noChangeAspect="1"/>
          </p:cNvPicPr>
          <p:nvPr/>
        </p:nvPicPr>
        <p:blipFill>
          <a:blip r:embed="rId2"/>
          <a:stretch>
            <a:fillRect/>
          </a:stretch>
        </p:blipFill>
        <p:spPr>
          <a:xfrm>
            <a:off x="1795462" y="561975"/>
            <a:ext cx="8601075" cy="5734050"/>
          </a:xfrm>
          <a:prstGeom prst="rect">
            <a:avLst/>
          </a:prstGeom>
        </p:spPr>
      </p:pic>
    </p:spTree>
    <p:extLst>
      <p:ext uri="{BB962C8B-B14F-4D97-AF65-F5344CB8AC3E}">
        <p14:creationId xmlns:p14="http://schemas.microsoft.com/office/powerpoint/2010/main" val="2553011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42EBEC2-E7F0-48C7-98F6-C2879460003A}"/>
              </a:ext>
            </a:extLst>
          </p:cNvPr>
          <p:cNvPicPr>
            <a:picLocks noChangeAspect="1"/>
          </p:cNvPicPr>
          <p:nvPr/>
        </p:nvPicPr>
        <p:blipFill>
          <a:blip r:embed="rId2"/>
          <a:stretch>
            <a:fillRect/>
          </a:stretch>
        </p:blipFill>
        <p:spPr>
          <a:xfrm>
            <a:off x="1609725" y="652462"/>
            <a:ext cx="8972550" cy="5553075"/>
          </a:xfrm>
          <a:prstGeom prst="rect">
            <a:avLst/>
          </a:prstGeom>
        </p:spPr>
      </p:pic>
    </p:spTree>
    <p:extLst>
      <p:ext uri="{BB962C8B-B14F-4D97-AF65-F5344CB8AC3E}">
        <p14:creationId xmlns:p14="http://schemas.microsoft.com/office/powerpoint/2010/main" val="1599731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EB15CAF-E311-4E28-AF39-7329E29EB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4780" y="643467"/>
            <a:ext cx="7282439" cy="5571066"/>
          </a:xfrm>
          <a:prstGeom prst="rect">
            <a:avLst/>
          </a:prstGeom>
        </p:spPr>
      </p:pic>
      <p:sp>
        <p:nvSpPr>
          <p:cNvPr id="3" name="Arrow: Down 2">
            <a:extLst>
              <a:ext uri="{FF2B5EF4-FFF2-40B4-BE49-F238E27FC236}">
                <a16:creationId xmlns:a16="http://schemas.microsoft.com/office/drawing/2014/main" id="{D26087B4-0B61-7008-96EB-519F8DACE7B0}"/>
              </a:ext>
            </a:extLst>
          </p:cNvPr>
          <p:cNvSpPr/>
          <p:nvPr/>
        </p:nvSpPr>
        <p:spPr>
          <a:xfrm rot="17197973">
            <a:off x="1692067" y="113628"/>
            <a:ext cx="965675" cy="1339157"/>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a:t>
            </a:r>
          </a:p>
        </p:txBody>
      </p:sp>
    </p:spTree>
    <p:extLst>
      <p:ext uri="{BB962C8B-B14F-4D97-AF65-F5344CB8AC3E}">
        <p14:creationId xmlns:p14="http://schemas.microsoft.com/office/powerpoint/2010/main" val="291542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2B9B0D66-D07C-4B06-BA95-E798C00F2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858595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5058845C-3569-4E85-9B81-1CB55E4113C6}"/>
              </a:ext>
            </a:extLst>
          </p:cNvPr>
          <p:cNvSpPr/>
          <p:nvPr/>
        </p:nvSpPr>
        <p:spPr>
          <a:xfrm>
            <a:off x="795130" y="118118"/>
            <a:ext cx="10654748" cy="646331"/>
          </a:xfrm>
          <a:prstGeom prst="rect">
            <a:avLst/>
          </a:prstGeom>
        </p:spPr>
        <p:txBody>
          <a:bodyPr wrap="square">
            <a:spAutoFit/>
          </a:bodyPr>
          <a:lstStyle/>
          <a:p>
            <a:pPr algn="ctr"/>
            <a:r>
              <a:rPr lang="pt-BR" dirty="0"/>
              <a:t>Três processos principais pelos quais uma molécula pode absorver radiação. Cada um desses processos envolve um aumento de energia proporcional à luz absorvida.</a:t>
            </a:r>
          </a:p>
        </p:txBody>
      </p:sp>
      <p:sp>
        <p:nvSpPr>
          <p:cNvPr id="5" name="Retângulo 4">
            <a:extLst>
              <a:ext uri="{FF2B5EF4-FFF2-40B4-BE49-F238E27FC236}">
                <a16:creationId xmlns:a16="http://schemas.microsoft.com/office/drawing/2014/main" id="{33F0D285-07D6-4701-BDCA-3CCAEB4C3DC7}"/>
              </a:ext>
            </a:extLst>
          </p:cNvPr>
          <p:cNvSpPr/>
          <p:nvPr/>
        </p:nvSpPr>
        <p:spPr>
          <a:xfrm>
            <a:off x="1007165" y="6268135"/>
            <a:ext cx="10177670" cy="369332"/>
          </a:xfrm>
          <a:prstGeom prst="rect">
            <a:avLst/>
          </a:prstGeom>
        </p:spPr>
        <p:txBody>
          <a:bodyPr wrap="square">
            <a:spAutoFit/>
          </a:bodyPr>
          <a:lstStyle/>
          <a:p>
            <a:pPr algn="ctr"/>
            <a:r>
              <a:rPr lang="pt-BR" dirty="0"/>
              <a:t>Os níveis de energia podem ser classificados na seguinte ordem: eletrônica&gt; vibracional&gt; rotacional.</a:t>
            </a:r>
          </a:p>
        </p:txBody>
      </p:sp>
      <p:pic>
        <p:nvPicPr>
          <p:cNvPr id="5122" name="Picture 2" descr="Figure shows a graph of energy versus internuclear separation. There are two curves on the graph. The curve at the bottom is labeled ground state and the one at the top is labeled excited electronic state. Both are similar in shape, with a sharp dip to a trough, followed by a slow rise till the curve evens out. The ground state curve has five horizontal blue lines bounded by the curve, which look like rungs of a ladder. These are labeled vibrational energy level. Between two blue rungs are smaller purple rungs labeled rotational level. There are four such purple rungs each, between the first and second blue rungs, the second and third blue rungs and the third and fourth blue rungs. There is an arrow pointing up from the center of the trough. To the left of this arrow is a smaller arrow pointing up. This extends from the first purple rung of the first blue rung to the second purple rung of the second blue rung. The excited state curve has four blue rungs.">
            <a:extLst>
              <a:ext uri="{FF2B5EF4-FFF2-40B4-BE49-F238E27FC236}">
                <a16:creationId xmlns:a16="http://schemas.microsoft.com/office/drawing/2014/main" id="{02DB0100-8DE4-79D3-E2DB-5BFCB0B00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2241" y="1438275"/>
            <a:ext cx="4200525"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854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632AA72-E5A7-4C4E-8653-3419052CE10B}"/>
              </a:ext>
            </a:extLst>
          </p:cNvPr>
          <p:cNvPicPr>
            <a:picLocks noChangeAspect="1"/>
          </p:cNvPicPr>
          <p:nvPr/>
        </p:nvPicPr>
        <p:blipFill>
          <a:blip r:embed="rId2">
            <a:clrChange>
              <a:clrFrom>
                <a:srgbClr val="FFFFFE"/>
              </a:clrFrom>
              <a:clrTo>
                <a:srgbClr val="FFFFFE">
                  <a:alpha val="0"/>
                </a:srgbClr>
              </a:clrTo>
            </a:clrChange>
          </a:blip>
          <a:stretch>
            <a:fillRect/>
          </a:stretch>
        </p:blipFill>
        <p:spPr>
          <a:xfrm>
            <a:off x="1566677" y="643466"/>
            <a:ext cx="9058646" cy="5571067"/>
          </a:xfrm>
          <a:prstGeom prst="rect">
            <a:avLst/>
          </a:prstGeom>
        </p:spPr>
      </p:pic>
    </p:spTree>
    <p:extLst>
      <p:ext uri="{BB962C8B-B14F-4D97-AF65-F5344CB8AC3E}">
        <p14:creationId xmlns:p14="http://schemas.microsoft.com/office/powerpoint/2010/main" val="1818529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6D9F95DC-EC96-49C6-BC8D-08551E0A9D5E}"/>
              </a:ext>
            </a:extLst>
          </p:cNvPr>
          <p:cNvPicPr>
            <a:picLocks noChangeAspect="1"/>
          </p:cNvPicPr>
          <p:nvPr/>
        </p:nvPicPr>
        <p:blipFill>
          <a:blip r:embed="rId2"/>
          <a:stretch>
            <a:fillRect/>
          </a:stretch>
        </p:blipFill>
        <p:spPr>
          <a:xfrm>
            <a:off x="1695450" y="619125"/>
            <a:ext cx="8801100" cy="5619750"/>
          </a:xfrm>
          <a:prstGeom prst="rect">
            <a:avLst/>
          </a:prstGeom>
        </p:spPr>
      </p:pic>
      <p:sp>
        <p:nvSpPr>
          <p:cNvPr id="3" name="TextBox 2">
            <a:extLst>
              <a:ext uri="{FF2B5EF4-FFF2-40B4-BE49-F238E27FC236}">
                <a16:creationId xmlns:a16="http://schemas.microsoft.com/office/drawing/2014/main" id="{5EDCF670-058F-8462-AE16-42B5AA8242BF}"/>
              </a:ext>
            </a:extLst>
          </p:cNvPr>
          <p:cNvSpPr txBox="1"/>
          <p:nvPr/>
        </p:nvSpPr>
        <p:spPr>
          <a:xfrm>
            <a:off x="8931601" y="4966681"/>
            <a:ext cx="3129897" cy="1754326"/>
          </a:xfrm>
          <a:prstGeom prst="rect">
            <a:avLst/>
          </a:prstGeom>
          <a:solidFill>
            <a:schemeClr val="accent4">
              <a:lumMod val="20000"/>
              <a:lumOff val="80000"/>
            </a:schemeClr>
          </a:solidFill>
        </p:spPr>
        <p:txBody>
          <a:bodyPr wrap="square">
            <a:spAutoFit/>
          </a:bodyPr>
          <a:lstStyle/>
          <a:p>
            <a:pPr algn="ctr"/>
            <a:r>
              <a:rPr lang="pt-BR" dirty="0"/>
              <a:t>A polarizabilidade das moléculas depende da</a:t>
            </a:r>
          </a:p>
          <a:p>
            <a:pPr algn="ctr"/>
            <a:r>
              <a:rPr lang="pt-BR" dirty="0"/>
              <a:t>orientação da própria molécula em relação ao campo aplicado, ou seja, é anisotrópica = elipsóide</a:t>
            </a:r>
            <a:endParaRPr lang="en-US" dirty="0"/>
          </a:p>
        </p:txBody>
      </p:sp>
    </p:spTree>
    <p:extLst>
      <p:ext uri="{BB962C8B-B14F-4D97-AF65-F5344CB8AC3E}">
        <p14:creationId xmlns:p14="http://schemas.microsoft.com/office/powerpoint/2010/main" val="1233140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Agrupar 6">
            <a:extLst>
              <a:ext uri="{FF2B5EF4-FFF2-40B4-BE49-F238E27FC236}">
                <a16:creationId xmlns:a16="http://schemas.microsoft.com/office/drawing/2014/main" id="{16325AFE-B450-4D90-A060-E76301B0B235}"/>
              </a:ext>
            </a:extLst>
          </p:cNvPr>
          <p:cNvGrpSpPr/>
          <p:nvPr/>
        </p:nvGrpSpPr>
        <p:grpSpPr>
          <a:xfrm>
            <a:off x="3468498" y="481012"/>
            <a:ext cx="8572500" cy="5895975"/>
            <a:chOff x="1809750" y="481012"/>
            <a:chExt cx="8572500" cy="5895975"/>
          </a:xfrm>
        </p:grpSpPr>
        <p:pic>
          <p:nvPicPr>
            <p:cNvPr id="5" name="Imagem 4">
              <a:extLst>
                <a:ext uri="{FF2B5EF4-FFF2-40B4-BE49-F238E27FC236}">
                  <a16:creationId xmlns:a16="http://schemas.microsoft.com/office/drawing/2014/main" id="{D9BF3A7C-4D90-4482-A745-717082B4E8C7}"/>
                </a:ext>
              </a:extLst>
            </p:cNvPr>
            <p:cNvPicPr>
              <a:picLocks noChangeAspect="1"/>
            </p:cNvPicPr>
            <p:nvPr/>
          </p:nvPicPr>
          <p:blipFill>
            <a:blip r:embed="rId2">
              <a:clrChange>
                <a:clrFrom>
                  <a:srgbClr val="FFFFFE"/>
                </a:clrFrom>
                <a:clrTo>
                  <a:srgbClr val="FFFFFE">
                    <a:alpha val="0"/>
                  </a:srgbClr>
                </a:clrTo>
              </a:clrChange>
            </a:blip>
            <a:stretch>
              <a:fillRect/>
            </a:stretch>
          </p:blipFill>
          <p:spPr>
            <a:xfrm>
              <a:off x="1809750" y="481012"/>
              <a:ext cx="8572500" cy="5895975"/>
            </a:xfrm>
            <a:prstGeom prst="rect">
              <a:avLst/>
            </a:prstGeom>
          </p:spPr>
        </p:pic>
        <p:sp>
          <p:nvSpPr>
            <p:cNvPr id="6" name="Retângulo 5">
              <a:extLst>
                <a:ext uri="{FF2B5EF4-FFF2-40B4-BE49-F238E27FC236}">
                  <a16:creationId xmlns:a16="http://schemas.microsoft.com/office/drawing/2014/main" id="{64773263-7A3F-4AEC-8B0C-0C6F1D6F97FF}"/>
                </a:ext>
              </a:extLst>
            </p:cNvPr>
            <p:cNvSpPr/>
            <p:nvPr/>
          </p:nvSpPr>
          <p:spPr>
            <a:xfrm>
              <a:off x="1809750" y="4470400"/>
              <a:ext cx="361950"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9" name="Imagem 8">
            <a:extLst>
              <a:ext uri="{FF2B5EF4-FFF2-40B4-BE49-F238E27FC236}">
                <a16:creationId xmlns:a16="http://schemas.microsoft.com/office/drawing/2014/main" id="{EC3D7DE9-F832-47A1-889D-073934E90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02" y="1767924"/>
            <a:ext cx="3355848" cy="2543013"/>
          </a:xfrm>
          <a:prstGeom prst="rect">
            <a:avLst/>
          </a:prstGeom>
        </p:spPr>
      </p:pic>
    </p:spTree>
    <p:extLst>
      <p:ext uri="{BB962C8B-B14F-4D97-AF65-F5344CB8AC3E}">
        <p14:creationId xmlns:p14="http://schemas.microsoft.com/office/powerpoint/2010/main" val="3469396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B912F9B-7A0A-47FA-813E-0B16BA719C5F}"/>
              </a:ext>
            </a:extLst>
          </p:cNvPr>
          <p:cNvPicPr>
            <a:picLocks noChangeAspect="1"/>
          </p:cNvPicPr>
          <p:nvPr/>
        </p:nvPicPr>
        <p:blipFill>
          <a:blip r:embed="rId2">
            <a:clrChange>
              <a:clrFrom>
                <a:srgbClr val="FFFFFE"/>
              </a:clrFrom>
              <a:clrTo>
                <a:srgbClr val="FFFFFE">
                  <a:alpha val="0"/>
                </a:srgbClr>
              </a:clrTo>
            </a:clrChange>
          </a:blip>
          <a:stretch>
            <a:fillRect/>
          </a:stretch>
        </p:blipFill>
        <p:spPr>
          <a:xfrm>
            <a:off x="4545794" y="192129"/>
            <a:ext cx="6409590" cy="4632674"/>
          </a:xfrm>
          <a:prstGeom prst="rect">
            <a:avLst/>
          </a:prstGeom>
        </p:spPr>
      </p:pic>
      <p:pic>
        <p:nvPicPr>
          <p:cNvPr id="3" name="Imagem 4">
            <a:extLst>
              <a:ext uri="{FF2B5EF4-FFF2-40B4-BE49-F238E27FC236}">
                <a16:creationId xmlns:a16="http://schemas.microsoft.com/office/drawing/2014/main" id="{FE2197A6-EB56-466A-B13F-0D83B50D8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13" y="1698476"/>
            <a:ext cx="3266611" cy="2814846"/>
          </a:xfrm>
          <a:prstGeom prst="rect">
            <a:avLst/>
          </a:prstGeom>
        </p:spPr>
      </p:pic>
      <p:sp>
        <p:nvSpPr>
          <p:cNvPr id="4" name="Rectangle 3">
            <a:extLst>
              <a:ext uri="{FF2B5EF4-FFF2-40B4-BE49-F238E27FC236}">
                <a16:creationId xmlns:a16="http://schemas.microsoft.com/office/drawing/2014/main" id="{C587EB1E-7697-4253-83CE-7BD78E6D2C64}"/>
              </a:ext>
            </a:extLst>
          </p:cNvPr>
          <p:cNvSpPr/>
          <p:nvPr/>
        </p:nvSpPr>
        <p:spPr>
          <a:xfrm>
            <a:off x="3950208" y="5297425"/>
            <a:ext cx="1371600" cy="676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tângulo 10">
            <a:extLst>
              <a:ext uri="{FF2B5EF4-FFF2-40B4-BE49-F238E27FC236}">
                <a16:creationId xmlns:a16="http://schemas.microsoft.com/office/drawing/2014/main" id="{B8554C7E-3F27-4E00-9D83-EB1B4708994F}"/>
              </a:ext>
            </a:extLst>
          </p:cNvPr>
          <p:cNvSpPr/>
          <p:nvPr/>
        </p:nvSpPr>
        <p:spPr>
          <a:xfrm>
            <a:off x="300514" y="5465542"/>
            <a:ext cx="11590972" cy="1200329"/>
          </a:xfrm>
          <a:prstGeom prst="rect">
            <a:avLst/>
          </a:prstGeom>
          <a:solidFill>
            <a:schemeClr val="accent4">
              <a:lumMod val="20000"/>
              <a:lumOff val="80000"/>
            </a:schemeClr>
          </a:solidFill>
        </p:spPr>
        <p:txBody>
          <a:bodyPr wrap="square">
            <a:spAutoFit/>
          </a:bodyPr>
          <a:lstStyle/>
          <a:p>
            <a:pPr algn="ctr"/>
            <a:r>
              <a:rPr lang="pt-BR" b="1" dirty="0"/>
              <a:t>Regra de Exclusão Mútua em uma molécula que possui um centro de simetria</a:t>
            </a:r>
          </a:p>
          <a:p>
            <a:pPr algn="ctr"/>
            <a:r>
              <a:rPr lang="pt-BR" b="1" dirty="0"/>
              <a:t>(permite detectar a presença deste elemento de simetria por comparação do IR e Raman)</a:t>
            </a:r>
          </a:p>
          <a:p>
            <a:r>
              <a:rPr lang="pt-BR" dirty="0"/>
              <a:t>Em geral, vibrações moleculares simétricas em relação ao centro de simetria são proibidas no espectro infravermelho, enquanto vibrações moleculares que são antissimétricas ao centro de simetria são proibidas no espectro Raman. </a:t>
            </a:r>
          </a:p>
        </p:txBody>
      </p:sp>
    </p:spTree>
    <p:extLst>
      <p:ext uri="{BB962C8B-B14F-4D97-AF65-F5344CB8AC3E}">
        <p14:creationId xmlns:p14="http://schemas.microsoft.com/office/powerpoint/2010/main" val="294377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70AFB3-DDE2-4CC3-BB5C-BB94B520CF1A}"/>
              </a:ext>
            </a:extLst>
          </p:cNvPr>
          <p:cNvPicPr>
            <a:picLocks noChangeAspect="1"/>
          </p:cNvPicPr>
          <p:nvPr/>
        </p:nvPicPr>
        <p:blipFill>
          <a:blip r:embed="rId2"/>
          <a:stretch>
            <a:fillRect/>
          </a:stretch>
        </p:blipFill>
        <p:spPr>
          <a:xfrm>
            <a:off x="1566862" y="261937"/>
            <a:ext cx="9058275" cy="6334125"/>
          </a:xfrm>
          <a:prstGeom prst="rect">
            <a:avLst/>
          </a:prstGeom>
        </p:spPr>
      </p:pic>
    </p:spTree>
    <p:extLst>
      <p:ext uri="{BB962C8B-B14F-4D97-AF65-F5344CB8AC3E}">
        <p14:creationId xmlns:p14="http://schemas.microsoft.com/office/powerpoint/2010/main" val="368684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16C182B-1375-447C-8CE7-757A7799681E}"/>
              </a:ext>
            </a:extLst>
          </p:cNvPr>
          <p:cNvPicPr>
            <a:picLocks noChangeAspect="1"/>
          </p:cNvPicPr>
          <p:nvPr/>
        </p:nvPicPr>
        <p:blipFill>
          <a:blip r:embed="rId2"/>
          <a:stretch>
            <a:fillRect/>
          </a:stretch>
        </p:blipFill>
        <p:spPr>
          <a:xfrm>
            <a:off x="1111566" y="1027514"/>
            <a:ext cx="9731123" cy="5571067"/>
          </a:xfrm>
          <a:prstGeom prst="rect">
            <a:avLst/>
          </a:prstGeom>
        </p:spPr>
      </p:pic>
      <p:sp>
        <p:nvSpPr>
          <p:cNvPr id="3" name="TextBox 2">
            <a:extLst>
              <a:ext uri="{FF2B5EF4-FFF2-40B4-BE49-F238E27FC236}">
                <a16:creationId xmlns:a16="http://schemas.microsoft.com/office/drawing/2014/main" id="{B7B47E9B-CA12-447E-842B-5AE5FB2E659C}"/>
              </a:ext>
            </a:extLst>
          </p:cNvPr>
          <p:cNvSpPr txBox="1"/>
          <p:nvPr/>
        </p:nvSpPr>
        <p:spPr>
          <a:xfrm>
            <a:off x="4150919" y="145513"/>
            <a:ext cx="7984109" cy="369332"/>
          </a:xfrm>
          <a:prstGeom prst="rect">
            <a:avLst/>
          </a:prstGeom>
          <a:solidFill>
            <a:schemeClr val="accent4">
              <a:lumMod val="20000"/>
              <a:lumOff val="80000"/>
            </a:schemeClr>
          </a:solidFill>
        </p:spPr>
        <p:txBody>
          <a:bodyPr wrap="none" rtlCol="0">
            <a:spAutoFit/>
          </a:bodyPr>
          <a:lstStyle/>
          <a:p>
            <a:r>
              <a:rPr lang="pt-BR" b="1" dirty="0">
                <a:solidFill>
                  <a:srgbClr val="FF0000"/>
                </a:solidFill>
              </a:rPr>
              <a:t>Amide I: </a:t>
            </a:r>
            <a:r>
              <a:rPr lang="pt-BR" dirty="0">
                <a:solidFill>
                  <a:srgbClr val="FF0000"/>
                </a:solidFill>
              </a:rPr>
              <a:t>80% C=O stretch,  weakly coupled (20%) with C-N stretch and N-H bending</a:t>
            </a:r>
            <a:endParaRPr lang="en-US" dirty="0">
              <a:solidFill>
                <a:srgbClr val="FF0000"/>
              </a:solidFill>
            </a:endParaRPr>
          </a:p>
        </p:txBody>
      </p:sp>
      <p:sp>
        <p:nvSpPr>
          <p:cNvPr id="4" name="Arrow: Down 3">
            <a:extLst>
              <a:ext uri="{FF2B5EF4-FFF2-40B4-BE49-F238E27FC236}">
                <a16:creationId xmlns:a16="http://schemas.microsoft.com/office/drawing/2014/main" id="{B619DC14-BBC2-0DA9-38DC-EA118D8EF7AC}"/>
              </a:ext>
            </a:extLst>
          </p:cNvPr>
          <p:cNvSpPr/>
          <p:nvPr/>
        </p:nvSpPr>
        <p:spPr>
          <a:xfrm>
            <a:off x="4862558" y="1683521"/>
            <a:ext cx="367469" cy="41019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768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301521-7B1E-44FC-AE4D-937D2B649904}"/>
              </a:ext>
            </a:extLst>
          </p:cNvPr>
          <p:cNvPicPr>
            <a:picLocks noChangeAspect="1"/>
          </p:cNvPicPr>
          <p:nvPr/>
        </p:nvPicPr>
        <p:blipFill>
          <a:blip r:embed="rId2"/>
          <a:stretch>
            <a:fillRect/>
          </a:stretch>
        </p:blipFill>
        <p:spPr>
          <a:xfrm>
            <a:off x="0" y="2080438"/>
            <a:ext cx="8536463" cy="4633173"/>
          </a:xfrm>
          <a:prstGeom prst="rect">
            <a:avLst/>
          </a:prstGeom>
        </p:spPr>
      </p:pic>
      <p:sp>
        <p:nvSpPr>
          <p:cNvPr id="3" name="TextBox 2">
            <a:extLst>
              <a:ext uri="{FF2B5EF4-FFF2-40B4-BE49-F238E27FC236}">
                <a16:creationId xmlns:a16="http://schemas.microsoft.com/office/drawing/2014/main" id="{EA605A0B-48DC-4803-BA2A-A917109D96EC}"/>
              </a:ext>
            </a:extLst>
          </p:cNvPr>
          <p:cNvSpPr txBox="1"/>
          <p:nvPr/>
        </p:nvSpPr>
        <p:spPr>
          <a:xfrm>
            <a:off x="5417102" y="144389"/>
            <a:ext cx="6641370" cy="369332"/>
          </a:xfrm>
          <a:prstGeom prst="rect">
            <a:avLst/>
          </a:prstGeom>
          <a:solidFill>
            <a:schemeClr val="accent4">
              <a:lumMod val="20000"/>
              <a:lumOff val="80000"/>
            </a:schemeClr>
          </a:solidFill>
        </p:spPr>
        <p:txBody>
          <a:bodyPr wrap="none" rtlCol="0">
            <a:spAutoFit/>
          </a:bodyPr>
          <a:lstStyle/>
          <a:p>
            <a:r>
              <a:rPr lang="pt-BR" b="1" dirty="0">
                <a:solidFill>
                  <a:srgbClr val="FF0000"/>
                </a:solidFill>
              </a:rPr>
              <a:t>Amide II: </a:t>
            </a:r>
            <a:r>
              <a:rPr lang="pt-BR" dirty="0">
                <a:solidFill>
                  <a:srgbClr val="FF0000"/>
                </a:solidFill>
              </a:rPr>
              <a:t>(40%) C-N stretch strongly coupled (60%) with N-H bending</a:t>
            </a:r>
            <a:endParaRPr lang="en-US" dirty="0">
              <a:solidFill>
                <a:srgbClr val="FF0000"/>
              </a:solidFill>
            </a:endParaRPr>
          </a:p>
        </p:txBody>
      </p:sp>
      <p:sp>
        <p:nvSpPr>
          <p:cNvPr id="7" name="Rectangle 6">
            <a:extLst>
              <a:ext uri="{FF2B5EF4-FFF2-40B4-BE49-F238E27FC236}">
                <a16:creationId xmlns:a16="http://schemas.microsoft.com/office/drawing/2014/main" id="{268CCBC1-C9DE-805E-8F3C-7126CD027E78}"/>
              </a:ext>
            </a:extLst>
          </p:cNvPr>
          <p:cNvSpPr/>
          <p:nvPr/>
        </p:nvSpPr>
        <p:spPr>
          <a:xfrm>
            <a:off x="5357092" y="2050631"/>
            <a:ext cx="3483864" cy="2157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EE5FE46-7B41-905F-3443-D7670E8D3809}"/>
              </a:ext>
            </a:extLst>
          </p:cNvPr>
          <p:cNvPicPr>
            <a:picLocks noChangeAspect="1"/>
          </p:cNvPicPr>
          <p:nvPr/>
        </p:nvPicPr>
        <p:blipFill>
          <a:blip r:embed="rId3"/>
          <a:stretch>
            <a:fillRect/>
          </a:stretch>
        </p:blipFill>
        <p:spPr>
          <a:xfrm>
            <a:off x="6953072" y="2332111"/>
            <a:ext cx="5105400" cy="4381500"/>
          </a:xfrm>
          <a:prstGeom prst="rect">
            <a:avLst/>
          </a:prstGeom>
        </p:spPr>
      </p:pic>
      <p:pic>
        <p:nvPicPr>
          <p:cNvPr id="6" name="Picture 5">
            <a:extLst>
              <a:ext uri="{FF2B5EF4-FFF2-40B4-BE49-F238E27FC236}">
                <a16:creationId xmlns:a16="http://schemas.microsoft.com/office/drawing/2014/main" id="{A4BD47C2-FBCD-F702-F07D-1409EB66F662}"/>
              </a:ext>
            </a:extLst>
          </p:cNvPr>
          <p:cNvPicPr>
            <a:picLocks noChangeAspect="1"/>
          </p:cNvPicPr>
          <p:nvPr/>
        </p:nvPicPr>
        <p:blipFill rotWithShape="1">
          <a:blip r:embed="rId2"/>
          <a:srcRect l="62485" b="45062"/>
          <a:stretch/>
        </p:blipFill>
        <p:spPr>
          <a:xfrm>
            <a:off x="3129922" y="777960"/>
            <a:ext cx="3202463" cy="2545342"/>
          </a:xfrm>
          <a:prstGeom prst="rect">
            <a:avLst/>
          </a:prstGeom>
        </p:spPr>
      </p:pic>
      <p:sp>
        <p:nvSpPr>
          <p:cNvPr id="8" name="Rectangle 7">
            <a:extLst>
              <a:ext uri="{FF2B5EF4-FFF2-40B4-BE49-F238E27FC236}">
                <a16:creationId xmlns:a16="http://schemas.microsoft.com/office/drawing/2014/main" id="{09695705-7AAF-7243-EBB8-F5FB953A388D}"/>
              </a:ext>
            </a:extLst>
          </p:cNvPr>
          <p:cNvSpPr/>
          <p:nvPr/>
        </p:nvSpPr>
        <p:spPr>
          <a:xfrm>
            <a:off x="2848521" y="2913537"/>
            <a:ext cx="1887884" cy="615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787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35CC8DD-848D-4DDD-98B6-BB05BAD0A623}"/>
              </a:ext>
            </a:extLst>
          </p:cNvPr>
          <p:cNvPicPr>
            <a:picLocks noChangeAspect="1"/>
          </p:cNvPicPr>
          <p:nvPr/>
        </p:nvPicPr>
        <p:blipFill>
          <a:blip r:embed="rId2"/>
          <a:stretch>
            <a:fillRect/>
          </a:stretch>
        </p:blipFill>
        <p:spPr>
          <a:xfrm>
            <a:off x="546354" y="720828"/>
            <a:ext cx="10934700" cy="5972175"/>
          </a:xfrm>
          <a:prstGeom prst="rect">
            <a:avLst/>
          </a:prstGeom>
        </p:spPr>
      </p:pic>
      <p:sp>
        <p:nvSpPr>
          <p:cNvPr id="3" name="TextBox 2">
            <a:extLst>
              <a:ext uri="{FF2B5EF4-FFF2-40B4-BE49-F238E27FC236}">
                <a16:creationId xmlns:a16="http://schemas.microsoft.com/office/drawing/2014/main" id="{BBDDC2BA-5D3B-4B3E-8097-E34EE9A1009A}"/>
              </a:ext>
            </a:extLst>
          </p:cNvPr>
          <p:cNvSpPr txBox="1"/>
          <p:nvPr/>
        </p:nvSpPr>
        <p:spPr>
          <a:xfrm>
            <a:off x="5281730" y="164997"/>
            <a:ext cx="6782306" cy="369332"/>
          </a:xfrm>
          <a:prstGeom prst="rect">
            <a:avLst/>
          </a:prstGeom>
          <a:solidFill>
            <a:schemeClr val="accent4">
              <a:lumMod val="20000"/>
              <a:lumOff val="80000"/>
            </a:schemeClr>
          </a:solidFill>
        </p:spPr>
        <p:txBody>
          <a:bodyPr wrap="none" rtlCol="0">
            <a:spAutoFit/>
          </a:bodyPr>
          <a:lstStyle/>
          <a:p>
            <a:r>
              <a:rPr lang="pt-BR" b="1" dirty="0">
                <a:solidFill>
                  <a:srgbClr val="FF0000"/>
                </a:solidFill>
              </a:rPr>
              <a:t>Amide III: </a:t>
            </a:r>
            <a:r>
              <a:rPr lang="pt-BR" dirty="0">
                <a:solidFill>
                  <a:srgbClr val="FF0000"/>
                </a:solidFill>
              </a:rPr>
              <a:t>(40%) C-N in-plane bending coupled (30%) with N-H bending</a:t>
            </a:r>
            <a:endParaRPr lang="en-US" dirty="0">
              <a:solidFill>
                <a:srgbClr val="FF0000"/>
              </a:solidFill>
            </a:endParaRPr>
          </a:p>
        </p:txBody>
      </p:sp>
    </p:spTree>
    <p:extLst>
      <p:ext uri="{BB962C8B-B14F-4D97-AF65-F5344CB8AC3E}">
        <p14:creationId xmlns:p14="http://schemas.microsoft.com/office/powerpoint/2010/main" val="1896205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2091DD-41C1-4D36-A367-F29856F876AA}"/>
              </a:ext>
            </a:extLst>
          </p:cNvPr>
          <p:cNvPicPr>
            <a:picLocks noChangeAspect="1"/>
          </p:cNvPicPr>
          <p:nvPr/>
        </p:nvPicPr>
        <p:blipFill>
          <a:blip r:embed="rId2"/>
          <a:stretch>
            <a:fillRect/>
          </a:stretch>
        </p:blipFill>
        <p:spPr>
          <a:xfrm rot="5400000">
            <a:off x="6263343" y="929344"/>
            <a:ext cx="4436868" cy="7420445"/>
          </a:xfrm>
          <a:prstGeom prst="rect">
            <a:avLst/>
          </a:prstGeom>
        </p:spPr>
      </p:pic>
      <p:pic>
        <p:nvPicPr>
          <p:cNvPr id="4" name="Picture 3">
            <a:extLst>
              <a:ext uri="{FF2B5EF4-FFF2-40B4-BE49-F238E27FC236}">
                <a16:creationId xmlns:a16="http://schemas.microsoft.com/office/drawing/2014/main" id="{D3591554-C47A-4B2A-B58C-E761B33C7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4245" y="190060"/>
            <a:ext cx="2435980" cy="2435980"/>
          </a:xfrm>
          <a:prstGeom prst="rect">
            <a:avLst/>
          </a:prstGeom>
        </p:spPr>
      </p:pic>
      <p:sp>
        <p:nvSpPr>
          <p:cNvPr id="5" name="Rectangle 4">
            <a:extLst>
              <a:ext uri="{FF2B5EF4-FFF2-40B4-BE49-F238E27FC236}">
                <a16:creationId xmlns:a16="http://schemas.microsoft.com/office/drawing/2014/main" id="{4C74812C-7E9E-44B7-B982-4387C2DB35A2}"/>
              </a:ext>
            </a:extLst>
          </p:cNvPr>
          <p:cNvSpPr/>
          <p:nvPr/>
        </p:nvSpPr>
        <p:spPr>
          <a:xfrm>
            <a:off x="9054366" y="2136014"/>
            <a:ext cx="1510863" cy="369332"/>
          </a:xfrm>
          <a:prstGeom prst="rect">
            <a:avLst/>
          </a:prstGeom>
        </p:spPr>
        <p:txBody>
          <a:bodyPr wrap="none">
            <a:spAutoFit/>
          </a:bodyPr>
          <a:lstStyle/>
          <a:p>
            <a:r>
              <a:rPr lang="en-US" b="1" dirty="0"/>
              <a:t>Chymotrypsin</a:t>
            </a:r>
          </a:p>
        </p:txBody>
      </p:sp>
      <p:pic>
        <p:nvPicPr>
          <p:cNvPr id="6" name="Imagem 6">
            <a:extLst>
              <a:ext uri="{FF2B5EF4-FFF2-40B4-BE49-F238E27FC236}">
                <a16:creationId xmlns:a16="http://schemas.microsoft.com/office/drawing/2014/main" id="{C5A78FA0-2A12-460C-AB26-5E8BD8C5E444}"/>
              </a:ext>
            </a:extLst>
          </p:cNvPr>
          <p:cNvPicPr>
            <a:picLocks noChangeAspect="1"/>
          </p:cNvPicPr>
          <p:nvPr/>
        </p:nvPicPr>
        <p:blipFill>
          <a:blip r:embed="rId4"/>
          <a:stretch>
            <a:fillRect/>
          </a:stretch>
        </p:blipFill>
        <p:spPr>
          <a:xfrm>
            <a:off x="340042" y="228348"/>
            <a:ext cx="5141720" cy="2359404"/>
          </a:xfrm>
          <a:prstGeom prst="rect">
            <a:avLst/>
          </a:prstGeom>
        </p:spPr>
      </p:pic>
    </p:spTree>
    <p:extLst>
      <p:ext uri="{BB962C8B-B14F-4D97-AF65-F5344CB8AC3E}">
        <p14:creationId xmlns:p14="http://schemas.microsoft.com/office/powerpoint/2010/main" val="574087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D9D7CB9-C45E-4569-B55A-4920FDEB0403}"/>
              </a:ext>
            </a:extLst>
          </p:cNvPr>
          <p:cNvPicPr>
            <a:picLocks noChangeAspect="1"/>
          </p:cNvPicPr>
          <p:nvPr/>
        </p:nvPicPr>
        <p:blipFill>
          <a:blip r:embed="rId2"/>
          <a:stretch>
            <a:fillRect/>
          </a:stretch>
        </p:blipFill>
        <p:spPr>
          <a:xfrm>
            <a:off x="733425" y="276225"/>
            <a:ext cx="10725150" cy="6305550"/>
          </a:xfrm>
          <a:prstGeom prst="rect">
            <a:avLst/>
          </a:prstGeom>
        </p:spPr>
      </p:pic>
    </p:spTree>
    <p:extLst>
      <p:ext uri="{BB962C8B-B14F-4D97-AF65-F5344CB8AC3E}">
        <p14:creationId xmlns:p14="http://schemas.microsoft.com/office/powerpoint/2010/main" val="4100714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6A0528B-562F-4DF6-A301-38B14E50F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04" y="261912"/>
            <a:ext cx="3333750" cy="3533775"/>
          </a:xfrm>
          <a:prstGeom prst="rect">
            <a:avLst/>
          </a:prstGeom>
        </p:spPr>
      </p:pic>
      <p:sp>
        <p:nvSpPr>
          <p:cNvPr id="5" name="CaixaDeTexto 4">
            <a:extLst>
              <a:ext uri="{FF2B5EF4-FFF2-40B4-BE49-F238E27FC236}">
                <a16:creationId xmlns:a16="http://schemas.microsoft.com/office/drawing/2014/main" id="{497B3C84-C32C-458A-A43D-7E429D267AFB}"/>
              </a:ext>
            </a:extLst>
          </p:cNvPr>
          <p:cNvSpPr txBox="1"/>
          <p:nvPr/>
        </p:nvSpPr>
        <p:spPr>
          <a:xfrm>
            <a:off x="3731610" y="608382"/>
            <a:ext cx="1393908" cy="369332"/>
          </a:xfrm>
          <a:prstGeom prst="rect">
            <a:avLst/>
          </a:prstGeom>
          <a:noFill/>
        </p:spPr>
        <p:txBody>
          <a:bodyPr wrap="none" rtlCol="0">
            <a:spAutoFit/>
          </a:bodyPr>
          <a:lstStyle/>
          <a:p>
            <a:r>
              <a:rPr lang="pt-BR" dirty="0"/>
              <a:t>Lei de </a:t>
            </a:r>
            <a:r>
              <a:rPr lang="pt-BR" dirty="0" err="1"/>
              <a:t>Hooke</a:t>
            </a:r>
            <a:endParaRPr lang="pt-BR" dirty="0"/>
          </a:p>
        </p:txBody>
      </p:sp>
      <p:sp>
        <p:nvSpPr>
          <p:cNvPr id="6" name="CaixaDeTexto 5">
            <a:extLst>
              <a:ext uri="{FF2B5EF4-FFF2-40B4-BE49-F238E27FC236}">
                <a16:creationId xmlns:a16="http://schemas.microsoft.com/office/drawing/2014/main" id="{574511B8-A038-41FB-B6D5-26B6CC17DEB7}"/>
              </a:ext>
            </a:extLst>
          </p:cNvPr>
          <p:cNvSpPr txBox="1"/>
          <p:nvPr/>
        </p:nvSpPr>
        <p:spPr>
          <a:xfrm>
            <a:off x="2196995" y="1684911"/>
            <a:ext cx="3152786" cy="369332"/>
          </a:xfrm>
          <a:prstGeom prst="rect">
            <a:avLst/>
          </a:prstGeom>
          <a:noFill/>
        </p:spPr>
        <p:txBody>
          <a:bodyPr wrap="none" rtlCol="0">
            <a:spAutoFit/>
          </a:bodyPr>
          <a:lstStyle/>
          <a:p>
            <a:r>
              <a:rPr lang="pt-BR" dirty="0">
                <a:solidFill>
                  <a:srgbClr val="FF0000"/>
                </a:solidFill>
              </a:rPr>
              <a:t>‘força da ligação’ (restauradora)</a:t>
            </a:r>
          </a:p>
        </p:txBody>
      </p:sp>
      <p:sp>
        <p:nvSpPr>
          <p:cNvPr id="7" name="CaixaDeTexto 6">
            <a:extLst>
              <a:ext uri="{FF2B5EF4-FFF2-40B4-BE49-F238E27FC236}">
                <a16:creationId xmlns:a16="http://schemas.microsoft.com/office/drawing/2014/main" id="{C29C561C-C63A-48B8-8689-8003DFB70EC0}"/>
              </a:ext>
            </a:extLst>
          </p:cNvPr>
          <p:cNvSpPr txBox="1"/>
          <p:nvPr/>
        </p:nvSpPr>
        <p:spPr>
          <a:xfrm>
            <a:off x="5067143" y="858355"/>
            <a:ext cx="2476336" cy="738664"/>
          </a:xfrm>
          <a:prstGeom prst="rect">
            <a:avLst/>
          </a:prstGeom>
          <a:noFill/>
        </p:spPr>
        <p:txBody>
          <a:bodyPr wrap="square" rtlCol="0">
            <a:spAutoFit/>
          </a:bodyPr>
          <a:lstStyle/>
          <a:p>
            <a:pPr algn="ctr"/>
            <a:r>
              <a:rPr lang="pt-BR" dirty="0">
                <a:solidFill>
                  <a:srgbClr val="FF0000"/>
                </a:solidFill>
              </a:rPr>
              <a:t>coordenada vibracional</a:t>
            </a:r>
          </a:p>
          <a:p>
            <a:pPr algn="ctr"/>
            <a:r>
              <a:rPr lang="pt-BR" sz="1200" dirty="0">
                <a:solidFill>
                  <a:srgbClr val="FF0000"/>
                </a:solidFill>
              </a:rPr>
              <a:t>(combinação de mudanças nas posições dos átomos na molécula)</a:t>
            </a:r>
          </a:p>
        </p:txBody>
      </p:sp>
      <p:sp>
        <p:nvSpPr>
          <p:cNvPr id="8" name="CaixaDeTexto 7">
            <a:extLst>
              <a:ext uri="{FF2B5EF4-FFF2-40B4-BE49-F238E27FC236}">
                <a16:creationId xmlns:a16="http://schemas.microsoft.com/office/drawing/2014/main" id="{002A61A2-9171-4577-8B3A-6D322D80716B}"/>
              </a:ext>
            </a:extLst>
          </p:cNvPr>
          <p:cNvSpPr txBox="1"/>
          <p:nvPr/>
        </p:nvSpPr>
        <p:spPr>
          <a:xfrm>
            <a:off x="618565" y="3611021"/>
            <a:ext cx="301686" cy="369332"/>
          </a:xfrm>
          <a:prstGeom prst="rect">
            <a:avLst/>
          </a:prstGeom>
          <a:noFill/>
        </p:spPr>
        <p:txBody>
          <a:bodyPr wrap="none" rtlCol="0">
            <a:spAutoFit/>
          </a:bodyPr>
          <a:lstStyle/>
          <a:p>
            <a:r>
              <a:rPr lang="pt-BR" dirty="0"/>
              <a:t>1</a:t>
            </a:r>
          </a:p>
        </p:txBody>
      </p:sp>
      <p:sp>
        <p:nvSpPr>
          <p:cNvPr id="9" name="CaixaDeTexto 8">
            <a:extLst>
              <a:ext uri="{FF2B5EF4-FFF2-40B4-BE49-F238E27FC236}">
                <a16:creationId xmlns:a16="http://schemas.microsoft.com/office/drawing/2014/main" id="{77032C67-BE90-45DF-812B-9DD71DCD1845}"/>
              </a:ext>
            </a:extLst>
          </p:cNvPr>
          <p:cNvSpPr txBox="1"/>
          <p:nvPr/>
        </p:nvSpPr>
        <p:spPr>
          <a:xfrm>
            <a:off x="1233479" y="3795687"/>
            <a:ext cx="301686" cy="369332"/>
          </a:xfrm>
          <a:prstGeom prst="rect">
            <a:avLst/>
          </a:prstGeom>
          <a:noFill/>
        </p:spPr>
        <p:txBody>
          <a:bodyPr wrap="none" rtlCol="0">
            <a:spAutoFit/>
          </a:bodyPr>
          <a:lstStyle/>
          <a:p>
            <a:r>
              <a:rPr lang="pt-BR" dirty="0"/>
              <a:t>2</a:t>
            </a:r>
          </a:p>
        </p:txBody>
      </p:sp>
      <mc:AlternateContent xmlns:mc="http://schemas.openxmlformats.org/markup-compatibility/2006" xmlns:a14="http://schemas.microsoft.com/office/drawing/2010/main">
        <mc:Choice Requires="a14">
          <p:sp>
            <p:nvSpPr>
              <p:cNvPr id="10" name="CaixaDeTexto 9">
                <a:extLst>
                  <a:ext uri="{FF2B5EF4-FFF2-40B4-BE49-F238E27FC236}">
                    <a16:creationId xmlns:a16="http://schemas.microsoft.com/office/drawing/2014/main" id="{A4015CBA-7CCE-4AF9-9777-B8CF3C9A500E}"/>
                  </a:ext>
                </a:extLst>
              </p:cNvPr>
              <p:cNvSpPr txBox="1"/>
              <p:nvPr/>
            </p:nvSpPr>
            <p:spPr>
              <a:xfrm>
                <a:off x="3882521" y="977714"/>
                <a:ext cx="9663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pt-BR" b="0" i="1" smtClean="0">
                          <a:latin typeface="Cambria Math" panose="02040503050406030204" pitchFamily="18" charset="0"/>
                        </a:rPr>
                        <m:t>𝐹</m:t>
                      </m:r>
                      <m:r>
                        <a:rPr lang="pt-BR" b="0" i="1" smtClean="0">
                          <a:latin typeface="Cambria Math" panose="02040503050406030204" pitchFamily="18" charset="0"/>
                        </a:rPr>
                        <m:t>=−</m:t>
                      </m:r>
                      <m:r>
                        <a:rPr lang="pt-BR" b="0" i="1" smtClean="0">
                          <a:latin typeface="Cambria Math" panose="02040503050406030204" pitchFamily="18" charset="0"/>
                        </a:rPr>
                        <m:t>𝑘𝑄</m:t>
                      </m:r>
                    </m:oMath>
                  </m:oMathPara>
                </a14:m>
                <a:endParaRPr lang="pt-BR" dirty="0"/>
              </a:p>
            </p:txBody>
          </p:sp>
        </mc:Choice>
        <mc:Fallback xmlns="">
          <p:sp>
            <p:nvSpPr>
              <p:cNvPr id="10" name="CaixaDeTexto 9">
                <a:extLst>
                  <a:ext uri="{FF2B5EF4-FFF2-40B4-BE49-F238E27FC236}">
                    <a16:creationId xmlns:a16="http://schemas.microsoft.com/office/drawing/2014/main" id="{A4015CBA-7CCE-4AF9-9777-B8CF3C9A500E}"/>
                  </a:ext>
                </a:extLst>
              </p:cNvPr>
              <p:cNvSpPr txBox="1">
                <a:spLocks noRot="1" noChangeAspect="1" noMove="1" noResize="1" noEditPoints="1" noAdjustHandles="1" noChangeArrowheads="1" noChangeShapeType="1" noTextEdit="1"/>
              </p:cNvSpPr>
              <p:nvPr/>
            </p:nvSpPr>
            <p:spPr>
              <a:xfrm>
                <a:off x="3882521" y="977714"/>
                <a:ext cx="966355" cy="276999"/>
              </a:xfrm>
              <a:prstGeom prst="rect">
                <a:avLst/>
              </a:prstGeom>
              <a:blipFill>
                <a:blip r:embed="rId3"/>
                <a:stretch>
                  <a:fillRect l="-5696" t="-2174" r="-7595" b="-30435"/>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1" name="CaixaDeTexto 10">
                <a:extLst>
                  <a:ext uri="{FF2B5EF4-FFF2-40B4-BE49-F238E27FC236}">
                    <a16:creationId xmlns:a16="http://schemas.microsoft.com/office/drawing/2014/main" id="{AF97AC6C-C949-46EC-BA2D-B5AC6B5C3E51}"/>
                  </a:ext>
                </a:extLst>
              </p:cNvPr>
              <p:cNvSpPr txBox="1"/>
              <p:nvPr/>
            </p:nvSpPr>
            <p:spPr>
              <a:xfrm>
                <a:off x="8921377" y="1007747"/>
                <a:ext cx="1814856" cy="5712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pt-BR" b="0" i="1" smtClean="0">
                          <a:latin typeface="Cambria Math" panose="02040503050406030204" pitchFamily="18" charset="0"/>
                        </a:rPr>
                        <m:t>𝐹</m:t>
                      </m:r>
                      <m:r>
                        <a:rPr lang="pt-BR" b="0" i="1" smtClean="0">
                          <a:latin typeface="Cambria Math" panose="02040503050406030204" pitchFamily="18" charset="0"/>
                        </a:rPr>
                        <m:t>=</m:t>
                      </m:r>
                      <m:f>
                        <m:fPr>
                          <m:ctrlPr>
                            <a:rPr lang="pt-BR" b="0" i="1" smtClean="0">
                              <a:latin typeface="Cambria Math" panose="02040503050406030204" pitchFamily="18" charset="0"/>
                            </a:rPr>
                          </m:ctrlPr>
                        </m:fPr>
                        <m:num>
                          <m:sSub>
                            <m:sSubPr>
                              <m:ctrlPr>
                                <a:rPr lang="pt-BR" b="0" i="1" smtClean="0">
                                  <a:latin typeface="Cambria Math" panose="02040503050406030204" pitchFamily="18" charset="0"/>
                                </a:rPr>
                              </m:ctrlPr>
                            </m:sSubPr>
                            <m:e>
                              <m:r>
                                <a:rPr lang="pt-BR" b="0" i="1" smtClean="0">
                                  <a:latin typeface="Cambria Math" panose="02040503050406030204" pitchFamily="18" charset="0"/>
                                </a:rPr>
                                <m:t>𝑚</m:t>
                              </m:r>
                            </m:e>
                            <m:sub>
                              <m:r>
                                <a:rPr lang="pt-BR" b="0" i="1" smtClean="0">
                                  <a:latin typeface="Cambria Math" panose="02040503050406030204" pitchFamily="18" charset="0"/>
                                </a:rPr>
                                <m:t>1</m:t>
                              </m:r>
                            </m:sub>
                          </m:sSub>
                          <m:sSub>
                            <m:sSubPr>
                              <m:ctrlPr>
                                <a:rPr lang="pt-BR" b="0" i="1" smtClean="0">
                                  <a:latin typeface="Cambria Math" panose="02040503050406030204" pitchFamily="18" charset="0"/>
                                </a:rPr>
                              </m:ctrlPr>
                            </m:sSubPr>
                            <m:e>
                              <m:r>
                                <a:rPr lang="pt-BR" b="0" i="1" smtClean="0">
                                  <a:latin typeface="Cambria Math" panose="02040503050406030204" pitchFamily="18" charset="0"/>
                                </a:rPr>
                                <m:t>𝑚</m:t>
                              </m:r>
                            </m:e>
                            <m:sub>
                              <m:r>
                                <a:rPr lang="pt-BR" b="0" i="1" smtClean="0">
                                  <a:latin typeface="Cambria Math" panose="02040503050406030204" pitchFamily="18" charset="0"/>
                                </a:rPr>
                                <m:t>2</m:t>
                              </m:r>
                            </m:sub>
                          </m:sSub>
                        </m:num>
                        <m:den>
                          <m:sSub>
                            <m:sSubPr>
                              <m:ctrlPr>
                                <a:rPr lang="pt-BR" b="0" i="1" smtClean="0">
                                  <a:latin typeface="Cambria Math" panose="02040503050406030204" pitchFamily="18" charset="0"/>
                                </a:rPr>
                              </m:ctrlPr>
                            </m:sSubPr>
                            <m:e>
                              <m:r>
                                <a:rPr lang="pt-BR" b="0" i="1" smtClean="0">
                                  <a:latin typeface="Cambria Math" panose="02040503050406030204" pitchFamily="18" charset="0"/>
                                </a:rPr>
                                <m:t>𝑚</m:t>
                              </m:r>
                            </m:e>
                            <m:sub>
                              <m:r>
                                <a:rPr lang="pt-BR" b="0" i="1" smtClean="0">
                                  <a:latin typeface="Cambria Math" panose="02040503050406030204" pitchFamily="18" charset="0"/>
                                </a:rPr>
                                <m:t>1</m:t>
                              </m:r>
                            </m:sub>
                          </m:sSub>
                          <m:r>
                            <a:rPr lang="pt-BR" b="0" i="1" smtClean="0">
                              <a:latin typeface="Cambria Math" panose="02040503050406030204" pitchFamily="18" charset="0"/>
                            </a:rPr>
                            <m:t>+</m:t>
                          </m:r>
                          <m:sSub>
                            <m:sSubPr>
                              <m:ctrlPr>
                                <a:rPr lang="pt-BR" b="0" i="1" smtClean="0">
                                  <a:latin typeface="Cambria Math" panose="02040503050406030204" pitchFamily="18" charset="0"/>
                                </a:rPr>
                              </m:ctrlPr>
                            </m:sSubPr>
                            <m:e>
                              <m:r>
                                <a:rPr lang="pt-BR" b="0" i="1" smtClean="0">
                                  <a:latin typeface="Cambria Math" panose="02040503050406030204" pitchFamily="18" charset="0"/>
                                </a:rPr>
                                <m:t>𝑚</m:t>
                              </m:r>
                            </m:e>
                            <m:sub>
                              <m:r>
                                <a:rPr lang="pt-BR" b="0" i="1" smtClean="0">
                                  <a:latin typeface="Cambria Math" panose="02040503050406030204" pitchFamily="18" charset="0"/>
                                </a:rPr>
                                <m:t>2</m:t>
                              </m:r>
                            </m:sub>
                          </m:sSub>
                        </m:den>
                      </m:f>
                      <m:f>
                        <m:fPr>
                          <m:ctrlPr>
                            <a:rPr lang="pt-BR" b="0" i="1" smtClean="0">
                              <a:latin typeface="Cambria Math" panose="02040503050406030204" pitchFamily="18" charset="0"/>
                            </a:rPr>
                          </m:ctrlPr>
                        </m:fPr>
                        <m:num>
                          <m:r>
                            <a:rPr lang="pt-BR" b="0" i="1" smtClean="0">
                              <a:latin typeface="Cambria Math" panose="02040503050406030204" pitchFamily="18" charset="0"/>
                            </a:rPr>
                            <m:t>ⅆ</m:t>
                          </m:r>
                          <m:r>
                            <a:rPr lang="pt-BR" b="0" i="1" baseline="30000" smtClean="0">
                              <a:latin typeface="Cambria Math" panose="02040503050406030204" pitchFamily="18" charset="0"/>
                            </a:rPr>
                            <m:t>2</m:t>
                          </m:r>
                          <m:r>
                            <a:rPr lang="pt-BR" b="0" i="1" smtClean="0">
                              <a:latin typeface="Cambria Math" panose="02040503050406030204" pitchFamily="18" charset="0"/>
                            </a:rPr>
                            <m:t>𝑄</m:t>
                          </m:r>
                        </m:num>
                        <m:den>
                          <m:r>
                            <a:rPr lang="pt-BR" b="0" i="1" smtClean="0">
                              <a:latin typeface="Cambria Math" panose="02040503050406030204" pitchFamily="18" charset="0"/>
                            </a:rPr>
                            <m:t>𝑑𝑡</m:t>
                          </m:r>
                          <m:r>
                            <a:rPr lang="pt-BR" b="0" i="1" baseline="30000" smtClean="0">
                              <a:latin typeface="Cambria Math" panose="02040503050406030204" pitchFamily="18" charset="0"/>
                            </a:rPr>
                            <m:t>2</m:t>
                          </m:r>
                        </m:den>
                      </m:f>
                    </m:oMath>
                  </m:oMathPara>
                </a14:m>
                <a:endParaRPr lang="pt-BR" dirty="0"/>
              </a:p>
            </p:txBody>
          </p:sp>
        </mc:Choice>
        <mc:Fallback xmlns="">
          <p:sp>
            <p:nvSpPr>
              <p:cNvPr id="11" name="CaixaDeTexto 10">
                <a:extLst>
                  <a:ext uri="{FF2B5EF4-FFF2-40B4-BE49-F238E27FC236}">
                    <a16:creationId xmlns:a16="http://schemas.microsoft.com/office/drawing/2014/main" id="{AF97AC6C-C949-46EC-BA2D-B5AC6B5C3E51}"/>
                  </a:ext>
                </a:extLst>
              </p:cNvPr>
              <p:cNvSpPr txBox="1">
                <a:spLocks noRot="1" noChangeAspect="1" noMove="1" noResize="1" noEditPoints="1" noAdjustHandles="1" noChangeArrowheads="1" noChangeShapeType="1" noTextEdit="1"/>
              </p:cNvSpPr>
              <p:nvPr/>
            </p:nvSpPr>
            <p:spPr>
              <a:xfrm>
                <a:off x="8921377" y="1007747"/>
                <a:ext cx="1814856" cy="571247"/>
              </a:xfrm>
              <a:prstGeom prst="rect">
                <a:avLst/>
              </a:prstGeom>
              <a:blipFill>
                <a:blip r:embed="rId4"/>
                <a:stretch>
                  <a:fillRect/>
                </a:stretch>
              </a:blipFill>
            </p:spPr>
            <p:txBody>
              <a:bodyPr/>
              <a:lstStyle/>
              <a:p>
                <a:r>
                  <a:rPr lang="pt-BR">
                    <a:noFill/>
                  </a:rPr>
                  <a:t> </a:t>
                </a:r>
              </a:p>
            </p:txBody>
          </p:sp>
        </mc:Fallback>
      </mc:AlternateContent>
      <p:sp>
        <p:nvSpPr>
          <p:cNvPr id="17" name="CaixaDeTexto 16">
            <a:extLst>
              <a:ext uri="{FF2B5EF4-FFF2-40B4-BE49-F238E27FC236}">
                <a16:creationId xmlns:a16="http://schemas.microsoft.com/office/drawing/2014/main" id="{739692B0-F3EF-41A6-8E71-C52EB2118434}"/>
              </a:ext>
            </a:extLst>
          </p:cNvPr>
          <p:cNvSpPr txBox="1"/>
          <p:nvPr/>
        </p:nvSpPr>
        <p:spPr>
          <a:xfrm>
            <a:off x="8229600" y="625726"/>
            <a:ext cx="3385094" cy="369332"/>
          </a:xfrm>
          <a:prstGeom prst="rect">
            <a:avLst/>
          </a:prstGeom>
          <a:noFill/>
        </p:spPr>
        <p:txBody>
          <a:bodyPr wrap="none" rtlCol="0">
            <a:spAutoFit/>
          </a:bodyPr>
          <a:lstStyle/>
          <a:p>
            <a:r>
              <a:rPr lang="pt-BR" dirty="0"/>
              <a:t>Segunda e terceira leis de Newton</a:t>
            </a:r>
          </a:p>
        </p:txBody>
      </p:sp>
      <p:cxnSp>
        <p:nvCxnSpPr>
          <p:cNvPr id="19" name="Conector de Seta Reta 18">
            <a:extLst>
              <a:ext uri="{FF2B5EF4-FFF2-40B4-BE49-F238E27FC236}">
                <a16:creationId xmlns:a16="http://schemas.microsoft.com/office/drawing/2014/main" id="{CD3BB4FA-BB03-45EA-89EC-6075D7D8B629}"/>
              </a:ext>
            </a:extLst>
          </p:cNvPr>
          <p:cNvCxnSpPr>
            <a:cxnSpLocks/>
            <a:endCxn id="6" idx="0"/>
          </p:cNvCxnSpPr>
          <p:nvPr/>
        </p:nvCxnSpPr>
        <p:spPr>
          <a:xfrm flipH="1">
            <a:off x="3773388" y="1254713"/>
            <a:ext cx="798614" cy="43019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0" name="Conector de Seta Reta 19">
            <a:extLst>
              <a:ext uri="{FF2B5EF4-FFF2-40B4-BE49-F238E27FC236}">
                <a16:creationId xmlns:a16="http://schemas.microsoft.com/office/drawing/2014/main" id="{EA3E8A51-B4FF-4856-B895-4884E00346AB}"/>
              </a:ext>
            </a:extLst>
          </p:cNvPr>
          <p:cNvCxnSpPr>
            <a:cxnSpLocks/>
            <a:endCxn id="7" idx="1"/>
          </p:cNvCxnSpPr>
          <p:nvPr/>
        </p:nvCxnSpPr>
        <p:spPr>
          <a:xfrm>
            <a:off x="4871127" y="1175209"/>
            <a:ext cx="196016" cy="5247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22" name="CaixaDeTexto 21">
                <a:extLst>
                  <a:ext uri="{FF2B5EF4-FFF2-40B4-BE49-F238E27FC236}">
                    <a16:creationId xmlns:a16="http://schemas.microsoft.com/office/drawing/2014/main" id="{F76533D3-DCF0-4C52-BD3F-8CC3EC4FA182}"/>
                  </a:ext>
                </a:extLst>
              </p:cNvPr>
              <p:cNvSpPr txBox="1"/>
              <p:nvPr/>
            </p:nvSpPr>
            <p:spPr>
              <a:xfrm>
                <a:off x="7188336" y="2149532"/>
                <a:ext cx="2346091" cy="5712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pt-BR" b="0" i="1" smtClean="0">
                              <a:latin typeface="Cambria Math" panose="02040503050406030204" pitchFamily="18" charset="0"/>
                            </a:rPr>
                          </m:ctrlPr>
                        </m:fPr>
                        <m:num>
                          <m:sSub>
                            <m:sSubPr>
                              <m:ctrlPr>
                                <a:rPr lang="pt-BR" b="0" i="1" smtClean="0">
                                  <a:latin typeface="Cambria Math" panose="02040503050406030204" pitchFamily="18" charset="0"/>
                                </a:rPr>
                              </m:ctrlPr>
                            </m:sSubPr>
                            <m:e>
                              <m:r>
                                <a:rPr lang="pt-BR" b="0" i="1" smtClean="0">
                                  <a:latin typeface="Cambria Math" panose="02040503050406030204" pitchFamily="18" charset="0"/>
                                </a:rPr>
                                <m:t>𝑚</m:t>
                              </m:r>
                            </m:e>
                            <m:sub>
                              <m:r>
                                <a:rPr lang="pt-BR" b="0" i="1" smtClean="0">
                                  <a:latin typeface="Cambria Math" panose="02040503050406030204" pitchFamily="18" charset="0"/>
                                </a:rPr>
                                <m:t>1</m:t>
                              </m:r>
                            </m:sub>
                          </m:sSub>
                          <m:sSub>
                            <m:sSubPr>
                              <m:ctrlPr>
                                <a:rPr lang="pt-BR" b="0" i="1" smtClean="0">
                                  <a:latin typeface="Cambria Math" panose="02040503050406030204" pitchFamily="18" charset="0"/>
                                </a:rPr>
                              </m:ctrlPr>
                            </m:sSubPr>
                            <m:e>
                              <m:r>
                                <a:rPr lang="pt-BR" b="0" i="1" smtClean="0">
                                  <a:latin typeface="Cambria Math" panose="02040503050406030204" pitchFamily="18" charset="0"/>
                                </a:rPr>
                                <m:t>𝑚</m:t>
                              </m:r>
                            </m:e>
                            <m:sub>
                              <m:r>
                                <a:rPr lang="pt-BR" b="0" i="1" smtClean="0">
                                  <a:latin typeface="Cambria Math" panose="02040503050406030204" pitchFamily="18" charset="0"/>
                                </a:rPr>
                                <m:t>2</m:t>
                              </m:r>
                            </m:sub>
                          </m:sSub>
                        </m:num>
                        <m:den>
                          <m:sSub>
                            <m:sSubPr>
                              <m:ctrlPr>
                                <a:rPr lang="pt-BR" b="0" i="1" smtClean="0">
                                  <a:latin typeface="Cambria Math" panose="02040503050406030204" pitchFamily="18" charset="0"/>
                                </a:rPr>
                              </m:ctrlPr>
                            </m:sSubPr>
                            <m:e>
                              <m:r>
                                <a:rPr lang="pt-BR" b="0" i="1" smtClean="0">
                                  <a:latin typeface="Cambria Math" panose="02040503050406030204" pitchFamily="18" charset="0"/>
                                </a:rPr>
                                <m:t>𝑚</m:t>
                              </m:r>
                            </m:e>
                            <m:sub>
                              <m:r>
                                <a:rPr lang="pt-BR" b="0" i="1" smtClean="0">
                                  <a:latin typeface="Cambria Math" panose="02040503050406030204" pitchFamily="18" charset="0"/>
                                </a:rPr>
                                <m:t>1</m:t>
                              </m:r>
                            </m:sub>
                          </m:sSub>
                          <m:r>
                            <a:rPr lang="pt-BR" b="0" i="1" smtClean="0">
                              <a:latin typeface="Cambria Math" panose="02040503050406030204" pitchFamily="18" charset="0"/>
                            </a:rPr>
                            <m:t>+</m:t>
                          </m:r>
                          <m:sSub>
                            <m:sSubPr>
                              <m:ctrlPr>
                                <a:rPr lang="pt-BR" b="0" i="1" smtClean="0">
                                  <a:latin typeface="Cambria Math" panose="02040503050406030204" pitchFamily="18" charset="0"/>
                                </a:rPr>
                              </m:ctrlPr>
                            </m:sSubPr>
                            <m:e>
                              <m:r>
                                <a:rPr lang="pt-BR" b="0" i="1" smtClean="0">
                                  <a:latin typeface="Cambria Math" panose="02040503050406030204" pitchFamily="18" charset="0"/>
                                </a:rPr>
                                <m:t>𝑚</m:t>
                              </m:r>
                            </m:e>
                            <m:sub>
                              <m:r>
                                <a:rPr lang="pt-BR" b="0" i="1" smtClean="0">
                                  <a:latin typeface="Cambria Math" panose="02040503050406030204" pitchFamily="18" charset="0"/>
                                </a:rPr>
                                <m:t>2</m:t>
                              </m:r>
                            </m:sub>
                          </m:sSub>
                        </m:den>
                      </m:f>
                      <m:f>
                        <m:fPr>
                          <m:ctrlPr>
                            <a:rPr lang="pt-BR" b="0" i="1" smtClean="0">
                              <a:latin typeface="Cambria Math" panose="02040503050406030204" pitchFamily="18" charset="0"/>
                            </a:rPr>
                          </m:ctrlPr>
                        </m:fPr>
                        <m:num>
                          <m:r>
                            <a:rPr lang="pt-BR" b="0" i="1" smtClean="0">
                              <a:latin typeface="Cambria Math" panose="02040503050406030204" pitchFamily="18" charset="0"/>
                            </a:rPr>
                            <m:t>ⅆ</m:t>
                          </m:r>
                          <m:r>
                            <a:rPr lang="pt-BR" b="0" i="1" baseline="30000" smtClean="0">
                              <a:latin typeface="Cambria Math" panose="02040503050406030204" pitchFamily="18" charset="0"/>
                            </a:rPr>
                            <m:t>2</m:t>
                          </m:r>
                          <m:r>
                            <a:rPr lang="pt-BR" b="0" i="1" smtClean="0">
                              <a:latin typeface="Cambria Math" panose="02040503050406030204" pitchFamily="18" charset="0"/>
                            </a:rPr>
                            <m:t>𝑄</m:t>
                          </m:r>
                        </m:num>
                        <m:den>
                          <m:r>
                            <a:rPr lang="pt-BR" b="0" i="1" smtClean="0">
                              <a:latin typeface="Cambria Math" panose="02040503050406030204" pitchFamily="18" charset="0"/>
                            </a:rPr>
                            <m:t>𝑑𝑡</m:t>
                          </m:r>
                          <m:r>
                            <a:rPr lang="pt-BR" b="0" i="1" baseline="30000" smtClean="0">
                              <a:latin typeface="Cambria Math" panose="02040503050406030204" pitchFamily="18" charset="0"/>
                            </a:rPr>
                            <m:t>2</m:t>
                          </m:r>
                        </m:den>
                      </m:f>
                      <m:r>
                        <a:rPr lang="pt-BR" b="0" i="1" smtClean="0">
                          <a:latin typeface="Cambria Math" panose="02040503050406030204" pitchFamily="18" charset="0"/>
                        </a:rPr>
                        <m:t>+</m:t>
                      </m:r>
                      <m:r>
                        <a:rPr lang="pt-BR" i="1">
                          <a:latin typeface="Cambria Math" panose="02040503050406030204" pitchFamily="18" charset="0"/>
                        </a:rPr>
                        <m:t>𝑘𝑄</m:t>
                      </m:r>
                      <m:r>
                        <a:rPr lang="pt-BR" b="0" i="1" smtClean="0">
                          <a:latin typeface="Cambria Math" panose="02040503050406030204" pitchFamily="18" charset="0"/>
                        </a:rPr>
                        <m:t>=0</m:t>
                      </m:r>
                    </m:oMath>
                  </m:oMathPara>
                </a14:m>
                <a:endParaRPr lang="pt-BR" dirty="0"/>
              </a:p>
            </p:txBody>
          </p:sp>
        </mc:Choice>
        <mc:Fallback xmlns="">
          <p:sp>
            <p:nvSpPr>
              <p:cNvPr id="22" name="CaixaDeTexto 21">
                <a:extLst>
                  <a:ext uri="{FF2B5EF4-FFF2-40B4-BE49-F238E27FC236}">
                    <a16:creationId xmlns:a16="http://schemas.microsoft.com/office/drawing/2014/main" id="{F76533D3-DCF0-4C52-BD3F-8CC3EC4FA182}"/>
                  </a:ext>
                </a:extLst>
              </p:cNvPr>
              <p:cNvSpPr txBox="1">
                <a:spLocks noRot="1" noChangeAspect="1" noMove="1" noResize="1" noEditPoints="1" noAdjustHandles="1" noChangeArrowheads="1" noChangeShapeType="1" noTextEdit="1"/>
              </p:cNvSpPr>
              <p:nvPr/>
            </p:nvSpPr>
            <p:spPr>
              <a:xfrm>
                <a:off x="7188336" y="2149532"/>
                <a:ext cx="2346091" cy="57124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CaixaDeTexto 24">
                <a:extLst>
                  <a:ext uri="{FF2B5EF4-FFF2-40B4-BE49-F238E27FC236}">
                    <a16:creationId xmlns:a16="http://schemas.microsoft.com/office/drawing/2014/main" id="{562ADBED-9460-4C0D-A8B9-9A2E69067356}"/>
                  </a:ext>
                </a:extLst>
              </p:cNvPr>
              <p:cNvSpPr txBox="1"/>
              <p:nvPr/>
            </p:nvSpPr>
            <p:spPr>
              <a:xfrm>
                <a:off x="6127579" y="3484015"/>
                <a:ext cx="4029885"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pt-BR" b="0" i="1" smtClean="0">
                          <a:latin typeface="Cambria Math" panose="02040503050406030204" pitchFamily="18" charset="0"/>
                        </a:rPr>
                        <m:t>𝑄</m:t>
                      </m:r>
                      <m:d>
                        <m:dPr>
                          <m:ctrlPr>
                            <a:rPr lang="pt-BR" b="0" i="1" smtClean="0">
                              <a:latin typeface="Cambria Math" panose="02040503050406030204" pitchFamily="18" charset="0"/>
                            </a:rPr>
                          </m:ctrlPr>
                        </m:dPr>
                        <m:e>
                          <m:r>
                            <a:rPr lang="pt-BR" b="0" i="1" smtClean="0">
                              <a:latin typeface="Cambria Math" panose="02040503050406030204" pitchFamily="18" charset="0"/>
                            </a:rPr>
                            <m:t>𝑡</m:t>
                          </m:r>
                        </m:e>
                      </m:d>
                      <m:r>
                        <a:rPr lang="pt-BR" b="0" i="1" smtClean="0">
                          <a:latin typeface="Cambria Math" panose="02040503050406030204" pitchFamily="18" charset="0"/>
                        </a:rPr>
                        <m:t>=</m:t>
                      </m:r>
                      <m:sSub>
                        <m:sSubPr>
                          <m:ctrlPr>
                            <a:rPr lang="pt-BR" b="0" i="1" smtClean="0">
                              <a:latin typeface="Cambria Math" panose="02040503050406030204" pitchFamily="18" charset="0"/>
                            </a:rPr>
                          </m:ctrlPr>
                        </m:sSubPr>
                        <m:e>
                          <m:r>
                            <a:rPr lang="pt-BR" b="0" i="1" smtClean="0">
                              <a:latin typeface="Cambria Math" panose="02040503050406030204" pitchFamily="18" charset="0"/>
                            </a:rPr>
                            <m:t>𝑄</m:t>
                          </m:r>
                        </m:e>
                        <m:sub>
                          <m:r>
                            <a:rPr lang="pt-BR" b="0" i="1" smtClean="0">
                              <a:latin typeface="Cambria Math" panose="02040503050406030204" pitchFamily="18" charset="0"/>
                            </a:rPr>
                            <m:t>𝑜</m:t>
                          </m:r>
                        </m:sub>
                      </m:sSub>
                      <m:r>
                        <a:rPr lang="pt-BR" b="0" i="1" smtClean="0">
                          <a:latin typeface="Cambria Math" panose="02040503050406030204" pitchFamily="18" charset="0"/>
                        </a:rPr>
                        <m:t>𝑐𝑜𝑠</m:t>
                      </m:r>
                      <m:d>
                        <m:dPr>
                          <m:ctrlPr>
                            <a:rPr lang="pt-BR" b="0" i="1" smtClean="0">
                              <a:latin typeface="Cambria Math" panose="02040503050406030204" pitchFamily="18" charset="0"/>
                            </a:rPr>
                          </m:ctrlPr>
                        </m:dPr>
                        <m:e>
                          <m:r>
                            <a:rPr lang="pt-BR" b="0" i="1" smtClean="0">
                              <a:latin typeface="Cambria Math" panose="02040503050406030204" pitchFamily="18" charset="0"/>
                            </a:rPr>
                            <m:t>2</m:t>
                          </m:r>
                          <m:r>
                            <a:rPr lang="pt-BR"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𝑓</m:t>
                          </m:r>
                          <m:r>
                            <a:rPr lang="pt-BR" b="0" i="1" smtClean="0">
                              <a:latin typeface="Cambria Math" panose="02040503050406030204" pitchFamily="18" charset="0"/>
                              <a:ea typeface="Cambria Math" panose="02040503050406030204" pitchFamily="18" charset="0"/>
                            </a:rPr>
                            <m:t>𝑡</m:t>
                          </m:r>
                        </m:e>
                      </m:d>
                      <m:r>
                        <a:rPr lang="pt-BR"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pt-BR" b="0" i="1" smtClean="0">
                          <a:latin typeface="Cambria Math" panose="02040503050406030204" pitchFamily="18" charset="0"/>
                          <a:ea typeface="Cambria Math" panose="02040503050406030204" pitchFamily="18" charset="0"/>
                        </a:rPr>
                        <m:t>=</m:t>
                      </m:r>
                      <m:f>
                        <m:fPr>
                          <m:ctrlPr>
                            <a:rPr lang="pt-BR" b="0" i="1" smtClean="0">
                              <a:latin typeface="Cambria Math" panose="02040503050406030204" pitchFamily="18" charset="0"/>
                              <a:ea typeface="Cambria Math" panose="02040503050406030204" pitchFamily="18" charset="0"/>
                            </a:rPr>
                          </m:ctrlPr>
                        </m:fPr>
                        <m:num>
                          <m:r>
                            <a:rPr lang="pt-BR" b="0" i="1" smtClean="0">
                              <a:latin typeface="Cambria Math" panose="02040503050406030204" pitchFamily="18" charset="0"/>
                              <a:ea typeface="Cambria Math" panose="02040503050406030204" pitchFamily="18" charset="0"/>
                            </a:rPr>
                            <m:t>1</m:t>
                          </m:r>
                        </m:num>
                        <m:den>
                          <m:r>
                            <a:rPr lang="pt-BR" b="0" i="1" smtClean="0">
                              <a:latin typeface="Cambria Math" panose="02040503050406030204" pitchFamily="18" charset="0"/>
                              <a:ea typeface="Cambria Math" panose="02040503050406030204" pitchFamily="18" charset="0"/>
                            </a:rPr>
                            <m:t>2</m:t>
                          </m:r>
                          <m:r>
                            <a:rPr lang="pt-BR" b="0" i="1" smtClean="0">
                              <a:latin typeface="Cambria Math" panose="02040503050406030204" pitchFamily="18" charset="0"/>
                              <a:ea typeface="Cambria Math" panose="02040503050406030204" pitchFamily="18" charset="0"/>
                            </a:rPr>
                            <m:t>𝜋</m:t>
                          </m:r>
                        </m:den>
                      </m:f>
                      <m:rad>
                        <m:radPr>
                          <m:degHide m:val="on"/>
                          <m:ctrlPr>
                            <a:rPr lang="pt-BR" b="0" i="1" smtClean="0">
                              <a:latin typeface="Cambria Math" panose="02040503050406030204" pitchFamily="18" charset="0"/>
                              <a:ea typeface="Cambria Math" panose="02040503050406030204" pitchFamily="18" charset="0"/>
                            </a:rPr>
                          </m:ctrlPr>
                        </m:radPr>
                        <m:deg/>
                        <m:e>
                          <m:f>
                            <m:fPr>
                              <m:ctrlPr>
                                <a:rPr lang="pt-BR" b="0" i="1" smtClean="0">
                                  <a:latin typeface="Cambria Math" panose="02040503050406030204" pitchFamily="18" charset="0"/>
                                  <a:ea typeface="Cambria Math" panose="02040503050406030204" pitchFamily="18" charset="0"/>
                                </a:rPr>
                              </m:ctrlPr>
                            </m:fPr>
                            <m:num>
                              <m:r>
                                <a:rPr lang="pt-BR" b="0" i="1" smtClean="0">
                                  <a:latin typeface="Cambria Math" panose="02040503050406030204" pitchFamily="18" charset="0"/>
                                  <a:ea typeface="Cambria Math" panose="02040503050406030204" pitchFamily="18" charset="0"/>
                                </a:rPr>
                                <m:t>𝑘</m:t>
                              </m:r>
                            </m:num>
                            <m:den>
                              <m:sSub>
                                <m:sSubPr>
                                  <m:ctrlPr>
                                    <a:rPr lang="pt-BR" b="0" i="1" smtClean="0">
                                      <a:latin typeface="Cambria Math" panose="02040503050406030204" pitchFamily="18" charset="0"/>
                                      <a:ea typeface="Cambria Math" panose="02040503050406030204" pitchFamily="18" charset="0"/>
                                    </a:rPr>
                                  </m:ctrlPr>
                                </m:sSubPr>
                                <m:e>
                                  <m:r>
                                    <a:rPr lang="pt-BR" b="0" i="1" smtClean="0">
                                      <a:latin typeface="Cambria Math" panose="02040503050406030204" pitchFamily="18" charset="0"/>
                                      <a:ea typeface="Cambria Math" panose="02040503050406030204" pitchFamily="18" charset="0"/>
                                    </a:rPr>
                                    <m:t>𝑚</m:t>
                                  </m:r>
                                </m:e>
                                <m:sub>
                                  <m:r>
                                    <a:rPr lang="pt-BR"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pt-BR" i="1">
                                      <a:latin typeface="Cambria Math" panose="02040503050406030204" pitchFamily="18" charset="0"/>
                                      <a:ea typeface="Cambria Math" panose="02040503050406030204" pitchFamily="18" charset="0"/>
                                    </a:rPr>
                                  </m:ctrlPr>
                                </m:sSubPr>
                                <m:e>
                                  <m:r>
                                    <a:rPr lang="pt-BR" i="1">
                                      <a:latin typeface="Cambria Math" panose="02040503050406030204" pitchFamily="18" charset="0"/>
                                      <a:ea typeface="Cambria Math" panose="02040503050406030204" pitchFamily="18" charset="0"/>
                                    </a:rPr>
                                    <m:t>𝑚</m:t>
                                  </m:r>
                                </m:e>
                                <m:sub>
                                  <m:r>
                                    <a:rPr lang="pt-BR" i="1">
                                      <a:latin typeface="Cambria Math" panose="02040503050406030204" pitchFamily="18" charset="0"/>
                                      <a:ea typeface="Cambria Math" panose="02040503050406030204" pitchFamily="18" charset="0"/>
                                    </a:rPr>
                                    <m:t>2</m:t>
                                  </m:r>
                                </m:sub>
                              </m:sSub>
                            </m:den>
                          </m:f>
                        </m:e>
                      </m:rad>
                      <m:r>
                        <a:rPr lang="pt-BR" b="0" i="1" smtClean="0">
                          <a:latin typeface="Cambria Math" panose="02040503050406030204" pitchFamily="18" charset="0"/>
                          <a:ea typeface="Cambria Math" panose="02040503050406030204" pitchFamily="18" charset="0"/>
                        </a:rPr>
                        <m:t> </m:t>
                      </m:r>
                    </m:oMath>
                  </m:oMathPara>
                </a14:m>
                <a:endParaRPr lang="pt-BR" dirty="0"/>
              </a:p>
            </p:txBody>
          </p:sp>
        </mc:Choice>
        <mc:Fallback>
          <p:sp>
            <p:nvSpPr>
              <p:cNvPr id="25" name="CaixaDeTexto 24">
                <a:extLst>
                  <a:ext uri="{FF2B5EF4-FFF2-40B4-BE49-F238E27FC236}">
                    <a16:creationId xmlns:a16="http://schemas.microsoft.com/office/drawing/2014/main" id="{562ADBED-9460-4C0D-A8B9-9A2E69067356}"/>
                  </a:ext>
                </a:extLst>
              </p:cNvPr>
              <p:cNvSpPr txBox="1">
                <a:spLocks noRot="1" noChangeAspect="1" noMove="1" noResize="1" noEditPoints="1" noAdjustHandles="1" noChangeArrowheads="1" noChangeShapeType="1" noTextEdit="1"/>
              </p:cNvSpPr>
              <p:nvPr/>
            </p:nvSpPr>
            <p:spPr>
              <a:xfrm>
                <a:off x="6127579" y="3484015"/>
                <a:ext cx="4029885" cy="818366"/>
              </a:xfrm>
              <a:prstGeom prst="rect">
                <a:avLst/>
              </a:prstGeom>
              <a:blipFill>
                <a:blip r:embed="rId6"/>
                <a:stretch>
                  <a:fillRect b="-746"/>
                </a:stretch>
              </a:blipFill>
            </p:spPr>
            <p:txBody>
              <a:bodyPr/>
              <a:lstStyle/>
              <a:p>
                <a:r>
                  <a:rPr lang="en-US">
                    <a:noFill/>
                  </a:rPr>
                  <a:t> </a:t>
                </a:r>
              </a:p>
            </p:txBody>
          </p:sp>
        </mc:Fallback>
      </mc:AlternateContent>
      <p:sp>
        <p:nvSpPr>
          <p:cNvPr id="26" name="CaixaDeTexto 25">
            <a:extLst>
              <a:ext uri="{FF2B5EF4-FFF2-40B4-BE49-F238E27FC236}">
                <a16:creationId xmlns:a16="http://schemas.microsoft.com/office/drawing/2014/main" id="{FC13F48C-7C50-419D-86D5-8EEBEE3DBAD5}"/>
              </a:ext>
            </a:extLst>
          </p:cNvPr>
          <p:cNvSpPr txBox="1"/>
          <p:nvPr/>
        </p:nvSpPr>
        <p:spPr>
          <a:xfrm>
            <a:off x="6151464" y="3026791"/>
            <a:ext cx="4166910" cy="369332"/>
          </a:xfrm>
          <a:prstGeom prst="rect">
            <a:avLst/>
          </a:prstGeom>
          <a:noFill/>
        </p:spPr>
        <p:txBody>
          <a:bodyPr wrap="none" rtlCol="0">
            <a:spAutoFit/>
          </a:bodyPr>
          <a:lstStyle/>
          <a:p>
            <a:r>
              <a:rPr lang="pt-BR" dirty="0"/>
              <a:t>Solução do movimento harmônico simples</a:t>
            </a:r>
          </a:p>
        </p:txBody>
      </p:sp>
      <p:sp>
        <p:nvSpPr>
          <p:cNvPr id="27" name="Retângulo 26">
            <a:extLst>
              <a:ext uri="{FF2B5EF4-FFF2-40B4-BE49-F238E27FC236}">
                <a16:creationId xmlns:a16="http://schemas.microsoft.com/office/drawing/2014/main" id="{309E20A2-DFCB-4811-9FCF-E138790D3213}"/>
              </a:ext>
            </a:extLst>
          </p:cNvPr>
          <p:cNvSpPr/>
          <p:nvPr/>
        </p:nvSpPr>
        <p:spPr>
          <a:xfrm>
            <a:off x="6016993" y="2932662"/>
            <a:ext cx="4626566" cy="15195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CaixaDeTexto 27">
            <a:extLst>
              <a:ext uri="{FF2B5EF4-FFF2-40B4-BE49-F238E27FC236}">
                <a16:creationId xmlns:a16="http://schemas.microsoft.com/office/drawing/2014/main" id="{259757F9-34DB-490C-BE9F-44E642A97BC4}"/>
              </a:ext>
            </a:extLst>
          </p:cNvPr>
          <p:cNvSpPr txBox="1"/>
          <p:nvPr/>
        </p:nvSpPr>
        <p:spPr>
          <a:xfrm>
            <a:off x="7896044" y="4654576"/>
            <a:ext cx="2422330" cy="369332"/>
          </a:xfrm>
          <a:prstGeom prst="rect">
            <a:avLst/>
          </a:prstGeom>
          <a:noFill/>
        </p:spPr>
        <p:txBody>
          <a:bodyPr wrap="none" rtlCol="0">
            <a:spAutoFit/>
          </a:bodyPr>
          <a:lstStyle/>
          <a:p>
            <a:r>
              <a:rPr lang="pt-BR" dirty="0">
                <a:solidFill>
                  <a:srgbClr val="FF0000"/>
                </a:solidFill>
              </a:rPr>
              <a:t>Frequência de oscilação</a:t>
            </a:r>
          </a:p>
        </p:txBody>
      </p:sp>
      <p:cxnSp>
        <p:nvCxnSpPr>
          <p:cNvPr id="30" name="Conector de Seta Reta 29">
            <a:extLst>
              <a:ext uri="{FF2B5EF4-FFF2-40B4-BE49-F238E27FC236}">
                <a16:creationId xmlns:a16="http://schemas.microsoft.com/office/drawing/2014/main" id="{3A31F1B5-8ECF-4EF3-B63F-01D6FDA715F0}"/>
              </a:ext>
            </a:extLst>
          </p:cNvPr>
          <p:cNvCxnSpPr>
            <a:cxnSpLocks/>
          </p:cNvCxnSpPr>
          <p:nvPr/>
        </p:nvCxnSpPr>
        <p:spPr>
          <a:xfrm>
            <a:off x="7927110" y="4048206"/>
            <a:ext cx="188899" cy="55578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1" name="CaixaDeTexto 30">
            <a:extLst>
              <a:ext uri="{FF2B5EF4-FFF2-40B4-BE49-F238E27FC236}">
                <a16:creationId xmlns:a16="http://schemas.microsoft.com/office/drawing/2014/main" id="{98166FF6-23D7-4B89-AC10-C5E4B5F2BDBD}"/>
              </a:ext>
            </a:extLst>
          </p:cNvPr>
          <p:cNvSpPr txBox="1"/>
          <p:nvPr/>
        </p:nvSpPr>
        <p:spPr>
          <a:xfrm>
            <a:off x="5968432" y="4603660"/>
            <a:ext cx="1958678" cy="646331"/>
          </a:xfrm>
          <a:prstGeom prst="rect">
            <a:avLst/>
          </a:prstGeom>
          <a:noFill/>
        </p:spPr>
        <p:txBody>
          <a:bodyPr wrap="none" rtlCol="0">
            <a:spAutoFit/>
          </a:bodyPr>
          <a:lstStyle/>
          <a:p>
            <a:r>
              <a:rPr lang="pt-BR" dirty="0">
                <a:solidFill>
                  <a:srgbClr val="FF0000"/>
                </a:solidFill>
              </a:rPr>
              <a:t>Amplitude máxima</a:t>
            </a:r>
          </a:p>
          <a:p>
            <a:pPr algn="ctr"/>
            <a:r>
              <a:rPr lang="pt-BR" dirty="0">
                <a:solidFill>
                  <a:srgbClr val="FF0000"/>
                </a:solidFill>
              </a:rPr>
              <a:t>de oscilação</a:t>
            </a:r>
          </a:p>
        </p:txBody>
      </p:sp>
      <p:cxnSp>
        <p:nvCxnSpPr>
          <p:cNvPr id="32" name="Conector de Seta Reta 31">
            <a:extLst>
              <a:ext uri="{FF2B5EF4-FFF2-40B4-BE49-F238E27FC236}">
                <a16:creationId xmlns:a16="http://schemas.microsoft.com/office/drawing/2014/main" id="{068314D7-77E0-49BC-808B-605A9C57ED4D}"/>
              </a:ext>
            </a:extLst>
          </p:cNvPr>
          <p:cNvCxnSpPr>
            <a:cxnSpLocks/>
          </p:cNvCxnSpPr>
          <p:nvPr/>
        </p:nvCxnSpPr>
        <p:spPr>
          <a:xfrm>
            <a:off x="7100097" y="4112822"/>
            <a:ext cx="0" cy="49117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4" name="Retângulo 33">
            <a:extLst>
              <a:ext uri="{FF2B5EF4-FFF2-40B4-BE49-F238E27FC236}">
                <a16:creationId xmlns:a16="http://schemas.microsoft.com/office/drawing/2014/main" id="{C0094ED4-0733-4576-B2C3-AD2D4727CED5}"/>
              </a:ext>
            </a:extLst>
          </p:cNvPr>
          <p:cNvSpPr/>
          <p:nvPr/>
        </p:nvSpPr>
        <p:spPr>
          <a:xfrm>
            <a:off x="5848661" y="5603883"/>
            <a:ext cx="5766033" cy="923330"/>
          </a:xfrm>
          <a:prstGeom prst="rect">
            <a:avLst/>
          </a:prstGeom>
          <a:solidFill>
            <a:schemeClr val="accent4">
              <a:lumMod val="20000"/>
              <a:lumOff val="80000"/>
            </a:schemeClr>
          </a:solidFill>
        </p:spPr>
        <p:txBody>
          <a:bodyPr wrap="square">
            <a:spAutoFit/>
          </a:bodyPr>
          <a:lstStyle/>
          <a:p>
            <a:pPr algn="ctr"/>
            <a:r>
              <a:rPr lang="pt-BR" dirty="0"/>
              <a:t>A diferença de energia entre dois níveis vizinhos de energia vibracional é uma função da massa dos núcleos e da força de ligação entre estes.</a:t>
            </a:r>
          </a:p>
        </p:txBody>
      </p:sp>
      <p:pic>
        <p:nvPicPr>
          <p:cNvPr id="29" name="Picture 1">
            <a:extLst>
              <a:ext uri="{FF2B5EF4-FFF2-40B4-BE49-F238E27FC236}">
                <a16:creationId xmlns:a16="http://schemas.microsoft.com/office/drawing/2014/main" id="{931ADD0F-D596-F630-BBCA-DA2A9E8E4232}"/>
              </a:ext>
            </a:extLst>
          </p:cNvPr>
          <p:cNvPicPr>
            <a:picLocks noChangeAspect="1"/>
          </p:cNvPicPr>
          <p:nvPr/>
        </p:nvPicPr>
        <p:blipFill rotWithShape="1">
          <a:blip r:embed="rId7"/>
          <a:srcRect l="51779" t="33807" r="6899" b="52859"/>
          <a:stretch/>
        </p:blipFill>
        <p:spPr>
          <a:xfrm>
            <a:off x="341685" y="4292841"/>
            <a:ext cx="4750219" cy="862169"/>
          </a:xfrm>
          <a:prstGeom prst="rect">
            <a:avLst/>
          </a:prstGeom>
        </p:spPr>
      </p:pic>
      <mc:AlternateContent xmlns:mc="http://schemas.openxmlformats.org/markup-compatibility/2006">
        <mc:Choice xmlns:a14="http://schemas.microsoft.com/office/drawing/2010/main" Requires="a14">
          <p:sp>
            <p:nvSpPr>
              <p:cNvPr id="35" name="CaixaDeTexto 32">
                <a:extLst>
                  <a:ext uri="{FF2B5EF4-FFF2-40B4-BE49-F238E27FC236}">
                    <a16:creationId xmlns:a16="http://schemas.microsoft.com/office/drawing/2014/main" id="{EC8D3EE4-ED8E-FC42-619D-89481694D48D}"/>
                  </a:ext>
                </a:extLst>
              </p:cNvPr>
              <p:cNvSpPr txBox="1"/>
              <p:nvPr/>
            </p:nvSpPr>
            <p:spPr>
              <a:xfrm>
                <a:off x="190269" y="5625102"/>
                <a:ext cx="4264437"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i="1" smtClean="0">
                              <a:solidFill>
                                <a:srgbClr val="FF0000"/>
                              </a:solidFill>
                              <a:latin typeface="Cambria Math" panose="02040503050406030204" pitchFamily="18" charset="0"/>
                            </a:rPr>
                          </m:ctrlPr>
                        </m:sSubPr>
                        <m:e>
                          <m:r>
                            <a:rPr lang="pt-BR" b="0" i="1" smtClean="0">
                              <a:solidFill>
                                <a:srgbClr val="FF0000"/>
                              </a:solidFill>
                              <a:latin typeface="Cambria Math" panose="02040503050406030204" pitchFamily="18" charset="0"/>
                            </a:rPr>
                            <m:t>𝐸</m:t>
                          </m:r>
                        </m:e>
                        <m:sub>
                          <m:r>
                            <a:rPr lang="pt-BR" i="1" smtClean="0">
                              <a:solidFill>
                                <a:srgbClr val="FF0000"/>
                              </a:solidFill>
                              <a:latin typeface="Cambria Math" panose="02040503050406030204" pitchFamily="18" charset="0"/>
                              <a:ea typeface="Cambria Math" panose="02040503050406030204" pitchFamily="18" charset="0"/>
                            </a:rPr>
                            <m:t>𝜈</m:t>
                          </m:r>
                        </m:sub>
                      </m:sSub>
                      <m:r>
                        <a:rPr lang="pt-BR" b="0" i="1" smtClean="0">
                          <a:solidFill>
                            <a:srgbClr val="FF0000"/>
                          </a:solidFill>
                          <a:latin typeface="Cambria Math" panose="02040503050406030204" pitchFamily="18" charset="0"/>
                        </a:rPr>
                        <m:t>=</m:t>
                      </m:r>
                      <m:r>
                        <a:rPr lang="pt-BR" b="0" i="1" smtClean="0">
                          <a:solidFill>
                            <a:srgbClr val="FF0000"/>
                          </a:solidFill>
                          <a:latin typeface="Cambria Math" panose="02040503050406030204" pitchFamily="18" charset="0"/>
                          <a:ea typeface="Cambria Math" panose="02040503050406030204" pitchFamily="18" charset="0"/>
                        </a:rPr>
                        <m:t>ℏ</m:t>
                      </m:r>
                      <m:r>
                        <a:rPr lang="pt-BR" b="0" i="1" smtClean="0">
                          <a:solidFill>
                            <a:srgbClr val="FF0000"/>
                          </a:solidFill>
                          <a:latin typeface="Cambria Math" panose="02040503050406030204" pitchFamily="18" charset="0"/>
                          <a:ea typeface="Cambria Math" panose="02040503050406030204" pitchFamily="18" charset="0"/>
                        </a:rPr>
                        <m:t>𝜔</m:t>
                      </m:r>
                      <m:d>
                        <m:dPr>
                          <m:ctrlPr>
                            <a:rPr lang="pt-BR" b="0" i="1" smtClean="0">
                              <a:solidFill>
                                <a:srgbClr val="FF0000"/>
                              </a:solidFill>
                              <a:latin typeface="Cambria Math" panose="02040503050406030204" pitchFamily="18" charset="0"/>
                              <a:ea typeface="Cambria Math" panose="02040503050406030204" pitchFamily="18" charset="0"/>
                            </a:rPr>
                          </m:ctrlPr>
                        </m:dPr>
                        <m:e>
                          <m:sSub>
                            <m:sSubPr>
                              <m:ctrlPr>
                                <a:rPr lang="pt-BR"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pt-BR" b="0" i="1" smtClean="0">
                                  <a:solidFill>
                                    <a:srgbClr val="FF0000"/>
                                  </a:solidFill>
                                  <a:latin typeface="Cambria Math" panose="02040503050406030204" pitchFamily="18" charset="0"/>
                                  <a:ea typeface="Cambria Math" panose="02040503050406030204" pitchFamily="18" charset="0"/>
                                </a:rPr>
                                <m:t>𝑛</m:t>
                              </m:r>
                            </m:sub>
                          </m:sSub>
                          <m:r>
                            <a:rPr lang="pt-BR" i="1">
                              <a:solidFill>
                                <a:srgbClr val="FF0000"/>
                              </a:solidFill>
                              <a:latin typeface="Cambria Math" panose="02040503050406030204" pitchFamily="18" charset="0"/>
                              <a:ea typeface="Cambria Math" panose="02040503050406030204" pitchFamily="18" charset="0"/>
                            </a:rPr>
                            <m:t>+</m:t>
                          </m:r>
                          <m:f>
                            <m:fPr>
                              <m:ctrlPr>
                                <a:rPr lang="pt-BR" i="1">
                                  <a:solidFill>
                                    <a:srgbClr val="FF0000"/>
                                  </a:solidFill>
                                  <a:latin typeface="Cambria Math" panose="02040503050406030204" pitchFamily="18" charset="0"/>
                                  <a:ea typeface="Cambria Math" panose="02040503050406030204" pitchFamily="18" charset="0"/>
                                </a:rPr>
                              </m:ctrlPr>
                            </m:fPr>
                            <m:num>
                              <m:r>
                                <a:rPr lang="pt-BR" i="1">
                                  <a:solidFill>
                                    <a:srgbClr val="FF0000"/>
                                  </a:solidFill>
                                  <a:latin typeface="Cambria Math" panose="02040503050406030204" pitchFamily="18" charset="0"/>
                                  <a:ea typeface="Cambria Math" panose="02040503050406030204" pitchFamily="18" charset="0"/>
                                </a:rPr>
                                <m:t>1</m:t>
                              </m:r>
                            </m:num>
                            <m:den>
                              <m:r>
                                <a:rPr lang="pt-BR" i="1">
                                  <a:solidFill>
                                    <a:srgbClr val="FF0000"/>
                                  </a:solidFill>
                                  <a:latin typeface="Cambria Math" panose="02040503050406030204" pitchFamily="18" charset="0"/>
                                  <a:ea typeface="Cambria Math" panose="02040503050406030204" pitchFamily="18" charset="0"/>
                                </a:rPr>
                                <m:t>2</m:t>
                              </m:r>
                            </m:den>
                          </m:f>
                        </m:e>
                      </m:d>
                      <m:r>
                        <a:rPr lang="pt-BR" b="0" i="1" smtClean="0">
                          <a:solidFill>
                            <a:srgbClr val="FF0000"/>
                          </a:solidFill>
                          <a:latin typeface="Cambria Math" panose="02040503050406030204" pitchFamily="18" charset="0"/>
                          <a:ea typeface="Cambria Math" panose="02040503050406030204" pitchFamily="18" charset="0"/>
                        </a:rPr>
                        <m:t>=</m:t>
                      </m:r>
                      <m:r>
                        <a:rPr lang="pt-BR" i="1">
                          <a:solidFill>
                            <a:srgbClr val="FF0000"/>
                          </a:solidFill>
                          <a:latin typeface="Cambria Math" panose="02040503050406030204" pitchFamily="18" charset="0"/>
                          <a:ea typeface="Cambria Math" panose="02040503050406030204" pitchFamily="18" charset="0"/>
                        </a:rPr>
                        <m:t>ℏ</m:t>
                      </m:r>
                      <m:rad>
                        <m:radPr>
                          <m:degHide m:val="on"/>
                          <m:ctrlPr>
                            <a:rPr lang="pt-BR" i="1">
                              <a:solidFill>
                                <a:srgbClr val="FF0000"/>
                              </a:solidFill>
                              <a:latin typeface="Cambria Math" panose="02040503050406030204" pitchFamily="18" charset="0"/>
                              <a:ea typeface="Cambria Math" panose="02040503050406030204" pitchFamily="18" charset="0"/>
                            </a:rPr>
                          </m:ctrlPr>
                        </m:radPr>
                        <m:deg/>
                        <m:e>
                          <m:f>
                            <m:fPr>
                              <m:ctrlPr>
                                <a:rPr lang="pt-BR" i="1">
                                  <a:solidFill>
                                    <a:srgbClr val="FF0000"/>
                                  </a:solidFill>
                                  <a:latin typeface="Cambria Math" panose="02040503050406030204" pitchFamily="18" charset="0"/>
                                  <a:ea typeface="Cambria Math" panose="02040503050406030204" pitchFamily="18" charset="0"/>
                                </a:rPr>
                              </m:ctrlPr>
                            </m:fPr>
                            <m:num>
                              <m:r>
                                <a:rPr lang="pt-BR" i="1">
                                  <a:solidFill>
                                    <a:srgbClr val="FF0000"/>
                                  </a:solidFill>
                                  <a:latin typeface="Cambria Math" panose="02040503050406030204" pitchFamily="18" charset="0"/>
                                  <a:ea typeface="Cambria Math" panose="02040503050406030204" pitchFamily="18" charset="0"/>
                                </a:rPr>
                                <m:t>𝑘</m:t>
                              </m:r>
                            </m:num>
                            <m:den>
                              <m:sSub>
                                <m:sSubPr>
                                  <m:ctrlPr>
                                    <a:rPr lang="pt-BR" i="1">
                                      <a:solidFill>
                                        <a:srgbClr val="FF0000"/>
                                      </a:solidFill>
                                      <a:latin typeface="Cambria Math" panose="02040503050406030204" pitchFamily="18" charset="0"/>
                                      <a:ea typeface="Cambria Math" panose="02040503050406030204" pitchFamily="18" charset="0"/>
                                    </a:rPr>
                                  </m:ctrlPr>
                                </m:sSubPr>
                                <m:e>
                                  <m:r>
                                    <a:rPr lang="pt-BR" i="1">
                                      <a:solidFill>
                                        <a:srgbClr val="FF0000"/>
                                      </a:solidFill>
                                      <a:latin typeface="Cambria Math" panose="02040503050406030204" pitchFamily="18" charset="0"/>
                                      <a:ea typeface="Cambria Math" panose="02040503050406030204" pitchFamily="18" charset="0"/>
                                    </a:rPr>
                                    <m:t>𝑚</m:t>
                                  </m:r>
                                </m:e>
                                <m:sub>
                                  <m:r>
                                    <a:rPr lang="pt-BR" i="1">
                                      <a:solidFill>
                                        <a:srgbClr val="FF0000"/>
                                      </a:solidFill>
                                      <a:latin typeface="Cambria Math" panose="02040503050406030204" pitchFamily="18" charset="0"/>
                                      <a:ea typeface="Cambria Math" panose="02040503050406030204" pitchFamily="18" charset="0"/>
                                    </a:rPr>
                                    <m:t>1</m:t>
                                  </m:r>
                                </m:sub>
                              </m:sSub>
                              <m:r>
                                <a:rPr lang="en-US" b="0" i="1" smtClean="0">
                                  <a:solidFill>
                                    <a:srgbClr val="FF0000"/>
                                  </a:solidFill>
                                  <a:latin typeface="Cambria Math" panose="02040503050406030204" pitchFamily="18" charset="0"/>
                                  <a:ea typeface="Cambria Math" panose="02040503050406030204" pitchFamily="18" charset="0"/>
                                </a:rPr>
                                <m:t>+</m:t>
                              </m:r>
                              <m:sSub>
                                <m:sSubPr>
                                  <m:ctrlPr>
                                    <a:rPr lang="pt-BR" i="1">
                                      <a:solidFill>
                                        <a:srgbClr val="FF0000"/>
                                      </a:solidFill>
                                      <a:latin typeface="Cambria Math" panose="02040503050406030204" pitchFamily="18" charset="0"/>
                                      <a:ea typeface="Cambria Math" panose="02040503050406030204" pitchFamily="18" charset="0"/>
                                    </a:rPr>
                                  </m:ctrlPr>
                                </m:sSubPr>
                                <m:e>
                                  <m:r>
                                    <a:rPr lang="pt-BR" i="1">
                                      <a:solidFill>
                                        <a:srgbClr val="FF0000"/>
                                      </a:solidFill>
                                      <a:latin typeface="Cambria Math" panose="02040503050406030204" pitchFamily="18" charset="0"/>
                                      <a:ea typeface="Cambria Math" panose="02040503050406030204" pitchFamily="18" charset="0"/>
                                    </a:rPr>
                                    <m:t>𝑚</m:t>
                                  </m:r>
                                </m:e>
                                <m:sub>
                                  <m:r>
                                    <a:rPr lang="pt-BR" i="1">
                                      <a:solidFill>
                                        <a:srgbClr val="FF0000"/>
                                      </a:solidFill>
                                      <a:latin typeface="Cambria Math" panose="02040503050406030204" pitchFamily="18" charset="0"/>
                                      <a:ea typeface="Cambria Math" panose="02040503050406030204" pitchFamily="18" charset="0"/>
                                    </a:rPr>
                                    <m:t>2</m:t>
                                  </m:r>
                                </m:sub>
                              </m:sSub>
                            </m:den>
                          </m:f>
                        </m:e>
                      </m:rad>
                      <m:d>
                        <m:dPr>
                          <m:ctrlPr>
                            <a:rPr lang="pt-BR" i="1">
                              <a:solidFill>
                                <a:srgbClr val="FF0000"/>
                              </a:solidFill>
                              <a:latin typeface="Cambria Math" panose="02040503050406030204" pitchFamily="18" charset="0"/>
                              <a:ea typeface="Cambria Math" panose="02040503050406030204" pitchFamily="18" charset="0"/>
                            </a:rPr>
                          </m:ctrlPr>
                        </m:dPr>
                        <m:e>
                          <m:sSub>
                            <m:sSubPr>
                              <m:ctrlPr>
                                <a:rPr lang="pt-BR"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𝜈</m:t>
                              </m:r>
                            </m:e>
                            <m:sub>
                              <m:r>
                                <a:rPr lang="pt-BR" i="1">
                                  <a:solidFill>
                                    <a:srgbClr val="FF0000"/>
                                  </a:solidFill>
                                  <a:latin typeface="Cambria Math" panose="02040503050406030204" pitchFamily="18" charset="0"/>
                                  <a:ea typeface="Cambria Math" panose="02040503050406030204" pitchFamily="18" charset="0"/>
                                </a:rPr>
                                <m:t>𝑛</m:t>
                              </m:r>
                            </m:sub>
                          </m:sSub>
                          <m:r>
                            <a:rPr lang="pt-BR" i="1">
                              <a:solidFill>
                                <a:srgbClr val="FF0000"/>
                              </a:solidFill>
                              <a:latin typeface="Cambria Math" panose="02040503050406030204" pitchFamily="18" charset="0"/>
                              <a:ea typeface="Cambria Math" panose="02040503050406030204" pitchFamily="18" charset="0"/>
                            </a:rPr>
                            <m:t>+</m:t>
                          </m:r>
                          <m:f>
                            <m:fPr>
                              <m:ctrlPr>
                                <a:rPr lang="pt-BR" i="1">
                                  <a:solidFill>
                                    <a:srgbClr val="FF0000"/>
                                  </a:solidFill>
                                  <a:latin typeface="Cambria Math" panose="02040503050406030204" pitchFamily="18" charset="0"/>
                                  <a:ea typeface="Cambria Math" panose="02040503050406030204" pitchFamily="18" charset="0"/>
                                </a:rPr>
                              </m:ctrlPr>
                            </m:fPr>
                            <m:num>
                              <m:r>
                                <a:rPr lang="pt-BR" i="1">
                                  <a:solidFill>
                                    <a:srgbClr val="FF0000"/>
                                  </a:solidFill>
                                  <a:latin typeface="Cambria Math" panose="02040503050406030204" pitchFamily="18" charset="0"/>
                                  <a:ea typeface="Cambria Math" panose="02040503050406030204" pitchFamily="18" charset="0"/>
                                </a:rPr>
                                <m:t>1</m:t>
                              </m:r>
                            </m:num>
                            <m:den>
                              <m:r>
                                <a:rPr lang="pt-BR" i="1">
                                  <a:solidFill>
                                    <a:srgbClr val="FF0000"/>
                                  </a:solidFill>
                                  <a:latin typeface="Cambria Math" panose="02040503050406030204" pitchFamily="18" charset="0"/>
                                  <a:ea typeface="Cambria Math" panose="02040503050406030204" pitchFamily="18" charset="0"/>
                                </a:rPr>
                                <m:t>2</m:t>
                              </m:r>
                            </m:den>
                          </m:f>
                        </m:e>
                      </m:d>
                    </m:oMath>
                  </m:oMathPara>
                </a14:m>
                <a:endParaRPr lang="pt-BR" dirty="0">
                  <a:solidFill>
                    <a:srgbClr val="FF0000"/>
                  </a:solidFill>
                </a:endParaRPr>
              </a:p>
            </p:txBody>
          </p:sp>
        </mc:Choice>
        <mc:Fallback>
          <p:sp>
            <p:nvSpPr>
              <p:cNvPr id="35" name="CaixaDeTexto 32">
                <a:extLst>
                  <a:ext uri="{FF2B5EF4-FFF2-40B4-BE49-F238E27FC236}">
                    <a16:creationId xmlns:a16="http://schemas.microsoft.com/office/drawing/2014/main" id="{EC8D3EE4-ED8E-FC42-619D-89481694D48D}"/>
                  </a:ext>
                </a:extLst>
              </p:cNvPr>
              <p:cNvSpPr txBox="1">
                <a:spLocks noRot="1" noChangeAspect="1" noMove="1" noResize="1" noEditPoints="1" noAdjustHandles="1" noChangeArrowheads="1" noChangeShapeType="1" noTextEdit="1"/>
              </p:cNvSpPr>
              <p:nvPr/>
            </p:nvSpPr>
            <p:spPr>
              <a:xfrm>
                <a:off x="190269" y="5625102"/>
                <a:ext cx="4264437" cy="818366"/>
              </a:xfrm>
              <a:prstGeom prst="rect">
                <a:avLst/>
              </a:prstGeom>
              <a:blipFill>
                <a:blip r:embed="rId8"/>
                <a:stretch>
                  <a:fillRect b="-746"/>
                </a:stretch>
              </a:blipFill>
            </p:spPr>
            <p:txBody>
              <a:bodyPr/>
              <a:lstStyle/>
              <a:p>
                <a:r>
                  <a:rPr lang="en-US">
                    <a:noFill/>
                  </a:rPr>
                  <a:t> </a:t>
                </a:r>
              </a:p>
            </p:txBody>
          </p:sp>
        </mc:Fallback>
      </mc:AlternateContent>
      <p:grpSp>
        <p:nvGrpSpPr>
          <p:cNvPr id="24" name="Agrupar 10">
            <a:extLst>
              <a:ext uri="{FF2B5EF4-FFF2-40B4-BE49-F238E27FC236}">
                <a16:creationId xmlns:a16="http://schemas.microsoft.com/office/drawing/2014/main" id="{070F3F3D-3205-9C10-2BE1-9B019BE7EDFF}"/>
              </a:ext>
            </a:extLst>
          </p:cNvPr>
          <p:cNvGrpSpPr/>
          <p:nvPr/>
        </p:nvGrpSpPr>
        <p:grpSpPr>
          <a:xfrm>
            <a:off x="3819186" y="1973106"/>
            <a:ext cx="1540313" cy="1111022"/>
            <a:chOff x="1361507" y="2527917"/>
            <a:chExt cx="1540313" cy="1111022"/>
          </a:xfrm>
        </p:grpSpPr>
        <p:grpSp>
          <p:nvGrpSpPr>
            <p:cNvPr id="33" name="Agrupar 7">
              <a:extLst>
                <a:ext uri="{FF2B5EF4-FFF2-40B4-BE49-F238E27FC236}">
                  <a16:creationId xmlns:a16="http://schemas.microsoft.com/office/drawing/2014/main" id="{EC8CBE09-4B0F-E0E2-CFC1-0994211FF7A7}"/>
                </a:ext>
              </a:extLst>
            </p:cNvPr>
            <p:cNvGrpSpPr/>
            <p:nvPr/>
          </p:nvGrpSpPr>
          <p:grpSpPr>
            <a:xfrm>
              <a:off x="1450677" y="2691203"/>
              <a:ext cx="1451143" cy="947736"/>
              <a:chOff x="1450677" y="2691203"/>
              <a:chExt cx="1451143" cy="947736"/>
            </a:xfrm>
          </p:grpSpPr>
          <p:pic>
            <p:nvPicPr>
              <p:cNvPr id="37" name="Imagem 5">
                <a:extLst>
                  <a:ext uri="{FF2B5EF4-FFF2-40B4-BE49-F238E27FC236}">
                    <a16:creationId xmlns:a16="http://schemas.microsoft.com/office/drawing/2014/main" id="{A39066FB-52F1-630E-242D-02150BBD29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0677" y="2691203"/>
                <a:ext cx="1311639" cy="737797"/>
              </a:xfrm>
              <a:prstGeom prst="rect">
                <a:avLst/>
              </a:prstGeom>
            </p:spPr>
          </p:pic>
          <p:sp>
            <p:nvSpPr>
              <p:cNvPr id="38" name="Retângulo 1">
                <a:extLst>
                  <a:ext uri="{FF2B5EF4-FFF2-40B4-BE49-F238E27FC236}">
                    <a16:creationId xmlns:a16="http://schemas.microsoft.com/office/drawing/2014/main" id="{9769A70B-8290-39D7-6F42-0301B46CF3F0}"/>
                  </a:ext>
                </a:extLst>
              </p:cNvPr>
              <p:cNvSpPr/>
              <p:nvPr/>
            </p:nvSpPr>
            <p:spPr>
              <a:xfrm>
                <a:off x="2379306" y="3312367"/>
                <a:ext cx="522514"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36" name="Retângulo 9">
              <a:extLst>
                <a:ext uri="{FF2B5EF4-FFF2-40B4-BE49-F238E27FC236}">
                  <a16:creationId xmlns:a16="http://schemas.microsoft.com/office/drawing/2014/main" id="{D7FCEA25-B863-5698-228A-68634B07EA10}"/>
                </a:ext>
              </a:extLst>
            </p:cNvPr>
            <p:cNvSpPr/>
            <p:nvPr/>
          </p:nvSpPr>
          <p:spPr>
            <a:xfrm>
              <a:off x="1361507" y="2527917"/>
              <a:ext cx="522514"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4500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7" grpId="0"/>
      <p:bldP spid="22" grpId="0"/>
      <p:bldP spid="25" grpId="0"/>
      <p:bldP spid="26" grpId="0"/>
      <p:bldP spid="27" grpId="0" animBg="1"/>
      <p:bldP spid="28" grpId="0"/>
      <p:bldP spid="31" grpId="0"/>
      <p:bldP spid="34" grpId="0" animBg="1"/>
      <p:bldP spid="3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49BEDB8-72A3-4F8A-B385-00C17A9E6958}"/>
              </a:ext>
            </a:extLst>
          </p:cNvPr>
          <p:cNvPicPr>
            <a:picLocks noChangeAspect="1"/>
          </p:cNvPicPr>
          <p:nvPr/>
        </p:nvPicPr>
        <p:blipFill>
          <a:blip r:embed="rId2"/>
          <a:stretch>
            <a:fillRect/>
          </a:stretch>
        </p:blipFill>
        <p:spPr>
          <a:xfrm>
            <a:off x="762000" y="471487"/>
            <a:ext cx="10668000" cy="5915025"/>
          </a:xfrm>
          <a:prstGeom prst="rect">
            <a:avLst/>
          </a:prstGeom>
        </p:spPr>
      </p:pic>
    </p:spTree>
    <p:extLst>
      <p:ext uri="{BB962C8B-B14F-4D97-AF65-F5344CB8AC3E}">
        <p14:creationId xmlns:p14="http://schemas.microsoft.com/office/powerpoint/2010/main" val="2317873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E47A40E8-193F-4151-89F0-41BB74AF2562}"/>
              </a:ext>
            </a:extLst>
          </p:cNvPr>
          <p:cNvPicPr>
            <a:picLocks noChangeAspect="1"/>
          </p:cNvPicPr>
          <p:nvPr/>
        </p:nvPicPr>
        <p:blipFill>
          <a:blip r:embed="rId2"/>
          <a:stretch>
            <a:fillRect/>
          </a:stretch>
        </p:blipFill>
        <p:spPr>
          <a:xfrm>
            <a:off x="1119187" y="423862"/>
            <a:ext cx="9953625" cy="6010275"/>
          </a:xfrm>
          <a:prstGeom prst="rect">
            <a:avLst/>
          </a:prstGeom>
        </p:spPr>
      </p:pic>
    </p:spTree>
    <p:extLst>
      <p:ext uri="{BB962C8B-B14F-4D97-AF65-F5344CB8AC3E}">
        <p14:creationId xmlns:p14="http://schemas.microsoft.com/office/powerpoint/2010/main" val="3693913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B08F9FE3-CF0B-46D7-BE7D-E3B4EA60D753}"/>
              </a:ext>
            </a:extLst>
          </p:cNvPr>
          <p:cNvSpPr/>
          <p:nvPr/>
        </p:nvSpPr>
        <p:spPr>
          <a:xfrm>
            <a:off x="394183" y="1319175"/>
            <a:ext cx="11330609" cy="923330"/>
          </a:xfrm>
          <a:prstGeom prst="rect">
            <a:avLst/>
          </a:prstGeom>
        </p:spPr>
        <p:txBody>
          <a:bodyPr wrap="square">
            <a:spAutoFit/>
          </a:bodyPr>
          <a:lstStyle/>
          <a:p>
            <a:pPr algn="ctr"/>
            <a:r>
              <a:rPr lang="pt-BR" dirty="0"/>
              <a:t>Molécula com N átomos: as posições de todos os N núcleos dependem de um total de 3N coordenadas (x, y, z) =</a:t>
            </a:r>
          </a:p>
          <a:p>
            <a:pPr algn="ctr"/>
            <a:r>
              <a:rPr lang="pt-BR" dirty="0"/>
              <a:t>3N graus de liberdade: </a:t>
            </a:r>
            <a:r>
              <a:rPr lang="pt-BR" b="1" dirty="0"/>
              <a:t>Translação + Rotação + Vibração</a:t>
            </a:r>
            <a:r>
              <a:rPr lang="pt-BR" dirty="0"/>
              <a:t>.</a:t>
            </a:r>
          </a:p>
          <a:p>
            <a:endParaRPr lang="pt-BR" dirty="0"/>
          </a:p>
        </p:txBody>
      </p:sp>
      <p:sp>
        <p:nvSpPr>
          <p:cNvPr id="6" name="Retângulo 5">
            <a:extLst>
              <a:ext uri="{FF2B5EF4-FFF2-40B4-BE49-F238E27FC236}">
                <a16:creationId xmlns:a16="http://schemas.microsoft.com/office/drawing/2014/main" id="{9F0A84BD-1816-485A-BF5A-DD82E05B2DA4}"/>
              </a:ext>
            </a:extLst>
          </p:cNvPr>
          <p:cNvSpPr/>
          <p:nvPr/>
        </p:nvSpPr>
        <p:spPr>
          <a:xfrm>
            <a:off x="7449163" y="0"/>
            <a:ext cx="4742837" cy="369332"/>
          </a:xfrm>
          <a:prstGeom prst="rect">
            <a:avLst/>
          </a:prstGeom>
        </p:spPr>
        <p:txBody>
          <a:bodyPr wrap="none">
            <a:spAutoFit/>
          </a:bodyPr>
          <a:lstStyle/>
          <a:p>
            <a:r>
              <a:rPr lang="en-US" dirty="0" err="1"/>
              <a:t>Número</a:t>
            </a:r>
            <a:r>
              <a:rPr lang="en-US" dirty="0"/>
              <a:t> de </a:t>
            </a:r>
            <a:r>
              <a:rPr lang="en-US" dirty="0" err="1"/>
              <a:t>modos</a:t>
            </a:r>
            <a:r>
              <a:rPr lang="en-US" dirty="0"/>
              <a:t> de </a:t>
            </a:r>
            <a:r>
              <a:rPr lang="en-US" dirty="0" err="1"/>
              <a:t>vibração</a:t>
            </a:r>
            <a:r>
              <a:rPr lang="en-US" dirty="0"/>
              <a:t> de </a:t>
            </a:r>
            <a:r>
              <a:rPr lang="en-US" dirty="0" err="1"/>
              <a:t>uma</a:t>
            </a:r>
            <a:r>
              <a:rPr lang="en-US" dirty="0"/>
              <a:t> </a:t>
            </a:r>
            <a:r>
              <a:rPr lang="en-US" dirty="0" err="1"/>
              <a:t>molécula</a:t>
            </a:r>
            <a:endParaRPr lang="en-US" dirty="0"/>
          </a:p>
        </p:txBody>
      </p:sp>
      <p:sp>
        <p:nvSpPr>
          <p:cNvPr id="9" name="Retângulo 8">
            <a:extLst>
              <a:ext uri="{FF2B5EF4-FFF2-40B4-BE49-F238E27FC236}">
                <a16:creationId xmlns:a16="http://schemas.microsoft.com/office/drawing/2014/main" id="{0CB5E42F-14C2-4CED-B333-7EC91890F057}"/>
              </a:ext>
            </a:extLst>
          </p:cNvPr>
          <p:cNvSpPr/>
          <p:nvPr/>
        </p:nvSpPr>
        <p:spPr>
          <a:xfrm>
            <a:off x="200297" y="458535"/>
            <a:ext cx="11821895" cy="646331"/>
          </a:xfrm>
          <a:prstGeom prst="rect">
            <a:avLst/>
          </a:prstGeom>
        </p:spPr>
        <p:txBody>
          <a:bodyPr wrap="square">
            <a:spAutoFit/>
          </a:bodyPr>
          <a:lstStyle/>
          <a:p>
            <a:pPr algn="ctr"/>
            <a:r>
              <a:rPr lang="pt-PT" dirty="0"/>
              <a:t>Átomos não-ligados possuem apenas três graus de liberdade, apenas translações.</a:t>
            </a:r>
          </a:p>
          <a:p>
            <a:pPr algn="ctr"/>
            <a:r>
              <a:rPr lang="pt-PT" dirty="0"/>
              <a:t>(não tem como vibrar e rotação é isotópica)</a:t>
            </a:r>
            <a:endParaRPr lang="en-US" dirty="0"/>
          </a:p>
        </p:txBody>
      </p:sp>
      <p:sp>
        <p:nvSpPr>
          <p:cNvPr id="27" name="TextBox 26">
            <a:extLst>
              <a:ext uri="{FF2B5EF4-FFF2-40B4-BE49-F238E27FC236}">
                <a16:creationId xmlns:a16="http://schemas.microsoft.com/office/drawing/2014/main" id="{BF8B53CD-371E-CF4B-F344-2352BAFB502D}"/>
              </a:ext>
            </a:extLst>
          </p:cNvPr>
          <p:cNvSpPr txBox="1"/>
          <p:nvPr/>
        </p:nvSpPr>
        <p:spPr>
          <a:xfrm>
            <a:off x="683566" y="2189521"/>
            <a:ext cx="10838577" cy="369332"/>
          </a:xfrm>
          <a:prstGeom prst="rect">
            <a:avLst/>
          </a:prstGeom>
          <a:noFill/>
        </p:spPr>
        <p:txBody>
          <a:bodyPr wrap="square">
            <a:spAutoFit/>
          </a:bodyPr>
          <a:lstStyle/>
          <a:p>
            <a:pPr algn="ctr"/>
            <a:r>
              <a:rPr lang="pt-BR" b="1" dirty="0"/>
              <a:t>Translação</a:t>
            </a:r>
            <a:r>
              <a:rPr lang="pt-BR" dirty="0"/>
              <a:t> = movimento do centro de massa cuja posição pode ser descrita por 3 coordenadas cartesianas.</a:t>
            </a:r>
            <a:endParaRPr lang="en-US" dirty="0"/>
          </a:p>
        </p:txBody>
      </p:sp>
      <p:pic>
        <p:nvPicPr>
          <p:cNvPr id="43" name="Picture 42">
            <a:extLst>
              <a:ext uri="{FF2B5EF4-FFF2-40B4-BE49-F238E27FC236}">
                <a16:creationId xmlns:a16="http://schemas.microsoft.com/office/drawing/2014/main" id="{69CE9238-E066-B565-DB45-FF5F474C1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927" y="2653787"/>
            <a:ext cx="3776352" cy="3841462"/>
          </a:xfrm>
          <a:prstGeom prst="rect">
            <a:avLst/>
          </a:prstGeom>
        </p:spPr>
      </p:pic>
      <p:pic>
        <p:nvPicPr>
          <p:cNvPr id="33" name="Picture 32" descr="A picture containing chart&#10;&#10;Description automatically generated">
            <a:extLst>
              <a:ext uri="{FF2B5EF4-FFF2-40B4-BE49-F238E27FC236}">
                <a16:creationId xmlns:a16="http://schemas.microsoft.com/office/drawing/2014/main" id="{41D97166-A618-D041-B602-51ADA945284F}"/>
              </a:ext>
            </a:extLst>
          </p:cNvPr>
          <p:cNvPicPr>
            <a:picLocks noChangeAspect="1"/>
          </p:cNvPicPr>
          <p:nvPr/>
        </p:nvPicPr>
        <p:blipFill rotWithShape="1">
          <a:blip r:embed="rId3">
            <a:extLst>
              <a:ext uri="{28A0092B-C50C-407E-A947-70E740481C1C}">
                <a14:useLocalDpi xmlns:a14="http://schemas.microsoft.com/office/drawing/2010/main" val="0"/>
              </a:ext>
            </a:extLst>
          </a:blip>
          <a:srcRect l="43988" t="19708" r="34162" b="36667"/>
          <a:stretch/>
        </p:blipFill>
        <p:spPr>
          <a:xfrm>
            <a:off x="4947435" y="4122438"/>
            <a:ext cx="1867384" cy="2277027"/>
          </a:xfrm>
          <a:prstGeom prst="rect">
            <a:avLst/>
          </a:prstGeom>
        </p:spPr>
      </p:pic>
      <p:pic>
        <p:nvPicPr>
          <p:cNvPr id="4" name="Picture 3" descr="A picture containing bubble chart&#10;&#10;Description automatically generated">
            <a:extLst>
              <a:ext uri="{FF2B5EF4-FFF2-40B4-BE49-F238E27FC236}">
                <a16:creationId xmlns:a16="http://schemas.microsoft.com/office/drawing/2014/main" id="{5D91E828-0814-CB1E-3D76-402372BB5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4843" y="2973407"/>
            <a:ext cx="2719069" cy="3521842"/>
          </a:xfrm>
          <a:prstGeom prst="rect">
            <a:avLst/>
          </a:prstGeom>
        </p:spPr>
      </p:pic>
    </p:spTree>
    <p:extLst>
      <p:ext uri="{BB962C8B-B14F-4D97-AF65-F5344CB8AC3E}">
        <p14:creationId xmlns:p14="http://schemas.microsoft.com/office/powerpoint/2010/main" val="11763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2o-x">
            <a:hlinkClick r:id="" action="ppaction://media"/>
            <a:extLst>
              <a:ext uri="{FF2B5EF4-FFF2-40B4-BE49-F238E27FC236}">
                <a16:creationId xmlns:a16="http://schemas.microsoft.com/office/drawing/2014/main" id="{FAEF5923-FB0F-5598-3810-110230BA116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l="34763" t="31657" r="35708" b="34800"/>
          <a:stretch/>
        </p:blipFill>
        <p:spPr>
          <a:xfrm>
            <a:off x="268561" y="2755299"/>
            <a:ext cx="2048418" cy="1420428"/>
          </a:xfrm>
          <a:prstGeom prst="rect">
            <a:avLst/>
          </a:prstGeom>
        </p:spPr>
      </p:pic>
      <p:pic>
        <p:nvPicPr>
          <p:cNvPr id="7" name="h2o-y">
            <a:hlinkClick r:id="" action="ppaction://media"/>
            <a:extLst>
              <a:ext uri="{FF2B5EF4-FFF2-40B4-BE49-F238E27FC236}">
                <a16:creationId xmlns:a16="http://schemas.microsoft.com/office/drawing/2014/main" id="{F380FB2A-5E39-60A0-5EBA-FC7C013922CA}"/>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5"/>
          <a:srcRect l="34763" t="32704" r="37083" b="33753"/>
          <a:stretch/>
        </p:blipFill>
        <p:spPr>
          <a:xfrm>
            <a:off x="2316979" y="1102625"/>
            <a:ext cx="1953087" cy="1420428"/>
          </a:xfrm>
          <a:prstGeom prst="rect">
            <a:avLst/>
          </a:prstGeom>
        </p:spPr>
      </p:pic>
      <p:pic>
        <p:nvPicPr>
          <p:cNvPr id="8" name="h2o-z">
            <a:hlinkClick r:id="" action="ppaction://media"/>
            <a:extLst>
              <a:ext uri="{FF2B5EF4-FFF2-40B4-BE49-F238E27FC236}">
                <a16:creationId xmlns:a16="http://schemas.microsoft.com/office/drawing/2014/main" id="{8910E923-9C40-3749-2E46-A3672E3D944A}"/>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6"/>
          <a:srcRect l="35087" t="31028" r="36759" b="35430"/>
          <a:stretch/>
        </p:blipFill>
        <p:spPr>
          <a:xfrm>
            <a:off x="2232447" y="4693570"/>
            <a:ext cx="1953087" cy="1420428"/>
          </a:xfrm>
          <a:prstGeom prst="rect">
            <a:avLst/>
          </a:prstGeom>
        </p:spPr>
      </p:pic>
      <p:pic>
        <p:nvPicPr>
          <p:cNvPr id="9" name="co2-x">
            <a:hlinkClick r:id="" action="ppaction://media"/>
            <a:extLst>
              <a:ext uri="{FF2B5EF4-FFF2-40B4-BE49-F238E27FC236}">
                <a16:creationId xmlns:a16="http://schemas.microsoft.com/office/drawing/2014/main" id="{FB988B3C-F4BD-2B6C-ED34-790BA8D84835}"/>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17"/>
          <a:srcRect l="41741" t="26583" r="40982" b="26207"/>
          <a:stretch/>
        </p:blipFill>
        <p:spPr>
          <a:xfrm>
            <a:off x="9611979" y="2465916"/>
            <a:ext cx="1198485" cy="1999194"/>
          </a:xfrm>
          <a:prstGeom prst="rect">
            <a:avLst/>
          </a:prstGeom>
        </p:spPr>
      </p:pic>
      <p:pic>
        <p:nvPicPr>
          <p:cNvPr id="10" name="co2-y">
            <a:hlinkClick r:id="" action="ppaction://media"/>
            <a:extLst>
              <a:ext uri="{FF2B5EF4-FFF2-40B4-BE49-F238E27FC236}">
                <a16:creationId xmlns:a16="http://schemas.microsoft.com/office/drawing/2014/main" id="{0668DF80-212E-80C8-FB00-5EAF643FD6E8}"/>
              </a:ext>
            </a:extLst>
          </p:cNvPr>
          <p:cNvPicPr>
            <a:picLocks noChangeAspect="1"/>
          </p:cNvPicPr>
          <p:nvPr>
            <a:videoFile r:link="rId10"/>
            <p:extLst>
              <p:ext uri="{DAA4B4D4-6D71-4841-9C94-3DE7FCFB9230}">
                <p14:media xmlns:p14="http://schemas.microsoft.com/office/powerpoint/2010/main" r:embed="rId9"/>
              </p:ext>
            </p:extLst>
          </p:nvPr>
        </p:nvPicPr>
        <p:blipFill rotWithShape="1">
          <a:blip r:embed="rId18"/>
          <a:srcRect l="40462" t="26963" r="41622" b="27125"/>
          <a:stretch/>
        </p:blipFill>
        <p:spPr>
          <a:xfrm>
            <a:off x="7310569" y="1393491"/>
            <a:ext cx="1242874" cy="1944210"/>
          </a:xfrm>
          <a:prstGeom prst="rect">
            <a:avLst/>
          </a:prstGeom>
        </p:spPr>
      </p:pic>
      <p:pic>
        <p:nvPicPr>
          <p:cNvPr id="11" name="co2-z">
            <a:hlinkClick r:id="" action="ppaction://media"/>
            <a:extLst>
              <a:ext uri="{FF2B5EF4-FFF2-40B4-BE49-F238E27FC236}">
                <a16:creationId xmlns:a16="http://schemas.microsoft.com/office/drawing/2014/main" id="{BCFC7B1A-5001-0F74-7D07-2C818257EF45}"/>
              </a:ext>
            </a:extLst>
          </p:cNvPr>
          <p:cNvPicPr>
            <a:picLocks noChangeAspect="1"/>
          </p:cNvPicPr>
          <p:nvPr>
            <a:videoFile r:link="rId12"/>
            <p:extLst>
              <p:ext uri="{DAA4B4D4-6D71-4841-9C94-3DE7FCFB9230}">
                <p14:media xmlns:p14="http://schemas.microsoft.com/office/powerpoint/2010/main" r:embed="rId11"/>
              </p:ext>
            </p:extLst>
          </p:nvPr>
        </p:nvPicPr>
        <p:blipFill rotWithShape="1">
          <a:blip r:embed="rId19"/>
          <a:srcRect l="36495" t="27439" r="36120" b="26648"/>
          <a:stretch/>
        </p:blipFill>
        <p:spPr>
          <a:xfrm>
            <a:off x="7254138" y="4431679"/>
            <a:ext cx="1899821" cy="1944210"/>
          </a:xfrm>
          <a:prstGeom prst="rect">
            <a:avLst/>
          </a:prstGeom>
        </p:spPr>
      </p:pic>
      <p:pic>
        <p:nvPicPr>
          <p:cNvPr id="13" name="Picture 12" descr="A picture containing chart&#10;&#10;Description automatically generated">
            <a:extLst>
              <a:ext uri="{FF2B5EF4-FFF2-40B4-BE49-F238E27FC236}">
                <a16:creationId xmlns:a16="http://schemas.microsoft.com/office/drawing/2014/main" id="{A59A2FD9-6108-5382-B618-C3ED53A23E2A}"/>
              </a:ext>
            </a:extLst>
          </p:cNvPr>
          <p:cNvPicPr>
            <a:picLocks noChangeAspect="1"/>
          </p:cNvPicPr>
          <p:nvPr/>
        </p:nvPicPr>
        <p:blipFill rotWithShape="1">
          <a:blip r:embed="rId20">
            <a:extLst>
              <a:ext uri="{28A0092B-C50C-407E-A947-70E740481C1C}">
                <a14:useLocalDpi xmlns:a14="http://schemas.microsoft.com/office/drawing/2010/main" val="0"/>
              </a:ext>
            </a:extLst>
          </a:blip>
          <a:srcRect l="43988" t="19708" r="34162" b="36667"/>
          <a:stretch/>
        </p:blipFill>
        <p:spPr>
          <a:xfrm>
            <a:off x="4947934" y="2050136"/>
            <a:ext cx="2306204" cy="2812110"/>
          </a:xfrm>
          <a:prstGeom prst="rect">
            <a:avLst/>
          </a:prstGeom>
        </p:spPr>
      </p:pic>
      <p:sp>
        <p:nvSpPr>
          <p:cNvPr id="14" name="TextBox 13">
            <a:extLst>
              <a:ext uri="{FF2B5EF4-FFF2-40B4-BE49-F238E27FC236}">
                <a16:creationId xmlns:a16="http://schemas.microsoft.com/office/drawing/2014/main" id="{B316F763-8825-C161-1FA2-AFCCBB319583}"/>
              </a:ext>
            </a:extLst>
          </p:cNvPr>
          <p:cNvSpPr txBox="1"/>
          <p:nvPr/>
        </p:nvSpPr>
        <p:spPr>
          <a:xfrm>
            <a:off x="1522021" y="571313"/>
            <a:ext cx="3958456" cy="461665"/>
          </a:xfrm>
          <a:prstGeom prst="rect">
            <a:avLst/>
          </a:prstGeom>
          <a:noFill/>
        </p:spPr>
        <p:txBody>
          <a:bodyPr wrap="none" rtlCol="0">
            <a:spAutoFit/>
          </a:bodyPr>
          <a:lstStyle/>
          <a:p>
            <a:r>
              <a:rPr lang="en-US" dirty="0"/>
              <a:t>Non-linear molecule (e.g. H</a:t>
            </a:r>
            <a:r>
              <a:rPr lang="en-US" baseline="-25000" dirty="0"/>
              <a:t>2</a:t>
            </a:r>
            <a:r>
              <a:rPr lang="en-US" dirty="0"/>
              <a:t>O) = </a:t>
            </a:r>
            <a:r>
              <a:rPr lang="en-US" sz="2400" dirty="0"/>
              <a:t>3</a:t>
            </a:r>
            <a:r>
              <a:rPr lang="en-US" dirty="0"/>
              <a:t> </a:t>
            </a:r>
            <a:r>
              <a:rPr lang="en-US" dirty="0" err="1"/>
              <a:t>d.o.f.</a:t>
            </a:r>
            <a:endParaRPr lang="en-US" dirty="0"/>
          </a:p>
        </p:txBody>
      </p:sp>
      <p:sp>
        <p:nvSpPr>
          <p:cNvPr id="15" name="TextBox 14">
            <a:extLst>
              <a:ext uri="{FF2B5EF4-FFF2-40B4-BE49-F238E27FC236}">
                <a16:creationId xmlns:a16="http://schemas.microsoft.com/office/drawing/2014/main" id="{79E83DC7-22A4-3131-10C8-F4EFB9064BF2}"/>
              </a:ext>
            </a:extLst>
          </p:cNvPr>
          <p:cNvSpPr txBox="1"/>
          <p:nvPr/>
        </p:nvSpPr>
        <p:spPr>
          <a:xfrm>
            <a:off x="7395368" y="571312"/>
            <a:ext cx="3517181" cy="461665"/>
          </a:xfrm>
          <a:prstGeom prst="rect">
            <a:avLst/>
          </a:prstGeom>
          <a:noFill/>
        </p:spPr>
        <p:txBody>
          <a:bodyPr wrap="none" rtlCol="0">
            <a:spAutoFit/>
          </a:bodyPr>
          <a:lstStyle/>
          <a:p>
            <a:r>
              <a:rPr lang="en-US" dirty="0"/>
              <a:t>Linear molecule (e.g. CO</a:t>
            </a:r>
            <a:r>
              <a:rPr lang="en-US" baseline="-25000" dirty="0"/>
              <a:t>2</a:t>
            </a:r>
            <a:r>
              <a:rPr lang="en-US" dirty="0"/>
              <a:t>) = </a:t>
            </a:r>
            <a:r>
              <a:rPr lang="en-US" sz="2400" dirty="0"/>
              <a:t>2</a:t>
            </a:r>
            <a:r>
              <a:rPr lang="en-US" dirty="0"/>
              <a:t> </a:t>
            </a:r>
            <a:r>
              <a:rPr lang="en-US" dirty="0" err="1"/>
              <a:t>d.o.f.</a:t>
            </a:r>
            <a:endParaRPr lang="en-US" dirty="0"/>
          </a:p>
        </p:txBody>
      </p:sp>
      <p:sp>
        <p:nvSpPr>
          <p:cNvPr id="16" name="TextBox 15">
            <a:extLst>
              <a:ext uri="{FF2B5EF4-FFF2-40B4-BE49-F238E27FC236}">
                <a16:creationId xmlns:a16="http://schemas.microsoft.com/office/drawing/2014/main" id="{35AAAC3C-AB9C-A893-9173-5AAD2E675076}"/>
              </a:ext>
            </a:extLst>
          </p:cNvPr>
          <p:cNvSpPr txBox="1"/>
          <p:nvPr/>
        </p:nvSpPr>
        <p:spPr>
          <a:xfrm>
            <a:off x="-1954" y="8394"/>
            <a:ext cx="3047950" cy="369332"/>
          </a:xfrm>
          <a:prstGeom prst="rect">
            <a:avLst/>
          </a:prstGeom>
          <a:noFill/>
        </p:spPr>
        <p:txBody>
          <a:bodyPr wrap="none" rtlCol="0">
            <a:spAutoFit/>
          </a:bodyPr>
          <a:lstStyle/>
          <a:p>
            <a:r>
              <a:rPr lang="en-US" dirty="0">
                <a:solidFill>
                  <a:schemeClr val="accent1"/>
                </a:solidFill>
              </a:rPr>
              <a:t>Rotational degrees of freedom</a:t>
            </a:r>
          </a:p>
        </p:txBody>
      </p:sp>
      <p:sp>
        <p:nvSpPr>
          <p:cNvPr id="2" name="Arrow: Down 1">
            <a:extLst>
              <a:ext uri="{FF2B5EF4-FFF2-40B4-BE49-F238E27FC236}">
                <a16:creationId xmlns:a16="http://schemas.microsoft.com/office/drawing/2014/main" id="{8E49EEB6-2DFE-C844-81A9-4E7B4C5CA4B7}"/>
              </a:ext>
            </a:extLst>
          </p:cNvPr>
          <p:cNvSpPr/>
          <p:nvPr/>
        </p:nvSpPr>
        <p:spPr>
          <a:xfrm rot="4511395">
            <a:off x="9399466" y="712004"/>
            <a:ext cx="687897" cy="1788326"/>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vert="vert270" rtlCol="0" anchor="ctr"/>
          <a:lstStyle/>
          <a:p>
            <a:pPr algn="ctr"/>
            <a:r>
              <a:rPr lang="en-US" dirty="0" err="1">
                <a:solidFill>
                  <a:schemeClr val="tx1"/>
                </a:solidFill>
              </a:rPr>
              <a:t>Invariante</a:t>
            </a:r>
            <a:endParaRPr lang="en-US" dirty="0">
              <a:solidFill>
                <a:schemeClr val="tx1"/>
              </a:solidFill>
            </a:endParaRPr>
          </a:p>
        </p:txBody>
      </p:sp>
    </p:spTree>
    <p:extLst>
      <p:ext uri="{BB962C8B-B14F-4D97-AF65-F5344CB8AC3E}">
        <p14:creationId xmlns:p14="http://schemas.microsoft.com/office/powerpoint/2010/main" val="328353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00" fill="hold"/>
                                        <p:tgtEl>
                                          <p:spTgt spid="7"/>
                                        </p:tgtEl>
                                      </p:cBhvr>
                                    </p:cmd>
                                  </p:childTnLst>
                                </p:cTn>
                              </p:par>
                            </p:childTnLst>
                          </p:cTn>
                        </p:par>
                        <p:par>
                          <p:cTn id="7" fill="hold">
                            <p:stCondLst>
                              <p:cond delay="4000"/>
                            </p:stCondLst>
                            <p:childTnLst>
                              <p:par>
                                <p:cTn id="8" presetID="1" presetClass="mediacall" presetSubtype="0" fill="hold" nodeType="afterEffect">
                                  <p:stCondLst>
                                    <p:cond delay="0"/>
                                  </p:stCondLst>
                                  <p:childTnLst>
                                    <p:cmd type="call" cmd="playFrom(0.0)">
                                      <p:cBhvr>
                                        <p:cTn id="9" dur="4000" fill="hold"/>
                                        <p:tgtEl>
                                          <p:spTgt spid="6"/>
                                        </p:tgtEl>
                                      </p:cBhvr>
                                    </p:cmd>
                                  </p:childTnLst>
                                </p:cTn>
                              </p:par>
                            </p:childTnLst>
                          </p:cTn>
                        </p:par>
                        <p:par>
                          <p:cTn id="10" fill="hold">
                            <p:stCondLst>
                              <p:cond delay="8000"/>
                            </p:stCondLst>
                            <p:childTnLst>
                              <p:par>
                                <p:cTn id="11" presetID="1" presetClass="mediacall" presetSubtype="0" fill="hold" nodeType="afterEffect">
                                  <p:stCondLst>
                                    <p:cond delay="0"/>
                                  </p:stCondLst>
                                  <p:childTnLst>
                                    <p:cmd type="call" cmd="playFrom(0.0)">
                                      <p:cBhvr>
                                        <p:cTn id="12" dur="4000" fill="hold"/>
                                        <p:tgtEl>
                                          <p:spTgt spid="8"/>
                                        </p:tgtEl>
                                      </p:cBhvr>
                                    </p:cmd>
                                  </p:childTnLst>
                                </p:cTn>
                              </p:par>
                            </p:childTnLst>
                          </p:cTn>
                        </p:par>
                        <p:par>
                          <p:cTn id="13" fill="hold">
                            <p:stCondLst>
                              <p:cond delay="12000"/>
                            </p:stCondLst>
                            <p:childTnLst>
                              <p:par>
                                <p:cTn id="14" presetID="1" presetClass="mediacall" presetSubtype="0" fill="hold" nodeType="afterEffect">
                                  <p:stCondLst>
                                    <p:cond delay="0"/>
                                  </p:stCondLst>
                                  <p:childTnLst>
                                    <p:cmd type="call" cmd="playFrom(0.0)">
                                      <p:cBhvr>
                                        <p:cTn id="15" dur="4000" fill="hold"/>
                                        <p:tgtEl>
                                          <p:spTgt spid="10"/>
                                        </p:tgtEl>
                                      </p:cBhvr>
                                    </p:cmd>
                                  </p:childTnLst>
                                </p:cTn>
                              </p:par>
                            </p:childTnLst>
                          </p:cTn>
                        </p:par>
                        <p:par>
                          <p:cTn id="16" fill="hold">
                            <p:stCondLst>
                              <p:cond delay="16000"/>
                            </p:stCondLst>
                            <p:childTnLst>
                              <p:par>
                                <p:cTn id="17" presetID="1" presetClass="mediacall" presetSubtype="0" fill="hold" nodeType="afterEffect">
                                  <p:stCondLst>
                                    <p:cond delay="0"/>
                                  </p:stCondLst>
                                  <p:childTnLst>
                                    <p:cmd type="call" cmd="playFrom(0.0)">
                                      <p:cBhvr>
                                        <p:cTn id="18" dur="4000" fill="hold"/>
                                        <p:tgtEl>
                                          <p:spTgt spid="9"/>
                                        </p:tgtEl>
                                      </p:cBhvr>
                                    </p:cmd>
                                  </p:childTnLst>
                                </p:cTn>
                              </p:par>
                            </p:childTnLst>
                          </p:cTn>
                        </p:par>
                        <p:par>
                          <p:cTn id="19" fill="hold">
                            <p:stCondLst>
                              <p:cond delay="20000"/>
                            </p:stCondLst>
                            <p:childTnLst>
                              <p:par>
                                <p:cTn id="20" presetID="1" presetClass="mediacall" presetSubtype="0" fill="hold" nodeType="afterEffect">
                                  <p:stCondLst>
                                    <p:cond delay="0"/>
                                  </p:stCondLst>
                                  <p:childTnLst>
                                    <p:cmd type="call" cmd="playFrom(0.0)">
                                      <p:cBhvr>
                                        <p:cTn id="21" dur="4000" fill="hold"/>
                                        <p:tgtEl>
                                          <p:spTgt spid="11"/>
                                        </p:tgtEl>
                                      </p:cBhvr>
                                    </p:cmd>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hold" display="0">
                  <p:stCondLst>
                    <p:cond delay="indefinite"/>
                  </p:stCondLst>
                </p:cTn>
                <p:tgtEl>
                  <p:spTgt spid="7"/>
                </p:tgtEl>
              </p:cMediaNode>
            </p:video>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withEffect">
                                  <p:stCondLst>
                                    <p:cond delay="0"/>
                                  </p:stCondLst>
                                  <p:childTnLst>
                                    <p:cmd type="call" cmd="togglePause">
                                      <p:cBhvr>
                                        <p:cTn id="31" dur="1" fill="hold"/>
                                        <p:tgtEl>
                                          <p:spTgt spid="7"/>
                                        </p:tgtEl>
                                      </p:cBhvr>
                                    </p:cmd>
                                  </p:childTnLst>
                                </p:cTn>
                              </p:par>
                            </p:childTnLst>
                          </p:cTn>
                        </p:par>
                      </p:childTnLst>
                    </p:cTn>
                  </p:par>
                </p:childTnLst>
              </p:cTn>
              <p:nextCondLst>
                <p:cond evt="onClick" delay="0">
                  <p:tgtEl>
                    <p:spTgt spid="7"/>
                  </p:tgtEl>
                </p:cond>
              </p:nextCondLst>
            </p:seq>
            <p:video>
              <p:cMediaNode vol="80000">
                <p:cTn id="32" repeatCount="indefinite" fill="hold" display="0">
                  <p:stCondLst>
                    <p:cond delay="indefinite"/>
                  </p:stCondLst>
                </p:cTn>
                <p:tgtEl>
                  <p:spTgt spid="6"/>
                </p:tgtEl>
              </p:cMediaNode>
            </p:video>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withEffect">
                                  <p:stCondLst>
                                    <p:cond delay="0"/>
                                  </p:stCondLst>
                                  <p:childTnLst>
                                    <p:cmd type="call" cmd="togglePause">
                                      <p:cBhvr>
                                        <p:cTn id="37" dur="1" fill="hold"/>
                                        <p:tgtEl>
                                          <p:spTgt spid="6"/>
                                        </p:tgtEl>
                                      </p:cBhvr>
                                    </p:cmd>
                                  </p:childTnLst>
                                </p:cTn>
                              </p:par>
                            </p:childTnLst>
                          </p:cTn>
                        </p:par>
                      </p:childTnLst>
                    </p:cTn>
                  </p:par>
                </p:childTnLst>
              </p:cTn>
              <p:nextCondLst>
                <p:cond evt="onClick" delay="0">
                  <p:tgtEl>
                    <p:spTgt spid="6"/>
                  </p:tgtEl>
                </p:cond>
              </p:nextCondLst>
            </p:seq>
            <p:video>
              <p:cMediaNode vol="80000">
                <p:cTn id="38" repeatCount="indefinite" fill="hold" display="0">
                  <p:stCondLst>
                    <p:cond delay="indefinite"/>
                  </p:stCondLst>
                </p:cTn>
                <p:tgtEl>
                  <p:spTgt spid="8"/>
                </p:tgtEl>
              </p:cMediaNode>
            </p:video>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withEffect">
                                  <p:stCondLst>
                                    <p:cond delay="0"/>
                                  </p:stCondLst>
                                  <p:childTnLst>
                                    <p:cmd type="call" cmd="togglePause">
                                      <p:cBhvr>
                                        <p:cTn id="43" dur="1" fill="hold"/>
                                        <p:tgtEl>
                                          <p:spTgt spid="8"/>
                                        </p:tgtEl>
                                      </p:cBhvr>
                                    </p:cmd>
                                  </p:childTnLst>
                                </p:cTn>
                              </p:par>
                            </p:childTnLst>
                          </p:cTn>
                        </p:par>
                      </p:childTnLst>
                    </p:cTn>
                  </p:par>
                </p:childTnLst>
              </p:cTn>
              <p:nextCondLst>
                <p:cond evt="onClick" delay="0">
                  <p:tgtEl>
                    <p:spTgt spid="8"/>
                  </p:tgtEl>
                </p:cond>
              </p:nextCondLst>
            </p:seq>
            <p:video>
              <p:cMediaNode vol="80000">
                <p:cTn id="44" repeatCount="indefinite" fill="hold" display="0">
                  <p:stCondLst>
                    <p:cond delay="indefinite"/>
                  </p:stCondLst>
                </p:cTn>
                <p:tgtEl>
                  <p:spTgt spid="10"/>
                </p:tgtEl>
              </p:cMediaNode>
            </p:video>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withEffect">
                                  <p:stCondLst>
                                    <p:cond delay="0"/>
                                  </p:stCondLst>
                                  <p:childTnLst>
                                    <p:cmd type="call" cmd="togglePause">
                                      <p:cBhvr>
                                        <p:cTn id="49" dur="1" fill="hold"/>
                                        <p:tgtEl>
                                          <p:spTgt spid="10"/>
                                        </p:tgtEl>
                                      </p:cBhvr>
                                    </p:cmd>
                                  </p:childTnLst>
                                </p:cTn>
                              </p:par>
                            </p:childTnLst>
                          </p:cTn>
                        </p:par>
                      </p:childTnLst>
                    </p:cTn>
                  </p:par>
                </p:childTnLst>
              </p:cTn>
              <p:nextCondLst>
                <p:cond evt="onClick" delay="0">
                  <p:tgtEl>
                    <p:spTgt spid="10"/>
                  </p:tgtEl>
                </p:cond>
              </p:nextCondLst>
            </p:seq>
            <p:video>
              <p:cMediaNode vol="80000">
                <p:cTn id="50" repeatCount="indefinite" fill="hold" display="0">
                  <p:stCondLst>
                    <p:cond delay="indefinite"/>
                  </p:stCondLst>
                </p:cTn>
                <p:tgtEl>
                  <p:spTgt spid="9"/>
                </p:tgtEl>
              </p:cMediaNode>
            </p:video>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withEffect">
                                  <p:stCondLst>
                                    <p:cond delay="0"/>
                                  </p:stCondLst>
                                  <p:childTnLst>
                                    <p:cmd type="call" cmd="togglePause">
                                      <p:cBhvr>
                                        <p:cTn id="55" dur="1" fill="hold"/>
                                        <p:tgtEl>
                                          <p:spTgt spid="9"/>
                                        </p:tgtEl>
                                      </p:cBhvr>
                                    </p:cmd>
                                  </p:childTnLst>
                                </p:cTn>
                              </p:par>
                            </p:childTnLst>
                          </p:cTn>
                        </p:par>
                      </p:childTnLst>
                    </p:cTn>
                  </p:par>
                </p:childTnLst>
              </p:cTn>
              <p:nextCondLst>
                <p:cond evt="onClick" delay="0">
                  <p:tgtEl>
                    <p:spTgt spid="9"/>
                  </p:tgtEl>
                </p:cond>
              </p:nextCondLst>
            </p:seq>
            <p:video>
              <p:cMediaNode vol="80000">
                <p:cTn id="56" repeatCount="indefinite" fill="hold" display="0">
                  <p:stCondLst>
                    <p:cond delay="indefinite"/>
                  </p:stCondLst>
                </p:cTn>
                <p:tgtEl>
                  <p:spTgt spid="11"/>
                </p:tgtEl>
              </p:cMediaNode>
            </p:video>
            <p:seq concurrent="1" nextAc="seek">
              <p:cTn id="57" restart="whenNotActive" fill="hold" evtFilter="cancelBubble" nodeType="interactiveSeq">
                <p:stCondLst>
                  <p:cond evt="onClick" delay="0">
                    <p:tgtEl>
                      <p:spTgt spid="11"/>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withEffect">
                                  <p:stCondLst>
                                    <p:cond delay="0"/>
                                  </p:stCondLst>
                                  <p:childTnLst>
                                    <p:cmd type="call" cmd="togglePause">
                                      <p:cBhvr>
                                        <p:cTn id="61" dur="1" fill="hold"/>
                                        <p:tgtEl>
                                          <p:spTgt spid="11"/>
                                        </p:tgtEl>
                                      </p:cBhvr>
                                    </p:cmd>
                                  </p:childTnLst>
                                </p:cTn>
                              </p:par>
                            </p:childTnLst>
                          </p:cTn>
                        </p:par>
                      </p:childTnLst>
                    </p:cTn>
                  </p:par>
                </p:childTnLst>
              </p:cTn>
              <p:nextCondLst>
                <p:cond evt="onClick" delay="0">
                  <p:tgtEl>
                    <p:spTgt spid="11"/>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94E7C293-B2FD-4776-B80B-5F335DCA6832}"/>
              </a:ext>
            </a:extLst>
          </p:cNvPr>
          <p:cNvSpPr/>
          <p:nvPr/>
        </p:nvSpPr>
        <p:spPr>
          <a:xfrm>
            <a:off x="167806" y="1237236"/>
            <a:ext cx="4060627" cy="923330"/>
          </a:xfrm>
          <a:prstGeom prst="rect">
            <a:avLst/>
          </a:prstGeom>
        </p:spPr>
        <p:txBody>
          <a:bodyPr wrap="square">
            <a:spAutoFit/>
          </a:bodyPr>
          <a:lstStyle/>
          <a:p>
            <a:r>
              <a:rPr lang="pt-BR" b="1" dirty="0"/>
              <a:t>Vibração - Molécula não-linear: </a:t>
            </a:r>
          </a:p>
          <a:p>
            <a:r>
              <a:rPr lang="pt-BR" b="1" dirty="0"/>
              <a:t># Vibração = </a:t>
            </a:r>
            <a:r>
              <a:rPr lang="pt-BR" dirty="0"/>
              <a:t>3N – 3(T) – 3(R) </a:t>
            </a:r>
            <a:r>
              <a:rPr lang="pt-BR" b="1" dirty="0"/>
              <a:t>= 3N-6</a:t>
            </a:r>
            <a:endParaRPr lang="pt-BR" dirty="0"/>
          </a:p>
          <a:p>
            <a:endParaRPr lang="en-US" dirty="0"/>
          </a:p>
        </p:txBody>
      </p:sp>
      <p:pic>
        <p:nvPicPr>
          <p:cNvPr id="5" name="Imagem 4">
            <a:extLst>
              <a:ext uri="{FF2B5EF4-FFF2-40B4-BE49-F238E27FC236}">
                <a16:creationId xmlns:a16="http://schemas.microsoft.com/office/drawing/2014/main" id="{FAE5F6B8-8560-4F6D-AD2D-CFC4C4794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97" y="3688819"/>
            <a:ext cx="3581400" cy="3086100"/>
          </a:xfrm>
          <a:prstGeom prst="rect">
            <a:avLst/>
          </a:prstGeom>
        </p:spPr>
      </p:pic>
      <p:pic>
        <p:nvPicPr>
          <p:cNvPr id="9" name="Imagem 8">
            <a:extLst>
              <a:ext uri="{FF2B5EF4-FFF2-40B4-BE49-F238E27FC236}">
                <a16:creationId xmlns:a16="http://schemas.microsoft.com/office/drawing/2014/main" id="{8A4DD551-B5B8-4890-BD5B-FDBC4238C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5746" y="228621"/>
            <a:ext cx="3880465" cy="2940560"/>
          </a:xfrm>
          <a:prstGeom prst="rect">
            <a:avLst/>
          </a:prstGeom>
        </p:spPr>
      </p:pic>
      <p:sp>
        <p:nvSpPr>
          <p:cNvPr id="10" name="Retângulo 9">
            <a:extLst>
              <a:ext uri="{FF2B5EF4-FFF2-40B4-BE49-F238E27FC236}">
                <a16:creationId xmlns:a16="http://schemas.microsoft.com/office/drawing/2014/main" id="{0F9CF5EF-6EDF-418D-8A0E-5BF47E02C175}"/>
              </a:ext>
            </a:extLst>
          </p:cNvPr>
          <p:cNvSpPr/>
          <p:nvPr/>
        </p:nvSpPr>
        <p:spPr>
          <a:xfrm>
            <a:off x="4031661" y="4908703"/>
            <a:ext cx="4307667" cy="646331"/>
          </a:xfrm>
          <a:prstGeom prst="rect">
            <a:avLst/>
          </a:prstGeom>
        </p:spPr>
        <p:txBody>
          <a:bodyPr wrap="square">
            <a:spAutoFit/>
          </a:bodyPr>
          <a:lstStyle/>
          <a:p>
            <a:r>
              <a:rPr lang="pt-BR" b="1" dirty="0"/>
              <a:t>Vibração - Molécula não-linear: </a:t>
            </a:r>
          </a:p>
          <a:p>
            <a:r>
              <a:rPr lang="pt-BR" b="1" dirty="0"/>
              <a:t># Vibração = </a:t>
            </a:r>
            <a:r>
              <a:rPr lang="pt-BR" dirty="0"/>
              <a:t>3N – 3(T) – 2(R) </a:t>
            </a:r>
            <a:r>
              <a:rPr lang="pt-BR" b="1" dirty="0"/>
              <a:t>= 3N-5</a:t>
            </a:r>
            <a:endParaRPr lang="pt-BR" dirty="0"/>
          </a:p>
        </p:txBody>
      </p:sp>
      <p:sp>
        <p:nvSpPr>
          <p:cNvPr id="2" name="TextBox 1">
            <a:extLst>
              <a:ext uri="{FF2B5EF4-FFF2-40B4-BE49-F238E27FC236}">
                <a16:creationId xmlns:a16="http://schemas.microsoft.com/office/drawing/2014/main" id="{4B1565D4-FA74-41E0-82A2-D63E0F33E81D}"/>
              </a:ext>
            </a:extLst>
          </p:cNvPr>
          <p:cNvSpPr txBox="1"/>
          <p:nvPr/>
        </p:nvSpPr>
        <p:spPr>
          <a:xfrm>
            <a:off x="3345086" y="4500882"/>
            <a:ext cx="4341125" cy="369332"/>
          </a:xfrm>
          <a:prstGeom prst="rect">
            <a:avLst/>
          </a:prstGeom>
          <a:noFill/>
        </p:spPr>
        <p:txBody>
          <a:bodyPr wrap="none" rtlCol="0">
            <a:spAutoFit/>
          </a:bodyPr>
          <a:lstStyle/>
          <a:p>
            <a:r>
              <a:rPr lang="pt-BR" dirty="0">
                <a:solidFill>
                  <a:srgbClr val="FF0000"/>
                </a:solidFill>
              </a:rPr>
              <a:t>Combinação de dois modos perpendiculares</a:t>
            </a:r>
            <a:endParaRPr lang="en-US" dirty="0">
              <a:solidFill>
                <a:srgbClr val="FF0000"/>
              </a:solidFill>
            </a:endParaRPr>
          </a:p>
        </p:txBody>
      </p:sp>
      <p:sp>
        <p:nvSpPr>
          <p:cNvPr id="7" name="Retângulo 3">
            <a:extLst>
              <a:ext uri="{FF2B5EF4-FFF2-40B4-BE49-F238E27FC236}">
                <a16:creationId xmlns:a16="http://schemas.microsoft.com/office/drawing/2014/main" id="{7F9A9216-A25E-42CD-9BDD-B754D2C451A6}"/>
              </a:ext>
            </a:extLst>
          </p:cNvPr>
          <p:cNvSpPr/>
          <p:nvPr/>
        </p:nvSpPr>
        <p:spPr>
          <a:xfrm>
            <a:off x="8776303" y="2449850"/>
            <a:ext cx="3189300" cy="2031325"/>
          </a:xfrm>
          <a:prstGeom prst="rect">
            <a:avLst/>
          </a:prstGeom>
          <a:solidFill>
            <a:schemeClr val="accent4">
              <a:lumMod val="20000"/>
              <a:lumOff val="80000"/>
            </a:schemeClr>
          </a:solidFill>
        </p:spPr>
        <p:txBody>
          <a:bodyPr wrap="square">
            <a:spAutoFit/>
          </a:bodyPr>
          <a:lstStyle/>
          <a:p>
            <a:pPr algn="ctr"/>
            <a:r>
              <a:rPr lang="en-US" dirty="0"/>
              <a:t>As </a:t>
            </a:r>
            <a:r>
              <a:rPr lang="en-US" dirty="0" err="1"/>
              <a:t>frequências</a:t>
            </a:r>
            <a:r>
              <a:rPr lang="en-US" dirty="0"/>
              <a:t> </a:t>
            </a:r>
            <a:r>
              <a:rPr lang="en-US" dirty="0" err="1"/>
              <a:t>típicas</a:t>
            </a:r>
            <a:r>
              <a:rPr lang="en-US" dirty="0"/>
              <a:t> de </a:t>
            </a:r>
            <a:r>
              <a:rPr lang="en-US" dirty="0" err="1"/>
              <a:t>vibrações</a:t>
            </a:r>
            <a:r>
              <a:rPr lang="en-US" dirty="0"/>
              <a:t> </a:t>
            </a:r>
            <a:r>
              <a:rPr lang="en-US" dirty="0" err="1"/>
              <a:t>moleculares</a:t>
            </a:r>
            <a:r>
              <a:rPr lang="en-US" dirty="0"/>
              <a:t> </a:t>
            </a:r>
            <a:r>
              <a:rPr lang="en-US" dirty="0" err="1"/>
              <a:t>variam</a:t>
            </a:r>
            <a:r>
              <a:rPr lang="en-US" dirty="0"/>
              <a:t> de </a:t>
            </a:r>
            <a:r>
              <a:rPr lang="en-US" dirty="0" err="1"/>
              <a:t>menos</a:t>
            </a:r>
            <a:r>
              <a:rPr lang="en-US" dirty="0"/>
              <a:t> de 10</a:t>
            </a:r>
            <a:r>
              <a:rPr lang="en-US" baseline="30000" dirty="0"/>
              <a:t>13</a:t>
            </a:r>
            <a:r>
              <a:rPr lang="en-US" dirty="0"/>
              <a:t> a </a:t>
            </a:r>
            <a:r>
              <a:rPr lang="en-US" dirty="0" err="1"/>
              <a:t>aproximadamente</a:t>
            </a:r>
            <a:r>
              <a:rPr lang="en-US" dirty="0"/>
              <a:t> 10</a:t>
            </a:r>
            <a:r>
              <a:rPr lang="en-US" baseline="30000" dirty="0"/>
              <a:t>14</a:t>
            </a:r>
            <a:r>
              <a:rPr lang="en-US" dirty="0"/>
              <a:t> Hz, </a:t>
            </a:r>
            <a:r>
              <a:rPr lang="en-US" dirty="0" err="1"/>
              <a:t>correspondendo</a:t>
            </a:r>
            <a:r>
              <a:rPr lang="en-US" dirty="0"/>
              <a:t> a </a:t>
            </a:r>
            <a:r>
              <a:rPr lang="en-US" dirty="0" err="1"/>
              <a:t>números</a:t>
            </a:r>
            <a:r>
              <a:rPr lang="en-US" dirty="0"/>
              <a:t> de </a:t>
            </a:r>
            <a:r>
              <a:rPr lang="en-US" dirty="0" err="1"/>
              <a:t>onda</a:t>
            </a:r>
            <a:r>
              <a:rPr lang="en-US" dirty="0"/>
              <a:t> de </a:t>
            </a:r>
            <a:r>
              <a:rPr lang="en-US" dirty="0" err="1"/>
              <a:t>aproximadamente</a:t>
            </a:r>
            <a:r>
              <a:rPr lang="en-US" dirty="0"/>
              <a:t> 300 a 3000 cm</a:t>
            </a:r>
            <a:r>
              <a:rPr lang="en-US" baseline="30000" dirty="0"/>
              <a:t>-1</a:t>
            </a:r>
            <a:r>
              <a:rPr lang="en-US" dirty="0"/>
              <a:t>.</a:t>
            </a:r>
          </a:p>
        </p:txBody>
      </p:sp>
    </p:spTree>
    <p:extLst>
      <p:ext uri="{BB962C8B-B14F-4D97-AF65-F5344CB8AC3E}">
        <p14:creationId xmlns:p14="http://schemas.microsoft.com/office/powerpoint/2010/main" val="152425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0AB92AF-1BAC-4505-84B5-FCB35CDCB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552" y="1272775"/>
            <a:ext cx="2000250" cy="1428750"/>
          </a:xfrm>
          <a:prstGeom prst="rect">
            <a:avLst/>
          </a:prstGeom>
        </p:spPr>
      </p:pic>
      <p:pic>
        <p:nvPicPr>
          <p:cNvPr id="5" name="Imagem 4">
            <a:extLst>
              <a:ext uri="{FF2B5EF4-FFF2-40B4-BE49-F238E27FC236}">
                <a16:creationId xmlns:a16="http://schemas.microsoft.com/office/drawing/2014/main" id="{B2BC6371-AA85-4001-8F1F-351016AFD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679" y="1272774"/>
            <a:ext cx="2000250" cy="1428750"/>
          </a:xfrm>
          <a:prstGeom prst="rect">
            <a:avLst/>
          </a:prstGeom>
        </p:spPr>
      </p:pic>
      <p:pic>
        <p:nvPicPr>
          <p:cNvPr id="7" name="Imagem 6">
            <a:extLst>
              <a:ext uri="{FF2B5EF4-FFF2-40B4-BE49-F238E27FC236}">
                <a16:creationId xmlns:a16="http://schemas.microsoft.com/office/drawing/2014/main" id="{89B322E6-B06C-46ED-878E-8E88D88A23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981" y="1217121"/>
            <a:ext cx="2000250" cy="1428750"/>
          </a:xfrm>
          <a:prstGeom prst="rect">
            <a:avLst/>
          </a:prstGeom>
        </p:spPr>
      </p:pic>
      <p:pic>
        <p:nvPicPr>
          <p:cNvPr id="9" name="Imagem 8">
            <a:extLst>
              <a:ext uri="{FF2B5EF4-FFF2-40B4-BE49-F238E27FC236}">
                <a16:creationId xmlns:a16="http://schemas.microsoft.com/office/drawing/2014/main" id="{59CACEA4-AC8C-4625-A7A5-3767B589B5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646" y="3830660"/>
            <a:ext cx="2000250" cy="1428750"/>
          </a:xfrm>
          <a:prstGeom prst="rect">
            <a:avLst/>
          </a:prstGeom>
        </p:spPr>
      </p:pic>
      <p:pic>
        <p:nvPicPr>
          <p:cNvPr id="11" name="Imagem 10">
            <a:extLst>
              <a:ext uri="{FF2B5EF4-FFF2-40B4-BE49-F238E27FC236}">
                <a16:creationId xmlns:a16="http://schemas.microsoft.com/office/drawing/2014/main" id="{887A5A1A-E610-4331-965F-97BF2E1FA1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3582" y="3807109"/>
            <a:ext cx="2000250" cy="1428750"/>
          </a:xfrm>
          <a:prstGeom prst="rect">
            <a:avLst/>
          </a:prstGeom>
        </p:spPr>
      </p:pic>
      <p:pic>
        <p:nvPicPr>
          <p:cNvPr id="13" name="Imagem 12">
            <a:extLst>
              <a:ext uri="{FF2B5EF4-FFF2-40B4-BE49-F238E27FC236}">
                <a16:creationId xmlns:a16="http://schemas.microsoft.com/office/drawing/2014/main" id="{DFB1D33A-AFCA-4078-9FFA-D16742CF63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7338" y="3837862"/>
            <a:ext cx="2000250" cy="1428750"/>
          </a:xfrm>
          <a:prstGeom prst="rect">
            <a:avLst/>
          </a:prstGeom>
        </p:spPr>
      </p:pic>
      <p:sp>
        <p:nvSpPr>
          <p:cNvPr id="14" name="Retângulo 13">
            <a:extLst>
              <a:ext uri="{FF2B5EF4-FFF2-40B4-BE49-F238E27FC236}">
                <a16:creationId xmlns:a16="http://schemas.microsoft.com/office/drawing/2014/main" id="{EB8485EE-2F4D-4188-BEFA-60790EC7D439}"/>
              </a:ext>
            </a:extLst>
          </p:cNvPr>
          <p:cNvSpPr/>
          <p:nvPr/>
        </p:nvSpPr>
        <p:spPr>
          <a:xfrm>
            <a:off x="523182" y="2701525"/>
            <a:ext cx="5025158" cy="369332"/>
          </a:xfrm>
          <a:prstGeom prst="rect">
            <a:avLst/>
          </a:prstGeom>
        </p:spPr>
        <p:txBody>
          <a:bodyPr wrap="none">
            <a:spAutoFit/>
          </a:bodyPr>
          <a:lstStyle/>
          <a:p>
            <a:r>
              <a:rPr lang="en-US" dirty="0"/>
              <a:t>A change in the length of a bond, such as C-H or C-C</a:t>
            </a:r>
            <a:endParaRPr lang="pt-BR" dirty="0"/>
          </a:p>
        </p:txBody>
      </p:sp>
      <p:sp>
        <p:nvSpPr>
          <p:cNvPr id="15" name="Retângulo 14">
            <a:extLst>
              <a:ext uri="{FF2B5EF4-FFF2-40B4-BE49-F238E27FC236}">
                <a16:creationId xmlns:a16="http://schemas.microsoft.com/office/drawing/2014/main" id="{1513CCA6-7E86-4C18-B142-D27055E7EADB}"/>
              </a:ext>
            </a:extLst>
          </p:cNvPr>
          <p:cNvSpPr/>
          <p:nvPr/>
        </p:nvSpPr>
        <p:spPr>
          <a:xfrm>
            <a:off x="1239501" y="949609"/>
            <a:ext cx="1434353" cy="646331"/>
          </a:xfrm>
          <a:prstGeom prst="rect">
            <a:avLst/>
          </a:prstGeom>
        </p:spPr>
        <p:txBody>
          <a:bodyPr wrap="square">
            <a:spAutoFit/>
          </a:bodyPr>
          <a:lstStyle/>
          <a:p>
            <a:pPr algn="ctr"/>
            <a:r>
              <a:rPr lang="pt-BR" b="1" dirty="0" err="1"/>
              <a:t>Symmetrical</a:t>
            </a:r>
            <a:br>
              <a:rPr lang="pt-BR" b="1" dirty="0"/>
            </a:br>
            <a:r>
              <a:rPr lang="pt-BR" b="1" dirty="0" err="1"/>
              <a:t>stretching</a:t>
            </a:r>
            <a:r>
              <a:rPr lang="pt-BR" b="1" dirty="0"/>
              <a:t> </a:t>
            </a:r>
          </a:p>
        </p:txBody>
      </p:sp>
      <p:sp>
        <p:nvSpPr>
          <p:cNvPr id="16" name="Retângulo 15">
            <a:extLst>
              <a:ext uri="{FF2B5EF4-FFF2-40B4-BE49-F238E27FC236}">
                <a16:creationId xmlns:a16="http://schemas.microsoft.com/office/drawing/2014/main" id="{420002D8-D7D4-4E65-98B0-FFD947CA0282}"/>
              </a:ext>
            </a:extLst>
          </p:cNvPr>
          <p:cNvSpPr/>
          <p:nvPr/>
        </p:nvSpPr>
        <p:spPr>
          <a:xfrm>
            <a:off x="2872628" y="653637"/>
            <a:ext cx="1434353" cy="923330"/>
          </a:xfrm>
          <a:prstGeom prst="rect">
            <a:avLst/>
          </a:prstGeom>
        </p:spPr>
        <p:txBody>
          <a:bodyPr wrap="square">
            <a:spAutoFit/>
          </a:bodyPr>
          <a:lstStyle/>
          <a:p>
            <a:pPr algn="ctr"/>
            <a:r>
              <a:rPr lang="pt-BR" b="1" dirty="0" err="1"/>
              <a:t>Anti-symmetrical</a:t>
            </a:r>
            <a:br>
              <a:rPr lang="pt-BR" b="1" dirty="0"/>
            </a:br>
            <a:r>
              <a:rPr lang="pt-BR" b="1" dirty="0" err="1"/>
              <a:t>stretching</a:t>
            </a:r>
            <a:r>
              <a:rPr lang="pt-BR" b="1" dirty="0"/>
              <a:t> </a:t>
            </a:r>
          </a:p>
        </p:txBody>
      </p:sp>
      <p:sp>
        <p:nvSpPr>
          <p:cNvPr id="18" name="Retângulo 17">
            <a:extLst>
              <a:ext uri="{FF2B5EF4-FFF2-40B4-BE49-F238E27FC236}">
                <a16:creationId xmlns:a16="http://schemas.microsoft.com/office/drawing/2014/main" id="{7DA0DD84-69C2-4DB5-8320-65E9AE0951EA}"/>
              </a:ext>
            </a:extLst>
          </p:cNvPr>
          <p:cNvSpPr/>
          <p:nvPr/>
        </p:nvSpPr>
        <p:spPr>
          <a:xfrm>
            <a:off x="7714929" y="1088108"/>
            <a:ext cx="1434353" cy="369332"/>
          </a:xfrm>
          <a:prstGeom prst="rect">
            <a:avLst/>
          </a:prstGeom>
        </p:spPr>
        <p:txBody>
          <a:bodyPr wrap="square">
            <a:spAutoFit/>
          </a:bodyPr>
          <a:lstStyle/>
          <a:p>
            <a:pPr algn="ctr"/>
            <a:r>
              <a:rPr lang="pt-BR" b="1" dirty="0" err="1"/>
              <a:t>Bending</a:t>
            </a:r>
            <a:endParaRPr lang="pt-BR" b="1" dirty="0"/>
          </a:p>
        </p:txBody>
      </p:sp>
      <p:sp>
        <p:nvSpPr>
          <p:cNvPr id="19" name="Retângulo 18">
            <a:extLst>
              <a:ext uri="{FF2B5EF4-FFF2-40B4-BE49-F238E27FC236}">
                <a16:creationId xmlns:a16="http://schemas.microsoft.com/office/drawing/2014/main" id="{C824DFFA-6AAE-473D-9DA6-CB4D00B64DDE}"/>
              </a:ext>
            </a:extLst>
          </p:cNvPr>
          <p:cNvSpPr/>
          <p:nvPr/>
        </p:nvSpPr>
        <p:spPr>
          <a:xfrm>
            <a:off x="6378948" y="2701524"/>
            <a:ext cx="4106317" cy="369332"/>
          </a:xfrm>
          <a:prstGeom prst="rect">
            <a:avLst/>
          </a:prstGeom>
        </p:spPr>
        <p:txBody>
          <a:bodyPr wrap="none">
            <a:spAutoFit/>
          </a:bodyPr>
          <a:lstStyle/>
          <a:p>
            <a:r>
              <a:rPr lang="en-US" dirty="0"/>
              <a:t>A change in the angle between two bonds</a:t>
            </a:r>
            <a:endParaRPr lang="pt-BR" dirty="0"/>
          </a:p>
        </p:txBody>
      </p:sp>
      <p:sp>
        <p:nvSpPr>
          <p:cNvPr id="20" name="Retângulo 19">
            <a:extLst>
              <a:ext uri="{FF2B5EF4-FFF2-40B4-BE49-F238E27FC236}">
                <a16:creationId xmlns:a16="http://schemas.microsoft.com/office/drawing/2014/main" id="{742B37E2-1C38-43DE-A776-5E106BD7AB93}"/>
              </a:ext>
            </a:extLst>
          </p:cNvPr>
          <p:cNvSpPr/>
          <p:nvPr/>
        </p:nvSpPr>
        <p:spPr>
          <a:xfrm>
            <a:off x="523182" y="5438704"/>
            <a:ext cx="4339201" cy="369332"/>
          </a:xfrm>
          <a:prstGeom prst="rect">
            <a:avLst/>
          </a:prstGeom>
        </p:spPr>
        <p:txBody>
          <a:bodyPr wrap="none">
            <a:spAutoFit/>
          </a:bodyPr>
          <a:lstStyle/>
          <a:p>
            <a:r>
              <a:rPr lang="en-US" dirty="0"/>
              <a:t>A change in angle between a group of atoms</a:t>
            </a:r>
            <a:endParaRPr lang="pt-BR" dirty="0"/>
          </a:p>
        </p:txBody>
      </p:sp>
      <p:sp>
        <p:nvSpPr>
          <p:cNvPr id="21" name="CaixaDeTexto 20">
            <a:extLst>
              <a:ext uri="{FF2B5EF4-FFF2-40B4-BE49-F238E27FC236}">
                <a16:creationId xmlns:a16="http://schemas.microsoft.com/office/drawing/2014/main" id="{85C51B69-3B17-4A52-B301-C1E46247B3D9}"/>
              </a:ext>
            </a:extLst>
          </p:cNvPr>
          <p:cNvSpPr txBox="1"/>
          <p:nvPr/>
        </p:nvSpPr>
        <p:spPr>
          <a:xfrm>
            <a:off x="2589679" y="6236229"/>
            <a:ext cx="6947671" cy="369332"/>
          </a:xfrm>
          <a:prstGeom prst="rect">
            <a:avLst/>
          </a:prstGeom>
          <a:solidFill>
            <a:schemeClr val="accent4">
              <a:lumMod val="20000"/>
              <a:lumOff val="80000"/>
            </a:schemeClr>
          </a:solidFill>
        </p:spPr>
        <p:txBody>
          <a:bodyPr wrap="none" rtlCol="0">
            <a:spAutoFit/>
          </a:bodyPr>
          <a:lstStyle/>
          <a:p>
            <a:r>
              <a:rPr lang="pt-BR" b="1" dirty="0"/>
              <a:t>Energy required for: </a:t>
            </a:r>
            <a:r>
              <a:rPr lang="pt-BR" dirty="0"/>
              <a:t>Stretching &gt; Bending &gt; Rocking ≈ Waging ≈ Twisting</a:t>
            </a:r>
          </a:p>
        </p:txBody>
      </p:sp>
      <p:sp>
        <p:nvSpPr>
          <p:cNvPr id="23" name="Retângulo 22">
            <a:extLst>
              <a:ext uri="{FF2B5EF4-FFF2-40B4-BE49-F238E27FC236}">
                <a16:creationId xmlns:a16="http://schemas.microsoft.com/office/drawing/2014/main" id="{422164E2-F006-4729-B8A2-8F2AE452E375}"/>
              </a:ext>
            </a:extLst>
          </p:cNvPr>
          <p:cNvSpPr/>
          <p:nvPr/>
        </p:nvSpPr>
        <p:spPr>
          <a:xfrm>
            <a:off x="1414524" y="3830660"/>
            <a:ext cx="929229" cy="369332"/>
          </a:xfrm>
          <a:prstGeom prst="rect">
            <a:avLst/>
          </a:prstGeom>
        </p:spPr>
        <p:txBody>
          <a:bodyPr wrap="none">
            <a:spAutoFit/>
          </a:bodyPr>
          <a:lstStyle/>
          <a:p>
            <a:r>
              <a:rPr lang="en-US" b="1" dirty="0"/>
              <a:t>Rocking</a:t>
            </a:r>
            <a:endParaRPr lang="pt-BR" b="1" dirty="0"/>
          </a:p>
        </p:txBody>
      </p:sp>
      <p:sp>
        <p:nvSpPr>
          <p:cNvPr id="24" name="Retângulo 23">
            <a:extLst>
              <a:ext uri="{FF2B5EF4-FFF2-40B4-BE49-F238E27FC236}">
                <a16:creationId xmlns:a16="http://schemas.microsoft.com/office/drawing/2014/main" id="{EF280643-CB65-461F-8A98-26085A5D3881}"/>
              </a:ext>
            </a:extLst>
          </p:cNvPr>
          <p:cNvSpPr/>
          <p:nvPr/>
        </p:nvSpPr>
        <p:spPr>
          <a:xfrm>
            <a:off x="3081117" y="3847266"/>
            <a:ext cx="897682" cy="369332"/>
          </a:xfrm>
          <a:prstGeom prst="rect">
            <a:avLst/>
          </a:prstGeom>
        </p:spPr>
        <p:txBody>
          <a:bodyPr wrap="none">
            <a:spAutoFit/>
          </a:bodyPr>
          <a:lstStyle/>
          <a:p>
            <a:r>
              <a:rPr lang="en-US" b="1" dirty="0"/>
              <a:t>Waging</a:t>
            </a:r>
            <a:endParaRPr lang="pt-BR" b="1" dirty="0"/>
          </a:p>
        </p:txBody>
      </p:sp>
      <p:sp>
        <p:nvSpPr>
          <p:cNvPr id="25" name="Retângulo 24">
            <a:extLst>
              <a:ext uri="{FF2B5EF4-FFF2-40B4-BE49-F238E27FC236}">
                <a16:creationId xmlns:a16="http://schemas.microsoft.com/office/drawing/2014/main" id="{A1B77C4C-3887-4965-96D4-802F634AD0C8}"/>
              </a:ext>
            </a:extLst>
          </p:cNvPr>
          <p:cNvSpPr/>
          <p:nvPr/>
        </p:nvSpPr>
        <p:spPr>
          <a:xfrm>
            <a:off x="5548339" y="5387287"/>
            <a:ext cx="6356789" cy="369332"/>
          </a:xfrm>
          <a:prstGeom prst="rect">
            <a:avLst/>
          </a:prstGeom>
        </p:spPr>
        <p:txBody>
          <a:bodyPr wrap="square">
            <a:spAutoFit/>
          </a:bodyPr>
          <a:lstStyle/>
          <a:p>
            <a:r>
              <a:rPr lang="en-US" dirty="0"/>
              <a:t>A change in the angle between the planes of two groups of atoms</a:t>
            </a:r>
            <a:endParaRPr lang="pt-BR" dirty="0"/>
          </a:p>
        </p:txBody>
      </p:sp>
      <p:sp>
        <p:nvSpPr>
          <p:cNvPr id="26" name="Retângulo 25">
            <a:extLst>
              <a:ext uri="{FF2B5EF4-FFF2-40B4-BE49-F238E27FC236}">
                <a16:creationId xmlns:a16="http://schemas.microsoft.com/office/drawing/2014/main" id="{ACFC042D-B3A5-43FC-9BD1-E6CD414B15EE}"/>
              </a:ext>
            </a:extLst>
          </p:cNvPr>
          <p:cNvSpPr/>
          <p:nvPr/>
        </p:nvSpPr>
        <p:spPr>
          <a:xfrm>
            <a:off x="7950922" y="3868382"/>
            <a:ext cx="976870" cy="369332"/>
          </a:xfrm>
          <a:prstGeom prst="rect">
            <a:avLst/>
          </a:prstGeom>
        </p:spPr>
        <p:txBody>
          <a:bodyPr wrap="none">
            <a:spAutoFit/>
          </a:bodyPr>
          <a:lstStyle/>
          <a:p>
            <a:r>
              <a:rPr lang="en-US" b="1" dirty="0"/>
              <a:t>Twisting</a:t>
            </a:r>
            <a:endParaRPr lang="pt-BR" b="1" dirty="0"/>
          </a:p>
        </p:txBody>
      </p:sp>
    </p:spTree>
    <p:extLst>
      <p:ext uri="{BB962C8B-B14F-4D97-AF65-F5344CB8AC3E}">
        <p14:creationId xmlns:p14="http://schemas.microsoft.com/office/powerpoint/2010/main" val="403577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animBg="1"/>
      <p:bldP spid="23" grpId="0"/>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m 2">
            <a:extLst>
              <a:ext uri="{FF2B5EF4-FFF2-40B4-BE49-F238E27FC236}">
                <a16:creationId xmlns:a16="http://schemas.microsoft.com/office/drawing/2014/main" id="{E1AB323F-CED6-4819-AC02-4E777FB2D715}"/>
              </a:ext>
            </a:extLst>
          </p:cNvPr>
          <p:cNvPicPr>
            <a:picLocks noChangeAspect="1"/>
          </p:cNvPicPr>
          <p:nvPr/>
        </p:nvPicPr>
        <p:blipFill rotWithShape="1">
          <a:blip r:embed="rId2">
            <a:extLst>
              <a:ext uri="{28A0092B-C50C-407E-A947-70E740481C1C}">
                <a14:useLocalDpi xmlns:a14="http://schemas.microsoft.com/office/drawing/2010/main" val="0"/>
              </a:ext>
            </a:extLst>
          </a:blip>
          <a:srcRect b="5024"/>
          <a:stretch/>
        </p:blipFill>
        <p:spPr>
          <a:xfrm>
            <a:off x="309751" y="530229"/>
            <a:ext cx="4868782" cy="3468126"/>
          </a:xfrm>
          <a:prstGeom prst="rect">
            <a:avLst/>
          </a:prstGeom>
        </p:spPr>
      </p:pic>
      <p:grpSp>
        <p:nvGrpSpPr>
          <p:cNvPr id="23" name="Group 22">
            <a:extLst>
              <a:ext uri="{FF2B5EF4-FFF2-40B4-BE49-F238E27FC236}">
                <a16:creationId xmlns:a16="http://schemas.microsoft.com/office/drawing/2014/main" id="{52B3C61F-0645-4EE9-8657-BA45E3E0E35F}"/>
              </a:ext>
            </a:extLst>
          </p:cNvPr>
          <p:cNvGrpSpPr/>
          <p:nvPr/>
        </p:nvGrpSpPr>
        <p:grpSpPr>
          <a:xfrm>
            <a:off x="150793" y="1455048"/>
            <a:ext cx="11670047" cy="4777714"/>
            <a:chOff x="150793" y="1455048"/>
            <a:chExt cx="11670047" cy="4777714"/>
          </a:xfrm>
        </p:grpSpPr>
        <mc:AlternateContent xmlns:mc="http://schemas.openxmlformats.org/markup-compatibility/2006" xmlns:a14="http://schemas.microsoft.com/office/drawing/2010/main">
          <mc:Choice Requires="a14">
            <p:sp>
              <p:nvSpPr>
                <p:cNvPr id="2" name="CaixaDeTexto 7">
                  <a:extLst>
                    <a:ext uri="{FF2B5EF4-FFF2-40B4-BE49-F238E27FC236}">
                      <a16:creationId xmlns:a16="http://schemas.microsoft.com/office/drawing/2014/main" id="{94EEC4FA-DB1C-4C3D-867F-5924AEA013D3}"/>
                    </a:ext>
                  </a:extLst>
                </p:cNvPr>
                <p:cNvSpPr txBox="1"/>
                <p:nvPr/>
              </p:nvSpPr>
              <p:spPr>
                <a:xfrm>
                  <a:off x="4700394" y="5712876"/>
                  <a:ext cx="6914200" cy="519886"/>
                </a:xfrm>
                <a:prstGeom prst="rect">
                  <a:avLst/>
                </a:prstGeom>
                <a:solidFill>
                  <a:schemeClr val="accent4">
                    <a:lumMod val="20000"/>
                    <a:lumOff val="80000"/>
                  </a:schemeClr>
                </a:solidFill>
              </p:spPr>
              <p:txBody>
                <a:bodyPr wrap="none" rtlCol="0">
                  <a:spAutoFit/>
                </a:bodyPr>
                <a:lstStyle/>
                <a:p>
                  <a:r>
                    <a:rPr lang="pt-BR" dirty="0"/>
                    <a:t>Transmitância: </a:t>
                  </a:r>
                  <a14:m>
                    <m:oMath xmlns:m="http://schemas.openxmlformats.org/officeDocument/2006/math">
                      <m:r>
                        <a:rPr lang="pt-BR" i="1">
                          <a:latin typeface="Cambria Math" panose="02040503050406030204" pitchFamily="18" charset="0"/>
                        </a:rPr>
                        <m:t>𝑇</m:t>
                      </m:r>
                      <m:r>
                        <a:rPr lang="pt-BR" i="1">
                          <a:latin typeface="Cambria Math" panose="02040503050406030204" pitchFamily="18" charset="0"/>
                        </a:rPr>
                        <m:t>=</m:t>
                      </m:r>
                      <m:f>
                        <m:fPr>
                          <m:ctrlPr>
                            <a:rPr lang="pt-BR" i="1">
                              <a:latin typeface="Cambria Math" panose="02040503050406030204" pitchFamily="18" charset="0"/>
                            </a:rPr>
                          </m:ctrlPr>
                        </m:fPr>
                        <m:num>
                          <m:r>
                            <a:rPr lang="pt-BR" i="1">
                              <a:latin typeface="Cambria Math" panose="02040503050406030204" pitchFamily="18" charset="0"/>
                            </a:rPr>
                            <m:t>𝐼</m:t>
                          </m:r>
                        </m:num>
                        <m:den>
                          <m:sSub>
                            <m:sSubPr>
                              <m:ctrlPr>
                                <a:rPr lang="pt-BR" i="1">
                                  <a:latin typeface="Cambria Math" panose="02040503050406030204" pitchFamily="18" charset="0"/>
                                </a:rPr>
                              </m:ctrlPr>
                            </m:sSubPr>
                            <m:e>
                              <m:r>
                                <a:rPr lang="pt-BR" i="1">
                                  <a:latin typeface="Cambria Math" panose="02040503050406030204" pitchFamily="18" charset="0"/>
                                </a:rPr>
                                <m:t>𝐼</m:t>
                              </m:r>
                            </m:e>
                            <m:sub>
                              <m:r>
                                <a:rPr lang="pt-BR" i="1">
                                  <a:latin typeface="Cambria Math" panose="02040503050406030204" pitchFamily="18" charset="0"/>
                                </a:rPr>
                                <m:t>𝑜</m:t>
                              </m:r>
                            </m:sub>
                          </m:sSub>
                        </m:den>
                      </m:f>
                      <m:r>
                        <a:rPr lang="pt-BR" b="0" i="1" smtClean="0">
                          <a:latin typeface="Cambria Math" panose="02040503050406030204" pitchFamily="18" charset="0"/>
                        </a:rPr>
                        <m:t>=</m:t>
                      </m:r>
                      <m:sSup>
                        <m:sSupPr>
                          <m:ctrlPr>
                            <a:rPr lang="pt-BR" b="0" i="1" smtClean="0">
                              <a:latin typeface="Cambria Math" panose="02040503050406030204" pitchFamily="18" charset="0"/>
                            </a:rPr>
                          </m:ctrlPr>
                        </m:sSupPr>
                        <m:e>
                          <m:r>
                            <a:rPr lang="pt-BR" b="0" i="1" smtClean="0">
                              <a:latin typeface="Cambria Math" panose="02040503050406030204" pitchFamily="18" charset="0"/>
                            </a:rPr>
                            <m:t>𝑒</m:t>
                          </m:r>
                        </m:e>
                        <m:sup>
                          <m:r>
                            <a:rPr lang="pt-BR" b="0" i="1" smtClean="0">
                              <a:latin typeface="Cambria Math" panose="02040503050406030204" pitchFamily="18" charset="0"/>
                            </a:rPr>
                            <m:t>−</m:t>
                          </m:r>
                          <m:r>
                            <a:rPr lang="pt-BR" b="0" i="1" smtClean="0">
                              <a:latin typeface="Cambria Math" panose="02040503050406030204" pitchFamily="18" charset="0"/>
                              <a:ea typeface="Cambria Math" panose="02040503050406030204" pitchFamily="18" charset="0"/>
                            </a:rPr>
                            <m:t>𝜏</m:t>
                          </m:r>
                        </m:sup>
                      </m:sSup>
                    </m:oMath>
                  </a14:m>
                  <a:r>
                    <a:rPr lang="pt-BR" dirty="0"/>
                    <a:t>, onde </a:t>
                  </a:r>
                  <a:r>
                    <a:rPr lang="el-GR" i="1" dirty="0"/>
                    <a:t>τ</a:t>
                  </a:r>
                  <a:r>
                    <a:rPr lang="pt-BR" dirty="0"/>
                    <a:t> é a profundidade ótica da amostra.</a:t>
                  </a:r>
                </a:p>
              </p:txBody>
            </p:sp>
          </mc:Choice>
          <mc:Fallback xmlns="">
            <p:sp>
              <p:nvSpPr>
                <p:cNvPr id="2" name="CaixaDeTexto 7">
                  <a:extLst>
                    <a:ext uri="{FF2B5EF4-FFF2-40B4-BE49-F238E27FC236}">
                      <a16:creationId xmlns:a16="http://schemas.microsoft.com/office/drawing/2014/main" id="{94EEC4FA-DB1C-4C3D-867F-5924AEA013D3}"/>
                    </a:ext>
                  </a:extLst>
                </p:cNvPr>
                <p:cNvSpPr txBox="1">
                  <a:spLocks noRot="1" noChangeAspect="1" noMove="1" noResize="1" noEditPoints="1" noAdjustHandles="1" noChangeArrowheads="1" noChangeShapeType="1" noTextEdit="1"/>
                </p:cNvSpPr>
                <p:nvPr/>
              </p:nvSpPr>
              <p:spPr>
                <a:xfrm>
                  <a:off x="4700394" y="5712876"/>
                  <a:ext cx="6914200" cy="519886"/>
                </a:xfrm>
                <a:prstGeom prst="rect">
                  <a:avLst/>
                </a:prstGeom>
                <a:blipFill>
                  <a:blip r:embed="rId4"/>
                  <a:stretch>
                    <a:fillRect l="-705" b="-1176"/>
                  </a:stretch>
                </a:blipFill>
              </p:spPr>
              <p:txBody>
                <a:bodyPr/>
                <a:lstStyle/>
                <a:p>
                  <a:r>
                    <a:rPr lang="en-US">
                      <a:noFill/>
                    </a:rPr>
                    <a:t> </a:t>
                  </a:r>
                </a:p>
              </p:txBody>
            </p:sp>
          </mc:Fallback>
        </mc:AlternateContent>
        <p:sp>
          <p:nvSpPr>
            <p:cNvPr id="3" name="Cubo 9">
              <a:extLst>
                <a:ext uri="{FF2B5EF4-FFF2-40B4-BE49-F238E27FC236}">
                  <a16:creationId xmlns:a16="http://schemas.microsoft.com/office/drawing/2014/main" id="{0F405D51-68DE-466B-9004-A5D824BCD8B5}"/>
                </a:ext>
              </a:extLst>
            </p:cNvPr>
            <p:cNvSpPr/>
            <p:nvPr/>
          </p:nvSpPr>
          <p:spPr>
            <a:xfrm>
              <a:off x="5568500" y="3541161"/>
              <a:ext cx="4907560" cy="1652631"/>
            </a:xfrm>
            <a:prstGeom prst="cub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ubo 10">
              <a:extLst>
                <a:ext uri="{FF2B5EF4-FFF2-40B4-BE49-F238E27FC236}">
                  <a16:creationId xmlns:a16="http://schemas.microsoft.com/office/drawing/2014/main" id="{39385600-693A-4B04-985F-A44AF320435C}"/>
                </a:ext>
              </a:extLst>
            </p:cNvPr>
            <p:cNvSpPr/>
            <p:nvPr/>
          </p:nvSpPr>
          <p:spPr>
            <a:xfrm>
              <a:off x="6459131" y="3541160"/>
              <a:ext cx="627773" cy="1652631"/>
            </a:xfrm>
            <a:prstGeom prst="cube">
              <a:avLst>
                <a:gd name="adj" fmla="val 65493"/>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5" name="Conector reto 11">
              <a:extLst>
                <a:ext uri="{FF2B5EF4-FFF2-40B4-BE49-F238E27FC236}">
                  <a16:creationId xmlns:a16="http://schemas.microsoft.com/office/drawing/2014/main" id="{E9DE515C-B770-49A6-A71E-6B306BC25A71}"/>
                </a:ext>
              </a:extLst>
            </p:cNvPr>
            <p:cNvCxnSpPr>
              <a:cxnSpLocks/>
            </p:cNvCxnSpPr>
            <p:nvPr/>
          </p:nvCxnSpPr>
          <p:spPr>
            <a:xfrm flipH="1">
              <a:off x="5979562" y="4765954"/>
              <a:ext cx="449649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Conector reto 12">
              <a:extLst>
                <a:ext uri="{FF2B5EF4-FFF2-40B4-BE49-F238E27FC236}">
                  <a16:creationId xmlns:a16="http://schemas.microsoft.com/office/drawing/2014/main" id="{79FAF8BD-E4AA-4D17-9F8D-80BEB0E46A7E}"/>
                </a:ext>
              </a:extLst>
            </p:cNvPr>
            <p:cNvCxnSpPr>
              <a:cxnSpLocks/>
            </p:cNvCxnSpPr>
            <p:nvPr/>
          </p:nvCxnSpPr>
          <p:spPr>
            <a:xfrm>
              <a:off x="5979562" y="3541160"/>
              <a:ext cx="0" cy="122479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Conector reto 13">
              <a:extLst>
                <a:ext uri="{FF2B5EF4-FFF2-40B4-BE49-F238E27FC236}">
                  <a16:creationId xmlns:a16="http://schemas.microsoft.com/office/drawing/2014/main" id="{BD017F40-CC76-420C-8C7E-B8E53CBDA3FF}"/>
                </a:ext>
              </a:extLst>
            </p:cNvPr>
            <p:cNvCxnSpPr>
              <a:cxnSpLocks/>
            </p:cNvCxnSpPr>
            <p:nvPr/>
          </p:nvCxnSpPr>
          <p:spPr>
            <a:xfrm flipH="1">
              <a:off x="5568500" y="4765954"/>
              <a:ext cx="411062" cy="42783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Conector reto 14">
              <a:extLst>
                <a:ext uri="{FF2B5EF4-FFF2-40B4-BE49-F238E27FC236}">
                  <a16:creationId xmlns:a16="http://schemas.microsoft.com/office/drawing/2014/main" id="{FD871F90-5079-4CFA-B26E-31923509BF10}"/>
                </a:ext>
              </a:extLst>
            </p:cNvPr>
            <p:cNvCxnSpPr>
              <a:cxnSpLocks/>
            </p:cNvCxnSpPr>
            <p:nvPr/>
          </p:nvCxnSpPr>
          <p:spPr>
            <a:xfrm flipH="1">
              <a:off x="5694336" y="3952221"/>
              <a:ext cx="43622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Imagem 15">
              <a:extLst>
                <a:ext uri="{FF2B5EF4-FFF2-40B4-BE49-F238E27FC236}">
                  <a16:creationId xmlns:a16="http://schemas.microsoft.com/office/drawing/2014/main" id="{C37A13C2-E6B9-463B-9A3A-A229AF0F4FB0}"/>
                </a:ext>
              </a:extLst>
            </p:cNvPr>
            <p:cNvPicPr>
              <a:picLocks noChangeAspect="1"/>
            </p:cNvPicPr>
            <p:nvPr/>
          </p:nvPicPr>
          <p:blipFill rotWithShape="1">
            <a:blip r:embed="rId5">
              <a:extLst>
                <a:ext uri="{28A0092B-C50C-407E-A947-70E740481C1C}">
                  <a14:useLocalDpi xmlns:a14="http://schemas.microsoft.com/office/drawing/2010/main" val="0"/>
                </a:ext>
              </a:extLst>
            </a:blip>
            <a:srcRect l="14549" r="15218"/>
            <a:stretch/>
          </p:blipFill>
          <p:spPr>
            <a:xfrm>
              <a:off x="6675849" y="3794401"/>
              <a:ext cx="411060" cy="1146147"/>
            </a:xfrm>
            <a:prstGeom prst="rect">
              <a:avLst/>
            </a:prstGeom>
          </p:spPr>
        </p:pic>
        <p:sp>
          <p:nvSpPr>
            <p:cNvPr id="10" name="Seta: para a Direita 16">
              <a:extLst>
                <a:ext uri="{FF2B5EF4-FFF2-40B4-BE49-F238E27FC236}">
                  <a16:creationId xmlns:a16="http://schemas.microsoft.com/office/drawing/2014/main" id="{B61B6884-8925-4160-B415-9F5E62E61A12}"/>
                </a:ext>
              </a:extLst>
            </p:cNvPr>
            <p:cNvSpPr/>
            <p:nvPr/>
          </p:nvSpPr>
          <p:spPr>
            <a:xfrm>
              <a:off x="4243296" y="4210260"/>
              <a:ext cx="1119673" cy="57995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para a Direita 17">
              <a:extLst>
                <a:ext uri="{FF2B5EF4-FFF2-40B4-BE49-F238E27FC236}">
                  <a16:creationId xmlns:a16="http://schemas.microsoft.com/office/drawing/2014/main" id="{82845DA1-4FE5-48C0-A11F-EF697FD8B145}"/>
                </a:ext>
              </a:extLst>
            </p:cNvPr>
            <p:cNvSpPr/>
            <p:nvPr/>
          </p:nvSpPr>
          <p:spPr>
            <a:xfrm>
              <a:off x="10701167" y="4210260"/>
              <a:ext cx="1119673" cy="579954"/>
            </a:xfrm>
            <a:prstGeom prst="rightArrow">
              <a:avLst/>
            </a:prstGeom>
            <a:solidFill>
              <a:srgbClr val="FF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9">
              <a:extLst>
                <a:ext uri="{FF2B5EF4-FFF2-40B4-BE49-F238E27FC236}">
                  <a16:creationId xmlns:a16="http://schemas.microsoft.com/office/drawing/2014/main" id="{1310C62B-B377-4D31-9EEF-F367EBA3405C}"/>
                </a:ext>
              </a:extLst>
            </p:cNvPr>
            <p:cNvSpPr txBox="1"/>
            <p:nvPr/>
          </p:nvSpPr>
          <p:spPr>
            <a:xfrm>
              <a:off x="4484922" y="4641987"/>
              <a:ext cx="324128" cy="369332"/>
            </a:xfrm>
            <a:prstGeom prst="rect">
              <a:avLst/>
            </a:prstGeom>
            <a:noFill/>
          </p:spPr>
          <p:txBody>
            <a:bodyPr wrap="none" rtlCol="0">
              <a:spAutoFit/>
            </a:bodyPr>
            <a:lstStyle/>
            <a:p>
              <a:r>
                <a:rPr lang="pt-BR" dirty="0" err="1"/>
                <a:t>I</a:t>
              </a:r>
              <a:r>
                <a:rPr lang="pt-BR" baseline="-25000" dirty="0" err="1"/>
                <a:t>o</a:t>
              </a:r>
              <a:endParaRPr lang="pt-BR" baseline="-25000" dirty="0"/>
            </a:p>
          </p:txBody>
        </p:sp>
        <p:sp>
          <p:nvSpPr>
            <p:cNvPr id="13" name="CaixaDeTexto 20">
              <a:extLst>
                <a:ext uri="{FF2B5EF4-FFF2-40B4-BE49-F238E27FC236}">
                  <a16:creationId xmlns:a16="http://schemas.microsoft.com/office/drawing/2014/main" id="{59855495-F4F3-40DB-A185-E1222CB488C6}"/>
                </a:ext>
              </a:extLst>
            </p:cNvPr>
            <p:cNvSpPr txBox="1"/>
            <p:nvPr/>
          </p:nvSpPr>
          <p:spPr>
            <a:xfrm>
              <a:off x="11023112" y="4641987"/>
              <a:ext cx="242374" cy="369332"/>
            </a:xfrm>
            <a:prstGeom prst="rect">
              <a:avLst/>
            </a:prstGeom>
            <a:noFill/>
          </p:spPr>
          <p:txBody>
            <a:bodyPr wrap="none" rtlCol="0">
              <a:spAutoFit/>
            </a:bodyPr>
            <a:lstStyle/>
            <a:p>
              <a:r>
                <a:rPr lang="pt-BR" dirty="0"/>
                <a:t>I</a:t>
              </a:r>
              <a:endParaRPr lang="pt-BR" baseline="-25000" dirty="0"/>
            </a:p>
          </p:txBody>
        </p:sp>
        <p:cxnSp>
          <p:nvCxnSpPr>
            <p:cNvPr id="14" name="Conector de Seta Reta 23">
              <a:extLst>
                <a:ext uri="{FF2B5EF4-FFF2-40B4-BE49-F238E27FC236}">
                  <a16:creationId xmlns:a16="http://schemas.microsoft.com/office/drawing/2014/main" id="{DEC9B319-05E0-494D-B759-CF6C82843056}"/>
                </a:ext>
              </a:extLst>
            </p:cNvPr>
            <p:cNvCxnSpPr/>
            <p:nvPr/>
          </p:nvCxnSpPr>
          <p:spPr>
            <a:xfrm>
              <a:off x="5568500" y="5447870"/>
              <a:ext cx="448811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5" name="CaixaDeTexto 24">
              <a:extLst>
                <a:ext uri="{FF2B5EF4-FFF2-40B4-BE49-F238E27FC236}">
                  <a16:creationId xmlns:a16="http://schemas.microsoft.com/office/drawing/2014/main" id="{3660AC4D-9AD4-44B9-ADCC-5255D8B88D28}"/>
                </a:ext>
              </a:extLst>
            </p:cNvPr>
            <p:cNvSpPr txBox="1"/>
            <p:nvPr/>
          </p:nvSpPr>
          <p:spPr>
            <a:xfrm>
              <a:off x="7228922" y="5263204"/>
              <a:ext cx="1586716" cy="369332"/>
            </a:xfrm>
            <a:prstGeom prst="rect">
              <a:avLst/>
            </a:prstGeom>
            <a:solidFill>
              <a:schemeClr val="bg1"/>
            </a:solidFill>
          </p:spPr>
          <p:txBody>
            <a:bodyPr wrap="none" rtlCol="0">
              <a:spAutoFit/>
            </a:bodyPr>
            <a:lstStyle/>
            <a:p>
              <a:r>
                <a:rPr lang="pt-BR" dirty="0"/>
                <a:t>caminho total </a:t>
              </a:r>
              <a:r>
                <a:rPr lang="pt-BR" i="1" dirty="0"/>
                <a:t>l</a:t>
              </a:r>
            </a:p>
          </p:txBody>
        </p:sp>
        <p:sp>
          <p:nvSpPr>
            <p:cNvPr id="16" name="CaixaDeTexto 26">
              <a:extLst>
                <a:ext uri="{FF2B5EF4-FFF2-40B4-BE49-F238E27FC236}">
                  <a16:creationId xmlns:a16="http://schemas.microsoft.com/office/drawing/2014/main" id="{B9BEF793-7F54-4955-A08A-6CEC8EB0390B}"/>
                </a:ext>
              </a:extLst>
            </p:cNvPr>
            <p:cNvSpPr txBox="1"/>
            <p:nvPr/>
          </p:nvSpPr>
          <p:spPr>
            <a:xfrm>
              <a:off x="7158082" y="4100276"/>
              <a:ext cx="2446888" cy="615553"/>
            </a:xfrm>
            <a:prstGeom prst="rect">
              <a:avLst/>
            </a:prstGeom>
            <a:noFill/>
          </p:spPr>
          <p:txBody>
            <a:bodyPr wrap="none" rtlCol="0">
              <a:spAutoFit/>
            </a:bodyPr>
            <a:lstStyle/>
            <a:p>
              <a:r>
                <a:rPr lang="pt-BR" dirty="0">
                  <a:solidFill>
                    <a:schemeClr val="accent1"/>
                  </a:solidFill>
                </a:rPr>
                <a:t>moléculas absorvedoras</a:t>
              </a:r>
            </a:p>
            <a:p>
              <a:pPr algn="ctr"/>
              <a:r>
                <a:rPr lang="pt-BR" sz="1600" dirty="0">
                  <a:solidFill>
                    <a:schemeClr val="accent1"/>
                  </a:solidFill>
                </a:rPr>
                <a:t>(N moléculas/cm</a:t>
              </a:r>
              <a:r>
                <a:rPr lang="pt-BR" sz="1600" baseline="30000" dirty="0">
                  <a:solidFill>
                    <a:schemeClr val="accent1"/>
                  </a:solidFill>
                </a:rPr>
                <a:t>3</a:t>
              </a:r>
              <a:r>
                <a:rPr lang="pt-BR" sz="1600" dirty="0">
                  <a:solidFill>
                    <a:schemeClr val="accent1"/>
                  </a:solidFill>
                </a:rPr>
                <a:t>)</a:t>
              </a:r>
            </a:p>
          </p:txBody>
        </p:sp>
        <p:cxnSp>
          <p:nvCxnSpPr>
            <p:cNvPr id="17" name="Conector de Seta Reta 28">
              <a:extLst>
                <a:ext uri="{FF2B5EF4-FFF2-40B4-BE49-F238E27FC236}">
                  <a16:creationId xmlns:a16="http://schemas.microsoft.com/office/drawing/2014/main" id="{B5834C60-8D9C-4585-946B-6A59C851BEFB}"/>
                </a:ext>
              </a:extLst>
            </p:cNvPr>
            <p:cNvCxnSpPr>
              <a:cxnSpLocks/>
            </p:cNvCxnSpPr>
            <p:nvPr/>
          </p:nvCxnSpPr>
          <p:spPr>
            <a:xfrm>
              <a:off x="6040104" y="3335013"/>
              <a:ext cx="757806"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8" name="CaixaDeTexto 30">
              <a:extLst>
                <a:ext uri="{FF2B5EF4-FFF2-40B4-BE49-F238E27FC236}">
                  <a16:creationId xmlns:a16="http://schemas.microsoft.com/office/drawing/2014/main" id="{2DD0B154-1EA4-4D86-82F2-A2C2E89032A9}"/>
                </a:ext>
              </a:extLst>
            </p:cNvPr>
            <p:cNvSpPr txBox="1"/>
            <p:nvPr/>
          </p:nvSpPr>
          <p:spPr>
            <a:xfrm>
              <a:off x="6288358" y="3120399"/>
              <a:ext cx="276038" cy="369332"/>
            </a:xfrm>
            <a:prstGeom prst="rect">
              <a:avLst/>
            </a:prstGeom>
            <a:solidFill>
              <a:schemeClr val="bg1"/>
            </a:solidFill>
          </p:spPr>
          <p:txBody>
            <a:bodyPr wrap="none" rtlCol="0">
              <a:spAutoFit/>
            </a:bodyPr>
            <a:lstStyle/>
            <a:p>
              <a:r>
                <a:rPr lang="pt-BR" i="1" dirty="0"/>
                <a:t>z</a:t>
              </a:r>
            </a:p>
          </p:txBody>
        </p:sp>
        <p:sp>
          <p:nvSpPr>
            <p:cNvPr id="19" name="CaixaDeTexto 31">
              <a:extLst>
                <a:ext uri="{FF2B5EF4-FFF2-40B4-BE49-F238E27FC236}">
                  <a16:creationId xmlns:a16="http://schemas.microsoft.com/office/drawing/2014/main" id="{4F358F13-14B9-4E04-BB6E-A723B0A4F2B4}"/>
                </a:ext>
              </a:extLst>
            </p:cNvPr>
            <p:cNvSpPr txBox="1"/>
            <p:nvPr/>
          </p:nvSpPr>
          <p:spPr>
            <a:xfrm>
              <a:off x="6760216" y="2967394"/>
              <a:ext cx="397866" cy="369332"/>
            </a:xfrm>
            <a:prstGeom prst="rect">
              <a:avLst/>
            </a:prstGeom>
            <a:noFill/>
          </p:spPr>
          <p:txBody>
            <a:bodyPr wrap="none" rtlCol="0">
              <a:spAutoFit/>
            </a:bodyPr>
            <a:lstStyle/>
            <a:p>
              <a:r>
                <a:rPr lang="pt-BR" i="1" dirty="0" err="1"/>
                <a:t>dz</a:t>
              </a:r>
              <a:endParaRPr lang="pt-BR" i="1" dirty="0"/>
            </a:p>
          </p:txBody>
        </p:sp>
        <p:cxnSp>
          <p:nvCxnSpPr>
            <p:cNvPr id="20" name="Conector de Seta Reta 37">
              <a:extLst>
                <a:ext uri="{FF2B5EF4-FFF2-40B4-BE49-F238E27FC236}">
                  <a16:creationId xmlns:a16="http://schemas.microsoft.com/office/drawing/2014/main" id="{DAC7490F-248F-4527-9082-117F7D76FDED}"/>
                </a:ext>
              </a:extLst>
            </p:cNvPr>
            <p:cNvCxnSpPr>
              <a:cxnSpLocks/>
            </p:cNvCxnSpPr>
            <p:nvPr/>
          </p:nvCxnSpPr>
          <p:spPr>
            <a:xfrm>
              <a:off x="6823077" y="3333301"/>
              <a:ext cx="233873" cy="231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A5C4F87C-CE54-4A25-A87D-CFF47E9141C3}"/>
                </a:ext>
              </a:extLst>
            </p:cNvPr>
            <p:cNvSpPr/>
            <p:nvPr/>
          </p:nvSpPr>
          <p:spPr>
            <a:xfrm>
              <a:off x="150793" y="1455048"/>
              <a:ext cx="548640" cy="161848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9F9528DE-43DD-4011-9781-819B47310042}"/>
              </a:ext>
            </a:extLst>
          </p:cNvPr>
          <p:cNvGrpSpPr/>
          <p:nvPr/>
        </p:nvGrpSpPr>
        <p:grpSpPr>
          <a:xfrm>
            <a:off x="2213018" y="213488"/>
            <a:ext cx="8696937" cy="3996772"/>
            <a:chOff x="2213018" y="213488"/>
            <a:chExt cx="8696937" cy="3996772"/>
          </a:xfrm>
        </p:grpSpPr>
        <p:sp>
          <p:nvSpPr>
            <p:cNvPr id="24" name="Rectangle 23">
              <a:extLst>
                <a:ext uri="{FF2B5EF4-FFF2-40B4-BE49-F238E27FC236}">
                  <a16:creationId xmlns:a16="http://schemas.microsoft.com/office/drawing/2014/main" id="{F67204B2-FF1A-483E-A1DB-35FDAEC2A140}"/>
                </a:ext>
              </a:extLst>
            </p:cNvPr>
            <p:cNvSpPr/>
            <p:nvPr/>
          </p:nvSpPr>
          <p:spPr>
            <a:xfrm rot="5400000">
              <a:off x="2795206" y="2934688"/>
              <a:ext cx="548640" cy="1713016"/>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lipse 3">
              <a:extLst>
                <a:ext uri="{FF2B5EF4-FFF2-40B4-BE49-F238E27FC236}">
                  <a16:creationId xmlns:a16="http://schemas.microsoft.com/office/drawing/2014/main" id="{2101D54F-77B7-44AC-8ADB-01571C594620}"/>
                </a:ext>
              </a:extLst>
            </p:cNvPr>
            <p:cNvSpPr/>
            <p:nvPr/>
          </p:nvSpPr>
          <p:spPr>
            <a:xfrm>
              <a:off x="9804169" y="3149544"/>
              <a:ext cx="1105786" cy="915972"/>
            </a:xfrm>
            <a:prstGeom prst="ellipse">
              <a:avLst/>
            </a:prstGeom>
            <a:solidFill>
              <a:srgbClr val="FFFF00">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2">
              <a:extLst>
                <a:ext uri="{FF2B5EF4-FFF2-40B4-BE49-F238E27FC236}">
                  <a16:creationId xmlns:a16="http://schemas.microsoft.com/office/drawing/2014/main" id="{547F9ABA-80C6-49FE-B23E-5EBD3484538F}"/>
                </a:ext>
              </a:extLst>
            </p:cNvPr>
            <p:cNvGrpSpPr/>
            <p:nvPr/>
          </p:nvGrpSpPr>
          <p:grpSpPr>
            <a:xfrm>
              <a:off x="6688252" y="213488"/>
              <a:ext cx="4062745" cy="3996772"/>
              <a:chOff x="438926" y="851823"/>
              <a:chExt cx="2692914" cy="2649185"/>
            </a:xfrm>
          </p:grpSpPr>
          <p:sp>
            <p:nvSpPr>
              <p:cNvPr id="27" name="TextBox 8">
                <a:extLst>
                  <a:ext uri="{FF2B5EF4-FFF2-40B4-BE49-F238E27FC236}">
                    <a16:creationId xmlns:a16="http://schemas.microsoft.com/office/drawing/2014/main" id="{A5D61B5E-7F7E-4331-9F9D-EA58E19381BA}"/>
                  </a:ext>
                </a:extLst>
              </p:cNvPr>
              <p:cNvSpPr txBox="1"/>
              <p:nvPr/>
            </p:nvSpPr>
            <p:spPr>
              <a:xfrm>
                <a:off x="633744" y="851823"/>
                <a:ext cx="2304256" cy="338554"/>
              </a:xfrm>
              <a:prstGeom prst="rect">
                <a:avLst/>
              </a:prstGeom>
              <a:noFill/>
            </p:spPr>
            <p:txBody>
              <a:bodyPr wrap="square" rtlCol="0">
                <a:spAutoFit/>
              </a:bodyPr>
              <a:lstStyle/>
              <a:p>
                <a:pPr algn="ctr"/>
                <a:r>
                  <a:rPr lang="en-US" sz="1600" dirty="0"/>
                  <a:t>Electromagnetic wave</a:t>
                </a:r>
              </a:p>
            </p:txBody>
          </p:sp>
          <p:pic>
            <p:nvPicPr>
              <p:cNvPr id="28" name="Picture 1">
                <a:extLst>
                  <a:ext uri="{FF2B5EF4-FFF2-40B4-BE49-F238E27FC236}">
                    <a16:creationId xmlns:a16="http://schemas.microsoft.com/office/drawing/2014/main" id="{C2DAC901-E67F-4F4F-9FEC-2AE75DC1ACC2}"/>
                  </a:ext>
                </a:extLst>
              </p:cNvPr>
              <p:cNvPicPr>
                <a:picLocks noChangeAspect="1" noChangeArrowheads="1"/>
              </p:cNvPicPr>
              <p:nvPr/>
            </p:nvPicPr>
            <p:blipFill>
              <a:blip r:embed="rId6" cstate="print">
                <a:clrChange>
                  <a:clrFrom>
                    <a:srgbClr val="FFFFFF"/>
                  </a:clrFrom>
                  <a:clrTo>
                    <a:srgbClr val="FFFFFF">
                      <a:alpha val="0"/>
                    </a:srgbClr>
                  </a:clrTo>
                </a:clrChange>
              </a:blip>
              <a:srcRect b="741"/>
              <a:stretch>
                <a:fillRect/>
              </a:stretch>
            </p:blipFill>
            <p:spPr bwMode="auto">
              <a:xfrm>
                <a:off x="438926" y="1124744"/>
                <a:ext cx="2692914" cy="2376264"/>
              </a:xfrm>
              <a:prstGeom prst="rect">
                <a:avLst/>
              </a:prstGeom>
              <a:noFill/>
              <a:ln w="9525">
                <a:noFill/>
                <a:miter lim="800000"/>
                <a:headEnd/>
                <a:tailEnd/>
              </a:ln>
            </p:spPr>
          </p:pic>
        </p:grpSp>
      </p:grpSp>
      <p:graphicFrame>
        <p:nvGraphicFramePr>
          <p:cNvPr id="30" name="Object 27">
            <a:extLst>
              <a:ext uri="{FF2B5EF4-FFF2-40B4-BE49-F238E27FC236}">
                <a16:creationId xmlns:a16="http://schemas.microsoft.com/office/drawing/2014/main" id="{50E400DA-2C69-449C-8C6A-2FB6B0F484DB}"/>
              </a:ext>
            </a:extLst>
          </p:cNvPr>
          <p:cNvGraphicFramePr>
            <a:graphicFrameLocks noChangeAspect="1"/>
          </p:cNvGraphicFramePr>
          <p:nvPr>
            <p:extLst>
              <p:ext uri="{D42A27DB-BD31-4B8C-83A1-F6EECF244321}">
                <p14:modId xmlns:p14="http://schemas.microsoft.com/office/powerpoint/2010/main" val="1822034508"/>
              </p:ext>
            </p:extLst>
          </p:nvPr>
        </p:nvGraphicFramePr>
        <p:xfrm>
          <a:off x="514640" y="5803407"/>
          <a:ext cx="586351" cy="648072"/>
        </p:xfrm>
        <a:graphic>
          <a:graphicData uri="http://schemas.openxmlformats.org/presentationml/2006/ole">
            <mc:AlternateContent xmlns:mc="http://schemas.openxmlformats.org/markup-compatibility/2006">
              <mc:Choice xmlns:v="urn:schemas-microsoft-com:vml" Requires="v">
                <p:oleObj name="Equation" r:id="rId7" imgW="355320" imgH="393480" progId="Equation.3">
                  <p:embed/>
                </p:oleObj>
              </mc:Choice>
              <mc:Fallback>
                <p:oleObj name="Equation" r:id="rId7" imgW="355320" imgH="393480" progId="Equation.3">
                  <p:embed/>
                  <p:pic>
                    <p:nvPicPr>
                      <p:cNvPr id="18" name="Object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640" y="5803407"/>
                        <a:ext cx="586351" cy="6480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29">
            <a:extLst>
              <a:ext uri="{FF2B5EF4-FFF2-40B4-BE49-F238E27FC236}">
                <a16:creationId xmlns:a16="http://schemas.microsoft.com/office/drawing/2014/main" id="{40B16BC3-58CD-4E0C-B1B1-41A250264AB1}"/>
              </a:ext>
            </a:extLst>
          </p:cNvPr>
          <p:cNvGraphicFramePr>
            <a:graphicFrameLocks noChangeAspect="1"/>
          </p:cNvGraphicFramePr>
          <p:nvPr>
            <p:extLst>
              <p:ext uri="{D42A27DB-BD31-4B8C-83A1-F6EECF244321}">
                <p14:modId xmlns:p14="http://schemas.microsoft.com/office/powerpoint/2010/main" val="2768704456"/>
              </p:ext>
            </p:extLst>
          </p:nvPr>
        </p:nvGraphicFramePr>
        <p:xfrm>
          <a:off x="1234720" y="5011319"/>
          <a:ext cx="3024336" cy="649653"/>
        </p:xfrm>
        <a:graphic>
          <a:graphicData uri="http://schemas.openxmlformats.org/presentationml/2006/ole">
            <mc:AlternateContent xmlns:mc="http://schemas.openxmlformats.org/markup-compatibility/2006">
              <mc:Choice xmlns:v="urn:schemas-microsoft-com:vml" Requires="v">
                <p:oleObj name="Equation" r:id="rId9" imgW="2070000" imgH="444240" progId="Equation.3">
                  <p:embed/>
                </p:oleObj>
              </mc:Choice>
              <mc:Fallback>
                <p:oleObj name="Equation" r:id="rId9" imgW="2070000" imgH="444240" progId="Equation.3">
                  <p:embed/>
                  <p:pic>
                    <p:nvPicPr>
                      <p:cNvPr id="19" name="Object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4720" y="5011319"/>
                        <a:ext cx="3024336" cy="6496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32" name="Object 30">
                <a:extLst>
                  <a:ext uri="{FF2B5EF4-FFF2-40B4-BE49-F238E27FC236}">
                    <a16:creationId xmlns:a16="http://schemas.microsoft.com/office/drawing/2014/main" id="{E7656C5E-024D-4F8B-84D8-E76A437AA94E}"/>
                  </a:ext>
                </a:extLst>
              </p:cNvPr>
              <p:cNvSpPr txBox="1"/>
              <p:nvPr/>
            </p:nvSpPr>
            <p:spPr bwMode="auto">
              <a:xfrm>
                <a:off x="1492022" y="5891930"/>
                <a:ext cx="2817341" cy="1012339"/>
              </a:xfrm>
              <a:prstGeom prst="rect">
                <a:avLst/>
              </a:prstGeom>
              <a:noFill/>
            </p:spPr>
            <p:txBody>
              <a:bodyPr>
                <a:normAutofit/>
              </a:bodyPr>
              <a:lstStyle/>
              <a:p>
                <a:pPr/>
                <a14:m>
                  <m:oMathPara xmlns:m="http://schemas.openxmlformats.org/officeDocument/2006/math">
                    <m:oMathParaPr>
                      <m:jc m:val="centerGroup"/>
                    </m:oMathParaPr>
                    <m:oMath xmlns:m="http://schemas.openxmlformats.org/officeDocument/2006/math">
                      <m:r>
                        <m:rPr>
                          <m:sty m:val="p"/>
                        </m:rPr>
                        <a:rPr lang="en-US" i="0" smtClean="0">
                          <a:solidFill>
                            <a:srgbClr val="000000"/>
                          </a:solidFill>
                          <a:latin typeface="Cambria Math" panose="02040503050406030204" pitchFamily="18" charset="0"/>
                        </a:rPr>
                        <m:t>E</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hf</m:t>
                      </m:r>
                      <m:r>
                        <a:rPr lang="en-US" i="1">
                          <a:solidFill>
                            <a:srgbClr val="000000"/>
                          </a:solidFill>
                          <a:latin typeface="Cambria Math" panose="02040503050406030204" pitchFamily="18" charset="0"/>
                        </a:rPr>
                        <m:t>=</m:t>
                      </m:r>
                      <m:r>
                        <m:rPr>
                          <m:sty m:val="p"/>
                        </m:rPr>
                        <a:rPr lang="en-US" i="0">
                          <a:solidFill>
                            <a:srgbClr val="000000"/>
                          </a:solidFill>
                          <a:latin typeface="Cambria Math" panose="02040503050406030204" pitchFamily="18" charset="0"/>
                        </a:rPr>
                        <m:t>h</m:t>
                      </m:r>
                      <m:f>
                        <m:fPr>
                          <m:ctrlPr>
                            <a:rPr lang="en-US" i="1">
                              <a:solidFill>
                                <a:srgbClr val="000000"/>
                              </a:solidFill>
                              <a:latin typeface="Cambria Math" panose="02040503050406030204" pitchFamily="18" charset="0"/>
                            </a:rPr>
                          </m:ctrlPr>
                        </m:fPr>
                        <m:num>
                          <m:r>
                            <m:rPr>
                              <m:sty m:val="p"/>
                            </m:rPr>
                            <a:rPr lang="en-US" i="0" smtClean="0">
                              <a:solidFill>
                                <a:srgbClr val="000000"/>
                              </a:solidFill>
                              <a:latin typeface="Cambria Math" panose="02040503050406030204" pitchFamily="18" charset="0"/>
                            </a:rPr>
                            <m:t>c</m:t>
                          </m:r>
                        </m:num>
                        <m:den>
                          <m:r>
                            <m:rPr>
                              <m:sty m:val="p"/>
                            </m:rPr>
                            <a:rPr lang="en-US" i="0">
                              <a:solidFill>
                                <a:srgbClr val="000000"/>
                              </a:solidFill>
                              <a:latin typeface="Cambria Math" panose="02040503050406030204" pitchFamily="18" charset="0"/>
                            </a:rPr>
                            <m:t>λ</m:t>
                          </m:r>
                        </m:den>
                      </m:f>
                      <m:r>
                        <a:rPr lang="pt-BR" b="0" i="1" smtClean="0">
                          <a:solidFill>
                            <a:srgbClr val="000000"/>
                          </a:solidFill>
                          <a:latin typeface="Cambria Math" panose="02040503050406030204" pitchFamily="18" charset="0"/>
                        </a:rPr>
                        <m:t>=</m:t>
                      </m:r>
                      <m:r>
                        <m:rPr>
                          <m:sty m:val="p"/>
                        </m:rPr>
                        <a:rPr lang="en-US">
                          <a:solidFill>
                            <a:srgbClr val="000000"/>
                          </a:solidFill>
                          <a:latin typeface="Cambria Math" panose="02040503050406030204" pitchFamily="18" charset="0"/>
                        </a:rPr>
                        <m:t>h</m:t>
                      </m:r>
                      <m:f>
                        <m:fPr>
                          <m:ctrlPr>
                            <a:rPr lang="en-US" i="1">
                              <a:solidFill>
                                <a:srgbClr val="000000"/>
                              </a:solidFill>
                              <a:latin typeface="Cambria Math" panose="02040503050406030204" pitchFamily="18" charset="0"/>
                            </a:rPr>
                          </m:ctrlPr>
                        </m:fPr>
                        <m:num>
                          <m:r>
                            <a:rPr lang="pt-BR" b="0" i="0" smtClean="0">
                              <a:solidFill>
                                <a:srgbClr val="000000"/>
                              </a:solidFill>
                              <a:latin typeface="Cambria Math" panose="02040503050406030204" pitchFamily="18" charset="0"/>
                            </a:rPr>
                            <m:t>1</m:t>
                          </m:r>
                        </m:num>
                        <m:den>
                          <m:r>
                            <m:rPr>
                              <m:sty m:val="p"/>
                            </m:rPr>
                            <a:rPr lang="en-US">
                              <a:solidFill>
                                <a:srgbClr val="000000"/>
                              </a:solidFill>
                              <a:latin typeface="Cambria Math" panose="02040503050406030204" pitchFamily="18" charset="0"/>
                            </a:rPr>
                            <m:t>λ</m:t>
                          </m:r>
                        </m:den>
                      </m:f>
                      <m:r>
                        <m:rPr>
                          <m:nor/>
                        </m:rPr>
                        <a:rPr lang="pt-BR" b="0" i="0" smtClean="0">
                          <a:solidFill>
                            <a:srgbClr val="000000"/>
                          </a:solidFill>
                          <a:latin typeface="Cambria Math" panose="02040503050406030204" pitchFamily="18" charset="0"/>
                        </a:rPr>
                        <m:t>c</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eV</m:t>
                      </m:r>
                    </m:oMath>
                  </m:oMathPara>
                </a14:m>
                <a:endParaRPr lang="en-US" dirty="0"/>
              </a:p>
            </p:txBody>
          </p:sp>
        </mc:Choice>
        <mc:Fallback xmlns="">
          <p:sp>
            <p:nvSpPr>
              <p:cNvPr id="32" name="Object 30">
                <a:extLst>
                  <a:ext uri="{FF2B5EF4-FFF2-40B4-BE49-F238E27FC236}">
                    <a16:creationId xmlns:a16="http://schemas.microsoft.com/office/drawing/2014/main" id="{E7656C5E-024D-4F8B-84D8-E76A437AA94E}"/>
                  </a:ext>
                </a:extLst>
              </p:cNvPr>
              <p:cNvSpPr txBox="1">
                <a:spLocks noRot="1" noChangeAspect="1" noMove="1" noResize="1" noEditPoints="1" noAdjustHandles="1" noChangeArrowheads="1" noChangeShapeType="1" noTextEdit="1"/>
              </p:cNvSpPr>
              <p:nvPr/>
            </p:nvSpPr>
            <p:spPr bwMode="auto">
              <a:xfrm>
                <a:off x="1492022" y="5891930"/>
                <a:ext cx="2817341" cy="1012339"/>
              </a:xfrm>
              <a:prstGeom prst="rect">
                <a:avLst/>
              </a:prstGeom>
              <a:blipFill>
                <a:blip r:embed="rId11"/>
                <a:stretch>
                  <a:fillRect/>
                </a:stretch>
              </a:blipFill>
              <a:extLst/>
            </p:spPr>
            <p:txBody>
              <a:bodyPr/>
              <a:lstStyle/>
              <a:p>
                <a:r>
                  <a:rPr lang="en-US">
                    <a:noFill/>
                  </a:rPr>
                  <a:t> </a:t>
                </a:r>
              </a:p>
            </p:txBody>
          </p:sp>
        </mc:Fallback>
      </mc:AlternateContent>
      <p:sp>
        <p:nvSpPr>
          <p:cNvPr id="35" name="Rectangle 34">
            <a:extLst>
              <a:ext uri="{FF2B5EF4-FFF2-40B4-BE49-F238E27FC236}">
                <a16:creationId xmlns:a16="http://schemas.microsoft.com/office/drawing/2014/main" id="{FC8E9A40-4439-4F83-BD87-129940B091EB}"/>
              </a:ext>
            </a:extLst>
          </p:cNvPr>
          <p:cNvSpPr/>
          <p:nvPr/>
        </p:nvSpPr>
        <p:spPr>
          <a:xfrm>
            <a:off x="3355848" y="5803407"/>
            <a:ext cx="237744" cy="807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920BC6AC-3433-4152-B41F-494594103DDD}"/>
              </a:ext>
            </a:extLst>
          </p:cNvPr>
          <p:cNvSpPr txBox="1"/>
          <p:nvPr/>
        </p:nvSpPr>
        <p:spPr>
          <a:xfrm>
            <a:off x="0" y="93735"/>
            <a:ext cx="3077574" cy="369332"/>
          </a:xfrm>
          <a:prstGeom prst="rect">
            <a:avLst/>
          </a:prstGeom>
          <a:noFill/>
        </p:spPr>
        <p:txBody>
          <a:bodyPr wrap="none" rtlCol="0">
            <a:spAutoFit/>
          </a:bodyPr>
          <a:lstStyle/>
          <a:p>
            <a:r>
              <a:rPr lang="pt-BR" dirty="0">
                <a:solidFill>
                  <a:srgbClr val="FF0000"/>
                </a:solidFill>
              </a:rPr>
              <a:t>Curiosidades do espectro de IR</a:t>
            </a:r>
            <a:endParaRPr lang="en-US" dirty="0">
              <a:solidFill>
                <a:srgbClr val="FF0000"/>
              </a:solidFill>
            </a:endParaRPr>
          </a:p>
        </p:txBody>
      </p:sp>
      <mc:AlternateContent xmlns:mc="http://schemas.openxmlformats.org/markup-compatibility/2006" xmlns:a14="http://schemas.microsoft.com/office/drawing/2010/main">
        <mc:Choice Requires="a14">
          <p:sp>
            <p:nvSpPr>
              <p:cNvPr id="37" name="CaixaDeTexto 25">
                <a:extLst>
                  <a:ext uri="{FF2B5EF4-FFF2-40B4-BE49-F238E27FC236}">
                    <a16:creationId xmlns:a16="http://schemas.microsoft.com/office/drawing/2014/main" id="{F67F9F10-5E95-412B-8C9A-79596EE817E6}"/>
                  </a:ext>
                </a:extLst>
              </p:cNvPr>
              <p:cNvSpPr txBox="1"/>
              <p:nvPr/>
            </p:nvSpPr>
            <p:spPr>
              <a:xfrm>
                <a:off x="5877648" y="6306634"/>
                <a:ext cx="4700326" cy="506870"/>
              </a:xfrm>
              <a:prstGeom prst="rect">
                <a:avLst/>
              </a:prstGeom>
              <a:solidFill>
                <a:schemeClr val="accent6">
                  <a:lumMod val="20000"/>
                  <a:lumOff val="80000"/>
                </a:schemeClr>
              </a:solidFill>
            </p:spPr>
            <p:txBody>
              <a:bodyPr wrap="none" rtlCol="0">
                <a:spAutoFit/>
              </a:bodyPr>
              <a:lstStyle/>
              <a:p>
                <a:r>
                  <a:rPr lang="pt-BR" dirty="0"/>
                  <a:t>Absorbância: </a:t>
                </a:r>
                <a14:m>
                  <m:oMath xmlns:m="http://schemas.openxmlformats.org/officeDocument/2006/math">
                    <m:r>
                      <a:rPr lang="pt-BR" i="1">
                        <a:latin typeface="Cambria Math" panose="02040503050406030204" pitchFamily="18" charset="0"/>
                      </a:rPr>
                      <m:t>𝐴</m:t>
                    </m:r>
                    <m:r>
                      <a:rPr lang="pt-BR" i="1">
                        <a:latin typeface="Cambria Math" panose="02040503050406030204" pitchFamily="18" charset="0"/>
                      </a:rPr>
                      <m:t>=</m:t>
                    </m:r>
                    <m:func>
                      <m:funcPr>
                        <m:ctrlPr>
                          <a:rPr lang="pt-BR" i="1">
                            <a:latin typeface="Cambria Math" panose="02040503050406030204" pitchFamily="18" charset="0"/>
                          </a:rPr>
                        </m:ctrlPr>
                      </m:funcPr>
                      <m:fName>
                        <m:sSub>
                          <m:sSubPr>
                            <m:ctrlPr>
                              <a:rPr lang="pt-BR" i="1">
                                <a:latin typeface="Cambria Math" panose="02040503050406030204" pitchFamily="18" charset="0"/>
                              </a:rPr>
                            </m:ctrlPr>
                          </m:sSubPr>
                          <m:e>
                            <m:r>
                              <m:rPr>
                                <m:sty m:val="p"/>
                              </m:rPr>
                              <a:rPr lang="pt-BR">
                                <a:latin typeface="Cambria Math" panose="02040503050406030204" pitchFamily="18" charset="0"/>
                              </a:rPr>
                              <m:t>log</m:t>
                            </m:r>
                          </m:e>
                          <m:sub>
                            <m:r>
                              <a:rPr lang="pt-BR" i="1">
                                <a:latin typeface="Cambria Math" panose="02040503050406030204" pitchFamily="18" charset="0"/>
                              </a:rPr>
                              <m:t>10</m:t>
                            </m:r>
                          </m:sub>
                        </m:sSub>
                      </m:fName>
                      <m:e>
                        <m:r>
                          <a:rPr lang="pt-BR" i="1">
                            <a:latin typeface="Cambria Math" panose="02040503050406030204" pitchFamily="18" charset="0"/>
                          </a:rPr>
                          <m:t>(</m:t>
                        </m:r>
                        <m:f>
                          <m:fPr>
                            <m:ctrlPr>
                              <a:rPr lang="pt-BR" i="1">
                                <a:latin typeface="Cambria Math" panose="02040503050406030204" pitchFamily="18" charset="0"/>
                              </a:rPr>
                            </m:ctrlPr>
                          </m:fPr>
                          <m:num>
                            <m:r>
                              <a:rPr lang="pt-BR" i="1">
                                <a:latin typeface="Cambria Math" panose="02040503050406030204" pitchFamily="18" charset="0"/>
                              </a:rPr>
                              <m:t>1</m:t>
                            </m:r>
                          </m:num>
                          <m:den>
                            <m:r>
                              <a:rPr lang="pt-BR" i="1">
                                <a:latin typeface="Cambria Math" panose="02040503050406030204" pitchFamily="18" charset="0"/>
                              </a:rPr>
                              <m:t>𝑇</m:t>
                            </m:r>
                          </m:den>
                        </m:f>
                        <m:r>
                          <a:rPr lang="pt-BR" i="1">
                            <a:latin typeface="Cambria Math" panose="02040503050406030204" pitchFamily="18" charset="0"/>
                          </a:rPr>
                          <m:t>)</m:t>
                        </m:r>
                      </m:e>
                    </m:func>
                  </m:oMath>
                </a14:m>
                <a:r>
                  <a:rPr lang="pt-BR" dirty="0"/>
                  <a:t> </a:t>
                </a:r>
                <a14:m>
                  <m:oMath xmlns:m="http://schemas.openxmlformats.org/officeDocument/2006/math">
                    <m:r>
                      <a:rPr lang="pt-BR" i="1">
                        <a:latin typeface="Cambria Math" panose="02040503050406030204" pitchFamily="18" charset="0"/>
                      </a:rPr>
                      <m:t>=</m:t>
                    </m:r>
                  </m:oMath>
                </a14:m>
                <a:r>
                  <a:rPr lang="pt-BR" dirty="0"/>
                  <a:t> </a:t>
                </a:r>
                <a14:m>
                  <m:oMath xmlns:m="http://schemas.openxmlformats.org/officeDocument/2006/math">
                    <m:func>
                      <m:funcPr>
                        <m:ctrlPr>
                          <a:rPr lang="pt-BR" i="1">
                            <a:latin typeface="Cambria Math" panose="02040503050406030204" pitchFamily="18" charset="0"/>
                          </a:rPr>
                        </m:ctrlPr>
                      </m:funcPr>
                      <m:fName>
                        <m:sSub>
                          <m:sSubPr>
                            <m:ctrlPr>
                              <a:rPr lang="pt-BR" i="1">
                                <a:latin typeface="Cambria Math" panose="02040503050406030204" pitchFamily="18" charset="0"/>
                              </a:rPr>
                            </m:ctrlPr>
                          </m:sSubPr>
                          <m:e>
                            <m:r>
                              <m:rPr>
                                <m:sty m:val="p"/>
                              </m:rPr>
                              <a:rPr lang="pt-BR">
                                <a:latin typeface="Cambria Math" panose="02040503050406030204" pitchFamily="18" charset="0"/>
                              </a:rPr>
                              <m:t>log</m:t>
                            </m:r>
                          </m:e>
                          <m:sub>
                            <m:r>
                              <a:rPr lang="pt-BR" i="1">
                                <a:latin typeface="Cambria Math" panose="02040503050406030204" pitchFamily="18" charset="0"/>
                              </a:rPr>
                              <m:t>10</m:t>
                            </m:r>
                          </m:sub>
                        </m:sSub>
                      </m:fName>
                      <m:e>
                        <m:d>
                          <m:dPr>
                            <m:ctrlPr>
                              <a:rPr lang="pt-BR" i="1">
                                <a:latin typeface="Cambria Math" panose="02040503050406030204" pitchFamily="18" charset="0"/>
                              </a:rPr>
                            </m:ctrlPr>
                          </m:dPr>
                          <m:e>
                            <m:f>
                              <m:fPr>
                                <m:ctrlPr>
                                  <a:rPr lang="pt-BR" i="1">
                                    <a:latin typeface="Cambria Math" panose="02040503050406030204" pitchFamily="18" charset="0"/>
                                  </a:rPr>
                                </m:ctrlPr>
                              </m:fPr>
                              <m:num>
                                <m:sSub>
                                  <m:sSubPr>
                                    <m:ctrlPr>
                                      <a:rPr lang="pt-BR" i="1">
                                        <a:latin typeface="Cambria Math" panose="02040503050406030204" pitchFamily="18" charset="0"/>
                                      </a:rPr>
                                    </m:ctrlPr>
                                  </m:sSubPr>
                                  <m:e>
                                    <m:r>
                                      <a:rPr lang="pt-BR" i="1">
                                        <a:latin typeface="Cambria Math" panose="02040503050406030204" pitchFamily="18" charset="0"/>
                                      </a:rPr>
                                      <m:t>𝐼</m:t>
                                    </m:r>
                                  </m:e>
                                  <m:sub>
                                    <m:r>
                                      <a:rPr lang="pt-BR" i="1">
                                        <a:latin typeface="Cambria Math" panose="02040503050406030204" pitchFamily="18" charset="0"/>
                                      </a:rPr>
                                      <m:t>𝑜</m:t>
                                    </m:r>
                                  </m:sub>
                                </m:sSub>
                              </m:num>
                              <m:den>
                                <m:r>
                                  <a:rPr lang="pt-BR" i="1">
                                    <a:latin typeface="Cambria Math" panose="02040503050406030204" pitchFamily="18" charset="0"/>
                                  </a:rPr>
                                  <m:t>𝐼</m:t>
                                </m:r>
                              </m:den>
                            </m:f>
                          </m:e>
                        </m:d>
                        <m:r>
                          <a:rPr lang="pt-BR" b="0" i="1" smtClean="0">
                            <a:latin typeface="Cambria Math" panose="02040503050406030204" pitchFamily="18" charset="0"/>
                          </a:rPr>
                          <m:t>=</m:t>
                        </m:r>
                        <m:r>
                          <a:rPr lang="pt-BR" b="0" i="1" smtClean="0">
                            <a:latin typeface="Cambria Math" panose="02040503050406030204" pitchFamily="18" charset="0"/>
                            <a:ea typeface="Cambria Math" panose="02040503050406030204" pitchFamily="18" charset="0"/>
                          </a:rPr>
                          <m:t>𝜀</m:t>
                        </m:r>
                        <m:r>
                          <a:rPr lang="pt-BR" b="0" i="1" smtClean="0">
                            <a:latin typeface="Cambria Math" panose="02040503050406030204" pitchFamily="18" charset="0"/>
                            <a:ea typeface="Cambria Math" panose="02040503050406030204" pitchFamily="18" charset="0"/>
                          </a:rPr>
                          <m:t>.</m:t>
                        </m:r>
                        <m:r>
                          <a:rPr lang="pt-BR" b="0" i="1" smtClean="0">
                            <a:latin typeface="Cambria Math" panose="02040503050406030204" pitchFamily="18" charset="0"/>
                            <a:ea typeface="Cambria Math" panose="02040503050406030204" pitchFamily="18" charset="0"/>
                          </a:rPr>
                          <m:t>𝑐</m:t>
                        </m:r>
                        <m:r>
                          <a:rPr lang="pt-BR" b="0" i="1" smtClean="0">
                            <a:latin typeface="Cambria Math" panose="02040503050406030204" pitchFamily="18" charset="0"/>
                            <a:ea typeface="Cambria Math" panose="02040503050406030204" pitchFamily="18" charset="0"/>
                          </a:rPr>
                          <m:t>.</m:t>
                        </m:r>
                        <m:r>
                          <a:rPr lang="pt-BR" b="0" i="1" smtClean="0">
                            <a:latin typeface="Cambria Math" panose="02040503050406030204" pitchFamily="18" charset="0"/>
                            <a:ea typeface="Cambria Math" panose="02040503050406030204" pitchFamily="18" charset="0"/>
                          </a:rPr>
                          <m:t>𝑙</m:t>
                        </m:r>
                      </m:e>
                    </m:func>
                  </m:oMath>
                </a14:m>
                <a:endParaRPr lang="pt-BR" dirty="0"/>
              </a:p>
            </p:txBody>
          </p:sp>
        </mc:Choice>
        <mc:Fallback xmlns="">
          <p:sp>
            <p:nvSpPr>
              <p:cNvPr id="37" name="CaixaDeTexto 25">
                <a:extLst>
                  <a:ext uri="{FF2B5EF4-FFF2-40B4-BE49-F238E27FC236}">
                    <a16:creationId xmlns:a16="http://schemas.microsoft.com/office/drawing/2014/main" id="{F67F9F10-5E95-412B-8C9A-79596EE817E6}"/>
                  </a:ext>
                </a:extLst>
              </p:cNvPr>
              <p:cNvSpPr txBox="1">
                <a:spLocks noRot="1" noChangeAspect="1" noMove="1" noResize="1" noEditPoints="1" noAdjustHandles="1" noChangeArrowheads="1" noChangeShapeType="1" noTextEdit="1"/>
              </p:cNvSpPr>
              <p:nvPr/>
            </p:nvSpPr>
            <p:spPr>
              <a:xfrm>
                <a:off x="5877648" y="6306634"/>
                <a:ext cx="4700326" cy="506870"/>
              </a:xfrm>
              <a:prstGeom prst="rect">
                <a:avLst/>
              </a:prstGeom>
              <a:blipFill>
                <a:blip r:embed="rId12"/>
                <a:stretch>
                  <a:fillRect l="-1038" b="-6024"/>
                </a:stretch>
              </a:blipFill>
            </p:spPr>
            <p:txBody>
              <a:bodyPr/>
              <a:lstStyle/>
              <a:p>
                <a:r>
                  <a:rPr lang="en-US">
                    <a:noFill/>
                  </a:rPr>
                  <a:t> </a:t>
                </a:r>
              </a:p>
            </p:txBody>
          </p:sp>
        </mc:Fallback>
      </mc:AlternateContent>
    </p:spTree>
    <p:extLst>
      <p:ext uri="{BB962C8B-B14F-4D97-AF65-F5344CB8AC3E}">
        <p14:creationId xmlns:p14="http://schemas.microsoft.com/office/powerpoint/2010/main" val="115729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animBg="1"/>
      <p:bldP spid="37" grpId="0" animBg="1"/>
      <p:bldP spid="37"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1834</TotalTime>
  <Words>1460</Words>
  <Application>Microsoft Office PowerPoint</Application>
  <PresentationFormat>Widescreen</PresentationFormat>
  <Paragraphs>201</Paragraphs>
  <Slides>41</Slides>
  <Notes>0</Notes>
  <HiddenSlides>0</HiddenSlides>
  <MMClips>6</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7" baseType="lpstr">
      <vt:lpstr>Arial</vt:lpstr>
      <vt:lpstr>Calibri</vt:lpstr>
      <vt:lpstr>Calibri Light</vt:lpstr>
      <vt:lpstr>Cambria Math</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Andre Ambrosio</dc:creator>
  <cp:lastModifiedBy>Andre Ambrosio</cp:lastModifiedBy>
  <cp:revision>57</cp:revision>
  <dcterms:created xsi:type="dcterms:W3CDTF">2018-10-08T00:21:56Z</dcterms:created>
  <dcterms:modified xsi:type="dcterms:W3CDTF">2022-06-07T18:38:47Z</dcterms:modified>
</cp:coreProperties>
</file>