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66" r:id="rId2"/>
    <p:sldId id="256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7" r:id="rId12"/>
    <p:sldId id="268" r:id="rId13"/>
    <p:sldId id="271" r:id="rId14"/>
    <p:sldId id="270" r:id="rId15"/>
    <p:sldId id="274" r:id="rId16"/>
    <p:sldId id="273" r:id="rId17"/>
    <p:sldId id="272" r:id="rId18"/>
    <p:sldId id="269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Work Sans" panose="020B0604020202020204" charset="0"/>
      <p:regular r:id="rId22"/>
      <p:bold r:id="rId23"/>
      <p:italic r:id="rId24"/>
      <p:boldItalic r:id="rId25"/>
    </p:embeddedFont>
    <p:embeddedFont>
      <p:font typeface="Work Sans Regular" panose="020B060402020202020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78AECC-2BF0-4C78-8A59-BA109A4FE1A9}">
  <a:tblStyle styleId="{8578AECC-2BF0-4C78-8A59-BA109A4FE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BACC72-4238-4D2C-A706-23D524BC96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114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name="adj1" fmla="val 4126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sz="40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▪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□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●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○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Regular"/>
              <a:buChar char="■"/>
              <a:defRPr sz="20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sz="13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" name="Imagem 10" descr="Ficheiro:St Louis Gateway Arch.jpg – Wikipédia, a enciclopédia livr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" y="483518"/>
            <a:ext cx="7907060" cy="417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3519"/>
            <a:ext cx="2071903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5" y="3867894"/>
            <a:ext cx="500582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34652" y="2367339"/>
            <a:ext cx="5689378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FUNÇÕES trigonométricas </a:t>
            </a:r>
          </a:p>
          <a:p>
            <a:pPr algn="ctr"/>
            <a:r>
              <a:rPr lang="pt-BR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HIPERBÓLICAS</a:t>
            </a:r>
          </a:p>
        </p:txBody>
      </p:sp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3598"/>
            <a:ext cx="2986832" cy="30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87624" y="1347614"/>
            <a:ext cx="3052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b="1" dirty="0"/>
              <a:t>y = senh</a:t>
            </a:r>
            <a:r>
              <a:rPr lang="pt-BR" altLang="pt-BR" sz="1600" b="1" baseline="30000" dirty="0"/>
              <a:t>-1</a:t>
            </a:r>
            <a:r>
              <a:rPr lang="pt-BR" altLang="pt-BR" sz="1600" b="1" dirty="0"/>
              <a:t>x          x = </a:t>
            </a:r>
            <a:r>
              <a:rPr lang="pt-BR" altLang="pt-BR" sz="1600" b="1" dirty="0" err="1"/>
              <a:t>senh</a:t>
            </a:r>
            <a:r>
              <a:rPr lang="pt-BR" altLang="pt-BR" sz="1600" b="1" dirty="0"/>
              <a:t> y 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411760" y="149163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30" y="1131590"/>
            <a:ext cx="3056111" cy="34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69257" y="1419622"/>
            <a:ext cx="299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b="1" dirty="0"/>
              <a:t>y = cosh</a:t>
            </a:r>
            <a:r>
              <a:rPr lang="pt-BR" altLang="pt-BR" sz="1600" b="1" baseline="30000" dirty="0"/>
              <a:t>-1</a:t>
            </a:r>
            <a:r>
              <a:rPr lang="pt-BR" altLang="pt-BR" sz="1600" b="1" dirty="0"/>
              <a:t>x          x = </a:t>
            </a:r>
            <a:r>
              <a:rPr lang="pt-BR" altLang="pt-BR" sz="1600" b="1" dirty="0" err="1"/>
              <a:t>cosh</a:t>
            </a:r>
            <a:r>
              <a:rPr lang="pt-BR" altLang="pt-BR" sz="1600" b="1" dirty="0"/>
              <a:t> y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699792" y="1563638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8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9583"/>
            <a:ext cx="32238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1203598"/>
            <a:ext cx="2561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b="1" dirty="0"/>
              <a:t>y = tgh</a:t>
            </a:r>
            <a:r>
              <a:rPr lang="pt-BR" altLang="pt-BR" sz="1600" b="1" baseline="30000" dirty="0"/>
              <a:t>-1</a:t>
            </a:r>
            <a:r>
              <a:rPr lang="pt-BR" altLang="pt-BR" sz="1600" b="1" dirty="0"/>
              <a:t>x         x = </a:t>
            </a:r>
            <a:r>
              <a:rPr lang="pt-BR" altLang="pt-BR" sz="1600" b="1" dirty="0" err="1"/>
              <a:t>tgh</a:t>
            </a:r>
            <a:r>
              <a:rPr lang="pt-BR" altLang="pt-BR" sz="1600" b="1" dirty="0"/>
              <a:t> y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411760" y="1336871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8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3598"/>
            <a:ext cx="3096344" cy="317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03648" y="1275606"/>
            <a:ext cx="2856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b="1" dirty="0"/>
              <a:t>y = sech</a:t>
            </a:r>
            <a:r>
              <a:rPr lang="pt-BR" altLang="pt-BR" sz="1600" b="1" baseline="30000" dirty="0"/>
              <a:t>-1</a:t>
            </a:r>
            <a:r>
              <a:rPr lang="pt-BR" altLang="pt-BR" sz="1600" b="1" dirty="0"/>
              <a:t>x        x = </a:t>
            </a:r>
            <a:r>
              <a:rPr lang="pt-BR" altLang="pt-BR" sz="1600" b="1" dirty="0" err="1"/>
              <a:t>sech</a:t>
            </a:r>
            <a:r>
              <a:rPr lang="pt-BR" altLang="pt-BR" sz="1600" b="1" dirty="0"/>
              <a:t> y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600253" y="1426367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22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3566170" cy="360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1293094"/>
            <a:ext cx="3292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cosech</a:t>
            </a:r>
            <a:r>
              <a:rPr lang="pt-BR" altLang="pt-BR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pt-BR" alt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       x = </a:t>
            </a:r>
            <a:r>
              <a:rPr lang="pt-BR" altLang="pt-B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cosech</a:t>
            </a:r>
            <a:r>
              <a:rPr lang="pt-BR" alt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607486" y="144878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22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364145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60815" y="1203598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600" b="1" dirty="0"/>
              <a:t>y = cotgh</a:t>
            </a:r>
            <a:r>
              <a:rPr lang="pt-BR" altLang="pt-BR" sz="1600" b="1" baseline="30000" dirty="0"/>
              <a:t>-1</a:t>
            </a:r>
            <a:r>
              <a:rPr lang="pt-BR" altLang="pt-BR" sz="1600" b="1" dirty="0"/>
              <a:t>x         x = </a:t>
            </a:r>
            <a:r>
              <a:rPr lang="pt-BR" altLang="pt-BR" sz="1600" b="1" dirty="0" err="1"/>
              <a:t>cotgh</a:t>
            </a:r>
            <a:r>
              <a:rPr lang="pt-BR" altLang="pt-BR" sz="1600" b="1" dirty="0"/>
              <a:t> y 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2339752" y="1336871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26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1115616" y="55552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DERIVADAS DAS FUNÇÕES TRIGONOMÉTRICAS HIPERBÓLICAS INVERSAS</a:t>
            </a:r>
          </a:p>
          <a:p>
            <a:pPr algn="ctr"/>
            <a:endParaRPr lang="pt-B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86523"/>
            <a:ext cx="62646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6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CaixaDeTexto 2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592" y="9875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55576" y="1419622"/>
                <a:ext cx="7632848" cy="267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/>
                  <a:t>1- Usando os princípios da Física, pode ser mostrado que quando um cabo é pendurado entre dois postes, ele toma a forma de uma curva y = f(x) que satisfaz a equação diferencial:</a:t>
                </a:r>
              </a:p>
              <a:p>
                <a:pPr algn="just"/>
                <a:endParaRPr lang="pt-BR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i="1" dirty="0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pt-BR" b="0" i="1" dirty="0" smtClean="0">
                            <a:latin typeface="Cambria Math"/>
                            <a:ea typeface="Cambria Math"/>
                          </a:rPr>
                          <m:t>𝑔</m:t>
                        </m:r>
                      </m:num>
                      <m:den>
                        <m:r>
                          <a:rPr lang="pt-BR" b="0" i="1" dirty="0" smtClean="0">
                            <a:latin typeface="Cambria Math"/>
                          </a:rPr>
                          <m:t>𝑇</m:t>
                        </m:r>
                      </m:den>
                    </m:f>
                    <m:rad>
                      <m:radPr>
                        <m:degHide m:val="on"/>
                        <m:ctrlPr>
                          <a:rPr lang="pt-BR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t-BR" b="0" i="1" dirty="0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pt-BR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dirty="0" smtClean="0">
                                        <a:latin typeface="Cambria Math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pt-BR" b="0" i="1" dirty="0" smtClean="0">
                                        <a:latin typeface="Cambria Math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dirty="0"/>
              </a:p>
              <a:p>
                <a:pPr algn="just"/>
                <a:endParaRPr lang="pt-BR" sz="1000" dirty="0"/>
              </a:p>
              <a:p>
                <a:pPr algn="just"/>
                <a:r>
                  <a:rPr lang="pt-BR" dirty="0"/>
                  <a:t>Onde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pt-BR" dirty="0"/>
                  <a:t> é a densidade linear do cabo, g é a aceleração da gravidade e T é a tensão no cabo no ponto mais baixo, e o sistema de coordenadas é apropriadamente escolhido. Verifique que  a função,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pt-BR" dirty="0"/>
                  <a:t> cosh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 dirty="0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pt-BR" b="0" i="1" dirty="0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pt-BR" dirty="0"/>
              </a:p>
              <a:p>
                <a:pPr algn="just"/>
                <a:r>
                  <a:rPr lang="pt-BR" dirty="0"/>
                  <a:t>é uma solução dessa equação diferencial.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19622"/>
                <a:ext cx="7632848" cy="2678747"/>
              </a:xfrm>
              <a:prstGeom prst="rect">
                <a:avLst/>
              </a:prstGeom>
              <a:blipFill>
                <a:blip r:embed="rId3"/>
                <a:stretch>
                  <a:fillRect l="-240" t="-456" r="-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26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1043608" y="48351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TRIGONOMÉTRICA HIPERBÓLICA INVERSA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83568" y="915566"/>
                <a:ext cx="7848872" cy="170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dirty="0"/>
                  <a:t>2- Uma linha de telefone é pendurada entre dois postes separados a 14 m, na forma de catenária:</a:t>
                </a:r>
              </a:p>
              <a:p>
                <a:endParaRPr lang="pt-BR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𝑦</m:t>
                    </m:r>
                    <m:r>
                      <a:rPr lang="pt-BR" b="0" i="1" smtClean="0">
                        <a:latin typeface="Cambria Math"/>
                      </a:rPr>
                      <m:t>=20</m:t>
                    </m:r>
                    <m:r>
                      <a:rPr lang="pt-BR" b="0" i="1" smtClean="0">
                        <a:latin typeface="Cambria Math"/>
                      </a:rPr>
                      <m:t>𝑐𝑜𝑠h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20</m:t>
                            </m:r>
                          </m:den>
                        </m:f>
                      </m:e>
                    </m:d>
                  </m:oMath>
                </a14:m>
                <a:r>
                  <a:rPr lang="pt-BR" dirty="0"/>
                  <a:t>-15</a:t>
                </a:r>
              </a:p>
              <a:p>
                <a:r>
                  <a:rPr lang="pt-BR" dirty="0"/>
                  <a:t>em que x e y são medidos em metros.</a:t>
                </a:r>
              </a:p>
              <a:p>
                <a:r>
                  <a:rPr lang="pt-BR" dirty="0"/>
                  <a:t>a- Determinar a inclinação dessa curva onde ela encontra o poste à direita;</a:t>
                </a:r>
              </a:p>
              <a:p>
                <a:r>
                  <a:rPr lang="pt-BR" dirty="0"/>
                  <a:t>B- Encontre o ângulo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pt-BR" dirty="0"/>
                  <a:t> entre a reta tangente e </a:t>
                </a:r>
                <a:r>
                  <a:rPr lang="pt-BR"/>
                  <a:t>o poste.</a:t>
                </a:r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15566"/>
                <a:ext cx="7848872" cy="1707390"/>
              </a:xfrm>
              <a:prstGeom prst="rect">
                <a:avLst/>
              </a:prstGeom>
              <a:blipFill>
                <a:blip r:embed="rId3"/>
                <a:stretch>
                  <a:fillRect l="-233" t="-714" r="-155" b="-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859782"/>
            <a:ext cx="3723809" cy="16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8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83" y="1568104"/>
            <a:ext cx="43177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7654"/>
            <a:ext cx="28803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52489"/>
            <a:ext cx="1512168" cy="44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4"/>
          <p:cNvSpPr txBox="1">
            <a:spLocks noChangeArrowheads="1"/>
          </p:cNvSpPr>
          <p:nvPr/>
        </p:nvSpPr>
        <p:spPr bwMode="auto">
          <a:xfrm>
            <a:off x="1043608" y="1203598"/>
            <a:ext cx="3000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 dirty="0">
                <a:solidFill>
                  <a:schemeClr val="tx1"/>
                </a:solidFill>
              </a:rPr>
              <a:t>Funções Trigonométricas ou circulares</a:t>
            </a:r>
          </a:p>
        </p:txBody>
      </p:sp>
      <p:sp>
        <p:nvSpPr>
          <p:cNvPr id="15" name="CaixaDeTexto 9"/>
          <p:cNvSpPr txBox="1">
            <a:spLocks noChangeArrowheads="1"/>
          </p:cNvSpPr>
          <p:nvPr/>
        </p:nvSpPr>
        <p:spPr bwMode="auto">
          <a:xfrm>
            <a:off x="5028009" y="1224292"/>
            <a:ext cx="3000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 dirty="0">
                <a:solidFill>
                  <a:schemeClr val="tx1"/>
                </a:solidFill>
              </a:rPr>
              <a:t>Funções Hiperbólicas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7" y="483518"/>
            <a:ext cx="767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/>
              <a:t>O nome Funções Hiperbólicas, dado a combinação das funções exponenciais, se referem à relação que possuem com a hipérbole.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43558"/>
            <a:ext cx="1916881" cy="18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33" y="2787774"/>
            <a:ext cx="1984127" cy="17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67544" y="1403474"/>
                <a:ext cx="4608512" cy="899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𝑪𝒐𝒔𝒔𝒆𝒏𝒐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𝒍𝒊𝒄𝒐</m:t>
                      </m:r>
                    </m:oMath>
                  </m:oMathPara>
                </a14:m>
                <a:endParaRPr lang="pt-BR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𝒄𝒐𝒔𝒉𝒙</m:t>
                      </m:r>
                      <m:r>
                        <a:rPr lang="pt-BR" sz="1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pt-BR" sz="1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03474"/>
                <a:ext cx="4608512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187624" y="3363838"/>
                <a:ext cx="3384376" cy="784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𝑺𝒆𝒏𝒐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𝒍𝒊𝒄𝒐</m:t>
                      </m:r>
                    </m:oMath>
                  </m:oMathPara>
                </a14:m>
                <a:endParaRPr lang="pt-BR" sz="1800" b="1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1800" b="1" i="1" smtClean="0">
                        <a:latin typeface="Cambria Math"/>
                      </a:rPr>
                      <m:t>𝒔𝒆𝒏𝒉𝒙</m:t>
                    </m:r>
                  </m:oMath>
                </a14:m>
                <a:r>
                  <a:rPr lang="pt-BR" sz="1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8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1800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sz="1800" b="1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pt-BR" sz="1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800" b="1" i="1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18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b="1" i="1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pt-BR" sz="1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363838"/>
                <a:ext cx="3384376" cy="784125"/>
              </a:xfrm>
              <a:prstGeom prst="rect">
                <a:avLst/>
              </a:prstGeom>
              <a:blipFill rotWithShape="1"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331640" y="48351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DEFINIÇÕES DAS FUNÇÕES TRIGONOMÉTRICAS HIPERBÓLICAS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47" y="915566"/>
            <a:ext cx="41371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31640" y="48351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DEFINIÇÕES DAS FUNÇÕES TRIGONOMÉTRICAS HIPERBÓLICAS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971600" y="1203598"/>
                <a:ext cx="3168352" cy="90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𝑻𝒂𝒏𝒈𝒆𝒏𝒕𝒆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𝒍𝒊𝒄𝒂</m:t>
                      </m:r>
                    </m:oMath>
                  </m:oMathPara>
                </a14:m>
                <a:endParaRPr lang="pt-BR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𝒕𝒈𝒉𝒙</m:t>
                      </m:r>
                      <m:r>
                        <a:rPr lang="pt-BR" sz="1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03598"/>
                <a:ext cx="3168352" cy="9014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971600" y="2931790"/>
                <a:ext cx="3214447" cy="122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𝑪𝒐𝒕𝒂𝒏𝒈𝒆𝒏𝒕𝒆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𝒍𝒊𝒄𝒂</m:t>
                      </m:r>
                    </m:oMath>
                  </m:oMathPara>
                </a14:m>
                <a:endParaRPr lang="pt-BR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𝒄𝒐𝒕𝒈𝒉𝒙</m:t>
                      </m:r>
                      <m:r>
                        <a:rPr lang="pt-BR" sz="1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1800" b="1" i="1" smtClean="0">
                              <a:latin typeface="Cambria Math"/>
                            </a:rPr>
                            <m:t>𝒕𝒈𝒉𝒙</m:t>
                          </m:r>
                        </m:den>
                      </m:f>
                      <m:r>
                        <a:rPr lang="pt-BR" sz="18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b="1" dirty="0"/>
              </a:p>
              <a:p>
                <a:endParaRPr lang="pt-BR" sz="1800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31790"/>
                <a:ext cx="3214447" cy="1227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71550"/>
            <a:ext cx="20508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5154"/>
            <a:ext cx="2063552" cy="190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259632" y="1377186"/>
                <a:ext cx="3816424" cy="762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𝑺𝒆𝒄𝒂𝒏𝒕𝒆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𝒍𝒊𝒄𝒂</m:t>
                      </m:r>
                    </m:oMath>
                  </m:oMathPara>
                </a14:m>
                <a:endParaRPr lang="pt-BR" sz="1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sz="1800" b="1" i="1" smtClean="0">
                        <a:latin typeface="Cambria Math"/>
                      </a:rPr>
                      <m:t>𝒔𝒆𝒄𝒉𝒙</m:t>
                    </m:r>
                    <m:r>
                      <a:rPr lang="pt-BR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1800" b="1" i="1" smtClean="0">
                            <a:latin typeface="Cambria Math"/>
                          </a:rPr>
                          <m:t>𝒄𝒐𝒔𝒉𝒙</m:t>
                        </m:r>
                      </m:den>
                    </m:f>
                  </m:oMath>
                </a14:m>
                <a:r>
                  <a:rPr lang="pt-BR" sz="1800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1800" b="1" i="1" dirty="0" smtClean="0">
                            <a:latin typeface="Cambria Math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pt-BR" sz="18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800" b="1" i="1" dirty="0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1800" b="1" i="1" dirty="0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pt-BR" sz="1800" b="1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pt-BR" sz="18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1800" b="1" i="1" dirty="0" smtClean="0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pt-BR" sz="1800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b="1" i="1" dirty="0" smtClean="0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77186"/>
                <a:ext cx="3816424" cy="762516"/>
              </a:xfrm>
              <a:prstGeom prst="rect">
                <a:avLst/>
              </a:prstGeom>
              <a:blipFill rotWithShape="1">
                <a:blip r:embed="rId5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331640" y="483518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DEFINIÇÕES DAS FUNÇÕES TRIGONOMÉTRICAS HIPERBÓLICAS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971600" y="3338139"/>
                <a:ext cx="4464496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𝑪𝒐𝒔𝒔𝒆𝒄𝒂𝒏𝒕𝒆</m:t>
                      </m:r>
                      <m:r>
                        <a:rPr lang="pt-BR" sz="1800" b="1" i="1" smtClean="0">
                          <a:latin typeface="Cambria Math"/>
                        </a:rPr>
                        <m:t> </m:t>
                      </m:r>
                      <m:r>
                        <a:rPr lang="pt-BR" sz="1800" b="1" i="1" smtClean="0">
                          <a:latin typeface="Cambria Math"/>
                        </a:rPr>
                        <m:t>𝒉𝒊𝒑𝒆𝒓𝒃</m:t>
                      </m:r>
                      <m:r>
                        <a:rPr lang="pt-BR" sz="1800" b="1" i="1" smtClean="0">
                          <a:latin typeface="Cambria Math"/>
                        </a:rPr>
                        <m:t>ó</m:t>
                      </m:r>
                      <m:r>
                        <a:rPr lang="pt-BR" sz="1800" b="1" i="1" smtClean="0">
                          <a:latin typeface="Cambria Math"/>
                        </a:rPr>
                        <m:t>𝒍𝒊𝒄𝒂</m:t>
                      </m:r>
                    </m:oMath>
                  </m:oMathPara>
                </a14:m>
                <a:endParaRPr lang="pt-BR" sz="1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1" i="1" smtClean="0">
                          <a:latin typeface="Cambria Math"/>
                        </a:rPr>
                        <m:t>𝒄𝒐𝒔𝒆𝒄𝒉𝒙</m:t>
                      </m:r>
                      <m:r>
                        <a:rPr lang="pt-BR" sz="1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1800" b="1" i="1" smtClean="0">
                              <a:latin typeface="Cambria Math"/>
                            </a:rPr>
                            <m:t>𝒔𝒆𝒏𝒉𝒙</m:t>
                          </m:r>
                        </m:den>
                      </m:f>
                      <m:r>
                        <a:rPr lang="pt-BR" sz="1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  <m:r>
                            <a:rPr lang="pt-BR" sz="1800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pt-BR" sz="1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18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38139"/>
                <a:ext cx="4464496" cy="8897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899592" y="46435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FUNÇÃO TRIGONOMÉTRICA HIPERBÓLICA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COSSENO HIPERBÓLICO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5726"/>
            <a:ext cx="229103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36" y="2355726"/>
            <a:ext cx="28162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113159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pt-BR" altLang="pt-BR" b="1" dirty="0"/>
              <a:t>As combinações de funções exponenciais surgem frequentemente em diversas aplicações matemáticas e por isso merecem nomes especiais.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pt-BR" altLang="pt-BR" b="1" dirty="0"/>
              <a:t>A aplicação mais famosa é o uso do </a:t>
            </a:r>
            <a:r>
              <a:rPr lang="pt-BR" altLang="pt-BR" b="1" u="sng" dirty="0"/>
              <a:t>cosseno hiperbólico</a:t>
            </a:r>
            <a:r>
              <a:rPr lang="pt-BR" altLang="pt-BR" b="1" dirty="0"/>
              <a:t> para descrever a forma de um fio dependurado (</a:t>
            </a:r>
            <a:r>
              <a:rPr lang="pt-BR" altLang="pt-BR" b="1" u="sng" dirty="0"/>
              <a:t>Catenária</a:t>
            </a:r>
            <a:r>
              <a:rPr lang="pt-BR" altLang="pt-BR" b="1" dirty="0"/>
              <a:t>).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76552" y="2517139"/>
            <a:ext cx="16995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altLang="pt-BR" sz="2000" b="1" cap="all" spc="0" dirty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CATENÁRIA</a:t>
            </a:r>
            <a:endParaRPr lang="pt-BR" sz="2000" b="1" cap="all" spc="0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eta entalhada para a direita 4"/>
          <p:cNvSpPr/>
          <p:nvPr/>
        </p:nvSpPr>
        <p:spPr>
          <a:xfrm rot="10800000">
            <a:off x="2915816" y="2643758"/>
            <a:ext cx="467458" cy="1440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ntalhada para a direita 10"/>
          <p:cNvSpPr/>
          <p:nvPr/>
        </p:nvSpPr>
        <p:spPr>
          <a:xfrm>
            <a:off x="5084440" y="2645186"/>
            <a:ext cx="495672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4150104" y="2917249"/>
            <a:ext cx="133864" cy="313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85697"/>
            <a:ext cx="1517877" cy="4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47D54DE-41F8-4321-9601-7EBDD0C2A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5" y="3255826"/>
            <a:ext cx="2736306" cy="13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5" y="3147814"/>
            <a:ext cx="37671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46435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FUNÇÃO TRIGONOMÉTRICA HIPERBÓLICA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 DO MAR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17664"/>
            <a:ext cx="4104456" cy="19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99792" y="2643758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588224" y="2787774"/>
            <a:ext cx="21602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90280"/>
            <a:ext cx="2232248" cy="7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EA9F01E-CF1F-4654-9EF5-AC288CE78666}"/>
              </a:ext>
            </a:extLst>
          </p:cNvPr>
          <p:cNvSpPr txBox="1"/>
          <p:nvPr/>
        </p:nvSpPr>
        <p:spPr>
          <a:xfrm>
            <a:off x="2411760" y="3750300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Comprimento da onda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7124673-F7B3-4BBD-9CDC-BEEDB698A84E}"/>
              </a:ext>
            </a:extLst>
          </p:cNvPr>
          <p:cNvSpPr txBox="1"/>
          <p:nvPr/>
        </p:nvSpPr>
        <p:spPr>
          <a:xfrm>
            <a:off x="972036" y="3881105"/>
            <a:ext cx="143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Profundidade</a:t>
            </a:r>
          </a:p>
        </p:txBody>
      </p:sp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3678"/>
            <a:ext cx="41764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3597"/>
            <a:ext cx="3600400" cy="29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499992" y="4222316"/>
            <a:ext cx="3889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Gateway </a:t>
            </a:r>
            <a:r>
              <a:rPr lang="pt-BR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 St. Louis foi um projeto que usou a função do cosseno hiperbólico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9612" y="41151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FUNÇÃO TRIGONOMÉTRICA HIPERBÓLICA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COSSENO HIPERBÓLICO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9632" y="1543893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Identidades Hiperbólicas</a:t>
            </a:r>
          </a:p>
        </p:txBody>
      </p:sp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947"/>
            <a:ext cx="4248473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9612" y="47480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DERIVADAS DAS FUNÇÕES TRIGONOMÉTRICAS HIPERBÓLICAS</a:t>
            </a:r>
          </a:p>
          <a:p>
            <a:pPr algn="ctr"/>
            <a:endParaRPr lang="pt-B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31265"/>
      </p:ext>
    </p:extLst>
  </p:cSld>
  <p:clrMapOvr>
    <a:masterClrMapping/>
  </p:clrMapOvr>
</p:sld>
</file>

<file path=ppt/theme/theme1.xml><?xml version="1.0" encoding="utf-8"?>
<a:theme xmlns:a="http://schemas.openxmlformats.org/drawingml/2006/main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571</Words>
  <Application>Microsoft Office PowerPoint</Application>
  <PresentationFormat>Apresentação na tela (16:9)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Work Sans</vt:lpstr>
      <vt:lpstr>Work Sans Regular</vt:lpstr>
      <vt:lpstr>Century Gothic</vt:lpstr>
      <vt:lpstr>Wingdings</vt:lpstr>
      <vt:lpstr>Jacquenetta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Diovana</dc:creator>
  <cp:lastModifiedBy>Diovana</cp:lastModifiedBy>
  <cp:revision>24</cp:revision>
  <dcterms:modified xsi:type="dcterms:W3CDTF">2025-05-19T19:06:05Z</dcterms:modified>
</cp:coreProperties>
</file>