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14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91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89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37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13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75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0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90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66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7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5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BA749-D1C9-49B1-8289-FF782C76FFDC}" type="datetimeFigureOut">
              <a:rPr lang="pt-BR" smtClean="0"/>
              <a:t>24/06/2016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B6A6-F516-4528-89EC-2064E7124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11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pt-BR" b="1" dirty="0" smtClean="0"/>
              <a:t>Fantasia é o que mais tarde nós chamamos de memória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>
                <a:solidFill>
                  <a:schemeClr val="tx1"/>
                </a:solidFill>
              </a:rPr>
              <a:t>Etnomusicologia</a:t>
            </a:r>
            <a:r>
              <a:rPr lang="pt-BR" sz="2400" dirty="0" smtClean="0">
                <a:solidFill>
                  <a:schemeClr val="tx1"/>
                </a:solidFill>
              </a:rPr>
              <a:t> da música erudita contemporânea – Pós graduação/ECA/USP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Professor: Marcos Câmara de Castro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Aluno: Alexandre Guilherme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Eclipsa outros compositores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da “Paris dos Trópicos” à perpetuação da miséria e da pobreza cada vez mais isoladas da vida dita culta, uma mistura de esquizofrenia e miopia faz com que o “índio branco” (e seus </a:t>
            </a:r>
            <a:r>
              <a:rPr lang="pt-BR" i="1" dirty="0" err="1" smtClean="0"/>
              <a:t>souvenirs</a:t>
            </a:r>
            <a:r>
              <a:rPr lang="pt-BR" dirty="0" smtClean="0"/>
              <a:t>) seja endeusado apesar do valor e da importância dos “outros” de hoje e de outrora: Nepomuceno, Oswald, Guarnieri, Mignone, Vianna,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2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 provocação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/>
              <a:t>“Ao provocar, atingem-se círculos </a:t>
            </a:r>
            <a:r>
              <a:rPr lang="pt-BR" sz="2000" dirty="0" smtClean="0"/>
              <a:t>inesperados do </a:t>
            </a:r>
            <a:r>
              <a:rPr lang="pt-BR" sz="2000" dirty="0"/>
              <a:t>público mais amplo. A atração </a:t>
            </a:r>
            <a:r>
              <a:rPr lang="pt-BR" sz="2000" dirty="0" smtClean="0"/>
              <a:t>pela transgressão</a:t>
            </a:r>
            <a:r>
              <a:rPr lang="pt-BR" sz="2000" dirty="0"/>
              <a:t>, o gosto pelo escândalo </a:t>
            </a:r>
            <a:r>
              <a:rPr lang="pt-BR" sz="2000" dirty="0" smtClean="0"/>
              <a:t>podem assim </a:t>
            </a:r>
            <a:r>
              <a:rPr lang="pt-BR" sz="2000" dirty="0"/>
              <a:t>beneficiar a difusão de produções </a:t>
            </a:r>
            <a:r>
              <a:rPr lang="pt-BR" sz="2000" dirty="0" smtClean="0"/>
              <a:t>que não </a:t>
            </a:r>
            <a:r>
              <a:rPr lang="pt-BR" sz="2000" dirty="0"/>
              <a:t>eram destinadas talvez a provocar, </a:t>
            </a:r>
            <a:r>
              <a:rPr lang="pt-BR" sz="2000" dirty="0" smtClean="0"/>
              <a:t>mas que </a:t>
            </a:r>
            <a:r>
              <a:rPr lang="pt-BR" sz="2000" dirty="0"/>
              <a:t>foram classificadas como </a:t>
            </a:r>
            <a:r>
              <a:rPr lang="pt-BR" sz="2000" dirty="0" smtClean="0"/>
              <a:t>provocadoras. O </a:t>
            </a:r>
            <a:r>
              <a:rPr lang="pt-BR" sz="2000" dirty="0"/>
              <a:t>sucesso é portanto suspeito e </a:t>
            </a:r>
            <a:r>
              <a:rPr lang="pt-BR" sz="2000" dirty="0" smtClean="0"/>
              <a:t>podem-se </a:t>
            </a:r>
            <a:r>
              <a:rPr lang="pt-BR" sz="2000" dirty="0"/>
              <a:t>acusar escritores e artistas de ‘inautenticidade</a:t>
            </a:r>
            <a:r>
              <a:rPr lang="pt-BR" sz="2000" dirty="0" smtClean="0"/>
              <a:t>’, de </a:t>
            </a:r>
            <a:r>
              <a:rPr lang="pt-BR" sz="2000" dirty="0"/>
              <a:t>alimentar preocupações </a:t>
            </a:r>
            <a:r>
              <a:rPr lang="pt-BR" sz="2000" dirty="0" smtClean="0"/>
              <a:t>mais comerciais </a:t>
            </a:r>
            <a:r>
              <a:rPr lang="pt-BR" sz="2000" dirty="0"/>
              <a:t>que criativas, julgando </a:t>
            </a:r>
            <a:r>
              <a:rPr lang="pt-BR" sz="2000" dirty="0" smtClean="0"/>
              <a:t>suas produções </a:t>
            </a:r>
            <a:r>
              <a:rPr lang="pt-BR" sz="2000" dirty="0"/>
              <a:t>como simples </a:t>
            </a:r>
            <a:r>
              <a:rPr lang="pt-BR" sz="2000" dirty="0" smtClean="0"/>
              <a:t>provocações. A </a:t>
            </a:r>
            <a:r>
              <a:rPr lang="pt-BR" sz="2000" dirty="0"/>
              <a:t>abordagem histórica dos </a:t>
            </a:r>
            <a:r>
              <a:rPr lang="pt-BR" sz="2000" dirty="0" smtClean="0"/>
              <a:t>provocadores permite </a:t>
            </a:r>
            <a:r>
              <a:rPr lang="pt-BR" sz="2000" dirty="0"/>
              <a:t>reavaliar a importância de </a:t>
            </a:r>
            <a:r>
              <a:rPr lang="pt-BR" sz="2000" dirty="0" smtClean="0"/>
              <a:t>personalidades julgadas precipitadamente como </a:t>
            </a:r>
            <a:r>
              <a:rPr lang="pt-BR" sz="2000" dirty="0"/>
              <a:t>secundárias porque </a:t>
            </a:r>
            <a:r>
              <a:rPr lang="pt-BR" sz="2000" dirty="0" smtClean="0"/>
              <a:t>provocadoras […]. </a:t>
            </a:r>
            <a:r>
              <a:rPr lang="pt-BR" sz="2000" dirty="0"/>
              <a:t>A transgressão de normas </a:t>
            </a:r>
            <a:r>
              <a:rPr lang="pt-BR" sz="2000" dirty="0" smtClean="0"/>
              <a:t>geralmente admitidas </a:t>
            </a:r>
            <a:r>
              <a:rPr lang="pt-BR" sz="2000" dirty="0"/>
              <a:t>é própria de indivíduos que </a:t>
            </a:r>
            <a:r>
              <a:rPr lang="pt-BR" sz="2000" dirty="0" smtClean="0"/>
              <a:t>não se </a:t>
            </a:r>
            <a:r>
              <a:rPr lang="pt-BR" sz="2000" dirty="0"/>
              <a:t>podem taxar como profetas </a:t>
            </a:r>
            <a:r>
              <a:rPr lang="pt-BR" sz="2000" dirty="0" smtClean="0"/>
              <a:t>incompreendidos, externos </a:t>
            </a:r>
            <a:r>
              <a:rPr lang="pt-BR" sz="2000" dirty="0"/>
              <a:t>à sociedade. Desse </a:t>
            </a:r>
            <a:r>
              <a:rPr lang="pt-BR" sz="2000" dirty="0" smtClean="0"/>
              <a:t>modo, a </a:t>
            </a:r>
            <a:r>
              <a:rPr lang="pt-BR" sz="2000" dirty="0"/>
              <a:t>abordagem histórica da provocação </a:t>
            </a:r>
            <a:r>
              <a:rPr lang="pt-BR" sz="2000" dirty="0" smtClean="0"/>
              <a:t>leva talvez </a:t>
            </a:r>
            <a:r>
              <a:rPr lang="pt-BR" sz="2000" dirty="0"/>
              <a:t>a superar as oposições </a:t>
            </a:r>
            <a:r>
              <a:rPr lang="pt-BR" sz="2000" dirty="0" smtClean="0"/>
              <a:t>simplistas entre </a:t>
            </a:r>
            <a:r>
              <a:rPr lang="pt-BR" sz="2000" dirty="0"/>
              <a:t>culturas eruditas ou de elite e </a:t>
            </a:r>
            <a:r>
              <a:rPr lang="pt-BR" sz="2000" dirty="0" smtClean="0"/>
              <a:t>cultura de </a:t>
            </a:r>
            <a:r>
              <a:rPr lang="pt-BR" sz="2000" dirty="0"/>
              <a:t>massa, entre tradição e vanguarda, </a:t>
            </a:r>
            <a:r>
              <a:rPr lang="pt-BR" sz="2000" dirty="0" smtClean="0"/>
              <a:t>entre ‘</a:t>
            </a:r>
            <a:r>
              <a:rPr lang="pt-BR" sz="2000" dirty="0" err="1" smtClean="0"/>
              <a:t>main</a:t>
            </a:r>
            <a:r>
              <a:rPr lang="pt-BR" sz="2000" dirty="0" smtClean="0"/>
              <a:t> </a:t>
            </a:r>
            <a:r>
              <a:rPr lang="pt-BR" sz="2000" dirty="0" err="1"/>
              <a:t>stream</a:t>
            </a:r>
            <a:r>
              <a:rPr lang="pt-BR" sz="2000" dirty="0"/>
              <a:t>’ e ‘underground</a:t>
            </a:r>
            <a:r>
              <a:rPr lang="pt-BR" sz="2000" dirty="0" smtClean="0"/>
              <a:t>’” (Didier </a:t>
            </a:r>
            <a:r>
              <a:rPr lang="pt-BR" sz="2000" dirty="0" err="1" smtClean="0"/>
              <a:t>Francfort</a:t>
            </a:r>
            <a:r>
              <a:rPr lang="pt-BR" sz="2000" dirty="0" smtClean="0"/>
              <a:t>, 2007).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867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Retórica da alteridade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dirty="0"/>
              <a:t>Seguindo a retórica da alteridade </a:t>
            </a:r>
            <a:r>
              <a:rPr lang="pt-BR" dirty="0" smtClean="0"/>
              <a:t>citada por </a:t>
            </a:r>
            <a:r>
              <a:rPr lang="pt-BR" dirty="0" err="1"/>
              <a:t>Fléchet</a:t>
            </a:r>
            <a:r>
              <a:rPr lang="pt-BR" dirty="0"/>
              <a:t>, do lado brasileiro a alteridade </a:t>
            </a:r>
            <a:r>
              <a:rPr lang="pt-BR" dirty="0" smtClean="0"/>
              <a:t>é ainda</a:t>
            </a:r>
            <a:r>
              <a:rPr lang="pt-BR" dirty="0"/>
              <a:t>, apesar da ideologia da elite, o </a:t>
            </a:r>
            <a:r>
              <a:rPr lang="pt-BR" dirty="0" smtClean="0"/>
              <a:t>branco civilizado</a:t>
            </a:r>
            <a:r>
              <a:rPr lang="pt-BR" dirty="0"/>
              <a:t>, que não joga lixo no chão, e </a:t>
            </a:r>
            <a:r>
              <a:rPr lang="pt-BR" dirty="0" smtClean="0"/>
              <a:t>o músico </a:t>
            </a:r>
            <a:r>
              <a:rPr lang="pt-BR" dirty="0"/>
              <a:t>de talento está acima da miséria e </a:t>
            </a:r>
            <a:r>
              <a:rPr lang="pt-BR" dirty="0" smtClean="0"/>
              <a:t>da floresta </a:t>
            </a:r>
            <a:r>
              <a:rPr lang="pt-BR" dirty="0"/>
              <a:t>que o </a:t>
            </a:r>
            <a:r>
              <a:rPr lang="pt-BR" dirty="0" smtClean="0"/>
              <a:t>cerca. </a:t>
            </a:r>
            <a:r>
              <a:rPr lang="pt-BR" dirty="0"/>
              <a:t>Floresta aqui no </a:t>
            </a:r>
            <a:r>
              <a:rPr lang="pt-BR" dirty="0" smtClean="0"/>
              <a:t>sentido amplo</a:t>
            </a:r>
            <a:r>
              <a:rPr lang="pt-BR" dirty="0"/>
              <a:t>; floresta </a:t>
            </a:r>
            <a:r>
              <a:rPr lang="pt-BR" i="1" dirty="0"/>
              <a:t>lato sensu</a:t>
            </a:r>
            <a:r>
              <a:rPr lang="pt-BR" dirty="0"/>
              <a:t>, naquilo </a:t>
            </a:r>
            <a:r>
              <a:rPr lang="pt-BR" dirty="0" smtClean="0"/>
              <a:t>que preserva </a:t>
            </a:r>
            <a:r>
              <a:rPr lang="pt-BR" dirty="0"/>
              <a:t>de desigualdade, falta de </a:t>
            </a:r>
            <a:r>
              <a:rPr lang="pt-BR" dirty="0" smtClean="0"/>
              <a:t>liberdade e </a:t>
            </a:r>
            <a:r>
              <a:rPr lang="pt-BR" dirty="0"/>
              <a:t>de fraternidade. Pois a liberdade </a:t>
            </a:r>
            <a:r>
              <a:rPr lang="pt-BR" dirty="0" smtClean="0"/>
              <a:t>constrói-se graças </a:t>
            </a:r>
            <a:r>
              <a:rPr lang="pt-BR" dirty="0"/>
              <a:t>à disponibilização de fontes </a:t>
            </a:r>
            <a:r>
              <a:rPr lang="pt-BR" dirty="0" smtClean="0"/>
              <a:t>de informação </a:t>
            </a:r>
            <a:r>
              <a:rPr lang="pt-BR" dirty="0"/>
              <a:t>e referência crítica; a </a:t>
            </a:r>
            <a:r>
              <a:rPr lang="pt-BR" dirty="0" smtClean="0"/>
              <a:t>igualdade é </a:t>
            </a:r>
            <a:r>
              <a:rPr lang="pt-BR" dirty="0"/>
              <a:t>fruto de um programa de educação </a:t>
            </a:r>
            <a:r>
              <a:rPr lang="pt-BR" dirty="0" smtClean="0"/>
              <a:t>pública sólida </a:t>
            </a:r>
            <a:r>
              <a:rPr lang="pt-BR" dirty="0"/>
              <a:t>e eficaz, de saúde, etc.; e a </a:t>
            </a:r>
            <a:r>
              <a:rPr lang="pt-BR" dirty="0" smtClean="0"/>
              <a:t>fraternidade será </a:t>
            </a:r>
            <a:r>
              <a:rPr lang="pt-BR" dirty="0"/>
              <a:t>sempre o produto do enfrentamento </a:t>
            </a:r>
            <a:r>
              <a:rPr lang="pt-BR" dirty="0" smtClean="0"/>
              <a:t>de forças </a:t>
            </a:r>
            <a:r>
              <a:rPr lang="pt-BR" dirty="0"/>
              <a:t>em equilíbrio democrático. Tudo </a:t>
            </a:r>
            <a:r>
              <a:rPr lang="pt-BR" dirty="0" smtClean="0"/>
              <a:t>o que </a:t>
            </a:r>
            <a:r>
              <a:rPr lang="pt-BR" dirty="0"/>
              <a:t>a elite brasileira não vê por causa </a:t>
            </a:r>
            <a:r>
              <a:rPr lang="pt-BR" dirty="0" smtClean="0"/>
              <a:t>de sua </a:t>
            </a:r>
            <a:r>
              <a:rPr lang="pt-BR" dirty="0"/>
              <a:t>miopia e de sua esquizofrenia e de </a:t>
            </a:r>
            <a:r>
              <a:rPr lang="pt-BR" dirty="0" smtClean="0"/>
              <a:t>sua vocação</a:t>
            </a:r>
            <a:r>
              <a:rPr lang="pt-BR" dirty="0"/>
              <a:t>, ainda pior, de ser </a:t>
            </a:r>
            <a:r>
              <a:rPr lang="pt-BR" dirty="0" smtClean="0"/>
              <a:t>administradora dos </a:t>
            </a:r>
            <a:r>
              <a:rPr lang="pt-BR" dirty="0"/>
              <a:t>interesses econômicos estrangeiros. </a:t>
            </a:r>
            <a:r>
              <a:rPr lang="pt-BR" dirty="0" smtClean="0"/>
              <a:t>Eis a </a:t>
            </a:r>
            <a:r>
              <a:rPr lang="pt-BR" dirty="0"/>
              <a:t>alteridade do ponto de vista do </a:t>
            </a:r>
            <a:r>
              <a:rPr lang="pt-BR" dirty="0" smtClean="0"/>
              <a:t>terceiro mundo </a:t>
            </a:r>
            <a:r>
              <a:rPr lang="pt-BR" dirty="0"/>
              <a:t>e o relativismo que “valoriza </a:t>
            </a:r>
            <a:r>
              <a:rPr lang="pt-BR" dirty="0" smtClean="0"/>
              <a:t>não um </a:t>
            </a:r>
            <a:r>
              <a:rPr lang="pt-BR" dirty="0"/>
              <a:t>conteúdo estável mas um país e </a:t>
            </a:r>
            <a:r>
              <a:rPr lang="pt-BR" dirty="0" smtClean="0"/>
              <a:t>uma cultura </a:t>
            </a:r>
            <a:r>
              <a:rPr lang="pt-BR" dirty="0"/>
              <a:t>definidos exclusivamente em </a:t>
            </a:r>
            <a:r>
              <a:rPr lang="pt-BR" dirty="0" smtClean="0"/>
              <a:t>relação ao </a:t>
            </a:r>
            <a:r>
              <a:rPr lang="pt-BR" dirty="0"/>
              <a:t>observador” (p. 66). O horizonte </a:t>
            </a:r>
            <a:r>
              <a:rPr lang="pt-BR" dirty="0" smtClean="0"/>
              <a:t>de expectativa </a:t>
            </a:r>
            <a:r>
              <a:rPr lang="pt-BR" dirty="0"/>
              <a:t>(</a:t>
            </a:r>
            <a:r>
              <a:rPr lang="pt-BR" i="1" dirty="0" err="1"/>
              <a:t>horizon</a:t>
            </a:r>
            <a:r>
              <a:rPr lang="pt-BR" i="1" dirty="0"/>
              <a:t> d’</a:t>
            </a:r>
            <a:r>
              <a:rPr lang="pt-BR" i="1" dirty="0" err="1"/>
              <a:t>attente</a:t>
            </a:r>
            <a:r>
              <a:rPr lang="pt-BR" dirty="0"/>
              <a:t>) do </a:t>
            </a:r>
            <a:r>
              <a:rPr lang="pt-BR" dirty="0" smtClean="0"/>
              <a:t>público </a:t>
            </a:r>
            <a:r>
              <a:rPr lang="pt-BR" dirty="0"/>
              <a:t>francês (exotismo, primitivismo) e </a:t>
            </a:r>
            <a:r>
              <a:rPr lang="pt-BR" dirty="0" smtClean="0"/>
              <a:t>seus medos </a:t>
            </a:r>
            <a:r>
              <a:rPr lang="pt-BR" dirty="0"/>
              <a:t>(declínio, decadência da </a:t>
            </a:r>
            <a:r>
              <a:rPr lang="pt-BR" dirty="0" smtClean="0"/>
              <a:t>Europa) criaram </a:t>
            </a:r>
            <a:r>
              <a:rPr lang="pt-BR" dirty="0"/>
              <a:t>o mito Villa-Lobos, que </a:t>
            </a:r>
            <a:r>
              <a:rPr lang="pt-BR" dirty="0" smtClean="0"/>
              <a:t>inclusive abraçou </a:t>
            </a:r>
            <a:r>
              <a:rPr lang="pt-BR" dirty="0"/>
              <a:t>como sua toda uma história </a:t>
            </a:r>
            <a:r>
              <a:rPr lang="pt-BR" dirty="0" smtClean="0"/>
              <a:t>de canibalismo </a:t>
            </a:r>
            <a:r>
              <a:rPr lang="pt-BR" dirty="0"/>
              <a:t>vivida por Hans Staden (“</a:t>
            </a:r>
            <a:r>
              <a:rPr lang="pt-BR" dirty="0" smtClean="0"/>
              <a:t>o etnólogo </a:t>
            </a:r>
            <a:r>
              <a:rPr lang="pt-BR" i="1" dirty="0" err="1"/>
              <a:t>malgré</a:t>
            </a:r>
            <a:r>
              <a:rPr lang="pt-BR" i="1" dirty="0"/>
              <a:t> </a:t>
            </a:r>
            <a:r>
              <a:rPr lang="pt-BR" i="1" dirty="0" err="1"/>
              <a:t>lui</a:t>
            </a:r>
            <a:r>
              <a:rPr lang="pt-BR" dirty="0"/>
              <a:t>”) em 1553, e </a:t>
            </a:r>
            <a:r>
              <a:rPr lang="pt-BR" dirty="0" smtClean="0"/>
              <a:t>contada pela </a:t>
            </a:r>
            <a:r>
              <a:rPr lang="pt-BR" dirty="0"/>
              <a:t>poetisa </a:t>
            </a:r>
            <a:r>
              <a:rPr lang="pt-BR" dirty="0" err="1"/>
              <a:t>Mardrus</a:t>
            </a:r>
            <a:r>
              <a:rPr lang="pt-BR" dirty="0"/>
              <a:t> num “</a:t>
            </a:r>
            <a:r>
              <a:rPr lang="pt-BR" dirty="0" smtClean="0"/>
              <a:t>extraordinário artigo</a:t>
            </a:r>
            <a:r>
              <a:rPr lang="pt-BR" dirty="0"/>
              <a:t>” de 1927 (p. 70).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471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Outras apropriações e procedimentos (verdade ou mentira?)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Foi na Biblioteca Nacional do Rio </a:t>
            </a:r>
            <a:r>
              <a:rPr lang="pt-BR" dirty="0" smtClean="0"/>
              <a:t>de Janeiro</a:t>
            </a:r>
            <a:r>
              <a:rPr lang="pt-BR" dirty="0"/>
              <a:t>, onde seu pai era </a:t>
            </a:r>
            <a:r>
              <a:rPr lang="pt-BR" dirty="0" smtClean="0"/>
              <a:t>funcionário, que o </a:t>
            </a:r>
            <a:r>
              <a:rPr lang="pt-BR" dirty="0"/>
              <a:t>índio branco encontrou os temas </a:t>
            </a:r>
            <a:r>
              <a:rPr lang="pt-BR" dirty="0" smtClean="0"/>
              <a:t>indígenas recolhidos </a:t>
            </a:r>
            <a:r>
              <a:rPr lang="pt-BR" dirty="0"/>
              <a:t>por Jean de </a:t>
            </a:r>
            <a:r>
              <a:rPr lang="pt-BR" dirty="0" err="1"/>
              <a:t>Léry</a:t>
            </a:r>
            <a:r>
              <a:rPr lang="pt-BR" dirty="0"/>
              <a:t>, entre </a:t>
            </a:r>
            <a:r>
              <a:rPr lang="pt-BR" dirty="0" smtClean="0"/>
              <a:t>outros. E </a:t>
            </a:r>
            <a:r>
              <a:rPr lang="pt-BR" dirty="0"/>
              <a:t>continuam sempre na ordem do dia </a:t>
            </a:r>
            <a:r>
              <a:rPr lang="pt-BR" dirty="0" smtClean="0"/>
              <a:t>as (dispensáveis</a:t>
            </a:r>
            <a:r>
              <a:rPr lang="pt-BR" dirty="0"/>
              <a:t>) trocas de datas de suas </a:t>
            </a:r>
            <a:r>
              <a:rPr lang="pt-BR" dirty="0" smtClean="0"/>
              <a:t>obras, visando </a:t>
            </a:r>
            <a:r>
              <a:rPr lang="pt-BR" dirty="0"/>
              <a:t>a uma modernidade que teria </a:t>
            </a:r>
            <a:r>
              <a:rPr lang="pt-BR" dirty="0" smtClean="0"/>
              <a:t>suas origens </a:t>
            </a:r>
            <a:r>
              <a:rPr lang="pt-BR" dirty="0"/>
              <a:t>antes de sua partida para a </a:t>
            </a:r>
            <a:r>
              <a:rPr lang="pt-BR" dirty="0" smtClean="0"/>
              <a:t>França e </a:t>
            </a:r>
            <a:r>
              <a:rPr lang="pt-BR" dirty="0"/>
              <a:t>para reduzir ao mínimo uma suposta </a:t>
            </a:r>
            <a:r>
              <a:rPr lang="pt-BR" dirty="0" smtClean="0"/>
              <a:t>influência </a:t>
            </a:r>
            <a:r>
              <a:rPr lang="en-US" dirty="0" smtClean="0"/>
              <a:t>de </a:t>
            </a:r>
            <a:r>
              <a:rPr lang="en-US" dirty="0"/>
              <a:t>Stravinsky. </a:t>
            </a:r>
            <a:r>
              <a:rPr lang="en-US" i="1" dirty="0"/>
              <a:t>Last but not </a:t>
            </a:r>
            <a:r>
              <a:rPr lang="en-US" i="1" dirty="0" smtClean="0"/>
              <a:t>least</a:t>
            </a:r>
            <a:r>
              <a:rPr lang="en-US" dirty="0" smtClean="0"/>
              <a:t>, </a:t>
            </a:r>
            <a:r>
              <a:rPr lang="pt-BR" dirty="0" smtClean="0"/>
              <a:t>a </a:t>
            </a:r>
            <a:r>
              <a:rPr lang="pt-BR" dirty="0"/>
              <a:t>invenção do conceito de </a:t>
            </a:r>
            <a:r>
              <a:rPr lang="pt-BR" i="1" dirty="0"/>
              <a:t>choros </a:t>
            </a:r>
            <a:r>
              <a:rPr lang="pt-BR" dirty="0"/>
              <a:t>– “</a:t>
            </a:r>
            <a:r>
              <a:rPr lang="pt-BR" dirty="0" smtClean="0"/>
              <a:t>meio de </a:t>
            </a:r>
            <a:r>
              <a:rPr lang="pt-BR" dirty="0"/>
              <a:t>insistir sobre a originalidade e o </a:t>
            </a:r>
            <a:r>
              <a:rPr lang="pt-BR" dirty="0" smtClean="0"/>
              <a:t>caráter brasileiro </a:t>
            </a:r>
            <a:r>
              <a:rPr lang="pt-BR" dirty="0"/>
              <a:t>de sua obra” e “de dar um </a:t>
            </a:r>
            <a:r>
              <a:rPr lang="pt-BR" dirty="0" smtClean="0"/>
              <a:t>efeito de </a:t>
            </a:r>
            <a:r>
              <a:rPr lang="pt-BR" dirty="0"/>
              <a:t>exotismo, [e] de participar da </a:t>
            </a:r>
            <a:r>
              <a:rPr lang="pt-BR" dirty="0" smtClean="0"/>
              <a:t>retórica da </a:t>
            </a:r>
            <a:r>
              <a:rPr lang="pt-BR" dirty="0"/>
              <a:t>alteridade colocada pela crítica </a:t>
            </a:r>
            <a:r>
              <a:rPr lang="pt-BR" dirty="0" smtClean="0"/>
              <a:t>musical francesa</a:t>
            </a:r>
            <a:r>
              <a:rPr lang="pt-BR" dirty="0"/>
              <a:t>” (p. 81).</a:t>
            </a:r>
          </a:p>
        </p:txBody>
      </p:sp>
    </p:spTree>
    <p:extLst>
      <p:ext uri="{BB962C8B-B14F-4D97-AF65-F5344CB8AC3E}">
        <p14:creationId xmlns:p14="http://schemas.microsoft.com/office/powerpoint/2010/main" val="2459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“Alimentar a retórica da alteridade”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No vale-tudo das adaptações para </a:t>
            </a:r>
            <a:r>
              <a:rPr lang="pt-BR" dirty="0" smtClean="0"/>
              <a:t>o cinema</a:t>
            </a:r>
            <a:r>
              <a:rPr lang="pt-BR" dirty="0"/>
              <a:t>, Zelito Vianna mostra no seu </a:t>
            </a:r>
            <a:r>
              <a:rPr lang="pt-BR" dirty="0" smtClean="0"/>
              <a:t>filme </a:t>
            </a:r>
            <a:r>
              <a:rPr lang="pt-BR" i="1" dirty="0" smtClean="0"/>
              <a:t>Villa-Lobos</a:t>
            </a:r>
            <a:r>
              <a:rPr lang="pt-BR" i="1" dirty="0"/>
              <a:t>, uma Vida de paixão</a:t>
            </a:r>
            <a:r>
              <a:rPr lang="pt-BR" dirty="0"/>
              <a:t>, </a:t>
            </a:r>
            <a:r>
              <a:rPr lang="pt-BR" dirty="0" smtClean="0"/>
              <a:t>uma cena </a:t>
            </a:r>
            <a:r>
              <a:rPr lang="pt-BR" dirty="0"/>
              <a:t>de “revolta” do compositor, que </a:t>
            </a:r>
            <a:r>
              <a:rPr lang="pt-BR" dirty="0" smtClean="0"/>
              <a:t>não queria </a:t>
            </a:r>
            <a:r>
              <a:rPr lang="pt-BR" dirty="0"/>
              <a:t>ser visto como um selvagem. </a:t>
            </a:r>
            <a:r>
              <a:rPr lang="pt-BR" dirty="0" smtClean="0"/>
              <a:t>Tudo contribui </a:t>
            </a:r>
            <a:r>
              <a:rPr lang="pt-BR" dirty="0"/>
              <a:t>a provar justamente o contrário </a:t>
            </a:r>
            <a:r>
              <a:rPr lang="pt-BR" dirty="0" smtClean="0"/>
              <a:t>e, na </a:t>
            </a:r>
            <a:r>
              <a:rPr lang="pt-BR" dirty="0"/>
              <a:t>dialética do “espetáculo e o espectador</a:t>
            </a:r>
            <a:r>
              <a:rPr lang="pt-BR" dirty="0" smtClean="0"/>
              <a:t>”, o </a:t>
            </a:r>
            <a:r>
              <a:rPr lang="pt-BR" dirty="0"/>
              <a:t>filme do irmão do humorista e homem </a:t>
            </a:r>
            <a:r>
              <a:rPr lang="pt-BR" dirty="0" smtClean="0"/>
              <a:t>de televisão </a:t>
            </a:r>
            <a:r>
              <a:rPr lang="pt-BR" dirty="0"/>
              <a:t>Chico Anysio não tem nada a </a:t>
            </a:r>
            <a:r>
              <a:rPr lang="pt-BR" dirty="0" smtClean="0"/>
              <a:t>ver com </a:t>
            </a:r>
            <a:r>
              <a:rPr lang="pt-BR" dirty="0"/>
              <a:t>o milagre Villa-Lobos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“</a:t>
            </a:r>
            <a:r>
              <a:rPr lang="pt-BR" dirty="0" smtClean="0"/>
              <a:t>Villa-Lobos prefere </a:t>
            </a:r>
            <a:r>
              <a:rPr lang="pt-BR" dirty="0"/>
              <a:t>ser o brasileiro do meio </a:t>
            </a:r>
            <a:r>
              <a:rPr lang="pt-BR" dirty="0" smtClean="0"/>
              <a:t>musical parisiense </a:t>
            </a:r>
            <a:r>
              <a:rPr lang="pt-BR" dirty="0"/>
              <a:t>do que ser o compositor do </a:t>
            </a:r>
            <a:r>
              <a:rPr lang="pt-BR" dirty="0" smtClean="0"/>
              <a:t>meio brasileiro</a:t>
            </a:r>
            <a:r>
              <a:rPr lang="pt-BR" dirty="0"/>
              <a:t>” (p. 100</a:t>
            </a:r>
            <a:r>
              <a:rPr lang="pt-BR" dirty="0" smtClean="0"/>
              <a:t>).</a:t>
            </a:r>
          </a:p>
          <a:p>
            <a:pPr algn="just"/>
            <a:r>
              <a:rPr lang="pt-BR" dirty="0" smtClean="0"/>
              <a:t>... nada </a:t>
            </a:r>
            <a:r>
              <a:rPr lang="pt-BR" dirty="0"/>
              <a:t>nos leva a deduzir que </a:t>
            </a:r>
            <a:r>
              <a:rPr lang="pt-BR" dirty="0" smtClean="0"/>
              <a:t>Villa-Lobos tenha </a:t>
            </a:r>
            <a:r>
              <a:rPr lang="pt-BR" dirty="0"/>
              <a:t>tido qualquer relação de amizade </a:t>
            </a:r>
            <a:r>
              <a:rPr lang="pt-BR" dirty="0" smtClean="0"/>
              <a:t>ou musical </a:t>
            </a:r>
            <a:r>
              <a:rPr lang="pt-BR" dirty="0"/>
              <a:t>com </a:t>
            </a:r>
            <a:r>
              <a:rPr lang="pt-BR" dirty="0" err="1"/>
              <a:t>Milhaud</a:t>
            </a:r>
            <a:r>
              <a:rPr lang="pt-BR" dirty="0"/>
              <a:t>, mesmo este </a:t>
            </a:r>
            <a:r>
              <a:rPr lang="pt-BR" dirty="0" smtClean="0"/>
              <a:t>tendo vivido </a:t>
            </a:r>
            <a:r>
              <a:rPr lang="pt-BR" dirty="0"/>
              <a:t>no Rio de Janeiro. E eis que </a:t>
            </a:r>
            <a:r>
              <a:rPr lang="pt-BR" dirty="0" smtClean="0"/>
              <a:t>Zelito Vianna </a:t>
            </a:r>
            <a:r>
              <a:rPr lang="pt-BR" dirty="0"/>
              <a:t>dedica “uma longa cena ao </a:t>
            </a:r>
            <a:r>
              <a:rPr lang="pt-BR" dirty="0" smtClean="0"/>
              <a:t>encontro amigável </a:t>
            </a:r>
            <a:r>
              <a:rPr lang="pt-BR" dirty="0"/>
              <a:t>e musical dos dois”… (p. 115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73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lógica do mercado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... “</a:t>
            </a:r>
            <a:r>
              <a:rPr lang="pt-BR" dirty="0"/>
              <a:t>verdadeiro criador” que “desenha […] </a:t>
            </a:r>
            <a:r>
              <a:rPr lang="pt-BR" dirty="0" smtClean="0"/>
              <a:t>o traço </a:t>
            </a:r>
            <a:r>
              <a:rPr lang="pt-BR" dirty="0"/>
              <a:t>característico de sua personalidade </a:t>
            </a:r>
            <a:r>
              <a:rPr lang="pt-BR" dirty="0" smtClean="0"/>
              <a:t>e do </a:t>
            </a:r>
            <a:r>
              <a:rPr lang="pt-BR" dirty="0"/>
              <a:t>país onde nasceu”, consequência de </a:t>
            </a:r>
            <a:r>
              <a:rPr lang="pt-BR" dirty="0" smtClean="0"/>
              <a:t>ter empregado </a:t>
            </a:r>
            <a:r>
              <a:rPr lang="pt-BR" dirty="0"/>
              <a:t>“nobremente” os motivos </a:t>
            </a:r>
            <a:r>
              <a:rPr lang="pt-BR" dirty="0" smtClean="0"/>
              <a:t>folclóricos do </a:t>
            </a:r>
            <a:r>
              <a:rPr lang="pt-BR" dirty="0"/>
              <a:t>país “onde formou seu espírito</a:t>
            </a:r>
            <a:r>
              <a:rPr lang="pt-BR" dirty="0" smtClean="0"/>
              <a:t>”. (paródia de Borges).</a:t>
            </a:r>
          </a:p>
          <a:p>
            <a:pPr algn="just"/>
            <a:r>
              <a:rPr lang="pt-BR" dirty="0"/>
              <a:t>Depois da onda de exotismo, </a:t>
            </a:r>
            <a:r>
              <a:rPr lang="pt-BR" dirty="0" smtClean="0"/>
              <a:t>Villa-Lobos só </a:t>
            </a:r>
            <a:r>
              <a:rPr lang="pt-BR" dirty="0"/>
              <a:t>seria redescoberto em 1987, graças </a:t>
            </a:r>
            <a:r>
              <a:rPr lang="pt-BR" dirty="0" smtClean="0"/>
              <a:t>a todo </a:t>
            </a:r>
            <a:r>
              <a:rPr lang="pt-BR" dirty="0"/>
              <a:t>um esforço do projeto </a:t>
            </a:r>
            <a:r>
              <a:rPr lang="pt-BR" dirty="0" smtClean="0"/>
              <a:t>empreendido pelo </a:t>
            </a:r>
            <a:r>
              <a:rPr lang="pt-BR" dirty="0"/>
              <a:t>Museu Villa-Lobos e por </a:t>
            </a:r>
            <a:r>
              <a:rPr lang="pt-BR" dirty="0" smtClean="0"/>
              <a:t>intercâmbios culturais </a:t>
            </a:r>
            <a:r>
              <a:rPr lang="pt-BR" dirty="0"/>
              <a:t>entre França e Brasil, </a:t>
            </a:r>
            <a:r>
              <a:rPr lang="pt-BR" dirty="0" smtClean="0"/>
              <a:t>para celebrar </a:t>
            </a:r>
            <a:r>
              <a:rPr lang="pt-BR" dirty="0"/>
              <a:t>seu centenário. Até então, ele </a:t>
            </a:r>
            <a:r>
              <a:rPr lang="pt-BR" dirty="0" smtClean="0"/>
              <a:t>permanecia como </a:t>
            </a:r>
            <a:r>
              <a:rPr lang="pt-BR" dirty="0"/>
              <a:t>um “continente submerso</a:t>
            </a:r>
            <a:r>
              <a:rPr lang="pt-BR" dirty="0" smtClean="0"/>
              <a:t>” (</a:t>
            </a:r>
            <a:r>
              <a:rPr lang="pt-BR" i="1" dirty="0" err="1"/>
              <a:t>continent</a:t>
            </a:r>
            <a:r>
              <a:rPr lang="pt-BR" i="1" dirty="0"/>
              <a:t> </a:t>
            </a:r>
            <a:r>
              <a:rPr lang="pt-BR" i="1" dirty="0" err="1"/>
              <a:t>englouti</a:t>
            </a:r>
            <a:r>
              <a:rPr lang="pt-BR" dirty="0"/>
              <a:t>), segundo Vidal.</a:t>
            </a:r>
          </a:p>
        </p:txBody>
      </p:sp>
    </p:spTree>
    <p:extLst>
      <p:ext uri="{BB962C8B-B14F-4D97-AF65-F5344CB8AC3E}">
        <p14:creationId xmlns:p14="http://schemas.microsoft.com/office/powerpoint/2010/main" val="22546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eleitos de cada campo: rei e rainha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“Há, certo, também no plano erudito, </a:t>
            </a:r>
            <a:r>
              <a:rPr lang="pt-BR" dirty="0" smtClean="0"/>
              <a:t>uma reação </a:t>
            </a:r>
            <a:r>
              <a:rPr lang="pt-BR" dirty="0"/>
              <a:t>brasileira. Ela não é, porém, </a:t>
            </a:r>
            <a:r>
              <a:rPr lang="pt-BR" dirty="0" smtClean="0"/>
              <a:t>nenhum nativismo</a:t>
            </a:r>
            <a:r>
              <a:rPr lang="pt-BR" dirty="0"/>
              <a:t>. Suas criações são conquistas </a:t>
            </a:r>
            <a:r>
              <a:rPr lang="pt-BR" dirty="0" smtClean="0"/>
              <a:t>do gênero </a:t>
            </a:r>
            <a:r>
              <a:rPr lang="pt-BR" dirty="0"/>
              <a:t>humano que podiam ter surgido </a:t>
            </a:r>
            <a:r>
              <a:rPr lang="pt-BR" dirty="0" smtClean="0"/>
              <a:t>em qualquer </a:t>
            </a:r>
            <a:r>
              <a:rPr lang="pt-BR" dirty="0"/>
              <a:t>parte, mas afortunadamente </a:t>
            </a:r>
            <a:r>
              <a:rPr lang="pt-BR" dirty="0" smtClean="0"/>
              <a:t>nasceram aqui</a:t>
            </a:r>
            <a:r>
              <a:rPr lang="pt-BR" dirty="0"/>
              <a:t>, na construção de Brasília, </a:t>
            </a:r>
            <a:r>
              <a:rPr lang="pt-BR" dirty="0" smtClean="0"/>
              <a:t>na arquitetura </a:t>
            </a:r>
            <a:r>
              <a:rPr lang="pt-BR" dirty="0"/>
              <a:t>de Oscar Niemeyer, na </a:t>
            </a:r>
            <a:r>
              <a:rPr lang="pt-BR" dirty="0" smtClean="0"/>
              <a:t>música de </a:t>
            </a:r>
            <a:r>
              <a:rPr lang="pt-BR" dirty="0"/>
              <a:t>Villa-Lobos, na pintura de Portinari, </a:t>
            </a:r>
            <a:r>
              <a:rPr lang="pt-BR" dirty="0" smtClean="0"/>
              <a:t>na poesia de </a:t>
            </a:r>
            <a:r>
              <a:rPr lang="pt-BR" dirty="0"/>
              <a:t>Drummond, no romance de </a:t>
            </a:r>
            <a:r>
              <a:rPr lang="pt-BR" dirty="0" smtClean="0"/>
              <a:t>Guimarães Rosa </a:t>
            </a:r>
            <a:r>
              <a:rPr lang="pt-BR" dirty="0"/>
              <a:t>e uns tantos outros” (</a:t>
            </a:r>
            <a:r>
              <a:rPr lang="pt-BR" dirty="0" smtClean="0"/>
              <a:t>Ribeiro, 1995</a:t>
            </a:r>
            <a:r>
              <a:rPr lang="pt-BR" dirty="0"/>
              <a:t>, p. 263</a:t>
            </a:r>
            <a:r>
              <a:rPr lang="pt-BR" dirty="0" smtClean="0"/>
              <a:t>).</a:t>
            </a:r>
          </a:p>
          <a:p>
            <a:pPr algn="just"/>
            <a:r>
              <a:rPr lang="pt-BR" dirty="0"/>
              <a:t>Essa falta de aceitação tem raízes </a:t>
            </a:r>
            <a:r>
              <a:rPr lang="pt-BR" dirty="0" smtClean="0"/>
              <a:t>na índole </a:t>
            </a:r>
            <a:r>
              <a:rPr lang="pt-BR" dirty="0"/>
              <a:t>brasileira pelo culto de reis e </a:t>
            </a:r>
            <a:r>
              <a:rPr lang="pt-BR" dirty="0" smtClean="0"/>
              <a:t>rainhas, deuses </a:t>
            </a:r>
            <a:r>
              <a:rPr lang="pt-BR" dirty="0"/>
              <a:t>e deusas que são “únicos” em </a:t>
            </a:r>
            <a:r>
              <a:rPr lang="pt-BR" dirty="0" smtClean="0"/>
              <a:t>suas posições</a:t>
            </a:r>
            <a:r>
              <a:rPr lang="pt-BR" dirty="0"/>
              <a:t>: Pelé, Xuxa, Niemeyer, </a:t>
            </a:r>
            <a:r>
              <a:rPr lang="pt-BR" dirty="0" smtClean="0"/>
              <a:t>Ayrton Senna</a:t>
            </a:r>
            <a:r>
              <a:rPr lang="pt-BR" dirty="0"/>
              <a:t>, Villa-Lobos… O caso da </a:t>
            </a:r>
            <a:r>
              <a:rPr lang="pt-BR" dirty="0" smtClean="0"/>
              <a:t>arquitetura é </a:t>
            </a:r>
            <a:r>
              <a:rPr lang="pt-BR" dirty="0"/>
              <a:t>ainda pior: o Brasil é o único </a:t>
            </a:r>
            <a:r>
              <a:rPr lang="pt-BR" dirty="0" smtClean="0"/>
              <a:t>país que </a:t>
            </a:r>
            <a:r>
              <a:rPr lang="pt-BR" dirty="0"/>
              <a:t>tem um arquiteto </a:t>
            </a:r>
            <a:r>
              <a:rPr lang="pt-BR" dirty="0" smtClean="0"/>
              <a:t>nacional [...].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35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importância de se desfazer o mito Villa-Lobos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Enquanto não se desfizer o mito </a:t>
            </a:r>
            <a:r>
              <a:rPr lang="pt-BR" dirty="0" smtClean="0"/>
              <a:t>Villa-Lobos</a:t>
            </a:r>
            <a:r>
              <a:rPr lang="pt-BR" dirty="0"/>
              <a:t>, nossa música erudita jamais </a:t>
            </a:r>
            <a:r>
              <a:rPr lang="pt-BR" dirty="0" smtClean="0"/>
              <a:t>será reconhecida </a:t>
            </a:r>
            <a:r>
              <a:rPr lang="pt-BR" dirty="0"/>
              <a:t>em toda a sua considerável </a:t>
            </a:r>
            <a:r>
              <a:rPr lang="pt-BR" dirty="0" smtClean="0"/>
              <a:t>expressão e </a:t>
            </a:r>
            <a:r>
              <a:rPr lang="pt-BR" dirty="0"/>
              <a:t>serão perdoados todos os </a:t>
            </a:r>
            <a:r>
              <a:rPr lang="pt-BR" dirty="0" smtClean="0"/>
              <a:t>deslizes do </a:t>
            </a:r>
            <a:r>
              <a:rPr lang="pt-BR" dirty="0"/>
              <a:t>nosso “maior compositor” em função </a:t>
            </a:r>
            <a:r>
              <a:rPr lang="pt-BR" dirty="0" smtClean="0"/>
              <a:t>de uma </a:t>
            </a:r>
            <a:r>
              <a:rPr lang="pt-BR" dirty="0"/>
              <a:t>estratégia da classe dominante </a:t>
            </a:r>
            <a:r>
              <a:rPr lang="pt-BR" dirty="0" smtClean="0"/>
              <a:t>local, ilhada </a:t>
            </a:r>
            <a:r>
              <a:rPr lang="pt-BR" dirty="0"/>
              <a:t>em seu conforto intelectual e </a:t>
            </a:r>
            <a:r>
              <a:rPr lang="pt-BR" dirty="0" smtClean="0"/>
              <a:t>material, e </a:t>
            </a:r>
            <a:r>
              <a:rPr lang="pt-BR" dirty="0"/>
              <a:t>com condições financeiras de participar </a:t>
            </a:r>
            <a:r>
              <a:rPr lang="pt-BR" dirty="0" smtClean="0"/>
              <a:t>da rede </a:t>
            </a:r>
            <a:r>
              <a:rPr lang="pt-BR" dirty="0"/>
              <a:t>não geográfica e protocolar da </a:t>
            </a:r>
            <a:r>
              <a:rPr lang="pt-BR" dirty="0" smtClean="0"/>
              <a:t>música de </a:t>
            </a:r>
            <a:r>
              <a:rPr lang="pt-BR" dirty="0"/>
              <a:t>concerto internacional e toda sua </a:t>
            </a:r>
            <a:r>
              <a:rPr lang="pt-BR" dirty="0" smtClean="0"/>
              <a:t>liturgia </a:t>
            </a:r>
            <a:r>
              <a:rPr lang="pt-BR" dirty="0" err="1" smtClean="0"/>
              <a:t>glamourosa</a:t>
            </a:r>
            <a:r>
              <a:rPr lang="pt-BR" dirty="0"/>
              <a:t>, sem “nativismo” ou </a:t>
            </a:r>
            <a:r>
              <a:rPr lang="pt-BR" dirty="0" smtClean="0"/>
              <a:t>memória social </a:t>
            </a:r>
            <a:r>
              <a:rPr lang="pt-BR" dirty="0"/>
              <a:t>e coletiva.</a:t>
            </a:r>
          </a:p>
        </p:txBody>
      </p:sp>
    </p:spTree>
    <p:extLst>
      <p:ext uri="{BB962C8B-B14F-4D97-AF65-F5344CB8AC3E}">
        <p14:creationId xmlns:p14="http://schemas.microsoft.com/office/powerpoint/2010/main" val="14297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 do artigo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O instigante livro de </a:t>
            </a:r>
            <a:r>
              <a:rPr lang="pt-BR" dirty="0" err="1"/>
              <a:t>Anaïs</a:t>
            </a:r>
            <a:r>
              <a:rPr lang="pt-BR" dirty="0"/>
              <a:t> </a:t>
            </a:r>
            <a:r>
              <a:rPr lang="pt-BR" dirty="0" err="1" smtClean="0"/>
              <a:t>Fléchet</a:t>
            </a:r>
            <a:r>
              <a:rPr lang="pt-BR" dirty="0" smtClean="0"/>
              <a:t> “permite </a:t>
            </a:r>
            <a:r>
              <a:rPr lang="pt-BR" dirty="0"/>
              <a:t>também desvendar </a:t>
            </a:r>
            <a:r>
              <a:rPr lang="pt-BR" dirty="0" smtClean="0"/>
              <a:t>estratégias conscientes </a:t>
            </a:r>
            <a:r>
              <a:rPr lang="pt-BR" dirty="0"/>
              <a:t>de ocupação de um campo cultural</a:t>
            </a:r>
            <a:r>
              <a:rPr lang="pt-BR" dirty="0" smtClean="0"/>
              <a:t>” (</a:t>
            </a:r>
            <a:r>
              <a:rPr lang="pt-BR" dirty="0" err="1"/>
              <a:t>Francfort</a:t>
            </a:r>
            <a:r>
              <a:rPr lang="pt-BR" dirty="0"/>
              <a:t>, 2007), longe das </a:t>
            </a:r>
            <a:r>
              <a:rPr lang="pt-BR" dirty="0" smtClean="0"/>
              <a:t>ladainhas publicitárias </a:t>
            </a:r>
            <a:r>
              <a:rPr lang="pt-BR" dirty="0"/>
              <a:t>e laudatórias, e mostrar a </a:t>
            </a:r>
            <a:r>
              <a:rPr lang="pt-BR" dirty="0" smtClean="0"/>
              <a:t>verdadeira dimensão </a:t>
            </a:r>
            <a:r>
              <a:rPr lang="pt-BR" dirty="0"/>
              <a:t>de um compositor, </a:t>
            </a:r>
            <a:r>
              <a:rPr lang="pt-BR" dirty="0" smtClean="0"/>
              <a:t>entre outros</a:t>
            </a:r>
            <a:r>
              <a:rPr lang="pt-BR" dirty="0"/>
              <a:t>, que teve a sorte de estar na hora e </a:t>
            </a:r>
            <a:r>
              <a:rPr lang="pt-BR" dirty="0" smtClean="0"/>
              <a:t>no lugar </a:t>
            </a:r>
            <a:r>
              <a:rPr lang="pt-BR" dirty="0"/>
              <a:t>bons e de se aproveitar disso. </a:t>
            </a:r>
            <a:r>
              <a:rPr lang="pt-BR" dirty="0" smtClean="0"/>
              <a:t>Dessa maneira</a:t>
            </a:r>
            <a:r>
              <a:rPr lang="pt-BR" dirty="0"/>
              <a:t>, pode-se dizer que </a:t>
            </a:r>
            <a:r>
              <a:rPr lang="pt-BR" dirty="0" err="1"/>
              <a:t>Fléchet</a:t>
            </a:r>
            <a:r>
              <a:rPr lang="pt-BR" dirty="0"/>
              <a:t> ama </a:t>
            </a:r>
            <a:r>
              <a:rPr lang="pt-BR" dirty="0" smtClean="0"/>
              <a:t>mais o </a:t>
            </a:r>
            <a:r>
              <a:rPr lang="pt-BR" dirty="0"/>
              <a:t>Brasil do que a elite brasileira, atolada </a:t>
            </a:r>
            <a:r>
              <a:rPr lang="pt-BR" dirty="0" smtClean="0"/>
              <a:t>no esnobismo</a:t>
            </a:r>
            <a:r>
              <a:rPr lang="pt-BR" dirty="0"/>
              <a:t>; querendo ser mais </a:t>
            </a:r>
            <a:r>
              <a:rPr lang="pt-BR" dirty="0" smtClean="0"/>
              <a:t>civilizada do </a:t>
            </a:r>
            <a:r>
              <a:rPr lang="pt-BR" dirty="0"/>
              <a:t>que a própria civilização e plantada </a:t>
            </a:r>
            <a:r>
              <a:rPr lang="pt-BR" dirty="0" smtClean="0"/>
              <a:t>na ilusão </a:t>
            </a:r>
            <a:r>
              <a:rPr lang="pt-BR" dirty="0"/>
              <a:t>do </a:t>
            </a:r>
            <a:r>
              <a:rPr lang="pt-BR" i="1" dirty="0"/>
              <a:t>a priori </a:t>
            </a:r>
            <a:r>
              <a:rPr lang="pt-BR" dirty="0"/>
              <a:t>– isto, é, o </a:t>
            </a:r>
            <a:r>
              <a:rPr lang="pt-BR" dirty="0" smtClean="0"/>
              <a:t>inconsciente </a:t>
            </a:r>
            <a:r>
              <a:rPr lang="pt-BR" dirty="0"/>
              <a:t>histórico que mantém o sistema de </a:t>
            </a:r>
            <a:r>
              <a:rPr lang="pt-BR" dirty="0" smtClean="0"/>
              <a:t>classificação dominante </a:t>
            </a:r>
            <a:r>
              <a:rPr lang="pt-BR" dirty="0"/>
              <a:t>(</a:t>
            </a:r>
            <a:r>
              <a:rPr lang="pt-BR" dirty="0" err="1"/>
              <a:t>Bourdieu</a:t>
            </a:r>
            <a:r>
              <a:rPr lang="pt-BR" dirty="0"/>
              <a:t>, 1971</a:t>
            </a:r>
            <a:r>
              <a:rPr lang="pt-BR" dirty="0" smtClean="0"/>
              <a:t>). O </a:t>
            </a:r>
            <a:r>
              <a:rPr lang="pt-BR" dirty="0"/>
              <a:t>fenômeno </a:t>
            </a:r>
            <a:r>
              <a:rPr lang="pt-BR" dirty="0" smtClean="0"/>
              <a:t>Villa-Lobos </a:t>
            </a:r>
            <a:r>
              <a:rPr lang="pt-BR" dirty="0"/>
              <a:t>– que, </a:t>
            </a:r>
            <a:r>
              <a:rPr lang="pt-BR" dirty="0" smtClean="0"/>
              <a:t>como todo </a:t>
            </a:r>
            <a:r>
              <a:rPr lang="pt-BR" dirty="0"/>
              <a:t>gesto fundador, é </a:t>
            </a:r>
            <a:r>
              <a:rPr lang="pt-BR" dirty="0" err="1"/>
              <a:t>irrepetível</a:t>
            </a:r>
            <a:r>
              <a:rPr lang="pt-BR" dirty="0"/>
              <a:t> – coloca </a:t>
            </a:r>
            <a:r>
              <a:rPr lang="pt-BR" dirty="0" smtClean="0"/>
              <a:t>na ordem </a:t>
            </a:r>
            <a:r>
              <a:rPr lang="pt-BR" dirty="0"/>
              <a:t>do dia o que disse Luciano Trigo </a:t>
            </a:r>
            <a:r>
              <a:rPr lang="pt-BR" dirty="0" smtClean="0"/>
              <a:t>em 2007</a:t>
            </a:r>
            <a:r>
              <a:rPr lang="pt-BR" dirty="0"/>
              <a:t>: para um artista, o que mais vale </a:t>
            </a:r>
            <a:r>
              <a:rPr lang="pt-BR" dirty="0" smtClean="0"/>
              <a:t>hoje é </a:t>
            </a:r>
            <a:r>
              <a:rPr lang="pt-BR" dirty="0"/>
              <a:t>se inserir numa rede de relações </a:t>
            </a:r>
            <a:r>
              <a:rPr lang="pt-BR" dirty="0" smtClean="0"/>
              <a:t>composta de </a:t>
            </a:r>
            <a:r>
              <a:rPr lang="pt-BR" i="1" dirty="0"/>
              <a:t>marchands </a:t>
            </a:r>
            <a:r>
              <a:rPr lang="pt-BR" dirty="0"/>
              <a:t>(ou programadores de </a:t>
            </a:r>
            <a:r>
              <a:rPr lang="pt-BR" dirty="0" smtClean="0"/>
              <a:t>concertos) e </a:t>
            </a:r>
            <a:r>
              <a:rPr lang="pt-BR" dirty="0"/>
              <a:t>seu sucesso não depende mais do </a:t>
            </a:r>
            <a:r>
              <a:rPr lang="pt-BR" dirty="0" smtClean="0"/>
              <a:t>valor intrínseco </a:t>
            </a:r>
            <a:r>
              <a:rPr lang="pt-BR" dirty="0"/>
              <a:t>de sua obra, mas </a:t>
            </a:r>
            <a:r>
              <a:rPr lang="pt-BR" dirty="0" smtClean="0"/>
              <a:t>principalmente de </a:t>
            </a:r>
            <a:r>
              <a:rPr lang="pt-BR" dirty="0"/>
              <a:t>sua capacidade de inserção num </a:t>
            </a:r>
            <a:r>
              <a:rPr lang="pt-BR" dirty="0" smtClean="0"/>
              <a:t>sistema que </a:t>
            </a:r>
            <a:r>
              <a:rPr lang="pt-BR" dirty="0"/>
              <a:t>funciona cada vez mais segundo </a:t>
            </a:r>
            <a:r>
              <a:rPr lang="pt-BR" dirty="0" smtClean="0"/>
              <a:t>as regras </a:t>
            </a:r>
            <a:r>
              <a:rPr lang="pt-BR" dirty="0"/>
              <a:t>do mercado competitivo do </a:t>
            </a:r>
            <a:r>
              <a:rPr lang="pt-BR" dirty="0" smtClean="0"/>
              <a:t>consumo e </a:t>
            </a:r>
            <a:r>
              <a:rPr lang="pt-BR" dirty="0"/>
              <a:t>da moda, “mesmo se travestido do </a:t>
            </a:r>
            <a:r>
              <a:rPr lang="pt-BR" dirty="0" smtClean="0"/>
              <a:t>já surrado </a:t>
            </a:r>
            <a:r>
              <a:rPr lang="pt-BR" dirty="0"/>
              <a:t>disfarce da transgressão</a:t>
            </a:r>
            <a:r>
              <a:rPr lang="pt-BR" dirty="0" smtClean="0"/>
              <a:t>”. Nada </a:t>
            </a:r>
            <a:r>
              <a:rPr lang="pt-BR" dirty="0"/>
              <a:t>mais capitalista do que se </a:t>
            </a:r>
            <a:r>
              <a:rPr lang="pt-BR" dirty="0" smtClean="0"/>
              <a:t>enquadrar na </a:t>
            </a:r>
            <a:r>
              <a:rPr lang="pt-BR" dirty="0"/>
              <a:t>lógica do mercado ou perecer.</a:t>
            </a:r>
          </a:p>
        </p:txBody>
      </p:sp>
    </p:spTree>
    <p:extLst>
      <p:ext uri="{BB962C8B-B14F-4D97-AF65-F5344CB8AC3E}">
        <p14:creationId xmlns:p14="http://schemas.microsoft.com/office/powerpoint/2010/main" val="16374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Villa-Lobos à Paris: um </a:t>
            </a:r>
            <a:r>
              <a:rPr lang="pt-BR" i="1" dirty="0" err="1" smtClean="0"/>
              <a:t>Echo</a:t>
            </a:r>
            <a:r>
              <a:rPr lang="pt-BR" i="1" dirty="0" smtClean="0"/>
              <a:t> Musical </a:t>
            </a:r>
            <a:r>
              <a:rPr lang="pt-BR" i="1" dirty="0" err="1" smtClean="0"/>
              <a:t>du</a:t>
            </a:r>
            <a:r>
              <a:rPr lang="pt-BR" i="1" dirty="0" smtClean="0"/>
              <a:t> </a:t>
            </a:r>
            <a:r>
              <a:rPr lang="pt-BR" i="1" dirty="0" err="1" smtClean="0"/>
              <a:t>Brésil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Livro de </a:t>
            </a:r>
            <a:r>
              <a:rPr lang="pt-BR" dirty="0" err="1" smtClean="0"/>
              <a:t>Anaïs</a:t>
            </a:r>
            <a:r>
              <a:rPr lang="pt-BR" dirty="0" smtClean="0"/>
              <a:t> </a:t>
            </a:r>
            <a:r>
              <a:rPr lang="pt-BR" dirty="0" err="1" smtClean="0"/>
              <a:t>Fléchet</a:t>
            </a:r>
            <a:r>
              <a:rPr lang="pt-BR" dirty="0" smtClean="0"/>
              <a:t> (Paris, </a:t>
            </a:r>
            <a:r>
              <a:rPr lang="pt-BR" dirty="0" err="1" smtClean="0"/>
              <a:t>L’Hartmattan</a:t>
            </a:r>
            <a:r>
              <a:rPr lang="pt-BR" dirty="0" smtClean="0"/>
              <a:t>, 2004, 154 p.)</a:t>
            </a:r>
          </a:p>
          <a:p>
            <a:r>
              <a:rPr lang="pt-BR" dirty="0" smtClean="0"/>
              <a:t>Artigo de Marcos Câmara de Castro</a:t>
            </a:r>
          </a:p>
          <a:p>
            <a:endParaRPr lang="pt-BR" dirty="0"/>
          </a:p>
          <a:p>
            <a:r>
              <a:rPr lang="pt-BR" i="1" dirty="0" smtClean="0"/>
              <a:t>Fantasia é o que mais tarde nós chamamos de memória</a:t>
            </a:r>
            <a:r>
              <a:rPr lang="pt-BR" dirty="0" smtClean="0"/>
              <a:t> é uma frase de Millôr Fernandes.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3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“[...] o viajante de espírito aberto que quer compreender a cultura do país em que se encontra.” </a:t>
            </a:r>
            <a:r>
              <a:rPr lang="pt-BR" dirty="0" err="1" smtClean="0"/>
              <a:t>Gombrich</a:t>
            </a:r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i="1" dirty="0" smtClean="0"/>
              <a:t>O </a:t>
            </a:r>
            <a:r>
              <a:rPr lang="pt-BR" i="1" dirty="0" err="1" smtClean="0"/>
              <a:t>Kaspar</a:t>
            </a:r>
            <a:r>
              <a:rPr lang="pt-BR" i="1" dirty="0" smtClean="0"/>
              <a:t> </a:t>
            </a:r>
            <a:r>
              <a:rPr lang="pt-BR" i="1" dirty="0" err="1" smtClean="0"/>
              <a:t>Hauser</a:t>
            </a:r>
            <a:r>
              <a:rPr lang="pt-BR" i="1" dirty="0" smtClean="0"/>
              <a:t> dos trópicos</a:t>
            </a:r>
            <a:r>
              <a:rPr lang="pt-BR" dirty="0" smtClean="0"/>
              <a:t> – </a:t>
            </a:r>
            <a:r>
              <a:rPr lang="pt-BR" dirty="0" err="1" smtClean="0"/>
              <a:t>Kaspar</a:t>
            </a:r>
            <a:r>
              <a:rPr lang="pt-BR" dirty="0" smtClean="0"/>
              <a:t> </a:t>
            </a:r>
            <a:r>
              <a:rPr lang="pt-BR" dirty="0" err="1" smtClean="0"/>
              <a:t>Hauser</a:t>
            </a:r>
            <a:r>
              <a:rPr lang="pt-BR" dirty="0" smtClean="0"/>
              <a:t> foi uma criança abandonada, envolta em mistério, encontrada na praça </a:t>
            </a:r>
            <a:r>
              <a:rPr lang="pt-BR" dirty="0" err="1" smtClean="0"/>
              <a:t>Unschlittplatz</a:t>
            </a:r>
            <a:r>
              <a:rPr lang="pt-BR" dirty="0" smtClean="0"/>
              <a:t> em Nuremberg, Alemanha do século XIX, com alegadas ligações com a família real de Baden.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9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Abordagem pelo viés da história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/>
              <a:t>“O período considerado –  a saber, o início do século XX – foi marcado pela influência francesa sobre a elite cultural brasileira. O livro de </a:t>
            </a:r>
            <a:r>
              <a:rPr lang="pt-BR" sz="2400" dirty="0" err="1" smtClean="0"/>
              <a:t>Fléchet</a:t>
            </a:r>
            <a:r>
              <a:rPr lang="pt-BR" sz="2400" dirty="0" smtClean="0"/>
              <a:t> coloca essas influências </a:t>
            </a:r>
            <a:r>
              <a:rPr lang="pt-BR" sz="2400" i="1" dirty="0" smtClean="0"/>
              <a:t>pari passu </a:t>
            </a:r>
            <a:r>
              <a:rPr lang="pt-BR" sz="2400" dirty="0" smtClean="0"/>
              <a:t>àquelas que a França recebeu do Brasil como “visão do paraíso” e as relações entre uma cultura, por assim dizer, “dominante” com uma outra “dominada”. Segundo Abel </a:t>
            </a:r>
            <a:r>
              <a:rPr lang="pt-BR" sz="2400" dirty="0" err="1" smtClean="0"/>
              <a:t>Bonnard</a:t>
            </a:r>
            <a:r>
              <a:rPr lang="pt-BR" sz="2400" dirty="0"/>
              <a:t> </a:t>
            </a:r>
            <a:r>
              <a:rPr lang="pt-BR" sz="2400" dirty="0" smtClean="0"/>
              <a:t>(1929, citado na p. 17), “Eles nos oferecem borboletas e nos pedem ideias” – o que caracteriza principalmente as relações entre uma cultura que se pensa dominante e outra pensada como dominada. Ou mesmo uma cultura </a:t>
            </a:r>
            <a:r>
              <a:rPr lang="pt-BR" sz="2400" dirty="0"/>
              <a:t>que goza de uma posição </a:t>
            </a:r>
            <a:r>
              <a:rPr lang="pt-BR" sz="2400" dirty="0" smtClean="0"/>
              <a:t>central (e </a:t>
            </a:r>
            <a:r>
              <a:rPr lang="pt-BR" sz="2400" dirty="0"/>
              <a:t>pensando a si mesma como </a:t>
            </a:r>
            <a:r>
              <a:rPr lang="pt-BR" sz="2400" dirty="0" smtClean="0"/>
              <a:t>dominante) e </a:t>
            </a:r>
            <a:r>
              <a:rPr lang="pt-BR" sz="2400" dirty="0"/>
              <a:t>outra julgada marginal, tanto no </a:t>
            </a:r>
            <a:r>
              <a:rPr lang="pt-BR" sz="2400" dirty="0" smtClean="0"/>
              <a:t>sentido geográfico </a:t>
            </a:r>
            <a:r>
              <a:rPr lang="pt-BR" sz="2400" dirty="0"/>
              <a:t>quanto no julgamento de valor</a:t>
            </a:r>
            <a:r>
              <a:rPr lang="pt-BR" sz="2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01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Kaspar</a:t>
            </a:r>
            <a:r>
              <a:rPr lang="pt-BR" dirty="0" smtClean="0"/>
              <a:t> </a:t>
            </a:r>
            <a:r>
              <a:rPr lang="pt-BR" dirty="0" err="1" smtClean="0"/>
              <a:t>Hauser</a:t>
            </a:r>
            <a:r>
              <a:rPr lang="pt-BR" dirty="0" smtClean="0"/>
              <a:t> dos trópicos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Depois do cativeiro na cela </a:t>
            </a:r>
            <a:r>
              <a:rPr lang="pt-BR" dirty="0" smtClean="0"/>
              <a:t>tropical, Villa-Lobos </a:t>
            </a:r>
            <a:r>
              <a:rPr lang="pt-BR" dirty="0"/>
              <a:t>tornou-se o </a:t>
            </a:r>
            <a:r>
              <a:rPr lang="pt-BR" dirty="0" err="1"/>
              <a:t>avatar</a:t>
            </a:r>
            <a:r>
              <a:rPr lang="pt-BR" dirty="0"/>
              <a:t> “criado </a:t>
            </a:r>
            <a:r>
              <a:rPr lang="pt-BR" dirty="0" smtClean="0"/>
              <a:t>na floresta</a:t>
            </a:r>
            <a:r>
              <a:rPr lang="pt-BR" dirty="0"/>
              <a:t>” que chega à Europa e </a:t>
            </a:r>
            <a:r>
              <a:rPr lang="pt-BR" dirty="0" smtClean="0"/>
              <a:t>rapidamente elabora </a:t>
            </a:r>
            <a:r>
              <a:rPr lang="pt-BR" dirty="0"/>
              <a:t>sua estratégia de ação. Ainda </a:t>
            </a:r>
            <a:r>
              <a:rPr lang="pt-BR" dirty="0" smtClean="0"/>
              <a:t>que não </a:t>
            </a:r>
            <a:r>
              <a:rPr lang="pt-BR" dirty="0"/>
              <a:t>tenha chegado com uma estratégia </a:t>
            </a:r>
            <a:r>
              <a:rPr lang="pt-BR" dirty="0" smtClean="0"/>
              <a:t>bem construída</a:t>
            </a:r>
            <a:r>
              <a:rPr lang="pt-BR" dirty="0"/>
              <a:t>, ele radiografa rapidamente </a:t>
            </a:r>
            <a:r>
              <a:rPr lang="pt-BR" dirty="0" smtClean="0"/>
              <a:t>a cena </a:t>
            </a:r>
            <a:r>
              <a:rPr lang="pt-BR" dirty="0"/>
              <a:t>musical parisiense da época e a </a:t>
            </a:r>
            <a:r>
              <a:rPr lang="pt-BR" dirty="0" smtClean="0"/>
              <a:t>elabora </a:t>
            </a:r>
            <a:r>
              <a:rPr lang="pt-BR" i="1" dirty="0" smtClean="0"/>
              <a:t>in </a:t>
            </a:r>
            <a:r>
              <a:rPr lang="pt-BR" i="1" dirty="0"/>
              <a:t>loco</a:t>
            </a:r>
            <a:r>
              <a:rPr lang="pt-BR" dirty="0"/>
              <a:t>, com surpreendente rapidez. </a:t>
            </a:r>
            <a:r>
              <a:rPr lang="pt-BR" dirty="0" smtClean="0"/>
              <a:t>Longe de </a:t>
            </a:r>
            <a:r>
              <a:rPr lang="pt-BR" dirty="0"/>
              <a:t>ser ingênuo, responde </a:t>
            </a:r>
            <a:r>
              <a:rPr lang="pt-BR" dirty="0" smtClean="0"/>
              <a:t>bem-comportado às </a:t>
            </a:r>
            <a:r>
              <a:rPr lang="pt-BR" dirty="0"/>
              <a:t>expectativas do velho mundo.</a:t>
            </a:r>
          </a:p>
        </p:txBody>
      </p:sp>
    </p:spTree>
    <p:extLst>
      <p:ext uri="{BB962C8B-B14F-4D97-AF65-F5344CB8AC3E}">
        <p14:creationId xmlns:p14="http://schemas.microsoft.com/office/powerpoint/2010/main" val="38990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Crescimento dos movimentos nacionalistas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Quando ele chega na </a:t>
            </a:r>
            <a:r>
              <a:rPr lang="pt-BR" i="1" dirty="0" err="1"/>
              <a:t>ville</a:t>
            </a:r>
            <a:r>
              <a:rPr lang="pt-BR" i="1" dirty="0"/>
              <a:t> </a:t>
            </a:r>
            <a:r>
              <a:rPr lang="pt-BR" i="1" dirty="0" err="1"/>
              <a:t>phare</a:t>
            </a:r>
            <a:r>
              <a:rPr lang="pt-BR" dirty="0"/>
              <a:t>, encontra </a:t>
            </a:r>
            <a:r>
              <a:rPr lang="pt-BR" dirty="0" smtClean="0"/>
              <a:t>a elite </a:t>
            </a:r>
            <a:r>
              <a:rPr lang="pt-BR" dirty="0"/>
              <a:t>parisiense à procura de um oxigênio </a:t>
            </a:r>
            <a:r>
              <a:rPr lang="pt-BR" dirty="0" smtClean="0"/>
              <a:t>que não </a:t>
            </a:r>
            <a:r>
              <a:rPr lang="pt-BR" dirty="0"/>
              <a:t>tem nada a ver com o, por assim dizer</a:t>
            </a:r>
            <a:r>
              <a:rPr lang="pt-BR" dirty="0" smtClean="0"/>
              <a:t>, “</a:t>
            </a:r>
            <a:r>
              <a:rPr lang="pt-BR" dirty="0"/>
              <a:t>cosmopolitismo da Belle Époque parisiense</a:t>
            </a:r>
            <a:r>
              <a:rPr lang="pt-BR" dirty="0" smtClean="0"/>
              <a:t>”. Muito </a:t>
            </a:r>
            <a:r>
              <a:rPr lang="pt-BR" dirty="0"/>
              <a:t>pelo contrário, não há nada de </a:t>
            </a:r>
            <a:r>
              <a:rPr lang="pt-BR" dirty="0" smtClean="0"/>
              <a:t>um suposto </a:t>
            </a:r>
            <a:r>
              <a:rPr lang="pt-BR" dirty="0"/>
              <a:t>universalismo, mas um “</a:t>
            </a:r>
            <a:r>
              <a:rPr lang="pt-BR" dirty="0" smtClean="0"/>
              <a:t>despertar dos </a:t>
            </a:r>
            <a:r>
              <a:rPr lang="pt-BR" dirty="0"/>
              <a:t>nacionalismos musicais</a:t>
            </a:r>
            <a:r>
              <a:rPr lang="pt-BR" dirty="0" smtClean="0"/>
              <a:t>” ... </a:t>
            </a:r>
            <a:r>
              <a:rPr lang="pt-BR" dirty="0"/>
              <a:t>o “índio branco” (</a:t>
            </a:r>
            <a:r>
              <a:rPr lang="pt-BR" dirty="0" err="1" smtClean="0"/>
              <a:t>Schic</a:t>
            </a:r>
            <a:r>
              <a:rPr lang="pt-BR" dirty="0" smtClean="0"/>
              <a:t>, 1987</a:t>
            </a:r>
            <a:r>
              <a:rPr lang="pt-BR" dirty="0"/>
              <a:t>) quer ser “o compositor brasileiro </a:t>
            </a:r>
            <a:r>
              <a:rPr lang="pt-BR" dirty="0" smtClean="0"/>
              <a:t>de referência</a:t>
            </a:r>
            <a:r>
              <a:rPr lang="pt-BR" dirty="0"/>
              <a:t>” (p. 30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85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“Tocar e editar uma obra”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O empresário carioca Carlos Guinle </a:t>
            </a:r>
            <a:r>
              <a:rPr lang="pt-BR" dirty="0" smtClean="0"/>
              <a:t>pagou, em </a:t>
            </a:r>
            <a:r>
              <a:rPr lang="pt-BR" dirty="0"/>
              <a:t>1927, 60 mil francos num </a:t>
            </a:r>
            <a:r>
              <a:rPr lang="pt-BR" dirty="0" smtClean="0"/>
              <a:t>contrato inicial </a:t>
            </a:r>
            <a:r>
              <a:rPr lang="pt-BR" dirty="0"/>
              <a:t>assinado com Max </a:t>
            </a:r>
            <a:r>
              <a:rPr lang="pt-BR" dirty="0" err="1"/>
              <a:t>Eschig</a:t>
            </a:r>
            <a:r>
              <a:rPr lang="pt-BR" dirty="0"/>
              <a:t> para </a:t>
            </a:r>
            <a:r>
              <a:rPr lang="pt-BR" dirty="0" smtClean="0"/>
              <a:t>a publicação </a:t>
            </a:r>
            <a:r>
              <a:rPr lang="pt-BR" dirty="0"/>
              <a:t>de dezenove partituras do </a:t>
            </a:r>
            <a:r>
              <a:rPr lang="pt-BR" dirty="0" smtClean="0"/>
              <a:t>compositor – </a:t>
            </a:r>
            <a:r>
              <a:rPr lang="pt-BR" dirty="0"/>
              <a:t>único registro a garantir </a:t>
            </a:r>
            <a:r>
              <a:rPr lang="pt-BR" dirty="0" smtClean="0"/>
              <a:t>perenidade, na </a:t>
            </a:r>
            <a:r>
              <a:rPr lang="pt-BR" dirty="0"/>
              <a:t>época </a:t>
            </a:r>
            <a:r>
              <a:rPr lang="pt-BR" dirty="0" smtClean="0"/>
              <a:t>–, tendo </a:t>
            </a:r>
            <a:r>
              <a:rPr lang="pt-BR" dirty="0"/>
              <a:t>como </a:t>
            </a:r>
            <a:r>
              <a:rPr lang="pt-BR" dirty="0" smtClean="0"/>
              <a:t>intermediário o </a:t>
            </a:r>
            <a:r>
              <a:rPr lang="pt-BR" dirty="0"/>
              <a:t>marido da cantora </a:t>
            </a:r>
            <a:r>
              <a:rPr lang="pt-BR" dirty="0" err="1"/>
              <a:t>Janacopoulos</a:t>
            </a:r>
            <a:r>
              <a:rPr lang="pt-BR" dirty="0"/>
              <a:t>, </a:t>
            </a:r>
            <a:r>
              <a:rPr lang="pt-BR" dirty="0" smtClean="0"/>
              <a:t>Albert </a:t>
            </a:r>
            <a:r>
              <a:rPr lang="pt-BR" dirty="0" err="1" smtClean="0"/>
              <a:t>Saal</a:t>
            </a:r>
            <a:r>
              <a:rPr lang="pt-BR" dirty="0" smtClean="0"/>
              <a:t> </a:t>
            </a:r>
            <a:r>
              <a:rPr lang="pt-BR" dirty="0"/>
              <a:t>– advogado especialista em </a:t>
            </a:r>
            <a:r>
              <a:rPr lang="pt-BR" dirty="0" smtClean="0"/>
              <a:t>contratos musicais</a:t>
            </a:r>
            <a:r>
              <a:rPr lang="pt-BR" dirty="0"/>
              <a:t>, que tinha Stravinsky entre </a:t>
            </a:r>
            <a:r>
              <a:rPr lang="pt-BR" dirty="0" smtClean="0"/>
              <a:t>seus clientes</a:t>
            </a:r>
            <a:r>
              <a:rPr lang="pt-BR" dirty="0"/>
              <a:t>. Tudo isso muito bem </a:t>
            </a:r>
            <a:r>
              <a:rPr lang="pt-BR" dirty="0" smtClean="0"/>
              <a:t>conduzido pelo </a:t>
            </a:r>
            <a:r>
              <a:rPr lang="pt-BR" dirty="0"/>
              <a:t>“gênio estratégico” do “selvagem”.</a:t>
            </a:r>
          </a:p>
        </p:txBody>
      </p:sp>
    </p:spTree>
    <p:extLst>
      <p:ext uri="{BB962C8B-B14F-4D97-AF65-F5344CB8AC3E}">
        <p14:creationId xmlns:p14="http://schemas.microsoft.com/office/powerpoint/2010/main" val="5635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elementos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Em que pesem as reprovações da crítica sobre “a falta de forma e o ‘aspecto’ inacabado de suas obras”, René </a:t>
            </a:r>
            <a:r>
              <a:rPr lang="pt-BR" dirty="0" err="1" smtClean="0"/>
              <a:t>Dumesil</a:t>
            </a:r>
            <a:r>
              <a:rPr lang="pt-BR" dirty="0" smtClean="0"/>
              <a:t> dá um destaque muito maior ao “verdadeiro criador” Villa-Lobos do que o faz para </a:t>
            </a:r>
            <a:r>
              <a:rPr lang="pt-BR" dirty="0" err="1" smtClean="0"/>
              <a:t>Bártok</a:t>
            </a:r>
            <a:r>
              <a:rPr lang="pt-BR" dirty="0" smtClean="0"/>
              <a:t> – incluído no conjunto de compositores escandinavos, eslavos, tchecos, romenos e balcânicos (p.53)[...]. Longe de ser um fenômeno isolado, o sucesso de Villa-Lobos é tributário, segundo </a:t>
            </a:r>
            <a:r>
              <a:rPr lang="pt-BR" dirty="0" err="1" smtClean="0"/>
              <a:t>Fléchet</a:t>
            </a:r>
            <a:r>
              <a:rPr lang="pt-BR" dirty="0" smtClean="0"/>
              <a:t>, de três elementos: a força e originalidade de sua obra; sua integração ao meio musical parisiense; e a adequação ao horizonte de expectativas do público francês. (cf. </a:t>
            </a:r>
            <a:r>
              <a:rPr lang="pt-BR" dirty="0" err="1" smtClean="0"/>
              <a:t>Raynor</a:t>
            </a:r>
            <a:r>
              <a:rPr lang="pt-BR" dirty="0" smtClean="0"/>
              <a:t>, 1981, pp. 1 – 14).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97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“metáfora vegetal” e a provocação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“... a recorrência da “metáfora vegetal” com que é descrita com frequência a obra do compositor: a natureza que a imensidão, a riqueza e a violência são capazes de evocar. O selvagem não nega nem mesmo uma impossível associação com... Os incas!</a:t>
            </a:r>
          </a:p>
          <a:p>
            <a:pPr algn="just"/>
            <a:r>
              <a:rPr lang="pt-BR" dirty="0" smtClean="0"/>
              <a:t>(Exotismo e alteridade) baseado em </a:t>
            </a:r>
            <a:r>
              <a:rPr lang="pt-BR" dirty="0" err="1" smtClean="0"/>
              <a:t>Affergan</a:t>
            </a:r>
            <a:r>
              <a:rPr lang="pt-BR" dirty="0" smtClean="0"/>
              <a:t>, </a:t>
            </a:r>
            <a:r>
              <a:rPr lang="pt-BR" dirty="0" err="1" smtClean="0"/>
              <a:t>Hartog</a:t>
            </a:r>
            <a:r>
              <a:rPr lang="pt-BR" dirty="0" smtClean="0"/>
              <a:t> e Todorov, entre outros: “o outro está por essência longe e desejado, e desejado porque longe” (p. 62).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48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2134</Words>
  <Application>Microsoft Office PowerPoint</Application>
  <PresentationFormat>Apresentação na tela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Fantasia é o que mais tarde nós chamamos de memória</vt:lpstr>
      <vt:lpstr>Villa-Lobos à Paris: um Echo Musical du Brésil</vt:lpstr>
      <vt:lpstr>Apresentação do PowerPoint</vt:lpstr>
      <vt:lpstr>Abordagem pelo viés da história cultural</vt:lpstr>
      <vt:lpstr>Kaspar Hauser dos trópicos</vt:lpstr>
      <vt:lpstr>Crescimento dos movimentos nacionalistas</vt:lpstr>
      <vt:lpstr>“Tocar e editar uma obra”</vt:lpstr>
      <vt:lpstr>Três elementos</vt:lpstr>
      <vt:lpstr>A “metáfora vegetal” e a provocação </vt:lpstr>
      <vt:lpstr>Eclipsa outros compositores</vt:lpstr>
      <vt:lpstr>Sobre a provocação</vt:lpstr>
      <vt:lpstr>Retórica da alteridade</vt:lpstr>
      <vt:lpstr>Outras apropriações e procedimentos (verdade ou mentira?)</vt:lpstr>
      <vt:lpstr>“Alimentar a retórica da alteridade”</vt:lpstr>
      <vt:lpstr>A lógica do mercado</vt:lpstr>
      <vt:lpstr>Os eleitos de cada campo: rei e rainha</vt:lpstr>
      <vt:lpstr>A importância de se desfazer o mito Villa-Lobos</vt:lpstr>
      <vt:lpstr>Conclusão do artigo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Fantasia é que mais tarde nós chamamos de memória</dc:title>
  <dc:creator>Marco Antonio Montes Silva</dc:creator>
  <cp:lastModifiedBy>Marco Antonio Montes Silva</cp:lastModifiedBy>
  <cp:revision>26</cp:revision>
  <dcterms:created xsi:type="dcterms:W3CDTF">2016-06-24T19:55:50Z</dcterms:created>
  <dcterms:modified xsi:type="dcterms:W3CDTF">2016-06-25T09:25:23Z</dcterms:modified>
</cp:coreProperties>
</file>