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sldIdLst>
    <p:sldId id="258" r:id="rId2"/>
    <p:sldId id="360" r:id="rId3"/>
    <p:sldId id="336" r:id="rId4"/>
    <p:sldId id="368" r:id="rId5"/>
    <p:sldId id="339" r:id="rId6"/>
    <p:sldId id="370" r:id="rId7"/>
    <p:sldId id="407" r:id="rId8"/>
    <p:sldId id="372" r:id="rId9"/>
    <p:sldId id="340" r:id="rId10"/>
    <p:sldId id="371" r:id="rId11"/>
    <p:sldId id="341" r:id="rId12"/>
    <p:sldId id="374" r:id="rId13"/>
    <p:sldId id="375" r:id="rId14"/>
    <p:sldId id="376" r:id="rId15"/>
    <p:sldId id="377" r:id="rId16"/>
    <p:sldId id="365" r:id="rId17"/>
    <p:sldId id="366" r:id="rId18"/>
    <p:sldId id="367" r:id="rId19"/>
    <p:sldId id="378" r:id="rId20"/>
    <p:sldId id="379" r:id="rId21"/>
    <p:sldId id="373" r:id="rId22"/>
    <p:sldId id="362" r:id="rId23"/>
    <p:sldId id="363" r:id="rId24"/>
    <p:sldId id="343" r:id="rId25"/>
    <p:sldId id="344" r:id="rId26"/>
    <p:sldId id="345" r:id="rId27"/>
    <p:sldId id="406" r:id="rId28"/>
    <p:sldId id="369" r:id="rId29"/>
    <p:sldId id="346" r:id="rId30"/>
    <p:sldId id="347" r:id="rId31"/>
    <p:sldId id="404" r:id="rId32"/>
    <p:sldId id="348" r:id="rId33"/>
    <p:sldId id="349" r:id="rId34"/>
    <p:sldId id="405" r:id="rId35"/>
    <p:sldId id="408" r:id="rId36"/>
  </p:sldIdLst>
  <p:sldSz cx="9144000" cy="6858000" type="screen4x3"/>
  <p:notesSz cx="6834188" cy="9979025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3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pos="55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7D7D"/>
    <a:srgbClr val="0C5C32"/>
    <a:srgbClr val="107740"/>
    <a:srgbClr val="53B988"/>
    <a:srgbClr val="ADDDC6"/>
    <a:srgbClr val="333333"/>
    <a:srgbClr val="29292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8" autoAdjust="0"/>
    <p:restoredTop sz="94781" autoAdjust="0"/>
  </p:normalViewPr>
  <p:slideViewPr>
    <p:cSldViewPr snapToGrid="0">
      <p:cViewPr varScale="1">
        <p:scale>
          <a:sx n="72" d="100"/>
          <a:sy n="72" d="100"/>
        </p:scale>
        <p:origin x="1524" y="96"/>
      </p:cViewPr>
      <p:guideLst>
        <p:guide orient="horz" pos="4153"/>
        <p:guide orient="horz" pos="527"/>
        <p:guide pos="55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29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236BFBB1-6AE7-4E29-A41A-1A41D3B8D499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606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2" rIns="96064" bIns="48032" numCol="1" anchor="t" anchorCtr="0" compatLnSpc="1">
            <a:prstTxWarp prst="textNoShape">
              <a:avLst/>
            </a:prstTxWarp>
          </a:bodyPr>
          <a:lstStyle>
            <a:lvl1pPr defTabSz="960438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7978857-C33A-4FA0-8ADB-E4526AB52D0F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71913" y="0"/>
            <a:ext cx="296068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2" rIns="96064" bIns="48032" numCol="1" anchor="t" anchorCtr="0" compatLnSpc="1">
            <a:prstTxWarp prst="textNoShape">
              <a:avLst/>
            </a:prstTxWarp>
          </a:bodyPr>
          <a:lstStyle>
            <a:lvl1pPr algn="r" defTabSz="960438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E363FEF-01C2-432B-A1AA-AC9A308360F7}" type="datetimeFigureOut">
              <a:rPr lang="pt-BR"/>
              <a:pPr>
                <a:defRPr/>
              </a:pPr>
              <a:t>20/04/2020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6A3C0E5C-567E-43BD-B31B-C0E1D20A43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89512" cy="3741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77038B20-4E4F-47DE-8BAB-49DA2D158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82625" y="4740275"/>
            <a:ext cx="546893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2" rIns="96064" bIns="48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07C3183-F136-47EE-B143-3AE911F1D8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477375"/>
            <a:ext cx="29606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2" rIns="96064" bIns="48032" numCol="1" anchor="b" anchorCtr="0" compatLnSpc="1">
            <a:prstTxWarp prst="textNoShape">
              <a:avLst/>
            </a:prstTxWarp>
          </a:bodyPr>
          <a:lstStyle>
            <a:lvl1pPr defTabSz="960438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D07E7E-0B13-443A-B8C6-F211D4EF0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71913" y="9477375"/>
            <a:ext cx="296068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4" tIns="48032" rIns="96064" bIns="48032" numCol="1" anchor="b" anchorCtr="0" compatLnSpc="1">
            <a:prstTxWarp prst="textNoShape">
              <a:avLst/>
            </a:prstTxWarp>
          </a:bodyPr>
          <a:lstStyle>
            <a:lvl1pPr algn="r" defTabSz="9604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137F25F-C23B-4641-BEAB-9CB354AC3B1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B6D8C3F-94A8-4CD5-9692-A2ECAFE7AC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C87E3B3-9717-4ED5-BF21-2F3783848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/>
              <a:t>2-O tema que vamos conversar são as resoluções do  III consenso e diretrizes de conduta sobre o diagnostico e tratamento da DRGE. É evidente que são muitas informações, mas nosso objetivo é apresentar de maneira sucinta as principais duvidas que temos em nosso pais em relaçao a diagnostioo e tratamento, alguns comentarios que mostram a realidade brasileira , e, apesar desse consenso ter sido realizado em MBE, lembrar sempre que ela serve como orientadora, mas não necessariamente dever ser seguida obrigatoriamente em nosso dia a dia.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4E07E27-BE00-4868-AE42-707777FC1F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18FFAA0-0BC6-4229-B884-BF86DE3AF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/>
              <a:t>3-O conceito de DRGE, desenvolvido no Consenso de Montreal, determina que ela ocorre quando .......e esse conceito foi seguido para o estudo do diagnóstico e tratamento da DRGE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86820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77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0500" y="0"/>
            <a:ext cx="1955800" cy="58166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73100" y="0"/>
            <a:ext cx="5715000" cy="58166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82875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7772400" cy="7874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73100" y="1701800"/>
            <a:ext cx="7772400" cy="4114800"/>
          </a:xfr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09109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1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99348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920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73100" y="1701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35500" y="1701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2906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6309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5855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893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405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1686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66F210D-F83E-430B-B9BB-56EC9ED7C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274638"/>
            <a:ext cx="7772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580EBCF-6F9F-41C5-89C9-55DFE43B08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1701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10774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N W3" pitchFamily="-110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10774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N W3" pitchFamily="-110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10774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N W3" pitchFamily="-110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10774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N W3" pitchFamily="-110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10774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N W3" pitchFamily="-110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>
            <a:extLst>
              <a:ext uri="{FF2B5EF4-FFF2-40B4-BE49-F238E27FC236}">
                <a16:creationId xmlns:a16="http://schemas.microsoft.com/office/drawing/2014/main" id="{099D663A-38B1-46A7-98EE-8B77EAB3BC2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741363" y="2247900"/>
            <a:ext cx="7888287" cy="2427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40000"/>
              </a:lnSpc>
            </a:pPr>
            <a:r>
              <a:rPr lang="pt-BR" altLang="pt-BR" sz="4400" b="1">
                <a:solidFill>
                  <a:schemeClr val="bg2"/>
                </a:solidFill>
                <a:effectLst/>
              </a:rPr>
              <a:t>Regulação do Volume Extracelular</a:t>
            </a:r>
            <a:br>
              <a:rPr lang="pt-BR" altLang="pt-BR" sz="4400" b="1">
                <a:solidFill>
                  <a:srgbClr val="4BA8D3"/>
                </a:solidFill>
                <a:effectLst/>
              </a:rPr>
            </a:br>
            <a:endParaRPr lang="pt-BR" altLang="pt-BR" sz="4400" b="1">
              <a:solidFill>
                <a:srgbClr val="4BA8D3"/>
              </a:solidFill>
              <a:effectLst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455D38D-3F9A-45F2-819A-588E14877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85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80">
            <a:extLst>
              <a:ext uri="{FF2B5EF4-FFF2-40B4-BE49-F238E27FC236}">
                <a16:creationId xmlns:a16="http://schemas.microsoft.com/office/drawing/2014/main" id="{AEB1D8B0-9E43-4CA1-9BDD-DD6B28A54C03}"/>
              </a:ext>
            </a:extLst>
          </p:cNvPr>
          <p:cNvGrpSpPr>
            <a:grpSpLocks/>
          </p:cNvGrpSpPr>
          <p:nvPr/>
        </p:nvGrpSpPr>
        <p:grpSpPr bwMode="auto">
          <a:xfrm>
            <a:off x="207963" y="100013"/>
            <a:ext cx="8632825" cy="6530975"/>
            <a:chOff x="131" y="63"/>
            <a:chExt cx="5438" cy="4114"/>
          </a:xfrm>
        </p:grpSpPr>
        <p:sp>
          <p:nvSpPr>
            <p:cNvPr id="14339" name="AutoShape 4">
              <a:extLst>
                <a:ext uri="{FF2B5EF4-FFF2-40B4-BE49-F238E27FC236}">
                  <a16:creationId xmlns:a16="http://schemas.microsoft.com/office/drawing/2014/main" id="{42918452-BC58-420A-8E99-AFD3BCA7A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" y="1003"/>
              <a:ext cx="136" cy="1104"/>
            </a:xfrm>
            <a:prstGeom prst="can">
              <a:avLst>
                <a:gd name="adj" fmla="val 13905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40" name="AutoShape 5">
              <a:extLst>
                <a:ext uri="{FF2B5EF4-FFF2-40B4-BE49-F238E27FC236}">
                  <a16:creationId xmlns:a16="http://schemas.microsoft.com/office/drawing/2014/main" id="{718247A4-E2C4-4D25-AA8A-05A1A86958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3359" y="3583"/>
              <a:ext cx="163" cy="774"/>
            </a:xfrm>
            <a:prstGeom prst="can">
              <a:avLst>
                <a:gd name="adj" fmla="val 813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41" name="Oval 6">
              <a:extLst>
                <a:ext uri="{FF2B5EF4-FFF2-40B4-BE49-F238E27FC236}">
                  <a16:creationId xmlns:a16="http://schemas.microsoft.com/office/drawing/2014/main" id="{838DCFDC-3DF6-412E-AFA7-DDB28B02D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" y="3787"/>
              <a:ext cx="1283" cy="363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42" name="AutoShape 7">
              <a:extLst>
                <a:ext uri="{FF2B5EF4-FFF2-40B4-BE49-F238E27FC236}">
                  <a16:creationId xmlns:a16="http://schemas.microsoft.com/office/drawing/2014/main" id="{71758A8C-1324-4159-839D-BAF050A02A7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1411" y="3537"/>
              <a:ext cx="176" cy="874"/>
            </a:xfrm>
            <a:prstGeom prst="can">
              <a:avLst>
                <a:gd name="adj" fmla="val 0"/>
              </a:avLst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43" name="AutoShape 8">
              <a:extLst>
                <a:ext uri="{FF2B5EF4-FFF2-40B4-BE49-F238E27FC236}">
                  <a16:creationId xmlns:a16="http://schemas.microsoft.com/office/drawing/2014/main" id="{101E73F8-D419-48F7-A1A6-2F4B6E2FC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" y="1063"/>
              <a:ext cx="276" cy="1044"/>
            </a:xfrm>
            <a:prstGeom prst="can">
              <a:avLst>
                <a:gd name="adj" fmla="val 0"/>
              </a:avLst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44" name="AutoShape 9">
              <a:extLst>
                <a:ext uri="{FF2B5EF4-FFF2-40B4-BE49-F238E27FC236}">
                  <a16:creationId xmlns:a16="http://schemas.microsoft.com/office/drawing/2014/main" id="{9A8EDAE4-84E9-4F4F-B144-4141A81EF0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775" y="187"/>
              <a:ext cx="192" cy="1728"/>
            </a:xfrm>
            <a:prstGeom prst="can">
              <a:avLst>
                <a:gd name="adj" fmla="val 0"/>
              </a:avLst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4345" name="Picture 10">
              <a:extLst>
                <a:ext uri="{FF2B5EF4-FFF2-40B4-BE49-F238E27FC236}">
                  <a16:creationId xmlns:a16="http://schemas.microsoft.com/office/drawing/2014/main" id="{F3BBE60C-DE68-406E-9AA0-047687491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35"/>
            <a:stretch>
              <a:fillRect/>
            </a:stretch>
          </p:blipFill>
          <p:spPr bwMode="auto">
            <a:xfrm>
              <a:off x="1967" y="3998"/>
              <a:ext cx="105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11">
              <a:extLst>
                <a:ext uri="{FF2B5EF4-FFF2-40B4-BE49-F238E27FC236}">
                  <a16:creationId xmlns:a16="http://schemas.microsoft.com/office/drawing/2014/main" id="{08646E13-1118-402B-9788-FA154A012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98"/>
            <a:stretch>
              <a:fillRect/>
            </a:stretch>
          </p:blipFill>
          <p:spPr bwMode="auto">
            <a:xfrm>
              <a:off x="1919" y="3835"/>
              <a:ext cx="118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7" name="AutoShape 12">
              <a:extLst>
                <a:ext uri="{FF2B5EF4-FFF2-40B4-BE49-F238E27FC236}">
                  <a16:creationId xmlns:a16="http://schemas.microsoft.com/office/drawing/2014/main" id="{4EE9FFEA-3FB5-4DD1-92F5-150F581F0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059"/>
              <a:ext cx="236" cy="1982"/>
            </a:xfrm>
            <a:prstGeom prst="can">
              <a:avLst>
                <a:gd name="adj" fmla="val 0"/>
              </a:avLst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48" name="AutoShape 13">
              <a:extLst>
                <a:ext uri="{FF2B5EF4-FFF2-40B4-BE49-F238E27FC236}">
                  <a16:creationId xmlns:a16="http://schemas.microsoft.com/office/drawing/2014/main" id="{1E53DCBD-6BC7-4268-8A6C-74DEC137B3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55" y="2248"/>
              <a:ext cx="672" cy="125"/>
            </a:xfrm>
            <a:prstGeom prst="leftArrow">
              <a:avLst>
                <a:gd name="adj1" fmla="val 50000"/>
                <a:gd name="adj2" fmla="val 13440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49" name="AutoShape 14">
              <a:extLst>
                <a:ext uri="{FF2B5EF4-FFF2-40B4-BE49-F238E27FC236}">
                  <a16:creationId xmlns:a16="http://schemas.microsoft.com/office/drawing/2014/main" id="{83B4B0D2-BDAB-4F1D-A2A9-F436878A46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432" y="1518"/>
              <a:ext cx="672" cy="118"/>
            </a:xfrm>
            <a:prstGeom prst="leftArrow">
              <a:avLst>
                <a:gd name="adj1" fmla="val 50000"/>
                <a:gd name="adj2" fmla="val 142373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50" name="AutoShape 15">
              <a:extLst>
                <a:ext uri="{FF2B5EF4-FFF2-40B4-BE49-F238E27FC236}">
                  <a16:creationId xmlns:a16="http://schemas.microsoft.com/office/drawing/2014/main" id="{2307C84E-B930-4D8B-8C5B-42A0974566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27" y="979"/>
              <a:ext cx="768" cy="113"/>
            </a:xfrm>
            <a:prstGeom prst="leftArrow">
              <a:avLst>
                <a:gd name="adj1" fmla="val 50000"/>
                <a:gd name="adj2" fmla="val 16991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51" name="AutoShape 16">
              <a:extLst>
                <a:ext uri="{FF2B5EF4-FFF2-40B4-BE49-F238E27FC236}">
                  <a16:creationId xmlns:a16="http://schemas.microsoft.com/office/drawing/2014/main" id="{798D9B15-F0F7-411A-9A45-0931E1A44B1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677553" flipH="1" flipV="1">
              <a:off x="3877" y="2750"/>
              <a:ext cx="91" cy="325"/>
            </a:xfrm>
            <a:prstGeom prst="can">
              <a:avLst>
                <a:gd name="adj" fmla="val 9573"/>
              </a:avLst>
            </a:prstGeom>
            <a:solidFill>
              <a:srgbClr val="74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52" name="AutoShape 17">
              <a:extLst>
                <a:ext uri="{FF2B5EF4-FFF2-40B4-BE49-F238E27FC236}">
                  <a16:creationId xmlns:a16="http://schemas.microsoft.com/office/drawing/2014/main" id="{483C3832-6696-4703-9EC4-347E81EDE9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060901" flipV="1">
              <a:off x="3605" y="2712"/>
              <a:ext cx="71" cy="314"/>
            </a:xfrm>
            <a:prstGeom prst="can">
              <a:avLst>
                <a:gd name="adj" fmla="val 11855"/>
              </a:avLst>
            </a:prstGeom>
            <a:solidFill>
              <a:srgbClr val="74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53" name="AutoShape 18">
              <a:extLst>
                <a:ext uri="{FF2B5EF4-FFF2-40B4-BE49-F238E27FC236}">
                  <a16:creationId xmlns:a16="http://schemas.microsoft.com/office/drawing/2014/main" id="{27F3F1CD-C0DA-4112-90A6-FE5E39CD550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677553" flipH="1" flipV="1">
              <a:off x="3907" y="2720"/>
              <a:ext cx="37" cy="332"/>
            </a:xfrm>
            <a:prstGeom prst="can">
              <a:avLst>
                <a:gd name="adj" fmla="val 24053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54" name="AutoShape 19">
              <a:extLst>
                <a:ext uri="{FF2B5EF4-FFF2-40B4-BE49-F238E27FC236}">
                  <a16:creationId xmlns:a16="http://schemas.microsoft.com/office/drawing/2014/main" id="{9254F15A-A715-4593-8588-0C87E2A793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060901" flipV="1">
              <a:off x="3633" y="2692"/>
              <a:ext cx="34" cy="315"/>
            </a:xfrm>
            <a:prstGeom prst="can">
              <a:avLst>
                <a:gd name="adj" fmla="val 24835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55" name="Freeform 20">
              <a:extLst>
                <a:ext uri="{FF2B5EF4-FFF2-40B4-BE49-F238E27FC236}">
                  <a16:creationId xmlns:a16="http://schemas.microsoft.com/office/drawing/2014/main" id="{C6A3F5D6-FAA7-459D-B9A6-7C58D109A78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V="1">
              <a:off x="3946" y="2915"/>
              <a:ext cx="59" cy="36"/>
            </a:xfrm>
            <a:custGeom>
              <a:avLst/>
              <a:gdLst>
                <a:gd name="T0" fmla="*/ 0 w 241"/>
                <a:gd name="T1" fmla="*/ 0 h 216"/>
                <a:gd name="T2" fmla="*/ 0 w 241"/>
                <a:gd name="T3" fmla="*/ 0 h 216"/>
                <a:gd name="T4" fmla="*/ 0 w 241"/>
                <a:gd name="T5" fmla="*/ 0 h 216"/>
                <a:gd name="T6" fmla="*/ 0 w 241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1"/>
                <a:gd name="T13" fmla="*/ 0 h 216"/>
                <a:gd name="T14" fmla="*/ 241 w 241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1" h="216">
                  <a:moveTo>
                    <a:pt x="0" y="0"/>
                  </a:moveTo>
                  <a:lnTo>
                    <a:pt x="0" y="216"/>
                  </a:lnTo>
                  <a:lnTo>
                    <a:pt x="241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56" name="Rectangle 21">
              <a:extLst>
                <a:ext uri="{FF2B5EF4-FFF2-40B4-BE49-F238E27FC236}">
                  <a16:creationId xmlns:a16="http://schemas.microsoft.com/office/drawing/2014/main" id="{44657FD0-6D02-436D-A027-2249219635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V="1">
              <a:off x="3956" y="2914"/>
              <a:ext cx="40" cy="2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57" name="Freeform 22">
              <a:extLst>
                <a:ext uri="{FF2B5EF4-FFF2-40B4-BE49-F238E27FC236}">
                  <a16:creationId xmlns:a16="http://schemas.microsoft.com/office/drawing/2014/main" id="{3ACBF574-1596-41C2-A6CE-9BD2D2F23C3B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V="1">
              <a:off x="3858" y="2895"/>
              <a:ext cx="136" cy="215"/>
            </a:xfrm>
            <a:custGeom>
              <a:avLst/>
              <a:gdLst>
                <a:gd name="T0" fmla="*/ 0 w 46"/>
                <a:gd name="T1" fmla="*/ 268 h 106"/>
                <a:gd name="T2" fmla="*/ 227005 w 46"/>
                <a:gd name="T3" fmla="*/ 5217 h 106"/>
                <a:gd name="T4" fmla="*/ 250527 w 46"/>
                <a:gd name="T5" fmla="*/ 30349 h 106"/>
                <a:gd name="T6" fmla="*/ 0 60000 65536"/>
                <a:gd name="T7" fmla="*/ 0 60000 65536"/>
                <a:gd name="T8" fmla="*/ 0 60000 65536"/>
                <a:gd name="T9" fmla="*/ 0 w 46"/>
                <a:gd name="T10" fmla="*/ 0 h 106"/>
                <a:gd name="T11" fmla="*/ 46 w 46"/>
                <a:gd name="T12" fmla="*/ 106 h 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06">
                  <a:moveTo>
                    <a:pt x="0" y="1"/>
                  </a:moveTo>
                  <a:cubicBezTo>
                    <a:pt x="16" y="0"/>
                    <a:pt x="32" y="0"/>
                    <a:pt x="39" y="18"/>
                  </a:cubicBezTo>
                  <a:cubicBezTo>
                    <a:pt x="46" y="36"/>
                    <a:pt x="44" y="91"/>
                    <a:pt x="43" y="1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58" name="Freeform 23">
              <a:extLst>
                <a:ext uri="{FF2B5EF4-FFF2-40B4-BE49-F238E27FC236}">
                  <a16:creationId xmlns:a16="http://schemas.microsoft.com/office/drawing/2014/main" id="{2FCA10B8-DDC2-4C54-BADA-93DA873862A1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V="1">
              <a:off x="3876" y="2947"/>
              <a:ext cx="120" cy="157"/>
            </a:xfrm>
            <a:custGeom>
              <a:avLst/>
              <a:gdLst>
                <a:gd name="T0" fmla="*/ 0 w 41"/>
                <a:gd name="T1" fmla="*/ 1160 h 77"/>
                <a:gd name="T2" fmla="*/ 172894 w 41"/>
                <a:gd name="T3" fmla="*/ 1160 h 77"/>
                <a:gd name="T4" fmla="*/ 204214 w 41"/>
                <a:gd name="T5" fmla="*/ 8918 h 77"/>
                <a:gd name="T6" fmla="*/ 204214 w 41"/>
                <a:gd name="T7" fmla="*/ 22973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77"/>
                <a:gd name="T14" fmla="*/ 41 w 41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77">
                  <a:moveTo>
                    <a:pt x="0" y="4"/>
                  </a:moveTo>
                  <a:cubicBezTo>
                    <a:pt x="13" y="2"/>
                    <a:pt x="26" y="0"/>
                    <a:pt x="32" y="4"/>
                  </a:cubicBezTo>
                  <a:cubicBezTo>
                    <a:pt x="38" y="8"/>
                    <a:pt x="37" y="18"/>
                    <a:pt x="38" y="30"/>
                  </a:cubicBezTo>
                  <a:cubicBezTo>
                    <a:pt x="39" y="42"/>
                    <a:pt x="41" y="69"/>
                    <a:pt x="38" y="77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59" name="Oval 24">
              <a:extLst>
                <a:ext uri="{FF2B5EF4-FFF2-40B4-BE49-F238E27FC236}">
                  <a16:creationId xmlns:a16="http://schemas.microsoft.com/office/drawing/2014/main" id="{6444FD4C-3D7C-4740-A951-9253FC8EEEA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V="1">
              <a:off x="3972" y="2723"/>
              <a:ext cx="295" cy="25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0" name="Oval 25">
              <a:extLst>
                <a:ext uri="{FF2B5EF4-FFF2-40B4-BE49-F238E27FC236}">
                  <a16:creationId xmlns:a16="http://schemas.microsoft.com/office/drawing/2014/main" id="{1D2EF123-1F24-4700-8F44-59ED788DD8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V="1">
              <a:off x="3970" y="2877"/>
              <a:ext cx="295" cy="2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1" name="Rectangle 26">
              <a:extLst>
                <a:ext uri="{FF2B5EF4-FFF2-40B4-BE49-F238E27FC236}">
                  <a16:creationId xmlns:a16="http://schemas.microsoft.com/office/drawing/2014/main" id="{A787BE9D-34A4-4AC2-AA81-4FE009A015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V="1">
              <a:off x="3999" y="2851"/>
              <a:ext cx="263" cy="1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2" name="Freeform 27">
              <a:extLst>
                <a:ext uri="{FF2B5EF4-FFF2-40B4-BE49-F238E27FC236}">
                  <a16:creationId xmlns:a16="http://schemas.microsoft.com/office/drawing/2014/main" id="{58781DE0-57AF-4432-818E-B7CF9B5398B4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V="1">
              <a:off x="4254" y="2820"/>
              <a:ext cx="24" cy="165"/>
            </a:xfrm>
            <a:custGeom>
              <a:avLst/>
              <a:gdLst>
                <a:gd name="T0" fmla="*/ 5038848 w 4"/>
                <a:gd name="T1" fmla="*/ 0 h 82"/>
                <a:gd name="T2" fmla="*/ 6718464 w 4"/>
                <a:gd name="T3" fmla="*/ 22030 h 82"/>
                <a:gd name="T4" fmla="*/ 0 60000 65536"/>
                <a:gd name="T5" fmla="*/ 0 60000 65536"/>
                <a:gd name="T6" fmla="*/ 0 w 4"/>
                <a:gd name="T7" fmla="*/ 0 h 82"/>
                <a:gd name="T8" fmla="*/ 4 w 4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82">
                  <a:moveTo>
                    <a:pt x="3" y="0"/>
                  </a:moveTo>
                  <a:cubicBezTo>
                    <a:pt x="1" y="25"/>
                    <a:pt x="0" y="50"/>
                    <a:pt x="4" y="82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63" name="Rectangle 28">
              <a:extLst>
                <a:ext uri="{FF2B5EF4-FFF2-40B4-BE49-F238E27FC236}">
                  <a16:creationId xmlns:a16="http://schemas.microsoft.com/office/drawing/2014/main" id="{1CEEA28A-99E5-4101-9FAE-A6BCC2724F5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V="1">
              <a:off x="4028" y="2890"/>
              <a:ext cx="18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4" name="Freeform 29">
              <a:extLst>
                <a:ext uri="{FF2B5EF4-FFF2-40B4-BE49-F238E27FC236}">
                  <a16:creationId xmlns:a16="http://schemas.microsoft.com/office/drawing/2014/main" id="{6598D120-4230-4F91-A44B-E3D3CC8FBB43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V="1">
              <a:off x="3858" y="2895"/>
              <a:ext cx="136" cy="215"/>
            </a:xfrm>
            <a:custGeom>
              <a:avLst/>
              <a:gdLst>
                <a:gd name="T0" fmla="*/ 0 w 46"/>
                <a:gd name="T1" fmla="*/ 268 h 106"/>
                <a:gd name="T2" fmla="*/ 227005 w 46"/>
                <a:gd name="T3" fmla="*/ 5217 h 106"/>
                <a:gd name="T4" fmla="*/ 250527 w 46"/>
                <a:gd name="T5" fmla="*/ 30349 h 106"/>
                <a:gd name="T6" fmla="*/ 0 60000 65536"/>
                <a:gd name="T7" fmla="*/ 0 60000 65536"/>
                <a:gd name="T8" fmla="*/ 0 60000 65536"/>
                <a:gd name="T9" fmla="*/ 0 w 46"/>
                <a:gd name="T10" fmla="*/ 0 h 106"/>
                <a:gd name="T11" fmla="*/ 46 w 46"/>
                <a:gd name="T12" fmla="*/ 106 h 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06">
                  <a:moveTo>
                    <a:pt x="0" y="1"/>
                  </a:moveTo>
                  <a:cubicBezTo>
                    <a:pt x="16" y="0"/>
                    <a:pt x="32" y="0"/>
                    <a:pt x="39" y="18"/>
                  </a:cubicBezTo>
                  <a:cubicBezTo>
                    <a:pt x="46" y="36"/>
                    <a:pt x="44" y="91"/>
                    <a:pt x="43" y="106"/>
                  </a:cubicBezTo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65" name="Freeform 30">
              <a:extLst>
                <a:ext uri="{FF2B5EF4-FFF2-40B4-BE49-F238E27FC236}">
                  <a16:creationId xmlns:a16="http://schemas.microsoft.com/office/drawing/2014/main" id="{609B067A-6C79-44D9-93C7-A43E4D940B87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V="1">
              <a:off x="3876" y="2947"/>
              <a:ext cx="120" cy="157"/>
            </a:xfrm>
            <a:custGeom>
              <a:avLst/>
              <a:gdLst>
                <a:gd name="T0" fmla="*/ 0 w 41"/>
                <a:gd name="T1" fmla="*/ 1160 h 77"/>
                <a:gd name="T2" fmla="*/ 172894 w 41"/>
                <a:gd name="T3" fmla="*/ 1160 h 77"/>
                <a:gd name="T4" fmla="*/ 204214 w 41"/>
                <a:gd name="T5" fmla="*/ 8918 h 77"/>
                <a:gd name="T6" fmla="*/ 204214 w 41"/>
                <a:gd name="T7" fmla="*/ 22973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77"/>
                <a:gd name="T14" fmla="*/ 41 w 41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77">
                  <a:moveTo>
                    <a:pt x="0" y="4"/>
                  </a:moveTo>
                  <a:cubicBezTo>
                    <a:pt x="13" y="2"/>
                    <a:pt x="26" y="0"/>
                    <a:pt x="32" y="4"/>
                  </a:cubicBezTo>
                  <a:cubicBezTo>
                    <a:pt x="38" y="8"/>
                    <a:pt x="37" y="18"/>
                    <a:pt x="38" y="30"/>
                  </a:cubicBezTo>
                  <a:cubicBezTo>
                    <a:pt x="39" y="42"/>
                    <a:pt x="41" y="69"/>
                    <a:pt x="38" y="77"/>
                  </a:cubicBezTo>
                </a:path>
              </a:pathLst>
            </a:custGeom>
            <a:solidFill>
              <a:schemeClr val="bg1"/>
            </a:solid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366" name="Freeform 31">
              <a:extLst>
                <a:ext uri="{FF2B5EF4-FFF2-40B4-BE49-F238E27FC236}">
                  <a16:creationId xmlns:a16="http://schemas.microsoft.com/office/drawing/2014/main" id="{39B4140D-8375-4D90-8C6A-907527CC9950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 flipV="1">
              <a:off x="3528" y="2896"/>
              <a:ext cx="55" cy="37"/>
            </a:xfrm>
            <a:custGeom>
              <a:avLst/>
              <a:gdLst>
                <a:gd name="T0" fmla="*/ 0 w 241"/>
                <a:gd name="T1" fmla="*/ 0 h 216"/>
                <a:gd name="T2" fmla="*/ 0 w 241"/>
                <a:gd name="T3" fmla="*/ 0 h 216"/>
                <a:gd name="T4" fmla="*/ 0 w 241"/>
                <a:gd name="T5" fmla="*/ 0 h 216"/>
                <a:gd name="T6" fmla="*/ 0 w 241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1"/>
                <a:gd name="T13" fmla="*/ 0 h 216"/>
                <a:gd name="T14" fmla="*/ 241 w 241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1" h="216">
                  <a:moveTo>
                    <a:pt x="0" y="0"/>
                  </a:moveTo>
                  <a:lnTo>
                    <a:pt x="0" y="216"/>
                  </a:lnTo>
                  <a:lnTo>
                    <a:pt x="241" y="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67" name="Rectangle 32">
              <a:extLst>
                <a:ext uri="{FF2B5EF4-FFF2-40B4-BE49-F238E27FC236}">
                  <a16:creationId xmlns:a16="http://schemas.microsoft.com/office/drawing/2014/main" id="{944BEAF3-10F6-4835-AAA1-AA86C477AE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 flipV="1">
              <a:off x="3535" y="2895"/>
              <a:ext cx="40" cy="2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8" name="Freeform 33">
              <a:extLst>
                <a:ext uri="{FF2B5EF4-FFF2-40B4-BE49-F238E27FC236}">
                  <a16:creationId xmlns:a16="http://schemas.microsoft.com/office/drawing/2014/main" id="{4492CC64-082C-4640-BF0C-C9644FD0380C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 flipV="1">
              <a:off x="3538" y="2877"/>
              <a:ext cx="129" cy="213"/>
            </a:xfrm>
            <a:custGeom>
              <a:avLst/>
              <a:gdLst>
                <a:gd name="T0" fmla="*/ 0 w 46"/>
                <a:gd name="T1" fmla="*/ 259 h 106"/>
                <a:gd name="T2" fmla="*/ 148802 w 46"/>
                <a:gd name="T3" fmla="*/ 4748 h 106"/>
                <a:gd name="T4" fmla="*/ 164946 w 46"/>
                <a:gd name="T5" fmla="*/ 28172 h 106"/>
                <a:gd name="T6" fmla="*/ 0 60000 65536"/>
                <a:gd name="T7" fmla="*/ 0 60000 65536"/>
                <a:gd name="T8" fmla="*/ 0 60000 65536"/>
                <a:gd name="T9" fmla="*/ 0 w 46"/>
                <a:gd name="T10" fmla="*/ 0 h 106"/>
                <a:gd name="T11" fmla="*/ 46 w 46"/>
                <a:gd name="T12" fmla="*/ 106 h 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06">
                  <a:moveTo>
                    <a:pt x="0" y="1"/>
                  </a:moveTo>
                  <a:cubicBezTo>
                    <a:pt x="16" y="0"/>
                    <a:pt x="32" y="0"/>
                    <a:pt x="39" y="18"/>
                  </a:cubicBezTo>
                  <a:cubicBezTo>
                    <a:pt x="46" y="36"/>
                    <a:pt x="44" y="91"/>
                    <a:pt x="43" y="1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69" name="Freeform 34">
              <a:extLst>
                <a:ext uri="{FF2B5EF4-FFF2-40B4-BE49-F238E27FC236}">
                  <a16:creationId xmlns:a16="http://schemas.microsoft.com/office/drawing/2014/main" id="{EEFB9B60-F4B9-42BA-81BF-3FA90D22556D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 flipV="1">
              <a:off x="3535" y="2929"/>
              <a:ext cx="115" cy="155"/>
            </a:xfrm>
            <a:custGeom>
              <a:avLst/>
              <a:gdLst>
                <a:gd name="T0" fmla="*/ 0 w 41"/>
                <a:gd name="T1" fmla="*/ 1053 h 77"/>
                <a:gd name="T2" fmla="*/ 122739 w 41"/>
                <a:gd name="T3" fmla="*/ 1053 h 77"/>
                <a:gd name="T4" fmla="*/ 146019 w 41"/>
                <a:gd name="T5" fmla="*/ 8060 h 77"/>
                <a:gd name="T6" fmla="*/ 146019 w 41"/>
                <a:gd name="T7" fmla="*/ 20752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77"/>
                <a:gd name="T14" fmla="*/ 41 w 41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77">
                  <a:moveTo>
                    <a:pt x="0" y="4"/>
                  </a:moveTo>
                  <a:cubicBezTo>
                    <a:pt x="13" y="2"/>
                    <a:pt x="26" y="0"/>
                    <a:pt x="32" y="4"/>
                  </a:cubicBezTo>
                  <a:cubicBezTo>
                    <a:pt x="38" y="8"/>
                    <a:pt x="37" y="18"/>
                    <a:pt x="38" y="30"/>
                  </a:cubicBezTo>
                  <a:cubicBezTo>
                    <a:pt x="39" y="42"/>
                    <a:pt x="41" y="69"/>
                    <a:pt x="38" y="77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70" name="Freeform 35">
              <a:extLst>
                <a:ext uri="{FF2B5EF4-FFF2-40B4-BE49-F238E27FC236}">
                  <a16:creationId xmlns:a16="http://schemas.microsoft.com/office/drawing/2014/main" id="{48D5BC6F-7EF6-42CB-A1BD-E6EE38312A77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 flipV="1">
              <a:off x="3538" y="2877"/>
              <a:ext cx="129" cy="213"/>
            </a:xfrm>
            <a:custGeom>
              <a:avLst/>
              <a:gdLst>
                <a:gd name="T0" fmla="*/ 0 w 46"/>
                <a:gd name="T1" fmla="*/ 259 h 106"/>
                <a:gd name="T2" fmla="*/ 148802 w 46"/>
                <a:gd name="T3" fmla="*/ 4748 h 106"/>
                <a:gd name="T4" fmla="*/ 164946 w 46"/>
                <a:gd name="T5" fmla="*/ 28172 h 106"/>
                <a:gd name="T6" fmla="*/ 0 60000 65536"/>
                <a:gd name="T7" fmla="*/ 0 60000 65536"/>
                <a:gd name="T8" fmla="*/ 0 60000 65536"/>
                <a:gd name="T9" fmla="*/ 0 w 46"/>
                <a:gd name="T10" fmla="*/ 0 h 106"/>
                <a:gd name="T11" fmla="*/ 46 w 46"/>
                <a:gd name="T12" fmla="*/ 106 h 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06">
                  <a:moveTo>
                    <a:pt x="0" y="1"/>
                  </a:moveTo>
                  <a:cubicBezTo>
                    <a:pt x="16" y="0"/>
                    <a:pt x="32" y="0"/>
                    <a:pt x="39" y="18"/>
                  </a:cubicBezTo>
                  <a:cubicBezTo>
                    <a:pt x="46" y="36"/>
                    <a:pt x="44" y="91"/>
                    <a:pt x="43" y="106"/>
                  </a:cubicBezTo>
                </a:path>
              </a:pathLst>
            </a:custGeom>
            <a:solidFill>
              <a:srgbClr val="FFFFCC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371" name="Oval 36">
              <a:extLst>
                <a:ext uri="{FF2B5EF4-FFF2-40B4-BE49-F238E27FC236}">
                  <a16:creationId xmlns:a16="http://schemas.microsoft.com/office/drawing/2014/main" id="{A28D647B-4D16-41F4-B6E4-B9373FEDA08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 flipV="1">
              <a:off x="3279" y="2705"/>
              <a:ext cx="280" cy="2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72" name="Oval 37">
              <a:extLst>
                <a:ext uri="{FF2B5EF4-FFF2-40B4-BE49-F238E27FC236}">
                  <a16:creationId xmlns:a16="http://schemas.microsoft.com/office/drawing/2014/main" id="{F5B180F6-8DA0-4CEF-B10D-336D1E320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 flipV="1">
              <a:off x="3282" y="2859"/>
              <a:ext cx="280" cy="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73" name="Rectangle 38">
              <a:extLst>
                <a:ext uri="{FF2B5EF4-FFF2-40B4-BE49-F238E27FC236}">
                  <a16:creationId xmlns:a16="http://schemas.microsoft.com/office/drawing/2014/main" id="{41697A7E-B72E-493F-9988-94C6D6756E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 flipV="1">
              <a:off x="3285" y="2820"/>
              <a:ext cx="245" cy="1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74" name="Freeform 39">
              <a:extLst>
                <a:ext uri="{FF2B5EF4-FFF2-40B4-BE49-F238E27FC236}">
                  <a16:creationId xmlns:a16="http://schemas.microsoft.com/office/drawing/2014/main" id="{266466D7-B5DC-4229-8A73-E9AA029267A0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 flipV="1">
              <a:off x="3268" y="2820"/>
              <a:ext cx="24" cy="179"/>
            </a:xfrm>
            <a:custGeom>
              <a:avLst/>
              <a:gdLst>
                <a:gd name="T0" fmla="*/ 5038848 w 4"/>
                <a:gd name="T1" fmla="*/ 0 h 82"/>
                <a:gd name="T2" fmla="*/ 6718464 w 4"/>
                <a:gd name="T3" fmla="*/ 42325 h 82"/>
                <a:gd name="T4" fmla="*/ 0 60000 65536"/>
                <a:gd name="T5" fmla="*/ 0 60000 65536"/>
                <a:gd name="T6" fmla="*/ 0 w 4"/>
                <a:gd name="T7" fmla="*/ 0 h 82"/>
                <a:gd name="T8" fmla="*/ 4 w 4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82">
                  <a:moveTo>
                    <a:pt x="3" y="0"/>
                  </a:moveTo>
                  <a:cubicBezTo>
                    <a:pt x="1" y="25"/>
                    <a:pt x="0" y="50"/>
                    <a:pt x="4" y="82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75" name="Rectangle 40">
              <a:extLst>
                <a:ext uri="{FF2B5EF4-FFF2-40B4-BE49-F238E27FC236}">
                  <a16:creationId xmlns:a16="http://schemas.microsoft.com/office/drawing/2014/main" id="{AB9068FB-43E0-47B0-BB97-22957A40D91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 flipV="1">
              <a:off x="3334" y="2872"/>
              <a:ext cx="17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76" name="Freeform 41">
              <a:extLst>
                <a:ext uri="{FF2B5EF4-FFF2-40B4-BE49-F238E27FC236}">
                  <a16:creationId xmlns:a16="http://schemas.microsoft.com/office/drawing/2014/main" id="{D4BDBE4D-A3F9-4C3B-99F1-B2660CF390B3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 flipV="1">
              <a:off x="3535" y="2929"/>
              <a:ext cx="115" cy="155"/>
            </a:xfrm>
            <a:custGeom>
              <a:avLst/>
              <a:gdLst>
                <a:gd name="T0" fmla="*/ 0 w 41"/>
                <a:gd name="T1" fmla="*/ 1053 h 77"/>
                <a:gd name="T2" fmla="*/ 122739 w 41"/>
                <a:gd name="T3" fmla="*/ 1053 h 77"/>
                <a:gd name="T4" fmla="*/ 146019 w 41"/>
                <a:gd name="T5" fmla="*/ 8060 h 77"/>
                <a:gd name="T6" fmla="*/ 146019 w 41"/>
                <a:gd name="T7" fmla="*/ 20752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77"/>
                <a:gd name="T14" fmla="*/ 41 w 41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77">
                  <a:moveTo>
                    <a:pt x="0" y="4"/>
                  </a:moveTo>
                  <a:cubicBezTo>
                    <a:pt x="13" y="2"/>
                    <a:pt x="26" y="0"/>
                    <a:pt x="32" y="4"/>
                  </a:cubicBezTo>
                  <a:cubicBezTo>
                    <a:pt x="38" y="8"/>
                    <a:pt x="37" y="18"/>
                    <a:pt x="38" y="30"/>
                  </a:cubicBezTo>
                  <a:cubicBezTo>
                    <a:pt x="39" y="42"/>
                    <a:pt x="41" y="69"/>
                    <a:pt x="38" y="77"/>
                  </a:cubicBezTo>
                </a:path>
              </a:pathLst>
            </a:custGeom>
            <a:solidFill>
              <a:schemeClr val="bg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377" name="AutoShape 42">
              <a:extLst>
                <a:ext uri="{FF2B5EF4-FFF2-40B4-BE49-F238E27FC236}">
                  <a16:creationId xmlns:a16="http://schemas.microsoft.com/office/drawing/2014/main" id="{6703D7EE-14C1-41C4-96D3-1F193048B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7" y="1003"/>
              <a:ext cx="162" cy="3018"/>
            </a:xfrm>
            <a:prstGeom prst="can">
              <a:avLst>
                <a:gd name="adj" fmla="val 31912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4378" name="Group 43">
              <a:extLst>
                <a:ext uri="{FF2B5EF4-FFF2-40B4-BE49-F238E27FC236}">
                  <a16:creationId xmlns:a16="http://schemas.microsoft.com/office/drawing/2014/main" id="{1247A5D7-9BD2-408B-B7AA-77B06B123A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4" y="63"/>
              <a:ext cx="1824" cy="830"/>
              <a:chOff x="1821" y="1396"/>
              <a:chExt cx="1824" cy="830"/>
            </a:xfrm>
          </p:grpSpPr>
          <p:sp>
            <p:nvSpPr>
              <p:cNvPr id="14405" name="AutoShape 44">
                <a:extLst>
                  <a:ext uri="{FF2B5EF4-FFF2-40B4-BE49-F238E27FC236}">
                    <a16:creationId xmlns:a16="http://schemas.microsoft.com/office/drawing/2014/main" id="{D9406032-AF63-4077-AEDB-46E8A7EBE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178687" flipH="1">
                <a:off x="3240" y="1863"/>
                <a:ext cx="96" cy="630"/>
              </a:xfrm>
              <a:prstGeom prst="can">
                <a:avLst>
                  <a:gd name="adj" fmla="val 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pt-BR" sz="3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6" name="AutoShape 45">
                <a:extLst>
                  <a:ext uri="{FF2B5EF4-FFF2-40B4-BE49-F238E27FC236}">
                    <a16:creationId xmlns:a16="http://schemas.microsoft.com/office/drawing/2014/main" id="{6EA81F1C-5779-4658-96AF-6950D792C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61" y="1506"/>
                <a:ext cx="84" cy="720"/>
              </a:xfrm>
              <a:prstGeom prst="can">
                <a:avLst>
                  <a:gd name="adj" fmla="val 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pt-BR" sz="3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07" name="AutoShape 46">
                <a:extLst>
                  <a:ext uri="{FF2B5EF4-FFF2-40B4-BE49-F238E27FC236}">
                    <a16:creationId xmlns:a16="http://schemas.microsoft.com/office/drawing/2014/main" id="{C24A391E-7E73-4B84-AA80-F717DA670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178687" flipH="1">
                <a:off x="3261" y="1218"/>
                <a:ext cx="96" cy="672"/>
              </a:xfrm>
              <a:prstGeom prst="can">
                <a:avLst>
                  <a:gd name="adj" fmla="val 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pt-BR" sz="3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4408" name="Group 47">
                <a:extLst>
                  <a:ext uri="{FF2B5EF4-FFF2-40B4-BE49-F238E27FC236}">
                    <a16:creationId xmlns:a16="http://schemas.microsoft.com/office/drawing/2014/main" id="{FAD4E319-5E28-4A95-9320-B0BC868FAD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1" y="1506"/>
                <a:ext cx="768" cy="720"/>
                <a:chOff x="2448" y="288"/>
                <a:chExt cx="768" cy="720"/>
              </a:xfrm>
            </p:grpSpPr>
            <p:sp>
              <p:nvSpPr>
                <p:cNvPr id="14412" name="AutoShape 48">
                  <a:extLst>
                    <a:ext uri="{FF2B5EF4-FFF2-40B4-BE49-F238E27FC236}">
                      <a16:creationId xmlns:a16="http://schemas.microsoft.com/office/drawing/2014/main" id="{7117C5B0-9372-4956-B413-137422B530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21313">
                  <a:off x="2808" y="600"/>
                  <a:ext cx="96" cy="720"/>
                </a:xfrm>
                <a:prstGeom prst="can">
                  <a:avLst>
                    <a:gd name="adj" fmla="val 0"/>
                  </a:avLst>
                </a:prstGeom>
                <a:solidFill>
                  <a:srgbClr val="33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pt-BR" sz="3200">
                    <a:solidFill>
                      <a:srgbClr val="FF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413" name="AutoShape 49">
                  <a:extLst>
                    <a:ext uri="{FF2B5EF4-FFF2-40B4-BE49-F238E27FC236}">
                      <a16:creationId xmlns:a16="http://schemas.microsoft.com/office/drawing/2014/main" id="{3DE8A2EB-81B9-443A-B12A-F8DF957FE9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288"/>
                  <a:ext cx="96" cy="720"/>
                </a:xfrm>
                <a:prstGeom prst="can">
                  <a:avLst>
                    <a:gd name="adj" fmla="val 0"/>
                  </a:avLst>
                </a:prstGeom>
                <a:solidFill>
                  <a:srgbClr val="33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pt-BR" sz="3200">
                    <a:solidFill>
                      <a:srgbClr val="FF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414" name="AutoShape 50">
                  <a:extLst>
                    <a:ext uri="{FF2B5EF4-FFF2-40B4-BE49-F238E27FC236}">
                      <a16:creationId xmlns:a16="http://schemas.microsoft.com/office/drawing/2014/main" id="{CD2A02B3-5297-4BFC-9321-9E0D13164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21313">
                  <a:off x="2760" y="-24"/>
                  <a:ext cx="96" cy="720"/>
                </a:xfrm>
                <a:prstGeom prst="can">
                  <a:avLst>
                    <a:gd name="adj" fmla="val 0"/>
                  </a:avLst>
                </a:prstGeom>
                <a:solidFill>
                  <a:srgbClr val="33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pt-BR" sz="3200">
                    <a:solidFill>
                      <a:srgbClr val="FF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409" name="Oval 51">
                <a:extLst>
                  <a:ext uri="{FF2B5EF4-FFF2-40B4-BE49-F238E27FC236}">
                    <a16:creationId xmlns:a16="http://schemas.microsoft.com/office/drawing/2014/main" id="{F280D059-698C-4254-A30B-EBB3DE258B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68" y="1396"/>
                <a:ext cx="1028" cy="291"/>
              </a:xfrm>
              <a:prstGeom prst="ellipse">
                <a:avLst/>
              </a:prstGeom>
              <a:gradFill rotWithShape="0">
                <a:gsLst>
                  <a:gs pos="0">
                    <a:srgbClr val="333399"/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lnSpc>
                    <a:spcPts val="3363"/>
                  </a:lnSpc>
                  <a:spcBef>
                    <a:spcPct val="45000"/>
                  </a:spcBef>
                  <a:spcAft>
                    <a:spcPct val="45000"/>
                  </a:spcAft>
                  <a:buClrTx/>
                </a:pPr>
                <a:endParaRPr lang="pt-BR" altLang="pt-BR">
                  <a:solidFill>
                    <a:schemeClr val="bg2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4410" name="Picture 52">
                <a:extLst>
                  <a:ext uri="{FF2B5EF4-FFF2-40B4-BE49-F238E27FC236}">
                    <a16:creationId xmlns:a16="http://schemas.microsoft.com/office/drawing/2014/main" id="{4E384F2E-42D9-4E34-9451-6FB1F8CAFA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335"/>
              <a:stretch>
                <a:fillRect/>
              </a:stretch>
            </p:blipFill>
            <p:spPr bwMode="auto">
              <a:xfrm>
                <a:off x="2363" y="1565"/>
                <a:ext cx="84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11" name="Picture 53">
                <a:extLst>
                  <a:ext uri="{FF2B5EF4-FFF2-40B4-BE49-F238E27FC236}">
                    <a16:creationId xmlns:a16="http://schemas.microsoft.com/office/drawing/2014/main" id="{07E82B4C-D8E4-4C17-BA55-073EBD5666C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7956"/>
              <a:stretch>
                <a:fillRect/>
              </a:stretch>
            </p:blipFill>
            <p:spPr bwMode="auto">
              <a:xfrm>
                <a:off x="2306" y="1425"/>
                <a:ext cx="970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79" name="AutoShape 54">
              <a:extLst>
                <a:ext uri="{FF2B5EF4-FFF2-40B4-BE49-F238E27FC236}">
                  <a16:creationId xmlns:a16="http://schemas.microsoft.com/office/drawing/2014/main" id="{DE2C4F05-F85B-4EE3-8C79-1659D27BD8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424" y="1945"/>
              <a:ext cx="672" cy="118"/>
            </a:xfrm>
            <a:prstGeom prst="leftArrow">
              <a:avLst>
                <a:gd name="adj1" fmla="val 50000"/>
                <a:gd name="adj2" fmla="val 142373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80" name="AutoShape 55">
              <a:extLst>
                <a:ext uri="{FF2B5EF4-FFF2-40B4-BE49-F238E27FC236}">
                  <a16:creationId xmlns:a16="http://schemas.microsoft.com/office/drawing/2014/main" id="{3BCDDD2B-860B-4CBB-88FA-56F07219D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0" y="3923"/>
              <a:ext cx="581" cy="97"/>
            </a:xfrm>
            <a:prstGeom prst="leftArrow">
              <a:avLst>
                <a:gd name="adj1" fmla="val 50000"/>
                <a:gd name="adj2" fmla="val 14974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81" name="AutoShape 56">
              <a:extLst>
                <a:ext uri="{FF2B5EF4-FFF2-40B4-BE49-F238E27FC236}">
                  <a16:creationId xmlns:a16="http://schemas.microsoft.com/office/drawing/2014/main" id="{B1C4FB62-FFCC-4FA9-A146-24E15548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" y="3925"/>
              <a:ext cx="581" cy="97"/>
            </a:xfrm>
            <a:prstGeom prst="leftArrow">
              <a:avLst>
                <a:gd name="adj1" fmla="val 50000"/>
                <a:gd name="adj2" fmla="val 149742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82" name="AutoShape 57">
              <a:extLst>
                <a:ext uri="{FF2B5EF4-FFF2-40B4-BE49-F238E27FC236}">
                  <a16:creationId xmlns:a16="http://schemas.microsoft.com/office/drawing/2014/main" id="{AE7A0005-C408-4982-86B4-0B402156F2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3384" y="687"/>
              <a:ext cx="188" cy="723"/>
            </a:xfrm>
            <a:prstGeom prst="can">
              <a:avLst>
                <a:gd name="adj" fmla="val 6588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4383" name="Group 58">
              <a:extLst>
                <a:ext uri="{FF2B5EF4-FFF2-40B4-BE49-F238E27FC236}">
                  <a16:creationId xmlns:a16="http://schemas.microsoft.com/office/drawing/2014/main" id="{FA3E55EA-87EE-455F-9CF1-F222B497DFF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684756">
              <a:off x="2735" y="697"/>
              <a:ext cx="575" cy="708"/>
              <a:chOff x="3168" y="1104"/>
              <a:chExt cx="624" cy="768"/>
            </a:xfrm>
          </p:grpSpPr>
          <p:sp>
            <p:nvSpPr>
              <p:cNvPr id="14403" name="Oval 59">
                <a:extLst>
                  <a:ext uri="{FF2B5EF4-FFF2-40B4-BE49-F238E27FC236}">
                    <a16:creationId xmlns:a16="http://schemas.microsoft.com/office/drawing/2014/main" id="{8EBE0959-4079-4BD8-A06F-F1313916CAF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68" y="1152"/>
                <a:ext cx="624" cy="720"/>
              </a:xfrm>
              <a:prstGeom prst="ellipse">
                <a:avLst/>
              </a:prstGeom>
              <a:solidFill>
                <a:srgbClr val="C9030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lnSpc>
                    <a:spcPts val="3363"/>
                  </a:lnSpc>
                  <a:spcBef>
                    <a:spcPct val="45000"/>
                  </a:spcBef>
                  <a:spcAft>
                    <a:spcPct val="45000"/>
                  </a:spcAft>
                  <a:buClrTx/>
                </a:pPr>
                <a:endParaRPr lang="pt-BR" altLang="pt-BR">
                  <a:solidFill>
                    <a:schemeClr val="bg2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404" name="Oval 60">
                <a:extLst>
                  <a:ext uri="{FF2B5EF4-FFF2-40B4-BE49-F238E27FC236}">
                    <a16:creationId xmlns:a16="http://schemas.microsoft.com/office/drawing/2014/main" id="{F0CA4905-E239-4337-9FA3-7681133B2DC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68" y="1104"/>
                <a:ext cx="624" cy="432"/>
              </a:xfrm>
              <a:prstGeom prst="ellipse">
                <a:avLst/>
              </a:prstGeom>
              <a:solidFill>
                <a:srgbClr val="C90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lnSpc>
                    <a:spcPts val="3363"/>
                  </a:lnSpc>
                  <a:spcBef>
                    <a:spcPct val="45000"/>
                  </a:spcBef>
                  <a:spcAft>
                    <a:spcPct val="45000"/>
                  </a:spcAft>
                  <a:buClrTx/>
                </a:pPr>
                <a:endParaRPr lang="pt-BR" altLang="pt-BR">
                  <a:solidFill>
                    <a:schemeClr val="bg2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384" name="Text Box 61">
              <a:extLst>
                <a:ext uri="{FF2B5EF4-FFF2-40B4-BE49-F238E27FC236}">
                  <a16:creationId xmlns:a16="http://schemas.microsoft.com/office/drawing/2014/main" id="{A645155D-E156-4CB3-A95F-12094677F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3" y="1618"/>
              <a:ext cx="1712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pt-BR" altLang="pt-BR" sz="2000" b="1">
                  <a:solidFill>
                    <a:schemeClr val="bg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</a:t>
              </a:r>
              <a:r>
                <a:rPr lang="pt-BR" altLang="pt-BR" sz="20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 Baroreceptores renais</a:t>
              </a:r>
            </a:p>
          </p:txBody>
        </p:sp>
        <p:sp>
          <p:nvSpPr>
            <p:cNvPr id="14385" name="Line 62">
              <a:extLst>
                <a:ext uri="{FF2B5EF4-FFF2-40B4-BE49-F238E27FC236}">
                  <a16:creationId xmlns:a16="http://schemas.microsoft.com/office/drawing/2014/main" id="{904B7CDC-7B84-43CA-84A6-06BB34C4AA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7" y="2145"/>
              <a:ext cx="273" cy="65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86" name="Text Box 63">
              <a:extLst>
                <a:ext uri="{FF2B5EF4-FFF2-40B4-BE49-F238E27FC236}">
                  <a16:creationId xmlns:a16="http://schemas.microsoft.com/office/drawing/2014/main" id="{E4470247-972B-4615-BA45-36FCA08356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4" y="1890"/>
              <a:ext cx="1621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pt-BR" altLang="pt-BR" sz="2000" b="1">
                  <a:solidFill>
                    <a:schemeClr val="bg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</a:t>
              </a:r>
              <a:r>
                <a:rPr lang="pt-BR" altLang="pt-BR" sz="20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 Na</a:t>
              </a:r>
              <a:r>
                <a:rPr lang="pt-BR" altLang="pt-BR" sz="2000" b="1" baseline="30000">
                  <a:solidFill>
                    <a:schemeClr val="bg2"/>
                  </a:solidFill>
                  <a:latin typeface="Times New Roman" panose="02020603050405020304" pitchFamily="18" charset="0"/>
                </a:rPr>
                <a:t>+</a:t>
              </a:r>
              <a:r>
                <a:rPr lang="pt-BR" altLang="pt-BR" sz="20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 mácula densa</a:t>
              </a:r>
            </a:p>
          </p:txBody>
        </p:sp>
        <p:sp>
          <p:nvSpPr>
            <p:cNvPr id="14387" name="Line 64">
              <a:extLst>
                <a:ext uri="{FF2B5EF4-FFF2-40B4-BE49-F238E27FC236}">
                  <a16:creationId xmlns:a16="http://schemas.microsoft.com/office/drawing/2014/main" id="{5504FFA0-6490-489E-8592-5FCFFDB68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7" y="2117"/>
              <a:ext cx="0" cy="49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88" name="Text Box 65">
              <a:extLst>
                <a:ext uri="{FF2B5EF4-FFF2-40B4-BE49-F238E27FC236}">
                  <a16:creationId xmlns:a16="http://schemas.microsoft.com/office/drawing/2014/main" id="{B379E610-61C5-4292-A44A-B2A67CC854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8" y="2581"/>
              <a:ext cx="1287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pt-BR" altLang="pt-BR" sz="2000" b="1">
                  <a:solidFill>
                    <a:schemeClr val="bg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</a:t>
              </a:r>
              <a:r>
                <a:rPr lang="pt-BR" altLang="pt-BR" sz="20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Angiotensina II</a:t>
              </a:r>
            </a:p>
          </p:txBody>
        </p:sp>
        <p:sp>
          <p:nvSpPr>
            <p:cNvPr id="14389" name="Line 66">
              <a:extLst>
                <a:ext uri="{FF2B5EF4-FFF2-40B4-BE49-F238E27FC236}">
                  <a16:creationId xmlns:a16="http://schemas.microsoft.com/office/drawing/2014/main" id="{833895FF-30DE-45C4-A572-92B728ED9E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1" y="2873"/>
              <a:ext cx="545" cy="10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90" name="Text Box 67">
              <a:extLst>
                <a:ext uri="{FF2B5EF4-FFF2-40B4-BE49-F238E27FC236}">
                  <a16:creationId xmlns:a16="http://schemas.microsoft.com/office/drawing/2014/main" id="{BB7B3C6E-CE5C-4B4C-AD08-369248C13E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6" y="1845"/>
              <a:ext cx="1450" cy="5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pt-BR" altLang="pt-BR" sz="2800" b="1">
                  <a:solidFill>
                    <a:schemeClr val="bg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</a:t>
              </a:r>
              <a:r>
                <a:rPr lang="pt-BR" altLang="pt-BR" b="1">
                  <a:solidFill>
                    <a:schemeClr val="bg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pt-BR" altLang="pt-BR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VOLUME SANGÜÍNEO</a:t>
              </a:r>
            </a:p>
          </p:txBody>
        </p:sp>
        <p:sp>
          <p:nvSpPr>
            <p:cNvPr id="14391" name="Oval 68">
              <a:extLst>
                <a:ext uri="{FF2B5EF4-FFF2-40B4-BE49-F238E27FC236}">
                  <a16:creationId xmlns:a16="http://schemas.microsoft.com/office/drawing/2014/main" id="{BE29FD12-87FC-4588-B6E3-B7BDCD57EE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07" y="3535"/>
              <a:ext cx="15" cy="15"/>
            </a:xfrm>
            <a:prstGeom prst="ellipse">
              <a:avLst/>
            </a:prstGeom>
            <a:solidFill>
              <a:srgbClr val="99CCFF"/>
            </a:solidFill>
            <a:ln w="31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92" name="Freeform 69">
              <a:extLst>
                <a:ext uri="{FF2B5EF4-FFF2-40B4-BE49-F238E27FC236}">
                  <a16:creationId xmlns:a16="http://schemas.microsoft.com/office/drawing/2014/main" id="{F801FE04-6563-4868-AA6D-F7BEDE12FB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8" y="3764"/>
              <a:ext cx="20" cy="50"/>
            </a:xfrm>
            <a:custGeom>
              <a:avLst/>
              <a:gdLst>
                <a:gd name="T0" fmla="*/ 0 w 164"/>
                <a:gd name="T1" fmla="*/ 0 h 426"/>
                <a:gd name="T2" fmla="*/ 0 w 164"/>
                <a:gd name="T3" fmla="*/ 0 h 426"/>
                <a:gd name="T4" fmla="*/ 0 w 164"/>
                <a:gd name="T5" fmla="*/ 0 h 426"/>
                <a:gd name="T6" fmla="*/ 0 w 164"/>
                <a:gd name="T7" fmla="*/ 0 h 426"/>
                <a:gd name="T8" fmla="*/ 0 w 164"/>
                <a:gd name="T9" fmla="*/ 0 h 426"/>
                <a:gd name="T10" fmla="*/ 0 w 164"/>
                <a:gd name="T11" fmla="*/ 0 h 426"/>
                <a:gd name="T12" fmla="*/ 0 w 164"/>
                <a:gd name="T13" fmla="*/ 0 h 426"/>
                <a:gd name="T14" fmla="*/ 0 w 164"/>
                <a:gd name="T15" fmla="*/ 0 h 426"/>
                <a:gd name="T16" fmla="*/ 0 w 164"/>
                <a:gd name="T17" fmla="*/ 0 h 426"/>
                <a:gd name="T18" fmla="*/ 0 w 164"/>
                <a:gd name="T19" fmla="*/ 0 h 426"/>
                <a:gd name="T20" fmla="*/ 0 w 164"/>
                <a:gd name="T21" fmla="*/ 0 h 426"/>
                <a:gd name="T22" fmla="*/ 0 w 164"/>
                <a:gd name="T23" fmla="*/ 0 h 426"/>
                <a:gd name="T24" fmla="*/ 0 w 164"/>
                <a:gd name="T25" fmla="*/ 0 h 426"/>
                <a:gd name="T26" fmla="*/ 0 w 164"/>
                <a:gd name="T27" fmla="*/ 0 h 426"/>
                <a:gd name="T28" fmla="*/ 0 w 164"/>
                <a:gd name="T29" fmla="*/ 0 h 4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4"/>
                <a:gd name="T46" fmla="*/ 0 h 426"/>
                <a:gd name="T47" fmla="*/ 164 w 164"/>
                <a:gd name="T48" fmla="*/ 426 h 4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4" h="426">
                  <a:moveTo>
                    <a:pt x="80" y="6"/>
                  </a:moveTo>
                  <a:cubicBezTo>
                    <a:pt x="79" y="6"/>
                    <a:pt x="81" y="0"/>
                    <a:pt x="85" y="15"/>
                  </a:cubicBezTo>
                  <a:cubicBezTo>
                    <a:pt x="89" y="30"/>
                    <a:pt x="93" y="58"/>
                    <a:pt x="103" y="94"/>
                  </a:cubicBezTo>
                  <a:cubicBezTo>
                    <a:pt x="113" y="130"/>
                    <a:pt x="136" y="199"/>
                    <a:pt x="145" y="230"/>
                  </a:cubicBezTo>
                  <a:cubicBezTo>
                    <a:pt x="154" y="261"/>
                    <a:pt x="152" y="264"/>
                    <a:pt x="155" y="280"/>
                  </a:cubicBezTo>
                  <a:cubicBezTo>
                    <a:pt x="158" y="296"/>
                    <a:pt x="164" y="308"/>
                    <a:pt x="161" y="327"/>
                  </a:cubicBezTo>
                  <a:cubicBezTo>
                    <a:pt x="158" y="346"/>
                    <a:pt x="153" y="380"/>
                    <a:pt x="139" y="396"/>
                  </a:cubicBezTo>
                  <a:cubicBezTo>
                    <a:pt x="125" y="412"/>
                    <a:pt x="93" y="426"/>
                    <a:pt x="74" y="424"/>
                  </a:cubicBezTo>
                  <a:cubicBezTo>
                    <a:pt x="55" y="422"/>
                    <a:pt x="34" y="401"/>
                    <a:pt x="22" y="381"/>
                  </a:cubicBezTo>
                  <a:cubicBezTo>
                    <a:pt x="10" y="361"/>
                    <a:pt x="0" y="335"/>
                    <a:pt x="1" y="306"/>
                  </a:cubicBezTo>
                  <a:cubicBezTo>
                    <a:pt x="2" y="277"/>
                    <a:pt x="21" y="231"/>
                    <a:pt x="28" y="204"/>
                  </a:cubicBezTo>
                  <a:cubicBezTo>
                    <a:pt x="35" y="177"/>
                    <a:pt x="37" y="167"/>
                    <a:pt x="43" y="144"/>
                  </a:cubicBezTo>
                  <a:cubicBezTo>
                    <a:pt x="49" y="121"/>
                    <a:pt x="59" y="84"/>
                    <a:pt x="65" y="63"/>
                  </a:cubicBezTo>
                  <a:cubicBezTo>
                    <a:pt x="71" y="42"/>
                    <a:pt x="75" y="25"/>
                    <a:pt x="77" y="16"/>
                  </a:cubicBezTo>
                  <a:cubicBezTo>
                    <a:pt x="79" y="7"/>
                    <a:pt x="75" y="7"/>
                    <a:pt x="80" y="6"/>
                  </a:cubicBezTo>
                  <a:close/>
                </a:path>
              </a:pathLst>
            </a:custGeom>
            <a:solidFill>
              <a:srgbClr val="99CCFF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93" name="Freeform 70">
              <a:extLst>
                <a:ext uri="{FF2B5EF4-FFF2-40B4-BE49-F238E27FC236}">
                  <a16:creationId xmlns:a16="http://schemas.microsoft.com/office/drawing/2014/main" id="{630D550B-D9AA-4F74-B7FF-AD070AF272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1" y="3764"/>
              <a:ext cx="20" cy="50"/>
            </a:xfrm>
            <a:custGeom>
              <a:avLst/>
              <a:gdLst>
                <a:gd name="T0" fmla="*/ 0 w 164"/>
                <a:gd name="T1" fmla="*/ 0 h 426"/>
                <a:gd name="T2" fmla="*/ 0 w 164"/>
                <a:gd name="T3" fmla="*/ 0 h 426"/>
                <a:gd name="T4" fmla="*/ 0 w 164"/>
                <a:gd name="T5" fmla="*/ 0 h 426"/>
                <a:gd name="T6" fmla="*/ 0 w 164"/>
                <a:gd name="T7" fmla="*/ 0 h 426"/>
                <a:gd name="T8" fmla="*/ 0 w 164"/>
                <a:gd name="T9" fmla="*/ 0 h 426"/>
                <a:gd name="T10" fmla="*/ 0 w 164"/>
                <a:gd name="T11" fmla="*/ 0 h 426"/>
                <a:gd name="T12" fmla="*/ 0 w 164"/>
                <a:gd name="T13" fmla="*/ 0 h 426"/>
                <a:gd name="T14" fmla="*/ 0 w 164"/>
                <a:gd name="T15" fmla="*/ 0 h 426"/>
                <a:gd name="T16" fmla="*/ 0 w 164"/>
                <a:gd name="T17" fmla="*/ 0 h 426"/>
                <a:gd name="T18" fmla="*/ 0 w 164"/>
                <a:gd name="T19" fmla="*/ 0 h 426"/>
                <a:gd name="T20" fmla="*/ 0 w 164"/>
                <a:gd name="T21" fmla="*/ 0 h 426"/>
                <a:gd name="T22" fmla="*/ 0 w 164"/>
                <a:gd name="T23" fmla="*/ 0 h 426"/>
                <a:gd name="T24" fmla="*/ 0 w 164"/>
                <a:gd name="T25" fmla="*/ 0 h 426"/>
                <a:gd name="T26" fmla="*/ 0 w 164"/>
                <a:gd name="T27" fmla="*/ 0 h 426"/>
                <a:gd name="T28" fmla="*/ 0 w 164"/>
                <a:gd name="T29" fmla="*/ 0 h 4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4"/>
                <a:gd name="T46" fmla="*/ 0 h 426"/>
                <a:gd name="T47" fmla="*/ 164 w 164"/>
                <a:gd name="T48" fmla="*/ 426 h 4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4" h="426">
                  <a:moveTo>
                    <a:pt x="80" y="6"/>
                  </a:moveTo>
                  <a:cubicBezTo>
                    <a:pt x="79" y="6"/>
                    <a:pt x="81" y="0"/>
                    <a:pt x="85" y="15"/>
                  </a:cubicBezTo>
                  <a:cubicBezTo>
                    <a:pt x="89" y="30"/>
                    <a:pt x="93" y="58"/>
                    <a:pt x="103" y="94"/>
                  </a:cubicBezTo>
                  <a:cubicBezTo>
                    <a:pt x="113" y="130"/>
                    <a:pt x="136" y="199"/>
                    <a:pt x="145" y="230"/>
                  </a:cubicBezTo>
                  <a:cubicBezTo>
                    <a:pt x="154" y="261"/>
                    <a:pt x="152" y="264"/>
                    <a:pt x="155" y="280"/>
                  </a:cubicBezTo>
                  <a:cubicBezTo>
                    <a:pt x="158" y="296"/>
                    <a:pt x="164" y="308"/>
                    <a:pt x="161" y="327"/>
                  </a:cubicBezTo>
                  <a:cubicBezTo>
                    <a:pt x="158" y="346"/>
                    <a:pt x="153" y="380"/>
                    <a:pt x="139" y="396"/>
                  </a:cubicBezTo>
                  <a:cubicBezTo>
                    <a:pt x="125" y="412"/>
                    <a:pt x="93" y="426"/>
                    <a:pt x="74" y="424"/>
                  </a:cubicBezTo>
                  <a:cubicBezTo>
                    <a:pt x="55" y="422"/>
                    <a:pt x="34" y="401"/>
                    <a:pt x="22" y="381"/>
                  </a:cubicBezTo>
                  <a:cubicBezTo>
                    <a:pt x="10" y="361"/>
                    <a:pt x="0" y="335"/>
                    <a:pt x="1" y="306"/>
                  </a:cubicBezTo>
                  <a:cubicBezTo>
                    <a:pt x="2" y="277"/>
                    <a:pt x="21" y="231"/>
                    <a:pt x="28" y="204"/>
                  </a:cubicBezTo>
                  <a:cubicBezTo>
                    <a:pt x="35" y="177"/>
                    <a:pt x="37" y="167"/>
                    <a:pt x="43" y="144"/>
                  </a:cubicBezTo>
                  <a:cubicBezTo>
                    <a:pt x="49" y="121"/>
                    <a:pt x="59" y="84"/>
                    <a:pt x="65" y="63"/>
                  </a:cubicBezTo>
                  <a:cubicBezTo>
                    <a:pt x="71" y="42"/>
                    <a:pt x="75" y="25"/>
                    <a:pt x="77" y="16"/>
                  </a:cubicBezTo>
                  <a:cubicBezTo>
                    <a:pt x="79" y="7"/>
                    <a:pt x="75" y="7"/>
                    <a:pt x="80" y="6"/>
                  </a:cubicBezTo>
                  <a:close/>
                </a:path>
              </a:pathLst>
            </a:custGeom>
            <a:solidFill>
              <a:srgbClr val="99CCFF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94" name="Freeform 71">
              <a:extLst>
                <a:ext uri="{FF2B5EF4-FFF2-40B4-BE49-F238E27FC236}">
                  <a16:creationId xmlns:a16="http://schemas.microsoft.com/office/drawing/2014/main" id="{AD646481-A338-4533-A322-6633BA27C9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5" y="3475"/>
              <a:ext cx="20" cy="50"/>
            </a:xfrm>
            <a:custGeom>
              <a:avLst/>
              <a:gdLst>
                <a:gd name="T0" fmla="*/ 0 w 164"/>
                <a:gd name="T1" fmla="*/ 0 h 426"/>
                <a:gd name="T2" fmla="*/ 0 w 164"/>
                <a:gd name="T3" fmla="*/ 0 h 426"/>
                <a:gd name="T4" fmla="*/ 0 w 164"/>
                <a:gd name="T5" fmla="*/ 0 h 426"/>
                <a:gd name="T6" fmla="*/ 0 w 164"/>
                <a:gd name="T7" fmla="*/ 0 h 426"/>
                <a:gd name="T8" fmla="*/ 0 w 164"/>
                <a:gd name="T9" fmla="*/ 0 h 426"/>
                <a:gd name="T10" fmla="*/ 0 w 164"/>
                <a:gd name="T11" fmla="*/ 0 h 426"/>
                <a:gd name="T12" fmla="*/ 0 w 164"/>
                <a:gd name="T13" fmla="*/ 0 h 426"/>
                <a:gd name="T14" fmla="*/ 0 w 164"/>
                <a:gd name="T15" fmla="*/ 0 h 426"/>
                <a:gd name="T16" fmla="*/ 0 w 164"/>
                <a:gd name="T17" fmla="*/ 0 h 426"/>
                <a:gd name="T18" fmla="*/ 0 w 164"/>
                <a:gd name="T19" fmla="*/ 0 h 426"/>
                <a:gd name="T20" fmla="*/ 0 w 164"/>
                <a:gd name="T21" fmla="*/ 0 h 426"/>
                <a:gd name="T22" fmla="*/ 0 w 164"/>
                <a:gd name="T23" fmla="*/ 0 h 426"/>
                <a:gd name="T24" fmla="*/ 0 w 164"/>
                <a:gd name="T25" fmla="*/ 0 h 426"/>
                <a:gd name="T26" fmla="*/ 0 w 164"/>
                <a:gd name="T27" fmla="*/ 0 h 426"/>
                <a:gd name="T28" fmla="*/ 0 w 164"/>
                <a:gd name="T29" fmla="*/ 0 h 4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4"/>
                <a:gd name="T46" fmla="*/ 0 h 426"/>
                <a:gd name="T47" fmla="*/ 164 w 164"/>
                <a:gd name="T48" fmla="*/ 426 h 4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4" h="426">
                  <a:moveTo>
                    <a:pt x="80" y="6"/>
                  </a:moveTo>
                  <a:cubicBezTo>
                    <a:pt x="79" y="6"/>
                    <a:pt x="81" y="0"/>
                    <a:pt x="85" y="15"/>
                  </a:cubicBezTo>
                  <a:cubicBezTo>
                    <a:pt x="89" y="30"/>
                    <a:pt x="93" y="58"/>
                    <a:pt x="103" y="94"/>
                  </a:cubicBezTo>
                  <a:cubicBezTo>
                    <a:pt x="113" y="130"/>
                    <a:pt x="136" y="199"/>
                    <a:pt x="145" y="230"/>
                  </a:cubicBezTo>
                  <a:cubicBezTo>
                    <a:pt x="154" y="261"/>
                    <a:pt x="152" y="264"/>
                    <a:pt x="155" y="280"/>
                  </a:cubicBezTo>
                  <a:cubicBezTo>
                    <a:pt x="158" y="296"/>
                    <a:pt x="164" y="308"/>
                    <a:pt x="161" y="327"/>
                  </a:cubicBezTo>
                  <a:cubicBezTo>
                    <a:pt x="158" y="346"/>
                    <a:pt x="153" y="380"/>
                    <a:pt x="139" y="396"/>
                  </a:cubicBezTo>
                  <a:cubicBezTo>
                    <a:pt x="125" y="412"/>
                    <a:pt x="93" y="426"/>
                    <a:pt x="74" y="424"/>
                  </a:cubicBezTo>
                  <a:cubicBezTo>
                    <a:pt x="55" y="422"/>
                    <a:pt x="34" y="401"/>
                    <a:pt x="22" y="381"/>
                  </a:cubicBezTo>
                  <a:cubicBezTo>
                    <a:pt x="10" y="361"/>
                    <a:pt x="0" y="335"/>
                    <a:pt x="1" y="306"/>
                  </a:cubicBezTo>
                  <a:cubicBezTo>
                    <a:pt x="2" y="277"/>
                    <a:pt x="21" y="231"/>
                    <a:pt x="28" y="204"/>
                  </a:cubicBezTo>
                  <a:cubicBezTo>
                    <a:pt x="35" y="177"/>
                    <a:pt x="37" y="167"/>
                    <a:pt x="43" y="144"/>
                  </a:cubicBezTo>
                  <a:cubicBezTo>
                    <a:pt x="49" y="121"/>
                    <a:pt x="59" y="84"/>
                    <a:pt x="65" y="63"/>
                  </a:cubicBezTo>
                  <a:cubicBezTo>
                    <a:pt x="71" y="42"/>
                    <a:pt x="75" y="25"/>
                    <a:pt x="77" y="16"/>
                  </a:cubicBezTo>
                  <a:cubicBezTo>
                    <a:pt x="79" y="7"/>
                    <a:pt x="75" y="7"/>
                    <a:pt x="80" y="6"/>
                  </a:cubicBezTo>
                  <a:close/>
                </a:path>
              </a:pathLst>
            </a:custGeom>
            <a:solidFill>
              <a:srgbClr val="99CCFF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95" name="Freeform 72">
              <a:extLst>
                <a:ext uri="{FF2B5EF4-FFF2-40B4-BE49-F238E27FC236}">
                  <a16:creationId xmlns:a16="http://schemas.microsoft.com/office/drawing/2014/main" id="{89F551EF-CD23-498B-9F42-CCA805C6CB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68" y="3475"/>
              <a:ext cx="20" cy="50"/>
            </a:xfrm>
            <a:custGeom>
              <a:avLst/>
              <a:gdLst>
                <a:gd name="T0" fmla="*/ 0 w 164"/>
                <a:gd name="T1" fmla="*/ 0 h 426"/>
                <a:gd name="T2" fmla="*/ 0 w 164"/>
                <a:gd name="T3" fmla="*/ 0 h 426"/>
                <a:gd name="T4" fmla="*/ 0 w 164"/>
                <a:gd name="T5" fmla="*/ 0 h 426"/>
                <a:gd name="T6" fmla="*/ 0 w 164"/>
                <a:gd name="T7" fmla="*/ 0 h 426"/>
                <a:gd name="T8" fmla="*/ 0 w 164"/>
                <a:gd name="T9" fmla="*/ 0 h 426"/>
                <a:gd name="T10" fmla="*/ 0 w 164"/>
                <a:gd name="T11" fmla="*/ 0 h 426"/>
                <a:gd name="T12" fmla="*/ 0 w 164"/>
                <a:gd name="T13" fmla="*/ 0 h 426"/>
                <a:gd name="T14" fmla="*/ 0 w 164"/>
                <a:gd name="T15" fmla="*/ 0 h 426"/>
                <a:gd name="T16" fmla="*/ 0 w 164"/>
                <a:gd name="T17" fmla="*/ 0 h 426"/>
                <a:gd name="T18" fmla="*/ 0 w 164"/>
                <a:gd name="T19" fmla="*/ 0 h 426"/>
                <a:gd name="T20" fmla="*/ 0 w 164"/>
                <a:gd name="T21" fmla="*/ 0 h 426"/>
                <a:gd name="T22" fmla="*/ 0 w 164"/>
                <a:gd name="T23" fmla="*/ 0 h 426"/>
                <a:gd name="T24" fmla="*/ 0 w 164"/>
                <a:gd name="T25" fmla="*/ 0 h 426"/>
                <a:gd name="T26" fmla="*/ 0 w 164"/>
                <a:gd name="T27" fmla="*/ 0 h 426"/>
                <a:gd name="T28" fmla="*/ 0 w 164"/>
                <a:gd name="T29" fmla="*/ 0 h 4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4"/>
                <a:gd name="T46" fmla="*/ 0 h 426"/>
                <a:gd name="T47" fmla="*/ 164 w 164"/>
                <a:gd name="T48" fmla="*/ 426 h 4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4" h="426">
                  <a:moveTo>
                    <a:pt x="80" y="6"/>
                  </a:moveTo>
                  <a:cubicBezTo>
                    <a:pt x="79" y="6"/>
                    <a:pt x="81" y="0"/>
                    <a:pt x="85" y="15"/>
                  </a:cubicBezTo>
                  <a:cubicBezTo>
                    <a:pt x="89" y="30"/>
                    <a:pt x="93" y="58"/>
                    <a:pt x="103" y="94"/>
                  </a:cubicBezTo>
                  <a:cubicBezTo>
                    <a:pt x="113" y="130"/>
                    <a:pt x="136" y="199"/>
                    <a:pt x="145" y="230"/>
                  </a:cubicBezTo>
                  <a:cubicBezTo>
                    <a:pt x="154" y="261"/>
                    <a:pt x="152" y="264"/>
                    <a:pt x="155" y="280"/>
                  </a:cubicBezTo>
                  <a:cubicBezTo>
                    <a:pt x="158" y="296"/>
                    <a:pt x="164" y="308"/>
                    <a:pt x="161" y="327"/>
                  </a:cubicBezTo>
                  <a:cubicBezTo>
                    <a:pt x="158" y="346"/>
                    <a:pt x="153" y="380"/>
                    <a:pt x="139" y="396"/>
                  </a:cubicBezTo>
                  <a:cubicBezTo>
                    <a:pt x="125" y="412"/>
                    <a:pt x="93" y="426"/>
                    <a:pt x="74" y="424"/>
                  </a:cubicBezTo>
                  <a:cubicBezTo>
                    <a:pt x="55" y="422"/>
                    <a:pt x="34" y="401"/>
                    <a:pt x="22" y="381"/>
                  </a:cubicBezTo>
                  <a:cubicBezTo>
                    <a:pt x="10" y="361"/>
                    <a:pt x="0" y="335"/>
                    <a:pt x="1" y="306"/>
                  </a:cubicBezTo>
                  <a:cubicBezTo>
                    <a:pt x="2" y="277"/>
                    <a:pt x="21" y="231"/>
                    <a:pt x="28" y="204"/>
                  </a:cubicBezTo>
                  <a:cubicBezTo>
                    <a:pt x="35" y="177"/>
                    <a:pt x="37" y="167"/>
                    <a:pt x="43" y="144"/>
                  </a:cubicBezTo>
                  <a:cubicBezTo>
                    <a:pt x="49" y="121"/>
                    <a:pt x="59" y="84"/>
                    <a:pt x="65" y="63"/>
                  </a:cubicBezTo>
                  <a:cubicBezTo>
                    <a:pt x="71" y="42"/>
                    <a:pt x="75" y="25"/>
                    <a:pt x="77" y="16"/>
                  </a:cubicBezTo>
                  <a:cubicBezTo>
                    <a:pt x="79" y="7"/>
                    <a:pt x="75" y="7"/>
                    <a:pt x="80" y="6"/>
                  </a:cubicBezTo>
                  <a:close/>
                </a:path>
              </a:pathLst>
            </a:custGeom>
            <a:solidFill>
              <a:srgbClr val="99CCFF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96" name="Freeform 73">
              <a:extLst>
                <a:ext uri="{FF2B5EF4-FFF2-40B4-BE49-F238E27FC236}">
                  <a16:creationId xmlns:a16="http://schemas.microsoft.com/office/drawing/2014/main" id="{12F8528D-1627-4D1D-A83D-24532C2A6B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11" y="3182"/>
              <a:ext cx="20" cy="50"/>
            </a:xfrm>
            <a:custGeom>
              <a:avLst/>
              <a:gdLst>
                <a:gd name="T0" fmla="*/ 0 w 164"/>
                <a:gd name="T1" fmla="*/ 0 h 426"/>
                <a:gd name="T2" fmla="*/ 0 w 164"/>
                <a:gd name="T3" fmla="*/ 0 h 426"/>
                <a:gd name="T4" fmla="*/ 0 w 164"/>
                <a:gd name="T5" fmla="*/ 0 h 426"/>
                <a:gd name="T6" fmla="*/ 0 w 164"/>
                <a:gd name="T7" fmla="*/ 0 h 426"/>
                <a:gd name="T8" fmla="*/ 0 w 164"/>
                <a:gd name="T9" fmla="*/ 0 h 426"/>
                <a:gd name="T10" fmla="*/ 0 w 164"/>
                <a:gd name="T11" fmla="*/ 0 h 426"/>
                <a:gd name="T12" fmla="*/ 0 w 164"/>
                <a:gd name="T13" fmla="*/ 0 h 426"/>
                <a:gd name="T14" fmla="*/ 0 w 164"/>
                <a:gd name="T15" fmla="*/ 0 h 426"/>
                <a:gd name="T16" fmla="*/ 0 w 164"/>
                <a:gd name="T17" fmla="*/ 0 h 426"/>
                <a:gd name="T18" fmla="*/ 0 w 164"/>
                <a:gd name="T19" fmla="*/ 0 h 426"/>
                <a:gd name="T20" fmla="*/ 0 w 164"/>
                <a:gd name="T21" fmla="*/ 0 h 426"/>
                <a:gd name="T22" fmla="*/ 0 w 164"/>
                <a:gd name="T23" fmla="*/ 0 h 426"/>
                <a:gd name="T24" fmla="*/ 0 w 164"/>
                <a:gd name="T25" fmla="*/ 0 h 426"/>
                <a:gd name="T26" fmla="*/ 0 w 164"/>
                <a:gd name="T27" fmla="*/ 0 h 426"/>
                <a:gd name="T28" fmla="*/ 0 w 164"/>
                <a:gd name="T29" fmla="*/ 0 h 4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4"/>
                <a:gd name="T46" fmla="*/ 0 h 426"/>
                <a:gd name="T47" fmla="*/ 164 w 164"/>
                <a:gd name="T48" fmla="*/ 426 h 4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4" h="426">
                  <a:moveTo>
                    <a:pt x="80" y="6"/>
                  </a:moveTo>
                  <a:cubicBezTo>
                    <a:pt x="79" y="6"/>
                    <a:pt x="81" y="0"/>
                    <a:pt x="85" y="15"/>
                  </a:cubicBezTo>
                  <a:cubicBezTo>
                    <a:pt x="89" y="30"/>
                    <a:pt x="93" y="58"/>
                    <a:pt x="103" y="94"/>
                  </a:cubicBezTo>
                  <a:cubicBezTo>
                    <a:pt x="113" y="130"/>
                    <a:pt x="136" y="199"/>
                    <a:pt x="145" y="230"/>
                  </a:cubicBezTo>
                  <a:cubicBezTo>
                    <a:pt x="154" y="261"/>
                    <a:pt x="152" y="264"/>
                    <a:pt x="155" y="280"/>
                  </a:cubicBezTo>
                  <a:cubicBezTo>
                    <a:pt x="158" y="296"/>
                    <a:pt x="164" y="308"/>
                    <a:pt x="161" y="327"/>
                  </a:cubicBezTo>
                  <a:cubicBezTo>
                    <a:pt x="158" y="346"/>
                    <a:pt x="153" y="380"/>
                    <a:pt x="139" y="396"/>
                  </a:cubicBezTo>
                  <a:cubicBezTo>
                    <a:pt x="125" y="412"/>
                    <a:pt x="93" y="426"/>
                    <a:pt x="74" y="424"/>
                  </a:cubicBezTo>
                  <a:cubicBezTo>
                    <a:pt x="55" y="422"/>
                    <a:pt x="34" y="401"/>
                    <a:pt x="22" y="381"/>
                  </a:cubicBezTo>
                  <a:cubicBezTo>
                    <a:pt x="10" y="361"/>
                    <a:pt x="0" y="335"/>
                    <a:pt x="1" y="306"/>
                  </a:cubicBezTo>
                  <a:cubicBezTo>
                    <a:pt x="2" y="277"/>
                    <a:pt x="21" y="231"/>
                    <a:pt x="28" y="204"/>
                  </a:cubicBezTo>
                  <a:cubicBezTo>
                    <a:pt x="35" y="177"/>
                    <a:pt x="37" y="167"/>
                    <a:pt x="43" y="144"/>
                  </a:cubicBezTo>
                  <a:cubicBezTo>
                    <a:pt x="49" y="121"/>
                    <a:pt x="59" y="84"/>
                    <a:pt x="65" y="63"/>
                  </a:cubicBezTo>
                  <a:cubicBezTo>
                    <a:pt x="71" y="42"/>
                    <a:pt x="75" y="25"/>
                    <a:pt x="77" y="16"/>
                  </a:cubicBezTo>
                  <a:cubicBezTo>
                    <a:pt x="79" y="7"/>
                    <a:pt x="75" y="7"/>
                    <a:pt x="80" y="6"/>
                  </a:cubicBezTo>
                  <a:close/>
                </a:path>
              </a:pathLst>
            </a:custGeom>
            <a:solidFill>
              <a:srgbClr val="99CCFF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97" name="Freeform 74">
              <a:extLst>
                <a:ext uri="{FF2B5EF4-FFF2-40B4-BE49-F238E27FC236}">
                  <a16:creationId xmlns:a16="http://schemas.microsoft.com/office/drawing/2014/main" id="{9ED730FD-2359-4743-9476-A259F68D13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4" y="3182"/>
              <a:ext cx="20" cy="50"/>
            </a:xfrm>
            <a:custGeom>
              <a:avLst/>
              <a:gdLst>
                <a:gd name="T0" fmla="*/ 0 w 164"/>
                <a:gd name="T1" fmla="*/ 0 h 426"/>
                <a:gd name="T2" fmla="*/ 0 w 164"/>
                <a:gd name="T3" fmla="*/ 0 h 426"/>
                <a:gd name="T4" fmla="*/ 0 w 164"/>
                <a:gd name="T5" fmla="*/ 0 h 426"/>
                <a:gd name="T6" fmla="*/ 0 w 164"/>
                <a:gd name="T7" fmla="*/ 0 h 426"/>
                <a:gd name="T8" fmla="*/ 0 w 164"/>
                <a:gd name="T9" fmla="*/ 0 h 426"/>
                <a:gd name="T10" fmla="*/ 0 w 164"/>
                <a:gd name="T11" fmla="*/ 0 h 426"/>
                <a:gd name="T12" fmla="*/ 0 w 164"/>
                <a:gd name="T13" fmla="*/ 0 h 426"/>
                <a:gd name="T14" fmla="*/ 0 w 164"/>
                <a:gd name="T15" fmla="*/ 0 h 426"/>
                <a:gd name="T16" fmla="*/ 0 w 164"/>
                <a:gd name="T17" fmla="*/ 0 h 426"/>
                <a:gd name="T18" fmla="*/ 0 w 164"/>
                <a:gd name="T19" fmla="*/ 0 h 426"/>
                <a:gd name="T20" fmla="*/ 0 w 164"/>
                <a:gd name="T21" fmla="*/ 0 h 426"/>
                <a:gd name="T22" fmla="*/ 0 w 164"/>
                <a:gd name="T23" fmla="*/ 0 h 426"/>
                <a:gd name="T24" fmla="*/ 0 w 164"/>
                <a:gd name="T25" fmla="*/ 0 h 426"/>
                <a:gd name="T26" fmla="*/ 0 w 164"/>
                <a:gd name="T27" fmla="*/ 0 h 426"/>
                <a:gd name="T28" fmla="*/ 0 w 164"/>
                <a:gd name="T29" fmla="*/ 0 h 4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4"/>
                <a:gd name="T46" fmla="*/ 0 h 426"/>
                <a:gd name="T47" fmla="*/ 164 w 164"/>
                <a:gd name="T48" fmla="*/ 426 h 4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4" h="426">
                  <a:moveTo>
                    <a:pt x="80" y="6"/>
                  </a:moveTo>
                  <a:cubicBezTo>
                    <a:pt x="79" y="6"/>
                    <a:pt x="81" y="0"/>
                    <a:pt x="85" y="15"/>
                  </a:cubicBezTo>
                  <a:cubicBezTo>
                    <a:pt x="89" y="30"/>
                    <a:pt x="93" y="58"/>
                    <a:pt x="103" y="94"/>
                  </a:cubicBezTo>
                  <a:cubicBezTo>
                    <a:pt x="113" y="130"/>
                    <a:pt x="136" y="199"/>
                    <a:pt x="145" y="230"/>
                  </a:cubicBezTo>
                  <a:cubicBezTo>
                    <a:pt x="154" y="261"/>
                    <a:pt x="152" y="264"/>
                    <a:pt x="155" y="280"/>
                  </a:cubicBezTo>
                  <a:cubicBezTo>
                    <a:pt x="158" y="296"/>
                    <a:pt x="164" y="308"/>
                    <a:pt x="161" y="327"/>
                  </a:cubicBezTo>
                  <a:cubicBezTo>
                    <a:pt x="158" y="346"/>
                    <a:pt x="153" y="380"/>
                    <a:pt x="139" y="396"/>
                  </a:cubicBezTo>
                  <a:cubicBezTo>
                    <a:pt x="125" y="412"/>
                    <a:pt x="93" y="426"/>
                    <a:pt x="74" y="424"/>
                  </a:cubicBezTo>
                  <a:cubicBezTo>
                    <a:pt x="55" y="422"/>
                    <a:pt x="34" y="401"/>
                    <a:pt x="22" y="381"/>
                  </a:cubicBezTo>
                  <a:cubicBezTo>
                    <a:pt x="10" y="361"/>
                    <a:pt x="0" y="335"/>
                    <a:pt x="1" y="306"/>
                  </a:cubicBezTo>
                  <a:cubicBezTo>
                    <a:pt x="2" y="277"/>
                    <a:pt x="21" y="231"/>
                    <a:pt x="28" y="204"/>
                  </a:cubicBezTo>
                  <a:cubicBezTo>
                    <a:pt x="35" y="177"/>
                    <a:pt x="37" y="167"/>
                    <a:pt x="43" y="144"/>
                  </a:cubicBezTo>
                  <a:cubicBezTo>
                    <a:pt x="49" y="121"/>
                    <a:pt x="59" y="84"/>
                    <a:pt x="65" y="63"/>
                  </a:cubicBezTo>
                  <a:cubicBezTo>
                    <a:pt x="71" y="42"/>
                    <a:pt x="75" y="25"/>
                    <a:pt x="77" y="16"/>
                  </a:cubicBezTo>
                  <a:cubicBezTo>
                    <a:pt x="79" y="7"/>
                    <a:pt x="75" y="7"/>
                    <a:pt x="80" y="6"/>
                  </a:cubicBezTo>
                  <a:close/>
                </a:path>
              </a:pathLst>
            </a:custGeom>
            <a:solidFill>
              <a:srgbClr val="99CCFF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98" name="Freeform 75">
              <a:extLst>
                <a:ext uri="{FF2B5EF4-FFF2-40B4-BE49-F238E27FC236}">
                  <a16:creationId xmlns:a16="http://schemas.microsoft.com/office/drawing/2014/main" id="{DA42CB6E-CE42-48CF-B194-8B22F93248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11" y="4098"/>
              <a:ext cx="20" cy="50"/>
            </a:xfrm>
            <a:custGeom>
              <a:avLst/>
              <a:gdLst>
                <a:gd name="T0" fmla="*/ 0 w 164"/>
                <a:gd name="T1" fmla="*/ 0 h 426"/>
                <a:gd name="T2" fmla="*/ 0 w 164"/>
                <a:gd name="T3" fmla="*/ 0 h 426"/>
                <a:gd name="T4" fmla="*/ 0 w 164"/>
                <a:gd name="T5" fmla="*/ 0 h 426"/>
                <a:gd name="T6" fmla="*/ 0 w 164"/>
                <a:gd name="T7" fmla="*/ 0 h 426"/>
                <a:gd name="T8" fmla="*/ 0 w 164"/>
                <a:gd name="T9" fmla="*/ 0 h 426"/>
                <a:gd name="T10" fmla="*/ 0 w 164"/>
                <a:gd name="T11" fmla="*/ 0 h 426"/>
                <a:gd name="T12" fmla="*/ 0 w 164"/>
                <a:gd name="T13" fmla="*/ 0 h 426"/>
                <a:gd name="T14" fmla="*/ 0 w 164"/>
                <a:gd name="T15" fmla="*/ 0 h 426"/>
                <a:gd name="T16" fmla="*/ 0 w 164"/>
                <a:gd name="T17" fmla="*/ 0 h 426"/>
                <a:gd name="T18" fmla="*/ 0 w 164"/>
                <a:gd name="T19" fmla="*/ 0 h 426"/>
                <a:gd name="T20" fmla="*/ 0 w 164"/>
                <a:gd name="T21" fmla="*/ 0 h 426"/>
                <a:gd name="T22" fmla="*/ 0 w 164"/>
                <a:gd name="T23" fmla="*/ 0 h 426"/>
                <a:gd name="T24" fmla="*/ 0 w 164"/>
                <a:gd name="T25" fmla="*/ 0 h 426"/>
                <a:gd name="T26" fmla="*/ 0 w 164"/>
                <a:gd name="T27" fmla="*/ 0 h 426"/>
                <a:gd name="T28" fmla="*/ 0 w 164"/>
                <a:gd name="T29" fmla="*/ 0 h 4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4"/>
                <a:gd name="T46" fmla="*/ 0 h 426"/>
                <a:gd name="T47" fmla="*/ 164 w 164"/>
                <a:gd name="T48" fmla="*/ 426 h 4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4" h="426">
                  <a:moveTo>
                    <a:pt x="80" y="6"/>
                  </a:moveTo>
                  <a:cubicBezTo>
                    <a:pt x="79" y="6"/>
                    <a:pt x="81" y="0"/>
                    <a:pt x="85" y="15"/>
                  </a:cubicBezTo>
                  <a:cubicBezTo>
                    <a:pt x="89" y="30"/>
                    <a:pt x="93" y="58"/>
                    <a:pt x="103" y="94"/>
                  </a:cubicBezTo>
                  <a:cubicBezTo>
                    <a:pt x="113" y="130"/>
                    <a:pt x="136" y="199"/>
                    <a:pt x="145" y="230"/>
                  </a:cubicBezTo>
                  <a:cubicBezTo>
                    <a:pt x="154" y="261"/>
                    <a:pt x="152" y="264"/>
                    <a:pt x="155" y="280"/>
                  </a:cubicBezTo>
                  <a:cubicBezTo>
                    <a:pt x="158" y="296"/>
                    <a:pt x="164" y="308"/>
                    <a:pt x="161" y="327"/>
                  </a:cubicBezTo>
                  <a:cubicBezTo>
                    <a:pt x="158" y="346"/>
                    <a:pt x="153" y="380"/>
                    <a:pt x="139" y="396"/>
                  </a:cubicBezTo>
                  <a:cubicBezTo>
                    <a:pt x="125" y="412"/>
                    <a:pt x="93" y="426"/>
                    <a:pt x="74" y="424"/>
                  </a:cubicBezTo>
                  <a:cubicBezTo>
                    <a:pt x="55" y="422"/>
                    <a:pt x="34" y="401"/>
                    <a:pt x="22" y="381"/>
                  </a:cubicBezTo>
                  <a:cubicBezTo>
                    <a:pt x="10" y="361"/>
                    <a:pt x="0" y="335"/>
                    <a:pt x="1" y="306"/>
                  </a:cubicBezTo>
                  <a:cubicBezTo>
                    <a:pt x="2" y="277"/>
                    <a:pt x="21" y="231"/>
                    <a:pt x="28" y="204"/>
                  </a:cubicBezTo>
                  <a:cubicBezTo>
                    <a:pt x="35" y="177"/>
                    <a:pt x="37" y="167"/>
                    <a:pt x="43" y="144"/>
                  </a:cubicBezTo>
                  <a:cubicBezTo>
                    <a:pt x="49" y="121"/>
                    <a:pt x="59" y="84"/>
                    <a:pt x="65" y="63"/>
                  </a:cubicBezTo>
                  <a:cubicBezTo>
                    <a:pt x="71" y="42"/>
                    <a:pt x="75" y="25"/>
                    <a:pt x="77" y="16"/>
                  </a:cubicBezTo>
                  <a:cubicBezTo>
                    <a:pt x="79" y="7"/>
                    <a:pt x="75" y="7"/>
                    <a:pt x="80" y="6"/>
                  </a:cubicBezTo>
                  <a:close/>
                </a:path>
              </a:pathLst>
            </a:custGeom>
            <a:solidFill>
              <a:srgbClr val="99CCFF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99" name="Freeform 76">
              <a:extLst>
                <a:ext uri="{FF2B5EF4-FFF2-40B4-BE49-F238E27FC236}">
                  <a16:creationId xmlns:a16="http://schemas.microsoft.com/office/drawing/2014/main" id="{A0A27D02-1E12-4479-94D1-3FC34B68FF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4" y="4098"/>
              <a:ext cx="20" cy="50"/>
            </a:xfrm>
            <a:custGeom>
              <a:avLst/>
              <a:gdLst>
                <a:gd name="T0" fmla="*/ 0 w 164"/>
                <a:gd name="T1" fmla="*/ 0 h 426"/>
                <a:gd name="T2" fmla="*/ 0 w 164"/>
                <a:gd name="T3" fmla="*/ 0 h 426"/>
                <a:gd name="T4" fmla="*/ 0 w 164"/>
                <a:gd name="T5" fmla="*/ 0 h 426"/>
                <a:gd name="T6" fmla="*/ 0 w 164"/>
                <a:gd name="T7" fmla="*/ 0 h 426"/>
                <a:gd name="T8" fmla="*/ 0 w 164"/>
                <a:gd name="T9" fmla="*/ 0 h 426"/>
                <a:gd name="T10" fmla="*/ 0 w 164"/>
                <a:gd name="T11" fmla="*/ 0 h 426"/>
                <a:gd name="T12" fmla="*/ 0 w 164"/>
                <a:gd name="T13" fmla="*/ 0 h 426"/>
                <a:gd name="T14" fmla="*/ 0 w 164"/>
                <a:gd name="T15" fmla="*/ 0 h 426"/>
                <a:gd name="T16" fmla="*/ 0 w 164"/>
                <a:gd name="T17" fmla="*/ 0 h 426"/>
                <a:gd name="T18" fmla="*/ 0 w 164"/>
                <a:gd name="T19" fmla="*/ 0 h 426"/>
                <a:gd name="T20" fmla="*/ 0 w 164"/>
                <a:gd name="T21" fmla="*/ 0 h 426"/>
                <a:gd name="T22" fmla="*/ 0 w 164"/>
                <a:gd name="T23" fmla="*/ 0 h 426"/>
                <a:gd name="T24" fmla="*/ 0 w 164"/>
                <a:gd name="T25" fmla="*/ 0 h 426"/>
                <a:gd name="T26" fmla="*/ 0 w 164"/>
                <a:gd name="T27" fmla="*/ 0 h 426"/>
                <a:gd name="T28" fmla="*/ 0 w 164"/>
                <a:gd name="T29" fmla="*/ 0 h 4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4"/>
                <a:gd name="T46" fmla="*/ 0 h 426"/>
                <a:gd name="T47" fmla="*/ 164 w 164"/>
                <a:gd name="T48" fmla="*/ 426 h 4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4" h="426">
                  <a:moveTo>
                    <a:pt x="80" y="6"/>
                  </a:moveTo>
                  <a:cubicBezTo>
                    <a:pt x="79" y="6"/>
                    <a:pt x="81" y="0"/>
                    <a:pt x="85" y="15"/>
                  </a:cubicBezTo>
                  <a:cubicBezTo>
                    <a:pt x="89" y="30"/>
                    <a:pt x="93" y="58"/>
                    <a:pt x="103" y="94"/>
                  </a:cubicBezTo>
                  <a:cubicBezTo>
                    <a:pt x="113" y="130"/>
                    <a:pt x="136" y="199"/>
                    <a:pt x="145" y="230"/>
                  </a:cubicBezTo>
                  <a:cubicBezTo>
                    <a:pt x="154" y="261"/>
                    <a:pt x="152" y="264"/>
                    <a:pt x="155" y="280"/>
                  </a:cubicBezTo>
                  <a:cubicBezTo>
                    <a:pt x="158" y="296"/>
                    <a:pt x="164" y="308"/>
                    <a:pt x="161" y="327"/>
                  </a:cubicBezTo>
                  <a:cubicBezTo>
                    <a:pt x="158" y="346"/>
                    <a:pt x="153" y="380"/>
                    <a:pt x="139" y="396"/>
                  </a:cubicBezTo>
                  <a:cubicBezTo>
                    <a:pt x="125" y="412"/>
                    <a:pt x="93" y="426"/>
                    <a:pt x="74" y="424"/>
                  </a:cubicBezTo>
                  <a:cubicBezTo>
                    <a:pt x="55" y="422"/>
                    <a:pt x="34" y="401"/>
                    <a:pt x="22" y="381"/>
                  </a:cubicBezTo>
                  <a:cubicBezTo>
                    <a:pt x="10" y="361"/>
                    <a:pt x="0" y="335"/>
                    <a:pt x="1" y="306"/>
                  </a:cubicBezTo>
                  <a:cubicBezTo>
                    <a:pt x="2" y="277"/>
                    <a:pt x="21" y="231"/>
                    <a:pt x="28" y="204"/>
                  </a:cubicBezTo>
                  <a:cubicBezTo>
                    <a:pt x="35" y="177"/>
                    <a:pt x="37" y="167"/>
                    <a:pt x="43" y="144"/>
                  </a:cubicBezTo>
                  <a:cubicBezTo>
                    <a:pt x="49" y="121"/>
                    <a:pt x="59" y="84"/>
                    <a:pt x="65" y="63"/>
                  </a:cubicBezTo>
                  <a:cubicBezTo>
                    <a:pt x="71" y="42"/>
                    <a:pt x="75" y="25"/>
                    <a:pt x="77" y="16"/>
                  </a:cubicBezTo>
                  <a:cubicBezTo>
                    <a:pt x="79" y="7"/>
                    <a:pt x="75" y="7"/>
                    <a:pt x="80" y="6"/>
                  </a:cubicBezTo>
                  <a:close/>
                </a:path>
              </a:pathLst>
            </a:custGeom>
            <a:solidFill>
              <a:srgbClr val="99CCFF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400" name="Text Box 77">
              <a:extLst>
                <a:ext uri="{FF2B5EF4-FFF2-40B4-BE49-F238E27FC236}">
                  <a16:creationId xmlns:a16="http://schemas.microsoft.com/office/drawing/2014/main" id="{4FBFD79F-D002-4AF9-9FFF-83211B8318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9" y="900"/>
              <a:ext cx="1550" cy="3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 </a:t>
              </a:r>
              <a:r>
                <a:rPr lang="pt-BR" altLang="pt-BR" sz="1600" b="1">
                  <a:solidFill>
                    <a:schemeClr val="bg2"/>
                  </a:solidFill>
                </a:rPr>
                <a:t>Sensores de Pressão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solidFill>
                    <a:schemeClr val="bg2"/>
                  </a:solidFill>
                </a:rPr>
                <a:t>Aórticos e Carotídeos</a:t>
              </a:r>
            </a:p>
          </p:txBody>
        </p:sp>
        <p:sp>
          <p:nvSpPr>
            <p:cNvPr id="14401" name="Text Box 78">
              <a:extLst>
                <a:ext uri="{FF2B5EF4-FFF2-40B4-BE49-F238E27FC236}">
                  <a16:creationId xmlns:a16="http://schemas.microsoft.com/office/drawing/2014/main" id="{454EFC3D-98AE-411D-A649-7071DD668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" y="563"/>
              <a:ext cx="1530" cy="3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 </a:t>
              </a:r>
              <a:r>
                <a:rPr lang="pt-BR" altLang="pt-BR" sz="1600" b="1">
                  <a:solidFill>
                    <a:schemeClr val="bg2"/>
                  </a:solidFill>
                </a:rPr>
                <a:t>Sensores de Volume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solidFill>
                    <a:schemeClr val="bg2"/>
                  </a:solidFill>
                </a:rPr>
                <a:t>Atriais e Pulmonares</a:t>
              </a:r>
            </a:p>
          </p:txBody>
        </p:sp>
        <p:sp>
          <p:nvSpPr>
            <p:cNvPr id="14402" name="Text Box 79">
              <a:extLst>
                <a:ext uri="{FF2B5EF4-FFF2-40B4-BE49-F238E27FC236}">
                  <a16:creationId xmlns:a16="http://schemas.microsoft.com/office/drawing/2014/main" id="{0A82E0DE-433E-4767-AA18-B809896FC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0" y="3850"/>
              <a:ext cx="1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  <a:buFontTx/>
                <a:buNone/>
              </a:pPr>
              <a:endParaRPr lang="pt-BR" altLang="pt-BR" sz="1400" i="1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A1FAD94-1123-4ECD-8056-9DBA1701D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44"/>
    </mc:Choice>
    <mc:Fallback xmlns="">
      <p:transition spd="slow" advTm="58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135C058-E051-45F4-B567-E3EFCA6763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sz="3600" b="1">
                <a:solidFill>
                  <a:schemeClr val="accent2"/>
                </a:solidFill>
                <a:effectLst/>
              </a:rPr>
              <a:t>Mecanismos Efetores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6A986BB-62C5-4C0A-931A-3B2FB3904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600" y="1303338"/>
            <a:ext cx="8242300" cy="478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Taxa de Filtra</a:t>
            </a:r>
            <a:r>
              <a:rPr lang="pt-BR" altLang="pt-BR" sz="2800" b="1">
                <a:solidFill>
                  <a:schemeClr val="bg2"/>
                </a:solidFill>
                <a:effectLst/>
              </a:rPr>
              <a:t>ç</a:t>
            </a: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ão Glomerular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endParaRPr lang="pt-BR" altLang="pt-BR" sz="2800" b="1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pt-BR" altLang="pt-BR" sz="2800" b="1">
                <a:solidFill>
                  <a:schemeClr val="bg2"/>
                </a:solidFill>
                <a:effectLst/>
              </a:rPr>
              <a:t>ç</a:t>
            </a: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as de </a:t>
            </a:r>
            <a:r>
              <a:rPr lang="pt-BR" altLang="pt-BR" sz="2800" b="1" i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Starling</a:t>
            </a: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nos Capilares Peritubulares,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endParaRPr lang="pt-BR" altLang="pt-BR" sz="2800" b="1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Mecanismos Efetores Humorais: Sistema Renina-Angiotensina-Aldosterona, Pept</a:t>
            </a:r>
            <a:r>
              <a:rPr lang="pt-BR" altLang="pt-BR" sz="2800" b="1">
                <a:solidFill>
                  <a:schemeClr val="bg2"/>
                </a:solidFill>
                <a:effectLst/>
              </a:rPr>
              <a:t>í</a:t>
            </a: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deos Natriur</a:t>
            </a:r>
            <a:r>
              <a:rPr lang="pt-BR" altLang="pt-BR" sz="2800" b="1">
                <a:solidFill>
                  <a:schemeClr val="bg2"/>
                </a:solidFill>
                <a:effectLst/>
              </a:rPr>
              <a:t>é</a:t>
            </a: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ticos, Fatores Derivados do Endot</a:t>
            </a:r>
            <a:r>
              <a:rPr lang="pt-BR" altLang="pt-BR" sz="2800" b="1">
                <a:solidFill>
                  <a:schemeClr val="bg2"/>
                </a:solidFill>
                <a:effectLst/>
              </a:rPr>
              <a:t>é</a:t>
            </a: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lio (NO),</a:t>
            </a:r>
          </a:p>
          <a:p>
            <a:pPr>
              <a:lnSpc>
                <a:spcPct val="80000"/>
              </a:lnSpc>
              <a:buClr>
                <a:schemeClr val="bg2"/>
              </a:buClr>
            </a:pPr>
            <a:endParaRPr lang="pt-BR" altLang="pt-BR" sz="2800" b="1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chemeClr val="bg2"/>
              </a:buClr>
            </a:pPr>
            <a:r>
              <a:rPr lang="en-US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Nervos Renais.</a:t>
            </a:r>
            <a:endParaRPr lang="pt-BR" altLang="pt-BR" sz="1800">
              <a:solidFill>
                <a:schemeClr val="bg2"/>
              </a:solidFill>
              <a:effectLst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2A3FAC98-424C-4357-BD45-E311D8873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13" y="6081713"/>
            <a:ext cx="2905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677BB41-B314-4A41-A019-CC3BEFBE5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05"/>
    </mc:Choice>
    <mc:Fallback xmlns="">
      <p:transition spd="slow" advTm="7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volume4">
            <a:extLst>
              <a:ext uri="{FF2B5EF4-FFF2-40B4-BE49-F238E27FC236}">
                <a16:creationId xmlns:a16="http://schemas.microsoft.com/office/drawing/2014/main" id="{78483BD7-84E4-496B-B582-0BC28BF6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2038"/>
            <a:ext cx="8458200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6">
            <a:extLst>
              <a:ext uri="{FF2B5EF4-FFF2-40B4-BE49-F238E27FC236}">
                <a16:creationId xmlns:a16="http://schemas.microsoft.com/office/drawing/2014/main" id="{17E173B4-A12D-49EE-A40F-EA84A31E8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0" y="228600"/>
            <a:ext cx="5345113" cy="519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2800" b="1">
                <a:solidFill>
                  <a:schemeClr val="accent2"/>
                </a:solidFill>
              </a:rPr>
              <a:t>Taxa de Filtração Glomerular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0908C55-9E9E-4FB8-B37F-8C72F7875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9"/>
    </mc:Choice>
    <mc:Fallback xmlns="">
      <p:transition spd="slow" advTm="13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9A45E53C-A790-4FD3-A7C5-887A675FC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2113"/>
            <a:ext cx="77724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4000" b="1">
                <a:solidFill>
                  <a:schemeClr val="accent2"/>
                </a:solidFill>
                <a:latin typeface="Arial" panose="020B0604020202020204" pitchFamily="34" charset="0"/>
                <a:ea typeface="ヒラギノ角ゴ ProN W3" pitchFamily="-110" charset="-128"/>
                <a:cs typeface="Arial" panose="020B0604020202020204" pitchFamily="34" charset="0"/>
              </a:rPr>
              <a:t>Fatores Peritubulares e Intratubulares</a:t>
            </a: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BE0719B7-599D-4AAE-9D67-232E8AE04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3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pt-BR" altLang="pt-BR" sz="3600" b="1">
                <a:solidFill>
                  <a:srgbClr val="292929"/>
                </a:solidFill>
                <a:latin typeface="Arial" panose="020B0604020202020204" pitchFamily="34" charset="0"/>
              </a:rPr>
              <a:t>For</a:t>
            </a:r>
            <a:r>
              <a:rPr lang="pt-BR" altLang="pt-BR" sz="3600" b="1">
                <a:solidFill>
                  <a:srgbClr val="292929"/>
                </a:solidFill>
              </a:rPr>
              <a:t>ç</a:t>
            </a:r>
            <a:r>
              <a:rPr lang="pt-BR" altLang="pt-BR" sz="3600" b="1">
                <a:solidFill>
                  <a:srgbClr val="292929"/>
                </a:solidFill>
                <a:latin typeface="Arial" panose="020B0604020202020204" pitchFamily="34" charset="0"/>
              </a:rPr>
              <a:t>as de Starling nos Capilares Peritubulares</a:t>
            </a:r>
          </a:p>
          <a:p>
            <a:pPr>
              <a:lnSpc>
                <a:spcPct val="140000"/>
              </a:lnSpc>
            </a:pPr>
            <a:r>
              <a:rPr lang="pt-BR" altLang="pt-BR" sz="3600" b="1">
                <a:solidFill>
                  <a:srgbClr val="292929"/>
                </a:solidFill>
                <a:latin typeface="Arial" panose="020B0604020202020204" pitchFamily="34" charset="0"/>
              </a:rPr>
              <a:t>Composi</a:t>
            </a:r>
            <a:r>
              <a:rPr lang="pt-BR" altLang="pt-BR" sz="3600" b="1">
                <a:solidFill>
                  <a:srgbClr val="292929"/>
                </a:solidFill>
              </a:rPr>
              <a:t>ç</a:t>
            </a:r>
            <a:r>
              <a:rPr lang="pt-BR" altLang="pt-BR" sz="3600" b="1">
                <a:solidFill>
                  <a:srgbClr val="292929"/>
                </a:solidFill>
                <a:latin typeface="Arial" panose="020B0604020202020204" pitchFamily="34" charset="0"/>
              </a:rPr>
              <a:t>ão do Fluido Intratubular</a:t>
            </a:r>
          </a:p>
          <a:p>
            <a:endParaRPr lang="pt-BR" altLang="pt-BR" sz="3600">
              <a:solidFill>
                <a:srgbClr val="292929"/>
              </a:solidFill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41B1FC9-5372-49F5-972C-F9916F36F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14"/>
    </mc:Choice>
    <mc:Fallback xmlns="">
      <p:transition spd="slow" advTm="6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volume6">
            <a:extLst>
              <a:ext uri="{FF2B5EF4-FFF2-40B4-BE49-F238E27FC236}">
                <a16:creationId xmlns:a16="http://schemas.microsoft.com/office/drawing/2014/main" id="{AA547AF3-B160-47EE-AC5C-0B7DC2F92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"/>
            <a:ext cx="4191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>
            <a:extLst>
              <a:ext uri="{FF2B5EF4-FFF2-40B4-BE49-F238E27FC236}">
                <a16:creationId xmlns:a16="http://schemas.microsoft.com/office/drawing/2014/main" id="{A82795E2-872E-4A70-8480-AF3D5FDC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219575"/>
            <a:ext cx="27781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Capilares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Peritubulares</a:t>
            </a:r>
            <a:endParaRPr lang="pt-BR" altLang="pt-BR" sz="32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A99DB59-AD02-45B7-A527-4AAFBEE2D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7"/>
    </mc:Choice>
    <mc:Fallback xmlns="">
      <p:transition spd="slow" advTm="60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volume21">
            <a:extLst>
              <a:ext uri="{FF2B5EF4-FFF2-40B4-BE49-F238E27FC236}">
                <a16:creationId xmlns:a16="http://schemas.microsoft.com/office/drawing/2014/main" id="{2F389AA5-7F0F-48B9-A45A-7D6697859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46138"/>
            <a:ext cx="8723313" cy="54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>
            <a:extLst>
              <a:ext uri="{FF2B5EF4-FFF2-40B4-BE49-F238E27FC236}">
                <a16:creationId xmlns:a16="http://schemas.microsoft.com/office/drawing/2014/main" id="{174B5411-8CFE-4F53-90D8-B76B57C18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261938"/>
            <a:ext cx="8743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  <a:buFontTx/>
              <a:buNone/>
            </a:pPr>
            <a:r>
              <a:rPr lang="en-US" altLang="pt-BR" sz="3600" b="1">
                <a:solidFill>
                  <a:schemeClr val="accent2"/>
                </a:solidFill>
                <a:latin typeface="Arial" panose="020B0604020202020204" pitchFamily="34" charset="0"/>
              </a:rPr>
              <a:t>Capilares Glomerulares e Peritubulares</a:t>
            </a:r>
            <a:endParaRPr lang="pt-BR" altLang="pt-BR" sz="36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88BA20D-4FF0-4760-AB03-2A34E07E8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32"/>
    </mc:Choice>
    <mc:Fallback xmlns="">
      <p:transition spd="slow" advTm="37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A0035A0D-FE1F-44FB-8AB0-0C0259ADD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675" y="274638"/>
            <a:ext cx="8604250" cy="101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  <a:effectLst/>
              </a:rPr>
              <a:t>Forças de </a:t>
            </a:r>
            <a:r>
              <a:rPr lang="pt-BR" altLang="pt-BR" b="1" i="1">
                <a:solidFill>
                  <a:schemeClr val="accent2"/>
                </a:solidFill>
                <a:effectLst/>
              </a:rPr>
              <a:t>Starling</a:t>
            </a:r>
            <a:r>
              <a:rPr lang="pt-BR" altLang="pt-BR" b="1">
                <a:solidFill>
                  <a:schemeClr val="accent2"/>
                </a:solidFill>
                <a:effectLst/>
              </a:rPr>
              <a:t> nos Capilares Glomerulares e Peritubulares</a:t>
            </a:r>
          </a:p>
        </p:txBody>
      </p:sp>
      <p:pic>
        <p:nvPicPr>
          <p:cNvPr id="20483" name="Picture 5" descr="Volume Forças Físicas 1">
            <a:extLst>
              <a:ext uri="{FF2B5EF4-FFF2-40B4-BE49-F238E27FC236}">
                <a16:creationId xmlns:a16="http://schemas.microsoft.com/office/drawing/2014/main" id="{1CCDD405-5AD1-409C-BFE6-B946D4676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362075"/>
            <a:ext cx="3432175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>
            <a:extLst>
              <a:ext uri="{FF2B5EF4-FFF2-40B4-BE49-F238E27FC236}">
                <a16:creationId xmlns:a16="http://schemas.microsoft.com/office/drawing/2014/main" id="{56A02904-346B-4131-8A10-5384F7CB9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6270625"/>
            <a:ext cx="2905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Retângulo 1">
            <a:extLst>
              <a:ext uri="{FF2B5EF4-FFF2-40B4-BE49-F238E27FC236}">
                <a16:creationId xmlns:a16="http://schemas.microsoft.com/office/drawing/2014/main" id="{323CAEC4-A4B8-425B-9834-6A27AD156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6327775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b="1">
                <a:solidFill>
                  <a:schemeClr val="bg2"/>
                </a:solidFill>
                <a:latin typeface="Arial" panose="020B0604020202020204" pitchFamily="34" charset="0"/>
              </a:rPr>
              <a:t>Brenner &amp;  Rector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CA197FA-BB16-4722-AF07-02E4A8055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70"/>
    </mc:Choice>
    <mc:Fallback xmlns="">
      <p:transition spd="slow" advTm="18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33">
            <a:extLst>
              <a:ext uri="{FF2B5EF4-FFF2-40B4-BE49-F238E27FC236}">
                <a16:creationId xmlns:a16="http://schemas.microsoft.com/office/drawing/2014/main" id="{91EC3331-330C-4FDE-A741-74CFF2D948FE}"/>
              </a:ext>
            </a:extLst>
          </p:cNvPr>
          <p:cNvGrpSpPr>
            <a:grpSpLocks/>
          </p:cNvGrpSpPr>
          <p:nvPr/>
        </p:nvGrpSpPr>
        <p:grpSpPr bwMode="auto">
          <a:xfrm>
            <a:off x="0" y="577850"/>
            <a:ext cx="8896350" cy="6105525"/>
            <a:chOff x="0" y="364"/>
            <a:chExt cx="5604" cy="3846"/>
          </a:xfrm>
        </p:grpSpPr>
        <p:sp>
          <p:nvSpPr>
            <p:cNvPr id="21507" name="Text Box 4">
              <a:extLst>
                <a:ext uri="{FF2B5EF4-FFF2-40B4-BE49-F238E27FC236}">
                  <a16:creationId xmlns:a16="http://schemas.microsoft.com/office/drawing/2014/main" id="{6D3A48DA-C875-47AB-9530-2DDD7BB7E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7" y="364"/>
              <a:ext cx="31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2800" b="1">
                  <a:solidFill>
                    <a:schemeClr val="accent2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Volume Fluido Extracelular</a:t>
              </a:r>
              <a:endParaRPr lang="pt-BR" altLang="pt-BR" sz="2800" b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08" name="Line 5">
              <a:extLst>
                <a:ext uri="{FF2B5EF4-FFF2-40B4-BE49-F238E27FC236}">
                  <a16:creationId xmlns:a16="http://schemas.microsoft.com/office/drawing/2014/main" id="{091DDC26-E4A2-4F07-A217-817A8DEFAF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1" y="699"/>
              <a:ext cx="0" cy="26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09" name="Line 6">
              <a:extLst>
                <a:ext uri="{FF2B5EF4-FFF2-40B4-BE49-F238E27FC236}">
                  <a16:creationId xmlns:a16="http://schemas.microsoft.com/office/drawing/2014/main" id="{893C5C4D-A2BB-4102-B3E1-048E2506A8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9" y="959"/>
              <a:ext cx="166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10" name="Line 7">
              <a:extLst>
                <a:ext uri="{FF2B5EF4-FFF2-40B4-BE49-F238E27FC236}">
                  <a16:creationId xmlns:a16="http://schemas.microsoft.com/office/drawing/2014/main" id="{BC890F11-173D-4D3D-AE44-91B5998F5A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1" y="959"/>
              <a:ext cx="176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11" name="Text Box 8">
              <a:extLst>
                <a:ext uri="{FF2B5EF4-FFF2-40B4-BE49-F238E27FC236}">
                  <a16:creationId xmlns:a16="http://schemas.microsoft.com/office/drawing/2014/main" id="{C011EF2E-8FCE-44AE-8BFA-8FBCA284A6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785"/>
              <a:ext cx="139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>
                  <a:solidFill>
                    <a:schemeClr val="bg2"/>
                  </a:solidFill>
                </a:rPr>
                <a:t>(reflexos neuro humorais)</a:t>
              </a:r>
            </a:p>
          </p:txBody>
        </p:sp>
        <p:sp>
          <p:nvSpPr>
            <p:cNvPr id="21512" name="Line 9">
              <a:extLst>
                <a:ext uri="{FF2B5EF4-FFF2-40B4-BE49-F238E27FC236}">
                  <a16:creationId xmlns:a16="http://schemas.microsoft.com/office/drawing/2014/main" id="{DA639679-0C1F-4717-B9F4-7EBC23C120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" y="959"/>
              <a:ext cx="0" cy="38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13" name="Line 10">
              <a:extLst>
                <a:ext uri="{FF2B5EF4-FFF2-40B4-BE49-F238E27FC236}">
                  <a16:creationId xmlns:a16="http://schemas.microsoft.com/office/drawing/2014/main" id="{9589293D-1767-49F0-8CFC-D3EFC69A9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1" y="959"/>
              <a:ext cx="0" cy="3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14" name="Text Box 11">
              <a:extLst>
                <a:ext uri="{FF2B5EF4-FFF2-40B4-BE49-F238E27FC236}">
                  <a16:creationId xmlns:a16="http://schemas.microsoft.com/office/drawing/2014/main" id="{B30D5FF1-78E8-451E-8F09-0A33FA2534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1349"/>
              <a:ext cx="14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b="1">
                  <a:solidFill>
                    <a:schemeClr val="bg2"/>
                  </a:solidFill>
                  <a:sym typeface="Symbol" panose="05050102010706020507" pitchFamily="18" charset="2"/>
                </a:rPr>
                <a:t>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Pressão Arterial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21515" name="Text Box 12">
              <a:extLst>
                <a:ext uri="{FF2B5EF4-FFF2-40B4-BE49-F238E27FC236}">
                  <a16:creationId xmlns:a16="http://schemas.microsoft.com/office/drawing/2014/main" id="{BDB01B6E-2989-4C1B-80BB-C649F04714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1306"/>
              <a:ext cx="193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b="1">
                  <a:solidFill>
                    <a:schemeClr val="bg2"/>
                  </a:solidFill>
                  <a:sym typeface="Symbol" panose="05050102010706020507" pitchFamily="18" charset="2"/>
                </a:rPr>
                <a:t>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Resist. Vascular Renal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21516" name="Line 13">
              <a:extLst>
                <a:ext uri="{FF2B5EF4-FFF2-40B4-BE49-F238E27FC236}">
                  <a16:creationId xmlns:a16="http://schemas.microsoft.com/office/drawing/2014/main" id="{82D75BF0-DD0E-4911-A32F-535A34BC42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" y="1609"/>
              <a:ext cx="0" cy="26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17" name="Line 14">
              <a:extLst>
                <a:ext uri="{FF2B5EF4-FFF2-40B4-BE49-F238E27FC236}">
                  <a16:creationId xmlns:a16="http://schemas.microsoft.com/office/drawing/2014/main" id="{AEE84F56-224A-41BE-9C2F-B01E92104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6" y="1566"/>
              <a:ext cx="0" cy="36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18" name="Text Box 15">
              <a:extLst>
                <a:ext uri="{FF2B5EF4-FFF2-40B4-BE49-F238E27FC236}">
                  <a16:creationId xmlns:a16="http://schemas.microsoft.com/office/drawing/2014/main" id="{2E295A01-9E8C-4A12-BA52-97B575BCF1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913"/>
              <a:ext cx="28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b="1">
                  <a:solidFill>
                    <a:schemeClr val="bg2"/>
                  </a:solidFill>
                  <a:sym typeface="Symbol" panose="05050102010706020507" pitchFamily="18" charset="2"/>
                </a:rPr>
                <a:t>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Pressão Hidrostática nos Cap. Perit</a:t>
              </a: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.</a:t>
              </a:r>
              <a:endParaRPr lang="pt-BR" altLang="pt-BR" b="1">
                <a:solidFill>
                  <a:schemeClr val="bg2"/>
                </a:solidFill>
              </a:endParaRPr>
            </a:p>
          </p:txBody>
        </p:sp>
        <p:sp>
          <p:nvSpPr>
            <p:cNvPr id="21519" name="Text Box 16">
              <a:extLst>
                <a:ext uri="{FF2B5EF4-FFF2-40B4-BE49-F238E27FC236}">
                  <a16:creationId xmlns:a16="http://schemas.microsoft.com/office/drawing/2014/main" id="{5658DFBB-9212-443A-B722-BDB6CD181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0" y="1885"/>
              <a:ext cx="261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b="1">
                  <a:solidFill>
                    <a:schemeClr val="bg2"/>
                  </a:solidFill>
                  <a:sym typeface="Symbol" panose="05050102010706020507" pitchFamily="18" charset="2"/>
                </a:rPr>
                <a:t>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Pressão Oncótica nos Cap. Perit</a:t>
              </a: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.</a:t>
              </a:r>
              <a:endParaRPr lang="pt-BR" altLang="pt-BR" b="1">
                <a:solidFill>
                  <a:schemeClr val="bg2"/>
                </a:solidFill>
              </a:endParaRPr>
            </a:p>
          </p:txBody>
        </p:sp>
        <p:sp>
          <p:nvSpPr>
            <p:cNvPr id="21520" name="Line 17">
              <a:extLst>
                <a:ext uri="{FF2B5EF4-FFF2-40B4-BE49-F238E27FC236}">
                  <a16:creationId xmlns:a16="http://schemas.microsoft.com/office/drawing/2014/main" id="{D88605A7-C161-45B3-BCAF-5034F36C7E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9" y="1566"/>
              <a:ext cx="1463" cy="47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21" name="Line 18">
              <a:extLst>
                <a:ext uri="{FF2B5EF4-FFF2-40B4-BE49-F238E27FC236}">
                  <a16:creationId xmlns:a16="http://schemas.microsoft.com/office/drawing/2014/main" id="{6925C945-762F-4D6D-9D01-23B9FB84CB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0" y="2216"/>
              <a:ext cx="0" cy="13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22" name="Line 19">
              <a:extLst>
                <a:ext uri="{FF2B5EF4-FFF2-40B4-BE49-F238E27FC236}">
                  <a16:creationId xmlns:a16="http://schemas.microsoft.com/office/drawing/2014/main" id="{30545D25-20FD-4347-90D0-BAE48D2AAC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9" y="2328"/>
              <a:ext cx="3401" cy="1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23" name="Line 20">
              <a:extLst>
                <a:ext uri="{FF2B5EF4-FFF2-40B4-BE49-F238E27FC236}">
                  <a16:creationId xmlns:a16="http://schemas.microsoft.com/office/drawing/2014/main" id="{3B8A2254-9B08-4705-B75F-6A8C247ED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1" y="2390"/>
              <a:ext cx="0" cy="13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24" name="Text Box 21">
              <a:extLst>
                <a:ext uri="{FF2B5EF4-FFF2-40B4-BE49-F238E27FC236}">
                  <a16:creationId xmlns:a16="http://schemas.microsoft.com/office/drawing/2014/main" id="{39C9DF1E-ACB7-4040-90EC-36D7890DC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" y="2476"/>
              <a:ext cx="16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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Volume intersticial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21525" name="Line 22">
              <a:extLst>
                <a:ext uri="{FF2B5EF4-FFF2-40B4-BE49-F238E27FC236}">
                  <a16:creationId xmlns:a16="http://schemas.microsoft.com/office/drawing/2014/main" id="{115D0A24-BD56-4C61-ACF0-40C32CB9F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" y="2216"/>
              <a:ext cx="0" cy="13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26" name="Line 23">
              <a:extLst>
                <a:ext uri="{FF2B5EF4-FFF2-40B4-BE49-F238E27FC236}">
                  <a16:creationId xmlns:a16="http://schemas.microsoft.com/office/drawing/2014/main" id="{5D188318-658C-4322-AC1E-6EB382F071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1" y="2695"/>
              <a:ext cx="0" cy="1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27" name="Text Box 24">
              <a:extLst>
                <a:ext uri="{FF2B5EF4-FFF2-40B4-BE49-F238E27FC236}">
                  <a16:creationId xmlns:a16="http://schemas.microsoft.com/office/drawing/2014/main" id="{9DB1AF53-B7DF-42E0-A333-F9F23677E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0" y="2859"/>
              <a:ext cx="25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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Pressão Hidrostática Intersticial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21528" name="Line 25">
              <a:extLst>
                <a:ext uri="{FF2B5EF4-FFF2-40B4-BE49-F238E27FC236}">
                  <a16:creationId xmlns:a16="http://schemas.microsoft.com/office/drawing/2014/main" id="{6640A8D6-6A49-45FB-AA00-C11889D6D5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1" y="3067"/>
              <a:ext cx="0" cy="1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29" name="Text Box 26">
              <a:extLst>
                <a:ext uri="{FF2B5EF4-FFF2-40B4-BE49-F238E27FC236}">
                  <a16:creationId xmlns:a16="http://schemas.microsoft.com/office/drawing/2014/main" id="{CCD7CB76-68DA-4C36-9A09-A51073978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" y="3188"/>
              <a:ext cx="25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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Difusão Retrógrada de Líquidos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21530" name="Line 28">
              <a:extLst>
                <a:ext uri="{FF2B5EF4-FFF2-40B4-BE49-F238E27FC236}">
                  <a16:creationId xmlns:a16="http://schemas.microsoft.com/office/drawing/2014/main" id="{5A0AEEC6-5357-42D6-83B6-2D15FADF79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31" y="3405"/>
              <a:ext cx="9" cy="16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1531" name="Text Box 29">
              <a:extLst>
                <a:ext uri="{FF2B5EF4-FFF2-40B4-BE49-F238E27FC236}">
                  <a16:creationId xmlns:a16="http://schemas.microsoft.com/office/drawing/2014/main" id="{48659217-40DA-4873-B74F-127AC5702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1" y="3517"/>
              <a:ext cx="233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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Reabsorção Tubular de Sódio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 Excreção Urinária de Sódio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21532" name="Retângulo 4">
              <a:extLst>
                <a:ext uri="{FF2B5EF4-FFF2-40B4-BE49-F238E27FC236}">
                  <a16:creationId xmlns:a16="http://schemas.microsoft.com/office/drawing/2014/main" id="{9BBF7B68-387F-4FFD-98B3-F995DD4C5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9" y="3922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B53B115-BAC9-4651-9962-070FE07B3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5"/>
    </mc:Choice>
    <mc:Fallback xmlns="">
      <p:transition spd="slow" advTm="6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CD70CA6B-0F81-48F7-862E-5D37F83DA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  <a:effectLst/>
              </a:rPr>
              <a:t>Forças de </a:t>
            </a:r>
            <a:r>
              <a:rPr lang="pt-BR" altLang="pt-BR" b="1" i="1">
                <a:solidFill>
                  <a:schemeClr val="accent2"/>
                </a:solidFill>
                <a:effectLst/>
              </a:rPr>
              <a:t>Starling</a:t>
            </a:r>
            <a:r>
              <a:rPr lang="pt-BR" altLang="pt-BR" b="1">
                <a:solidFill>
                  <a:schemeClr val="accent2"/>
                </a:solidFill>
                <a:effectLst/>
              </a:rPr>
              <a:t> nos Capilares Peritubulares</a:t>
            </a:r>
          </a:p>
        </p:txBody>
      </p:sp>
      <p:grpSp>
        <p:nvGrpSpPr>
          <p:cNvPr id="22531" name="Group 5">
            <a:extLst>
              <a:ext uri="{FF2B5EF4-FFF2-40B4-BE49-F238E27FC236}">
                <a16:creationId xmlns:a16="http://schemas.microsoft.com/office/drawing/2014/main" id="{EA20B0A4-7717-4E51-BCBD-1D502C850D90}"/>
              </a:ext>
            </a:extLst>
          </p:cNvPr>
          <p:cNvGrpSpPr>
            <a:grpSpLocks/>
          </p:cNvGrpSpPr>
          <p:nvPr/>
        </p:nvGrpSpPr>
        <p:grpSpPr bwMode="auto">
          <a:xfrm>
            <a:off x="708025" y="1509713"/>
            <a:ext cx="7851775" cy="4579937"/>
            <a:chOff x="446" y="1015"/>
            <a:chExt cx="4946" cy="2885"/>
          </a:xfrm>
        </p:grpSpPr>
        <p:pic>
          <p:nvPicPr>
            <p:cNvPr id="22533" name="Picture 6" descr="Volume Forças Físicas 3">
              <a:extLst>
                <a:ext uri="{FF2B5EF4-FFF2-40B4-BE49-F238E27FC236}">
                  <a16:creationId xmlns:a16="http://schemas.microsoft.com/office/drawing/2014/main" id="{467669FA-4200-42CB-B92E-66D93123C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" y="1064"/>
              <a:ext cx="4904" cy="2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Text Box 7">
              <a:extLst>
                <a:ext uri="{FF2B5EF4-FFF2-40B4-BE49-F238E27FC236}">
                  <a16:creationId xmlns:a16="http://schemas.microsoft.com/office/drawing/2014/main" id="{9A017D33-A4EA-4096-92FC-8F37561390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" y="1041"/>
              <a:ext cx="88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  <a:buFontTx/>
                <a:buNone/>
              </a:pPr>
              <a:r>
                <a:rPr lang="pt-BR" altLang="pt-BR" sz="1800" b="1">
                  <a:solidFill>
                    <a:schemeClr val="accent2"/>
                  </a:solidFill>
                  <a:latin typeface="Arial" panose="020B0604020202020204" pitchFamily="34" charset="0"/>
                </a:rPr>
                <a:t>Alto Débito</a:t>
              </a:r>
            </a:p>
          </p:txBody>
        </p:sp>
        <p:sp>
          <p:nvSpPr>
            <p:cNvPr id="22535" name="Text Box 8">
              <a:extLst>
                <a:ext uri="{FF2B5EF4-FFF2-40B4-BE49-F238E27FC236}">
                  <a16:creationId xmlns:a16="http://schemas.microsoft.com/office/drawing/2014/main" id="{739FC382-B339-43BB-B4E5-67F9FC415B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6" y="1015"/>
              <a:ext cx="99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  <a:buFontTx/>
                <a:buNone/>
              </a:pPr>
              <a:r>
                <a:rPr lang="pt-BR" altLang="pt-BR" sz="1800" b="1">
                  <a:solidFill>
                    <a:schemeClr val="accent2"/>
                  </a:solidFill>
                  <a:latin typeface="Arial" panose="020B0604020202020204" pitchFamily="34" charset="0"/>
                </a:rPr>
                <a:t>Baixo Débito</a:t>
              </a:r>
            </a:p>
          </p:txBody>
        </p:sp>
      </p:grpSp>
      <p:sp>
        <p:nvSpPr>
          <p:cNvPr id="22532" name="Retângulo 1">
            <a:extLst>
              <a:ext uri="{FF2B5EF4-FFF2-40B4-BE49-F238E27FC236}">
                <a16:creationId xmlns:a16="http://schemas.microsoft.com/office/drawing/2014/main" id="{DF5D6FBB-67A5-4053-9028-ACC03B5EE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253163"/>
            <a:ext cx="281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b="1">
                <a:solidFill>
                  <a:schemeClr val="bg2"/>
                </a:solidFill>
                <a:latin typeface="Arial" panose="020B0604020202020204" pitchFamily="34" charset="0"/>
              </a:rPr>
              <a:t>Brenner &amp;  Rector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1EEB765-4C93-46B9-8896-82DFDFAAE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65"/>
    </mc:Choice>
    <mc:Fallback xmlns="">
      <p:transition spd="slow" advTm="20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id="{FE74B19F-470D-4844-AB52-4FC1CA46D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7646988" cy="1066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3200" b="1">
                <a:solidFill>
                  <a:schemeClr val="accent2"/>
                </a:solidFill>
                <a:latin typeface="Arial" panose="020B0604020202020204" pitchFamily="34" charset="0"/>
              </a:rPr>
              <a:t>Fatores Peritubulares: Composição do</a:t>
            </a:r>
            <a:endParaRPr lang="en-US" altLang="pt-BR" sz="3200" b="1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3200" b="1">
                <a:solidFill>
                  <a:schemeClr val="accent2"/>
                </a:solidFill>
                <a:latin typeface="Arial" panose="020B0604020202020204" pitchFamily="34" charset="0"/>
              </a:rPr>
              <a:t> Fluido Intratubular</a:t>
            </a: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BC74D1C2-3EBC-4EA8-8D41-73DB4CA6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12913"/>
            <a:ext cx="7467600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E07D397-371E-4D91-8A03-F924CFA96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3"/>
    </mc:Choice>
    <mc:Fallback xmlns="">
      <p:transition spd="slow" advTm="54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3544E4-C11F-4601-B50C-00FA2E153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55588"/>
            <a:ext cx="7772400" cy="78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sz="4400" b="1">
                <a:solidFill>
                  <a:schemeClr val="accent2"/>
                </a:solidFill>
                <a:effectLst/>
              </a:rPr>
              <a:t>Balanço de Sódio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812944C-C844-467E-B3FF-504FCEC12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2063750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chemeClr val="bg2"/>
              </a:buClr>
              <a:buFont typeface="Arial" panose="020B0604020202020204" pitchFamily="34" charset="0"/>
              <a:buChar char="-"/>
            </a:pPr>
            <a:r>
              <a:rPr lang="pt-BR" altLang="pt-BR" sz="3200" b="1">
                <a:solidFill>
                  <a:schemeClr val="bg2"/>
                </a:solidFill>
                <a:effectLst/>
              </a:rPr>
              <a:t>Ingestão: 8 g/dia</a:t>
            </a:r>
          </a:p>
          <a:p>
            <a:pPr>
              <a:buClr>
                <a:schemeClr val="bg2"/>
              </a:buClr>
              <a:buFont typeface="Arial" panose="020B0604020202020204" pitchFamily="34" charset="0"/>
              <a:buChar char="-"/>
            </a:pPr>
            <a:endParaRPr lang="pt-BR" altLang="pt-BR" sz="3200" b="1">
              <a:solidFill>
                <a:schemeClr val="bg2"/>
              </a:solidFill>
              <a:effectLst/>
            </a:endParaRPr>
          </a:p>
          <a:p>
            <a:pPr>
              <a:buClr>
                <a:schemeClr val="bg2"/>
              </a:buClr>
              <a:buFont typeface="Arial" panose="020B0604020202020204" pitchFamily="34" charset="0"/>
              <a:buChar char="-"/>
            </a:pPr>
            <a:r>
              <a:rPr lang="pt-BR" altLang="pt-BR" sz="3200" b="1">
                <a:solidFill>
                  <a:schemeClr val="bg2"/>
                </a:solidFill>
                <a:effectLst/>
              </a:rPr>
              <a:t>Absorção : </a:t>
            </a:r>
            <a:r>
              <a:rPr lang="pt-BR" altLang="pt-BR" sz="3200" b="1" u="sng">
                <a:solidFill>
                  <a:schemeClr val="bg2"/>
                </a:solidFill>
                <a:effectLst/>
              </a:rPr>
              <a:t>Jejuno</a:t>
            </a:r>
            <a:r>
              <a:rPr lang="pt-BR" altLang="pt-BR" sz="3200" b="1">
                <a:solidFill>
                  <a:schemeClr val="bg2"/>
                </a:solidFill>
                <a:effectLst/>
              </a:rPr>
              <a:t> , Íleo, Cólon</a:t>
            </a:r>
          </a:p>
          <a:p>
            <a:pPr>
              <a:buClr>
                <a:schemeClr val="bg2"/>
              </a:buClr>
              <a:buFont typeface="Arial" panose="020B0604020202020204" pitchFamily="34" charset="0"/>
              <a:buChar char="-"/>
            </a:pPr>
            <a:endParaRPr lang="pt-BR" altLang="pt-BR" sz="3200" b="1">
              <a:solidFill>
                <a:schemeClr val="bg2"/>
              </a:solidFill>
              <a:effectLst/>
            </a:endParaRPr>
          </a:p>
          <a:p>
            <a:pPr>
              <a:buClr>
                <a:schemeClr val="bg2"/>
              </a:buClr>
              <a:buFont typeface="Arial" panose="020B0604020202020204" pitchFamily="34" charset="0"/>
              <a:buChar char="-"/>
            </a:pPr>
            <a:r>
              <a:rPr lang="pt-BR" altLang="pt-BR" sz="3200" b="1">
                <a:solidFill>
                  <a:schemeClr val="bg2"/>
                </a:solidFill>
                <a:effectLst/>
              </a:rPr>
              <a:t>Excreção : </a:t>
            </a:r>
            <a:r>
              <a:rPr lang="pt-BR" altLang="pt-BR" sz="3200" b="1" u="sng">
                <a:solidFill>
                  <a:schemeClr val="bg2"/>
                </a:solidFill>
                <a:effectLst/>
              </a:rPr>
              <a:t>Urina</a:t>
            </a:r>
            <a:r>
              <a:rPr lang="pt-BR" altLang="pt-BR" sz="3200" b="1">
                <a:solidFill>
                  <a:schemeClr val="bg2"/>
                </a:solidFill>
                <a:effectLst/>
              </a:rPr>
              <a:t> , Fezes, Suor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1646879-C370-4A2F-BD23-082EEBCCF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02"/>
    </mc:Choice>
    <mc:Fallback xmlns="">
      <p:transition spd="slow" advTm="97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id="{E805AE1A-68D0-47B4-B2DE-7EBF1E349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4206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br>
              <a:rPr lang="pt-BR" altLang="pt-BR" sz="2800" b="1">
                <a:solidFill>
                  <a:srgbClr val="FFFF99"/>
                </a:solidFill>
                <a:latin typeface="Arial" panose="020B0604020202020204" pitchFamily="34" charset="0"/>
                <a:ea typeface="ヒラギノ角ゴ ProN W3" pitchFamily="-110" charset="-128"/>
                <a:cs typeface="Arial" panose="020B0604020202020204" pitchFamily="34" charset="0"/>
              </a:rPr>
            </a:br>
            <a:r>
              <a:rPr lang="pt-BR" altLang="pt-BR" sz="3600" b="1">
                <a:solidFill>
                  <a:schemeClr val="accent2"/>
                </a:solidFill>
                <a:latin typeface="Arial" panose="020B0604020202020204" pitchFamily="34" charset="0"/>
                <a:ea typeface="ヒラギノ角ゴ ProN W3" pitchFamily="-110" charset="-128"/>
                <a:cs typeface="Arial" panose="020B0604020202020204" pitchFamily="34" charset="0"/>
              </a:rPr>
              <a:t>Mecanismos Efetores Humorais</a:t>
            </a: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E021366A-1BCB-4B8E-85E0-E7652F2D9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362200"/>
            <a:ext cx="777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20000"/>
              </a:lnSpc>
              <a:buFontTx/>
              <a:buNone/>
            </a:pPr>
            <a:r>
              <a:rPr lang="pt-BR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Sistema Renina-Angiotensina-Aldosterona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pt-BR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Hormônio Antidiur</a:t>
            </a:r>
            <a:r>
              <a:rPr lang="pt-BR" altLang="pt-BR" sz="3200" b="1">
                <a:solidFill>
                  <a:schemeClr val="bg2"/>
                </a:solidFill>
              </a:rPr>
              <a:t>é</a:t>
            </a:r>
            <a:r>
              <a:rPr lang="pt-BR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tico</a:t>
            </a:r>
            <a:endParaRPr lang="en-US" altLang="pt-BR" sz="3200" b="1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P</a:t>
            </a:r>
            <a:r>
              <a:rPr lang="pt-BR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ept</a:t>
            </a:r>
            <a:r>
              <a:rPr lang="pt-BR" altLang="pt-BR" sz="3200" b="1">
                <a:solidFill>
                  <a:schemeClr val="bg2"/>
                </a:solidFill>
              </a:rPr>
              <a:t>í</a:t>
            </a:r>
            <a:r>
              <a:rPr lang="pt-BR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deos Natriur</a:t>
            </a:r>
            <a:r>
              <a:rPr lang="pt-BR" altLang="pt-BR" sz="3200" b="1">
                <a:solidFill>
                  <a:schemeClr val="bg2"/>
                </a:solidFill>
              </a:rPr>
              <a:t>é</a:t>
            </a:r>
            <a:r>
              <a:rPr lang="pt-BR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ticos Atriais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pt-BR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Fatores Derivados do Endot</a:t>
            </a:r>
            <a:r>
              <a:rPr lang="pt-BR" altLang="pt-BR" sz="3200" b="1">
                <a:solidFill>
                  <a:schemeClr val="bg2"/>
                </a:solidFill>
              </a:rPr>
              <a:t>é</a:t>
            </a:r>
            <a:r>
              <a:rPr lang="pt-BR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lio</a:t>
            </a:r>
            <a:endParaRPr lang="en-US" altLang="pt-BR" sz="3200" b="1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FontTx/>
              <a:buNone/>
            </a:pPr>
            <a:endParaRPr lang="pt-BR" altLang="pt-BR" sz="3200">
              <a:solidFill>
                <a:schemeClr val="bg2"/>
              </a:solidFill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752482B-195A-4B4A-9A53-711A0C40B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4"/>
    </mc:Choice>
    <mc:Fallback xmlns="">
      <p:transition spd="slow" advTm="4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DE3DAC1-5BCA-4CFD-9598-8861B8CF1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843963" cy="78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sz="2800" b="1">
                <a:solidFill>
                  <a:schemeClr val="accent2"/>
                </a:solidFill>
                <a:effectLst/>
              </a:rPr>
              <a:t>Participação do SRAA na Regulação do Volume Extracelular</a:t>
            </a:r>
          </a:p>
        </p:txBody>
      </p:sp>
      <p:pic>
        <p:nvPicPr>
          <p:cNvPr id="25603" name="Picture 4" descr="SRAAVolume">
            <a:extLst>
              <a:ext uri="{FF2B5EF4-FFF2-40B4-BE49-F238E27FC236}">
                <a16:creationId xmlns:a16="http://schemas.microsoft.com/office/drawing/2014/main" id="{C4423C23-1FF5-4BDB-97C0-ECB809AD6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996950"/>
            <a:ext cx="55245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F7FAB9C-DEAD-44FA-932F-34D340659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60"/>
    </mc:Choice>
    <mc:Fallback xmlns="">
      <p:transition spd="slow" advTm="14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22F7CE7-C83E-4CFB-95D5-1FF1634DE4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  <a:effectLst/>
              </a:rPr>
              <a:t>Capilares Glomerulares</a:t>
            </a: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D9D9816C-6C4A-4215-8A4B-F0C963521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84350"/>
            <a:ext cx="8172450" cy="42243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CaixaDeTexto 1">
            <a:extLst>
              <a:ext uri="{FF2B5EF4-FFF2-40B4-BE49-F238E27FC236}">
                <a16:creationId xmlns:a16="http://schemas.microsoft.com/office/drawing/2014/main" id="{A55800CC-B325-4996-BA66-08711C043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3" y="6353175"/>
            <a:ext cx="4530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b="1">
                <a:solidFill>
                  <a:srgbClr val="002060"/>
                </a:solidFill>
                <a:latin typeface="Arial" panose="020B0604020202020204" pitchFamily="34" charset="0"/>
              </a:rPr>
              <a:t>Zatz R, Seguro AC &amp; Malnic G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54FBDA4-D0A2-4431-9F9B-FF18F1257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2"/>
    </mc:Choice>
    <mc:Fallback xmlns="">
      <p:transition spd="slow" advTm="21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292DD6E-FD86-427B-8CA7-062A797A41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pt-BR" sz="2800" b="1">
                <a:solidFill>
                  <a:schemeClr val="accent2"/>
                </a:solidFill>
                <a:effectLst/>
              </a:rPr>
              <a:t>Efeitos da Angiotensina II na Hemodinâmica Renal e na Filtração Glomerular</a:t>
            </a:r>
            <a:endParaRPr lang="pt-BR" altLang="pt-BR" sz="2800" b="1">
              <a:solidFill>
                <a:schemeClr val="accent2"/>
              </a:solidFill>
              <a:effectLst/>
            </a:endParaRPr>
          </a:p>
        </p:txBody>
      </p:sp>
      <p:pic>
        <p:nvPicPr>
          <p:cNvPr id="27651" name="Picture 4" descr="angioHemod">
            <a:extLst>
              <a:ext uri="{FF2B5EF4-FFF2-40B4-BE49-F238E27FC236}">
                <a16:creationId xmlns:a16="http://schemas.microsoft.com/office/drawing/2014/main" id="{BD7D0AC0-9077-4E85-84C9-87FA50142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479550"/>
            <a:ext cx="7666037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Line 9">
            <a:extLst>
              <a:ext uri="{FF2B5EF4-FFF2-40B4-BE49-F238E27FC236}">
                <a16:creationId xmlns:a16="http://schemas.microsoft.com/office/drawing/2014/main" id="{C76859FC-6771-4679-AACE-10CAAF8775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5527675"/>
            <a:ext cx="0" cy="347663"/>
          </a:xfrm>
          <a:prstGeom prst="line">
            <a:avLst/>
          </a:prstGeom>
          <a:noFill/>
          <a:ln w="38100">
            <a:solidFill>
              <a:srgbClr val="4BA8D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27653" name="Text Box 10">
            <a:extLst>
              <a:ext uri="{FF2B5EF4-FFF2-40B4-BE49-F238E27FC236}">
                <a16:creationId xmlns:a16="http://schemas.microsoft.com/office/drawing/2014/main" id="{8F9E566C-55D4-44AB-8C9D-E6359B7C6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263" y="5413375"/>
            <a:ext cx="21986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  <a:buFontTx/>
              <a:buNone/>
            </a:pPr>
            <a:r>
              <a:rPr lang="pt-BR" altLang="pt-BR" b="1">
                <a:solidFill>
                  <a:srgbClr val="4BA8D3"/>
                </a:solidFill>
                <a:latin typeface="Arial" panose="020B0604020202020204" pitchFamily="34" charset="0"/>
              </a:rPr>
              <a:t>FF = SNFR/Q</a:t>
            </a:r>
            <a:r>
              <a:rPr lang="pt-BR" altLang="pt-BR" b="1" baseline="-25000">
                <a:solidFill>
                  <a:srgbClr val="4BA8D3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654" name="Retângulo 1">
            <a:extLst>
              <a:ext uri="{FF2B5EF4-FFF2-40B4-BE49-F238E27FC236}">
                <a16:creationId xmlns:a16="http://schemas.microsoft.com/office/drawing/2014/main" id="{E5776FFF-0AE3-4190-A2CE-635EA6A8E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088" y="6256338"/>
            <a:ext cx="2820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b="1">
                <a:solidFill>
                  <a:schemeClr val="bg2"/>
                </a:solidFill>
                <a:latin typeface="Arial" panose="020B0604020202020204" pitchFamily="34" charset="0"/>
              </a:rPr>
              <a:t>Brenner &amp;  Rector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928BEC3-7939-4063-8624-CFA7017B8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20"/>
    </mc:Choice>
    <mc:Fallback xmlns="">
      <p:transition spd="slow" advTm="9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51F6F9E-EE36-41FB-B7CE-5EF3D2D9B5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263" y="274638"/>
            <a:ext cx="8266112" cy="78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  <a:effectLst/>
              </a:rPr>
              <a:t>Ação da Angiotensina II nas Forças de </a:t>
            </a:r>
            <a:r>
              <a:rPr lang="pt-BR" altLang="pt-BR" b="1" i="1">
                <a:solidFill>
                  <a:schemeClr val="accent2"/>
                </a:solidFill>
                <a:effectLst/>
              </a:rPr>
              <a:t>Starling</a:t>
            </a:r>
            <a:r>
              <a:rPr lang="pt-BR" altLang="pt-BR" b="1">
                <a:solidFill>
                  <a:schemeClr val="accent2"/>
                </a:solidFill>
                <a:effectLst/>
              </a:rPr>
              <a:t> nos Capilares Peritubulares</a:t>
            </a:r>
          </a:p>
        </p:txBody>
      </p:sp>
      <p:pic>
        <p:nvPicPr>
          <p:cNvPr id="28675" name="Picture 18" descr="SRAA Hemodinâmica">
            <a:extLst>
              <a:ext uri="{FF2B5EF4-FFF2-40B4-BE49-F238E27FC236}">
                <a16:creationId xmlns:a16="http://schemas.microsoft.com/office/drawing/2014/main" id="{8A75EF3D-9F6D-4AB0-BC74-AF8F04E7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1316038"/>
            <a:ext cx="41560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tângulo 1">
            <a:extLst>
              <a:ext uri="{FF2B5EF4-FFF2-40B4-BE49-F238E27FC236}">
                <a16:creationId xmlns:a16="http://schemas.microsoft.com/office/drawing/2014/main" id="{626EF3F8-279F-4809-B9C5-94F0B764E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6353175"/>
            <a:ext cx="2819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b="1">
                <a:solidFill>
                  <a:schemeClr val="bg2"/>
                </a:solidFill>
                <a:latin typeface="Arial" panose="020B0604020202020204" pitchFamily="34" charset="0"/>
              </a:rPr>
              <a:t>Brenner &amp;  Rector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5468501-BB4A-4B9A-B64C-6F9538DD6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23"/>
    </mc:Choice>
    <mc:Fallback xmlns="">
      <p:transition spd="slow" advTm="7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3165DE5-0EBE-4BFA-80CB-F17B28B6B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925" y="274638"/>
            <a:ext cx="8497888" cy="903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  <a:effectLst/>
              </a:rPr>
              <a:t>Hemodinâmica Renal na ICC</a:t>
            </a:r>
          </a:p>
        </p:txBody>
      </p:sp>
      <p:grpSp>
        <p:nvGrpSpPr>
          <p:cNvPr id="29699" name="Group 9">
            <a:extLst>
              <a:ext uri="{FF2B5EF4-FFF2-40B4-BE49-F238E27FC236}">
                <a16:creationId xmlns:a16="http://schemas.microsoft.com/office/drawing/2014/main" id="{21FDC03D-0EDD-4B8E-9510-902B0AD96C0E}"/>
              </a:ext>
            </a:extLst>
          </p:cNvPr>
          <p:cNvGrpSpPr>
            <a:grpSpLocks/>
          </p:cNvGrpSpPr>
          <p:nvPr/>
        </p:nvGrpSpPr>
        <p:grpSpPr bwMode="auto">
          <a:xfrm>
            <a:off x="1881188" y="1108075"/>
            <a:ext cx="6000750" cy="4849813"/>
            <a:chOff x="1132" y="794"/>
            <a:chExt cx="3780" cy="3055"/>
          </a:xfrm>
        </p:grpSpPr>
        <p:pic>
          <p:nvPicPr>
            <p:cNvPr id="29701" name="Picture 6" descr="AngiotensinaII volume">
              <a:extLst>
                <a:ext uri="{FF2B5EF4-FFF2-40B4-BE49-F238E27FC236}">
                  <a16:creationId xmlns:a16="http://schemas.microsoft.com/office/drawing/2014/main" id="{2905FD8C-4AE6-4F73-B6AC-05CFC250B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" y="854"/>
              <a:ext cx="3780" cy="2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2" name="Text Box 7">
              <a:extLst>
                <a:ext uri="{FF2B5EF4-FFF2-40B4-BE49-F238E27FC236}">
                  <a16:creationId xmlns:a16="http://schemas.microsoft.com/office/drawing/2014/main" id="{4478CCF7-7240-4282-97E0-2AC4FF872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" y="794"/>
              <a:ext cx="77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  <a:buFontTx/>
                <a:buNone/>
              </a:pPr>
              <a:r>
                <a:rPr lang="pt-BR" altLang="pt-BR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Controle</a:t>
              </a:r>
            </a:p>
          </p:txBody>
        </p:sp>
        <p:sp>
          <p:nvSpPr>
            <p:cNvPr id="29703" name="Text Box 8">
              <a:extLst>
                <a:ext uri="{FF2B5EF4-FFF2-40B4-BE49-F238E27FC236}">
                  <a16:creationId xmlns:a16="http://schemas.microsoft.com/office/drawing/2014/main" id="{0289039D-F9FD-49E7-B0D6-7325A30CD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1" y="804"/>
              <a:ext cx="39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  <a:buFontTx/>
                <a:buNone/>
              </a:pPr>
              <a:r>
                <a:rPr lang="pt-BR" altLang="pt-BR" sz="2000" b="1">
                  <a:solidFill>
                    <a:schemeClr val="accent2"/>
                  </a:solidFill>
                  <a:latin typeface="Arial" panose="020B0604020202020204" pitchFamily="34" charset="0"/>
                </a:rPr>
                <a:t>ICC</a:t>
              </a:r>
            </a:p>
          </p:txBody>
        </p:sp>
      </p:grpSp>
      <p:sp>
        <p:nvSpPr>
          <p:cNvPr id="29700" name="Retângulo 1">
            <a:extLst>
              <a:ext uri="{FF2B5EF4-FFF2-40B4-BE49-F238E27FC236}">
                <a16:creationId xmlns:a16="http://schemas.microsoft.com/office/drawing/2014/main" id="{48AF286D-DC00-46D2-9EFE-45727B59B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925" y="6121400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b="1">
                <a:solidFill>
                  <a:schemeClr val="bg2"/>
                </a:solidFill>
                <a:latin typeface="Arial" panose="020B0604020202020204" pitchFamily="34" charset="0"/>
              </a:rPr>
              <a:t>Brenner &amp;  Rector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654AA01-61A4-46AF-A635-09C3548C9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79"/>
    </mc:Choice>
    <mc:Fallback xmlns="">
      <p:transition spd="slow" advTm="16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EB633A-555C-40EA-BD44-AEB277E63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75" y="231775"/>
            <a:ext cx="8380413" cy="1031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br>
              <a:rPr lang="en-US" altLang="pt-BR" sz="2800" b="1">
                <a:solidFill>
                  <a:srgbClr val="4BA8D3"/>
                </a:solidFill>
                <a:effectLst/>
              </a:rPr>
            </a:br>
            <a:r>
              <a:rPr lang="en-US" altLang="pt-BR" sz="2800" b="1">
                <a:solidFill>
                  <a:schemeClr val="accent2"/>
                </a:solidFill>
                <a:effectLst/>
              </a:rPr>
              <a:t>Efeito do Aldosterona nas Células dos Segmentos Distais do Nefro</a:t>
            </a:r>
            <a:br>
              <a:rPr lang="pt-BR" altLang="pt-BR" sz="2800" b="1">
                <a:solidFill>
                  <a:schemeClr val="accent2"/>
                </a:solidFill>
                <a:effectLst/>
              </a:rPr>
            </a:br>
            <a:endParaRPr lang="pt-BR" altLang="pt-BR" sz="2800" b="1">
              <a:solidFill>
                <a:schemeClr val="accent2"/>
              </a:solidFill>
              <a:effectLst/>
            </a:endParaRP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67EFDF3F-A2AF-42A1-BE58-326CE31F2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1296988"/>
            <a:ext cx="5391150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tângulo 1">
            <a:extLst>
              <a:ext uri="{FF2B5EF4-FFF2-40B4-BE49-F238E27FC236}">
                <a16:creationId xmlns:a16="http://schemas.microsoft.com/office/drawing/2014/main" id="{FAAF5199-7276-44AE-8B7D-C10A32908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388" y="6232525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b="1">
                <a:solidFill>
                  <a:schemeClr val="bg2"/>
                </a:solidFill>
                <a:latin typeface="Arial" panose="020B0604020202020204" pitchFamily="34" charset="0"/>
              </a:rPr>
              <a:t>Brenner &amp;  Rector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CB752E9-572A-4CD1-954F-461F0D2E1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88"/>
    </mc:Choice>
    <mc:Fallback xmlns="">
      <p:transition spd="slow" advTm="7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33B36308-1E99-4AEF-A168-3189158BF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06413"/>
            <a:ext cx="81534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>
            <a:extLst>
              <a:ext uri="{FF2B5EF4-FFF2-40B4-BE49-F238E27FC236}">
                <a16:creationId xmlns:a16="http://schemas.microsoft.com/office/drawing/2014/main" id="{57F19C0C-28D1-47B2-8E90-4D0D90DC0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6248400"/>
            <a:ext cx="754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b="1">
                <a:solidFill>
                  <a:srgbClr val="002060"/>
                </a:solidFill>
                <a:latin typeface="Arial" panose="020B0604020202020204" pitchFamily="34" charset="0"/>
              </a:rPr>
              <a:t>Efeito do Aldosterona no Balanço de Sódio e Água</a:t>
            </a:r>
            <a:endParaRPr lang="pt-BR" altLang="pt-BR" sz="1600">
              <a:solidFill>
                <a:srgbClr val="002060"/>
              </a:solidFill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F9359A7-E78D-49A6-A09F-788F1EE58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65"/>
    </mc:Choice>
    <mc:Fallback xmlns="">
      <p:transition spd="slow" advTm="17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3983B95-1C77-4D68-AC33-1798707D7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6075" y="0"/>
            <a:ext cx="8455025" cy="106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sz="2800" b="1">
                <a:solidFill>
                  <a:schemeClr val="accent2"/>
                </a:solidFill>
                <a:effectLst/>
              </a:rPr>
              <a:t>Efeito do Fator Natriurético na Filtração e no Transporte Renal de Sódio</a:t>
            </a:r>
          </a:p>
        </p:txBody>
      </p:sp>
      <p:pic>
        <p:nvPicPr>
          <p:cNvPr id="32771" name="Picture 4" descr="VolumeFNA">
            <a:extLst>
              <a:ext uri="{FF2B5EF4-FFF2-40B4-BE49-F238E27FC236}">
                <a16:creationId xmlns:a16="http://schemas.microsoft.com/office/drawing/2014/main" id="{736C5047-E42D-476E-97F1-6C1737828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1222375"/>
            <a:ext cx="5268912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5">
            <a:extLst>
              <a:ext uri="{FF2B5EF4-FFF2-40B4-BE49-F238E27FC236}">
                <a16:creationId xmlns:a16="http://schemas.microsoft.com/office/drawing/2014/main" id="{8E4C8C28-62AE-4E13-A640-26AC5F5D0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016000"/>
            <a:ext cx="2774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  <a:buFontTx/>
              <a:buNone/>
            </a:pPr>
            <a:r>
              <a:rPr lang="pt-BR" altLang="pt-BR" sz="1800" b="1">
                <a:solidFill>
                  <a:schemeClr val="accent2"/>
                </a:solidFill>
                <a:latin typeface="Arial" panose="020B0604020202020204" pitchFamily="34" charset="0"/>
              </a:rPr>
              <a:t>Vasoconst. Art Eferente</a:t>
            </a:r>
          </a:p>
        </p:txBody>
      </p:sp>
      <p:sp>
        <p:nvSpPr>
          <p:cNvPr id="32773" name="Text Box 6">
            <a:extLst>
              <a:ext uri="{FF2B5EF4-FFF2-40B4-BE49-F238E27FC236}">
                <a16:creationId xmlns:a16="http://schemas.microsoft.com/office/drawing/2014/main" id="{153816CC-3B76-4865-BD00-8E1ADC52D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1747838"/>
            <a:ext cx="17208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1000"/>
              </a:lnSpc>
              <a:spcBef>
                <a:spcPct val="45000"/>
              </a:spcBef>
              <a:spcAft>
                <a:spcPct val="45000"/>
              </a:spcAft>
              <a:buClrTx/>
              <a:buFontTx/>
              <a:buNone/>
            </a:pPr>
            <a:r>
              <a:rPr lang="pt-BR" altLang="pt-BR" sz="1800" b="1">
                <a:solidFill>
                  <a:schemeClr val="accent2"/>
                </a:solidFill>
                <a:latin typeface="Arial" panose="020B0604020202020204" pitchFamily="34" charset="0"/>
              </a:rPr>
              <a:t>Vasodilatação</a:t>
            </a:r>
          </a:p>
          <a:p>
            <a:pPr eaLnBrk="1" hangingPunct="1">
              <a:lnSpc>
                <a:spcPts val="1000"/>
              </a:lnSpc>
              <a:spcBef>
                <a:spcPct val="45000"/>
              </a:spcBef>
              <a:spcAft>
                <a:spcPct val="45000"/>
              </a:spcAft>
              <a:buClrTx/>
              <a:buFontTx/>
              <a:buNone/>
            </a:pPr>
            <a:r>
              <a:rPr lang="pt-BR" altLang="pt-BR" sz="1800" b="1">
                <a:solidFill>
                  <a:schemeClr val="accent2"/>
                </a:solidFill>
                <a:latin typeface="Arial" panose="020B0604020202020204" pitchFamily="34" charset="0"/>
              </a:rPr>
              <a:t>Art. Aferente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D8D3360-3C84-4F67-9F26-F3650BD5A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41"/>
    </mc:Choice>
    <mc:Fallback xmlns="">
      <p:transition spd="slow" advTm="6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C2C4EC9-91F3-4DD7-A16A-191B1C47A0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74638"/>
            <a:ext cx="7859713" cy="78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pt-BR" sz="2800" b="1">
                <a:solidFill>
                  <a:schemeClr val="accent2"/>
                </a:solidFill>
                <a:effectLst/>
              </a:rPr>
              <a:t>Efeito do Fator Natriurético nas Células dos Segmentos Distais do Nefro</a:t>
            </a:r>
            <a:endParaRPr lang="pt-BR" altLang="pt-BR" sz="2800" b="1">
              <a:solidFill>
                <a:schemeClr val="accent2"/>
              </a:solidFill>
              <a:effectLst/>
            </a:endParaRP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4D16E077-469A-42C8-850B-E7269401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489075"/>
            <a:ext cx="4764088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EDAF194-8844-4ABF-B0F8-8B0D669E7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6"/>
    </mc:Choice>
    <mc:Fallback xmlns="">
      <p:transition spd="slow" advTm="2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6E343B3D-2E15-4CA6-93F4-5DDB96E5F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0688" y="300038"/>
            <a:ext cx="8266112" cy="1247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indent="0" algn="ctr" eaLnBrk="1" hangingPunct="1">
              <a:lnSpc>
                <a:spcPts val="4900"/>
              </a:lnSpc>
              <a:spcBef>
                <a:spcPct val="45000"/>
              </a:spcBef>
              <a:spcAft>
                <a:spcPct val="45000"/>
              </a:spcAft>
              <a:buClrTx/>
              <a:buFontTx/>
              <a:buNone/>
            </a:pPr>
            <a:r>
              <a:rPr lang="pt-BR" altLang="pt-BR" sz="3600" b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Regula</a:t>
            </a:r>
            <a:r>
              <a:rPr lang="pt-BR" altLang="pt-BR" sz="3600" b="1">
                <a:solidFill>
                  <a:schemeClr val="accent2"/>
                </a:solidFill>
                <a:effectLst/>
              </a:rPr>
              <a:t>ç</a:t>
            </a:r>
            <a:r>
              <a:rPr lang="pt-BR" altLang="pt-BR" sz="3600" b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ão do Volume de Fluido Extracelular (VEC)</a:t>
            </a:r>
          </a:p>
        </p:txBody>
      </p:sp>
      <p:sp>
        <p:nvSpPr>
          <p:cNvPr id="6147" name="Text Box 7">
            <a:extLst>
              <a:ext uri="{FF2B5EF4-FFF2-40B4-BE49-F238E27FC236}">
                <a16:creationId xmlns:a16="http://schemas.microsoft.com/office/drawing/2014/main" id="{475FBBA2-F1BD-4D89-9CD7-71E4CD679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2849563"/>
            <a:ext cx="77978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ts val="4000"/>
              </a:lnSpc>
              <a:spcBef>
                <a:spcPct val="45000"/>
              </a:spcBef>
              <a:spcAft>
                <a:spcPct val="45000"/>
              </a:spcAft>
              <a:buClrTx/>
            </a:pPr>
            <a:r>
              <a:rPr lang="pt-BR" altLang="pt-BR" sz="3200" b="1" u="sng">
                <a:solidFill>
                  <a:schemeClr val="bg2"/>
                </a:solidFill>
                <a:latin typeface="Arial" panose="020B0604020202020204" pitchFamily="34" charset="0"/>
              </a:rPr>
              <a:t>Sensores de Volume</a:t>
            </a:r>
            <a:r>
              <a:rPr lang="pt-BR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: Detectam Alterações do VEC</a:t>
            </a:r>
          </a:p>
          <a:p>
            <a:pPr algn="ctr" eaLnBrk="1" hangingPunct="1">
              <a:lnSpc>
                <a:spcPts val="4000"/>
              </a:lnSpc>
              <a:spcBef>
                <a:spcPct val="45000"/>
              </a:spcBef>
              <a:spcAft>
                <a:spcPct val="45000"/>
              </a:spcAft>
              <a:buClrTx/>
            </a:pPr>
            <a:r>
              <a:rPr lang="pt-BR" altLang="pt-BR" sz="3200" b="1" u="sng">
                <a:solidFill>
                  <a:schemeClr val="bg2"/>
                </a:solidFill>
                <a:latin typeface="Arial" panose="020B0604020202020204" pitchFamily="34" charset="0"/>
              </a:rPr>
              <a:t>Mecanismos Efetores</a:t>
            </a:r>
            <a:r>
              <a:rPr lang="pt-BR" altLang="pt-BR" sz="3200" b="1">
                <a:solidFill>
                  <a:schemeClr val="bg2"/>
                </a:solidFill>
                <a:latin typeface="Arial" panose="020B0604020202020204" pitchFamily="34" charset="0"/>
              </a:rPr>
              <a:t>: Corrigem as Alterações do VEC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AEA7D97-1C45-4A97-A038-38B25F331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1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83AA019-E4D0-4AA9-8630-78B58B1EF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388" y="274638"/>
            <a:ext cx="8237537" cy="78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br>
              <a:rPr lang="pt-BR" altLang="pt-BR" sz="2800" b="1">
                <a:solidFill>
                  <a:srgbClr val="4BA8D3"/>
                </a:solidFill>
                <a:effectLst/>
              </a:rPr>
            </a:br>
            <a:r>
              <a:rPr lang="pt-BR" altLang="pt-BR" sz="2800" b="1">
                <a:solidFill>
                  <a:schemeClr val="accent2"/>
                </a:solidFill>
                <a:effectLst/>
              </a:rPr>
              <a:t>Participação do Óxido Nítrico na Regulação do Volume Extracelular</a:t>
            </a:r>
            <a:br>
              <a:rPr lang="pt-BR" altLang="pt-BR" sz="2800" b="1">
                <a:solidFill>
                  <a:schemeClr val="accent2"/>
                </a:solidFill>
                <a:effectLst/>
              </a:rPr>
            </a:br>
            <a:endParaRPr lang="pt-BR" altLang="pt-BR" sz="2800" b="1">
              <a:solidFill>
                <a:schemeClr val="accent2"/>
              </a:solidFill>
              <a:effectLst/>
            </a:endParaRPr>
          </a:p>
        </p:txBody>
      </p:sp>
      <p:grpSp>
        <p:nvGrpSpPr>
          <p:cNvPr id="34819" name="Group 30">
            <a:extLst>
              <a:ext uri="{FF2B5EF4-FFF2-40B4-BE49-F238E27FC236}">
                <a16:creationId xmlns:a16="http://schemas.microsoft.com/office/drawing/2014/main" id="{FA275F7C-040D-4FD8-8699-FA732D53937D}"/>
              </a:ext>
            </a:extLst>
          </p:cNvPr>
          <p:cNvGrpSpPr>
            <a:grpSpLocks/>
          </p:cNvGrpSpPr>
          <p:nvPr/>
        </p:nvGrpSpPr>
        <p:grpSpPr bwMode="auto">
          <a:xfrm>
            <a:off x="357188" y="1325563"/>
            <a:ext cx="8385175" cy="4981575"/>
            <a:chOff x="225" y="835"/>
            <a:chExt cx="5282" cy="3138"/>
          </a:xfrm>
        </p:grpSpPr>
        <p:sp>
          <p:nvSpPr>
            <p:cNvPr id="34829" name="Text Box 5">
              <a:extLst>
                <a:ext uri="{FF2B5EF4-FFF2-40B4-BE49-F238E27FC236}">
                  <a16:creationId xmlns:a16="http://schemas.microsoft.com/office/drawing/2014/main" id="{F19FBBB0-281B-49DA-8201-E32568F1F2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835"/>
              <a:ext cx="251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</a:t>
              </a:r>
              <a:r>
                <a:rPr lang="pt-BR" altLang="pt-BR" sz="1600" b="1">
                  <a:sym typeface="Symbol" panose="05050102010706020507" pitchFamily="18" charset="2"/>
                </a:rPr>
                <a:t> 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Volume de Líquido Extracelular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34830" name="Text Box 6">
              <a:extLst>
                <a:ext uri="{FF2B5EF4-FFF2-40B4-BE49-F238E27FC236}">
                  <a16:creationId xmlns:a16="http://schemas.microsoft.com/office/drawing/2014/main" id="{66C4E014-AA16-4377-9738-7532E9DA4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0" y="1555"/>
              <a:ext cx="25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b="1">
                  <a:solidFill>
                    <a:schemeClr val="bg2"/>
                  </a:solidFill>
                  <a:sym typeface="Symbol" panose="05050102010706020507" pitchFamily="18" charset="2"/>
                </a:rPr>
                <a:t></a:t>
              </a:r>
              <a:r>
                <a:rPr lang="pt-BR" altLang="pt-BR" b="1">
                  <a:solidFill>
                    <a:schemeClr val="bg2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</a:t>
              </a: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Síntese Renal de Óxido Nítrico</a:t>
              </a:r>
            </a:p>
          </p:txBody>
        </p:sp>
        <p:sp>
          <p:nvSpPr>
            <p:cNvPr id="34831" name="Text Box 7">
              <a:extLst>
                <a:ext uri="{FF2B5EF4-FFF2-40B4-BE49-F238E27FC236}">
                  <a16:creationId xmlns:a16="http://schemas.microsoft.com/office/drawing/2014/main" id="{2BE5E524-2B5B-49AF-AD31-3EA6CDEE8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" y="2118"/>
              <a:ext cx="22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 Resistência Vascular Renal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34832" name="Text Box 8">
              <a:extLst>
                <a:ext uri="{FF2B5EF4-FFF2-40B4-BE49-F238E27FC236}">
                  <a16:creationId xmlns:a16="http://schemas.microsoft.com/office/drawing/2014/main" id="{83400B8B-B321-4B93-B5E8-9B19CABE44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3" y="2112"/>
              <a:ext cx="5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 TFG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34833" name="Line 9">
              <a:extLst>
                <a:ext uri="{FF2B5EF4-FFF2-40B4-BE49-F238E27FC236}">
                  <a16:creationId xmlns:a16="http://schemas.microsoft.com/office/drawing/2014/main" id="{46A772A4-2B73-44C6-BF3B-892D6B026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2" y="1079"/>
              <a:ext cx="0" cy="54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834" name="Line 10">
              <a:extLst>
                <a:ext uri="{FF2B5EF4-FFF2-40B4-BE49-F238E27FC236}">
                  <a16:creationId xmlns:a16="http://schemas.microsoft.com/office/drawing/2014/main" id="{8A8184FF-BC15-498D-8C6A-864203BD4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2" y="2218"/>
              <a:ext cx="796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835" name="Line 11">
              <a:extLst>
                <a:ext uri="{FF2B5EF4-FFF2-40B4-BE49-F238E27FC236}">
                  <a16:creationId xmlns:a16="http://schemas.microsoft.com/office/drawing/2014/main" id="{428441DB-1DD5-4124-AAE5-AF50A374FD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" y="1945"/>
              <a:ext cx="283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836" name="Line 12">
              <a:extLst>
                <a:ext uri="{FF2B5EF4-FFF2-40B4-BE49-F238E27FC236}">
                  <a16:creationId xmlns:a16="http://schemas.microsoft.com/office/drawing/2014/main" id="{DB4965B2-0C74-4791-BD6E-AC27D77935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1" y="1990"/>
              <a:ext cx="2151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837" name="Line 13">
              <a:extLst>
                <a:ext uri="{FF2B5EF4-FFF2-40B4-BE49-F238E27FC236}">
                  <a16:creationId xmlns:a16="http://schemas.microsoft.com/office/drawing/2014/main" id="{B43403C8-2266-4EB9-AADB-D447171CD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1" y="1990"/>
              <a:ext cx="0" cy="63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838" name="Text Box 14">
              <a:extLst>
                <a:ext uri="{FF2B5EF4-FFF2-40B4-BE49-F238E27FC236}">
                  <a16:creationId xmlns:a16="http://schemas.microsoft.com/office/drawing/2014/main" id="{B4420FEA-4A9E-4921-8319-E20D6A1D96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2" y="3160"/>
              <a:ext cx="234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 Reabsorção Tubular de Sódio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34839" name="Text Box 15">
              <a:extLst>
                <a:ext uri="{FF2B5EF4-FFF2-40B4-BE49-F238E27FC236}">
                  <a16:creationId xmlns:a16="http://schemas.microsoft.com/office/drawing/2014/main" id="{1A188ADC-AECB-46D4-A4DA-4CA39942B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3" y="3742"/>
              <a:ext cx="20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600" b="1">
                  <a:solidFill>
                    <a:schemeClr val="bg2"/>
                  </a:solidFill>
                  <a:sym typeface="Symbol" panose="05050102010706020507" pitchFamily="18" charset="2"/>
                </a:rPr>
                <a:t> </a:t>
              </a:r>
              <a:r>
                <a:rPr lang="pt-BR" altLang="pt-BR" sz="1800" b="1">
                  <a:solidFill>
                    <a:schemeClr val="bg2"/>
                  </a:solidFill>
                  <a:sym typeface="Symbol" panose="05050102010706020507" pitchFamily="18" charset="2"/>
                </a:rPr>
                <a:t>Excreção Renal de Sódio</a:t>
              </a:r>
              <a:endParaRPr lang="pt-BR" altLang="pt-BR" sz="1800" b="1">
                <a:solidFill>
                  <a:schemeClr val="bg2"/>
                </a:solidFill>
              </a:endParaRPr>
            </a:p>
          </p:txBody>
        </p:sp>
        <p:sp>
          <p:nvSpPr>
            <p:cNvPr id="34840" name="Line 16">
              <a:extLst>
                <a:ext uri="{FF2B5EF4-FFF2-40B4-BE49-F238E27FC236}">
                  <a16:creationId xmlns:a16="http://schemas.microsoft.com/office/drawing/2014/main" id="{1E587293-E18D-4156-80FE-7C04930470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" y="3357"/>
              <a:ext cx="196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841" name="Line 17">
              <a:extLst>
                <a:ext uri="{FF2B5EF4-FFF2-40B4-BE49-F238E27FC236}">
                  <a16:creationId xmlns:a16="http://schemas.microsoft.com/office/drawing/2014/main" id="{FC47EEC5-D1D5-408A-B036-E7EB0606C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2" y="2355"/>
              <a:ext cx="0" cy="150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4842" name="Line 18">
              <a:extLst>
                <a:ext uri="{FF2B5EF4-FFF2-40B4-BE49-F238E27FC236}">
                  <a16:creationId xmlns:a16="http://schemas.microsoft.com/office/drawing/2014/main" id="{3C3186C5-0606-4C71-B22D-F24A91E7E6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5" y="3858"/>
              <a:ext cx="1127" cy="1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34820" name="Text Box 20">
            <a:extLst>
              <a:ext uri="{FF2B5EF4-FFF2-40B4-BE49-F238E27FC236}">
                <a16:creationId xmlns:a16="http://schemas.microsoft.com/office/drawing/2014/main" id="{BE401702-9C17-421D-A88D-BE38263F0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81463"/>
            <a:ext cx="229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 Fluxo Sanguíneo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   Medular</a:t>
            </a:r>
            <a:endParaRPr lang="pt-BR" altLang="pt-BR" sz="1800" b="1">
              <a:solidFill>
                <a:schemeClr val="bg2"/>
              </a:solidFill>
            </a:endParaRPr>
          </a:p>
        </p:txBody>
      </p:sp>
      <p:sp>
        <p:nvSpPr>
          <p:cNvPr id="34821" name="Line 21">
            <a:extLst>
              <a:ext uri="{FF2B5EF4-FFF2-40B4-BE49-F238E27FC236}">
                <a16:creationId xmlns:a16="http://schemas.microsoft.com/office/drawing/2014/main" id="{80C3BE3E-9A32-4593-AEC7-0101EEE0E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13" y="3059113"/>
            <a:ext cx="0" cy="2289175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4822" name="Line 22">
            <a:extLst>
              <a:ext uri="{FF2B5EF4-FFF2-40B4-BE49-F238E27FC236}">
                <a16:creationId xmlns:a16="http://schemas.microsoft.com/office/drawing/2014/main" id="{18CAEA6C-72DF-46E3-A4E8-768460B23E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3038" y="4729163"/>
            <a:ext cx="0" cy="381000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4823" name="Line 23">
            <a:extLst>
              <a:ext uri="{FF2B5EF4-FFF2-40B4-BE49-F238E27FC236}">
                <a16:creationId xmlns:a16="http://schemas.microsoft.com/office/drawing/2014/main" id="{96E7C83A-06E6-4894-9760-77502D5D3A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3038" y="5095875"/>
            <a:ext cx="1946275" cy="14288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4824" name="Line 24">
            <a:extLst>
              <a:ext uri="{FF2B5EF4-FFF2-40B4-BE49-F238E27FC236}">
                <a16:creationId xmlns:a16="http://schemas.microsoft.com/office/drawing/2014/main" id="{C717727C-F771-4ABD-B569-A08352524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4425" y="3716338"/>
            <a:ext cx="0" cy="536575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4825" name="Text Box 25">
            <a:extLst>
              <a:ext uri="{FF2B5EF4-FFF2-40B4-BE49-F238E27FC236}">
                <a16:creationId xmlns:a16="http://schemas.microsoft.com/office/drawing/2014/main" id="{5A2D09B7-06E2-4793-932D-3A9BE972F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0" y="4257675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 Pressão Hidrostática Intersticial Renal</a:t>
            </a:r>
            <a:endParaRPr lang="pt-BR" altLang="pt-BR" sz="1800" b="1">
              <a:solidFill>
                <a:schemeClr val="bg2"/>
              </a:solidFill>
            </a:endParaRPr>
          </a:p>
        </p:txBody>
      </p:sp>
      <p:sp>
        <p:nvSpPr>
          <p:cNvPr id="34826" name="Line 26">
            <a:extLst>
              <a:ext uri="{FF2B5EF4-FFF2-40B4-BE49-F238E27FC236}">
                <a16:creationId xmlns:a16="http://schemas.microsoft.com/office/drawing/2014/main" id="{187542C2-82D2-4B64-B82F-EC5217231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713" y="4600575"/>
            <a:ext cx="0" cy="457200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4827" name="Line 27">
            <a:extLst>
              <a:ext uri="{FF2B5EF4-FFF2-40B4-BE49-F238E27FC236}">
                <a16:creationId xmlns:a16="http://schemas.microsoft.com/office/drawing/2014/main" id="{84285AE7-7F42-4DF9-B124-24C7CBF54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713" y="5367338"/>
            <a:ext cx="0" cy="609600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4828" name="Line 28">
            <a:extLst>
              <a:ext uri="{FF2B5EF4-FFF2-40B4-BE49-F238E27FC236}">
                <a16:creationId xmlns:a16="http://schemas.microsoft.com/office/drawing/2014/main" id="{D82FBA92-C578-4CBE-AD80-8A929508B0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1563" y="2868613"/>
            <a:ext cx="14287" cy="579437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70A54E4-A52E-4406-8B65-21A496A74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15"/>
    </mc:Choice>
    <mc:Fallback xmlns="">
      <p:transition spd="slow" advTm="6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6FEA5A65-C3B0-442A-8606-08C0751B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28638"/>
            <a:ext cx="5384800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>
            <a:extLst>
              <a:ext uri="{FF2B5EF4-FFF2-40B4-BE49-F238E27FC236}">
                <a16:creationId xmlns:a16="http://schemas.microsoft.com/office/drawing/2014/main" id="{5EDC2B98-6434-43BF-9F78-392C55190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0" y="5005388"/>
            <a:ext cx="29448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b="1">
                <a:solidFill>
                  <a:schemeClr val="bg2"/>
                </a:solidFill>
                <a:latin typeface="Arial" panose="020B0604020202020204" pitchFamily="34" charset="0"/>
              </a:rPr>
              <a:t>Variações do HAD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b="1">
                <a:solidFill>
                  <a:schemeClr val="bg2"/>
                </a:solidFill>
                <a:latin typeface="Arial" panose="020B0604020202020204" pitchFamily="34" charset="0"/>
              </a:rPr>
              <a:t>Relacionadas com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pt-BR" b="1">
                <a:solidFill>
                  <a:schemeClr val="bg2"/>
                </a:solidFill>
                <a:latin typeface="Arial" panose="020B0604020202020204" pitchFamily="34" charset="0"/>
              </a:rPr>
              <a:t>Alterações do VEC</a:t>
            </a:r>
            <a:endParaRPr lang="pt-BR" altLang="pt-BR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8A61CE1-4101-47BC-9CDD-A103EC01A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63"/>
    </mc:Choice>
    <mc:Fallback xmlns="">
      <p:transition spd="slow" advTm="6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39">
            <a:extLst>
              <a:ext uri="{FF2B5EF4-FFF2-40B4-BE49-F238E27FC236}">
                <a16:creationId xmlns:a16="http://schemas.microsoft.com/office/drawing/2014/main" id="{98D7A6AB-B9DF-4F66-8DA3-40B657FEBFD8}"/>
              </a:ext>
            </a:extLst>
          </p:cNvPr>
          <p:cNvGrpSpPr>
            <a:grpSpLocks/>
          </p:cNvGrpSpPr>
          <p:nvPr/>
        </p:nvGrpSpPr>
        <p:grpSpPr bwMode="auto">
          <a:xfrm>
            <a:off x="546100" y="0"/>
            <a:ext cx="8058150" cy="6858000"/>
            <a:chOff x="344" y="0"/>
            <a:chExt cx="5076" cy="4320"/>
          </a:xfrm>
        </p:grpSpPr>
        <p:grpSp>
          <p:nvGrpSpPr>
            <p:cNvPr id="36867" name="Group 37">
              <a:extLst>
                <a:ext uri="{FF2B5EF4-FFF2-40B4-BE49-F238E27FC236}">
                  <a16:creationId xmlns:a16="http://schemas.microsoft.com/office/drawing/2014/main" id="{B7D9B620-4785-4CDB-86BB-5DB11D656F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" y="0"/>
              <a:ext cx="5076" cy="3910"/>
              <a:chOff x="353" y="0"/>
              <a:chExt cx="5076" cy="3910"/>
            </a:xfrm>
          </p:grpSpPr>
          <p:grpSp>
            <p:nvGrpSpPr>
              <p:cNvPr id="36870" name="Group 34">
                <a:extLst>
                  <a:ext uri="{FF2B5EF4-FFF2-40B4-BE49-F238E27FC236}">
                    <a16:creationId xmlns:a16="http://schemas.microsoft.com/office/drawing/2014/main" id="{99015B79-2B6F-467D-A7C9-685051F611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7" y="563"/>
                <a:ext cx="4745" cy="3347"/>
                <a:chOff x="557" y="563"/>
                <a:chExt cx="4745" cy="3347"/>
              </a:xfrm>
            </p:grpSpPr>
            <p:sp>
              <p:nvSpPr>
                <p:cNvPr id="36872" name="Text Box 4">
                  <a:extLst>
                    <a:ext uri="{FF2B5EF4-FFF2-40B4-BE49-F238E27FC236}">
                      <a16:creationId xmlns:a16="http://schemas.microsoft.com/office/drawing/2014/main" id="{80269571-3CE7-49E8-B9CB-518DC46500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7" y="563"/>
                  <a:ext cx="249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 Volume de Líquido Extracelular</a:t>
                  </a:r>
                  <a:endParaRPr lang="pt-BR" altLang="pt-BR" sz="1800" b="1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6873" name="Text Box 5">
                  <a:extLst>
                    <a:ext uri="{FF2B5EF4-FFF2-40B4-BE49-F238E27FC236}">
                      <a16:creationId xmlns:a16="http://schemas.microsoft.com/office/drawing/2014/main" id="{EB8EC462-1B89-495B-B256-84FFD0960ED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1" y="982"/>
                  <a:ext cx="213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 Atividade Simpática Renal</a:t>
                  </a:r>
                  <a:endParaRPr lang="pt-BR" altLang="pt-BR" sz="1800" b="1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6874" name="Line 6">
                  <a:extLst>
                    <a:ext uri="{FF2B5EF4-FFF2-40B4-BE49-F238E27FC236}">
                      <a16:creationId xmlns:a16="http://schemas.microsoft.com/office/drawing/2014/main" id="{F2742BDB-2297-41F5-9905-50DDFDE8D3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0" y="798"/>
                  <a:ext cx="0" cy="2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75" name="Text Box 7">
                  <a:extLst>
                    <a:ext uri="{FF2B5EF4-FFF2-40B4-BE49-F238E27FC236}">
                      <a16:creationId xmlns:a16="http://schemas.microsoft.com/office/drawing/2014/main" id="{CA65875C-8231-4700-A925-B02760F216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34" y="982"/>
                  <a:ext cx="1711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 Liberação de Renina</a:t>
                  </a:r>
                  <a:endParaRPr lang="pt-BR" altLang="pt-BR" sz="1800" b="1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6876" name="Text Box 8">
                  <a:extLst>
                    <a:ext uri="{FF2B5EF4-FFF2-40B4-BE49-F238E27FC236}">
                      <a16:creationId xmlns:a16="http://schemas.microsoft.com/office/drawing/2014/main" id="{75F66D90-FCAF-41F2-BFE8-ABDA27B4A8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1" y="1454"/>
                  <a:ext cx="137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 Angiotensina II</a:t>
                  </a:r>
                  <a:endParaRPr lang="pt-BR" altLang="pt-BR" sz="1800" b="1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6877" name="Line 9">
                  <a:extLst>
                    <a:ext uri="{FF2B5EF4-FFF2-40B4-BE49-F238E27FC236}">
                      <a16:creationId xmlns:a16="http://schemas.microsoft.com/office/drawing/2014/main" id="{40B18A3E-50B9-4CA1-BF95-F67EE8F8D4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70" y="1092"/>
                  <a:ext cx="574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78" name="Line 10">
                  <a:extLst>
                    <a:ext uri="{FF2B5EF4-FFF2-40B4-BE49-F238E27FC236}">
                      <a16:creationId xmlns:a16="http://schemas.microsoft.com/office/drawing/2014/main" id="{9B90544D-CED6-4E41-A1BA-719E86ABA6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14" y="1176"/>
                  <a:ext cx="0" cy="293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79" name="Text Box 11">
                  <a:extLst>
                    <a:ext uri="{FF2B5EF4-FFF2-40B4-BE49-F238E27FC236}">
                      <a16:creationId xmlns:a16="http://schemas.microsoft.com/office/drawing/2014/main" id="{E6E08BFA-1873-4653-88F2-F5E671DB9C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6" y="1864"/>
                  <a:ext cx="1728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 Resistência Vascular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   Renal</a:t>
                  </a:r>
                  <a:endParaRPr lang="pt-BR" altLang="pt-BR" sz="1800" b="1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6880" name="Text Box 12">
                  <a:extLst>
                    <a:ext uri="{FF2B5EF4-FFF2-40B4-BE49-F238E27FC236}">
                      <a16:creationId xmlns:a16="http://schemas.microsoft.com/office/drawing/2014/main" id="{01432A98-11A5-4224-9820-4C56DEDAFB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0" y="2452"/>
                  <a:ext cx="1769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 Pressão Hidrostática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6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   </a:t>
                  </a: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Intersticial</a:t>
                  </a:r>
                  <a:endParaRPr lang="pt-BR" altLang="pt-BR" sz="1800" b="1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6881" name="Text Box 13">
                  <a:extLst>
                    <a:ext uri="{FF2B5EF4-FFF2-40B4-BE49-F238E27FC236}">
                      <a16:creationId xmlns:a16="http://schemas.microsoft.com/office/drawing/2014/main" id="{F817260C-0808-4310-8AE1-DB1642AAEB1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19" y="3050"/>
                  <a:ext cx="1685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 Reabsorção Tubular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   de Sódio</a:t>
                  </a:r>
                  <a:endParaRPr lang="pt-BR" altLang="pt-BR" sz="1800" b="1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6882" name="Text Box 14">
                  <a:extLst>
                    <a:ext uri="{FF2B5EF4-FFF2-40B4-BE49-F238E27FC236}">
                      <a16:creationId xmlns:a16="http://schemas.microsoft.com/office/drawing/2014/main" id="{9B11126D-65FA-49F6-96C6-5A381E852E7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88" y="3679"/>
                  <a:ext cx="201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8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 Excreção Renal de Sódio</a:t>
                  </a:r>
                  <a:endParaRPr lang="pt-BR" altLang="pt-BR" sz="1800" b="1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6883" name="Line 15">
                  <a:extLst>
                    <a:ext uri="{FF2B5EF4-FFF2-40B4-BE49-F238E27FC236}">
                      <a16:creationId xmlns:a16="http://schemas.microsoft.com/office/drawing/2014/main" id="{C8EFF89B-2123-454A-B3D4-A8D8591AEE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14" y="2225"/>
                  <a:ext cx="0" cy="25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84" name="Line 16">
                  <a:extLst>
                    <a:ext uri="{FF2B5EF4-FFF2-40B4-BE49-F238E27FC236}">
                      <a16:creationId xmlns:a16="http://schemas.microsoft.com/office/drawing/2014/main" id="{B87817B9-2E1B-4276-B847-2FB0A213B2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14" y="2813"/>
                  <a:ext cx="0" cy="25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85" name="Line 17">
                  <a:extLst>
                    <a:ext uri="{FF2B5EF4-FFF2-40B4-BE49-F238E27FC236}">
                      <a16:creationId xmlns:a16="http://schemas.microsoft.com/office/drawing/2014/main" id="{A7E95F67-20AC-4B12-9FB5-2DC40BF74B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14" y="3422"/>
                  <a:ext cx="0" cy="293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86" name="Text Box 18">
                  <a:extLst>
                    <a:ext uri="{FF2B5EF4-FFF2-40B4-BE49-F238E27FC236}">
                      <a16:creationId xmlns:a16="http://schemas.microsoft.com/office/drawing/2014/main" id="{9EE6AC22-19CB-444F-BD18-6521882ACA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83" y="2477"/>
                  <a:ext cx="1299" cy="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6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 Fluxo Sanguíneo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pt-BR" altLang="pt-BR" sz="1600" b="1">
                      <a:solidFill>
                        <a:schemeClr val="bg2"/>
                      </a:solidFill>
                      <a:sym typeface="Symbol" panose="05050102010706020507" pitchFamily="18" charset="2"/>
                    </a:rPr>
                    <a:t>   Medular</a:t>
                  </a:r>
                  <a:endParaRPr lang="pt-BR" altLang="pt-BR" sz="1600" b="1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6887" name="Line 19">
                  <a:extLst>
                    <a:ext uri="{FF2B5EF4-FFF2-40B4-BE49-F238E27FC236}">
                      <a16:creationId xmlns:a16="http://schemas.microsoft.com/office/drawing/2014/main" id="{4108B184-B74A-4B73-B7AD-D4F5A71ED4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3" y="1218"/>
                  <a:ext cx="0" cy="756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88" name="Line 20">
                  <a:extLst>
                    <a:ext uri="{FF2B5EF4-FFF2-40B4-BE49-F238E27FC236}">
                      <a16:creationId xmlns:a16="http://schemas.microsoft.com/office/drawing/2014/main" id="{A09681F2-C2B5-40A6-BF40-AAAEBDE76F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3" y="1974"/>
                  <a:ext cx="1713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89" name="Line 21">
                  <a:extLst>
                    <a:ext uri="{FF2B5EF4-FFF2-40B4-BE49-F238E27FC236}">
                      <a16:creationId xmlns:a16="http://schemas.microsoft.com/office/drawing/2014/main" id="{1808E4CE-9399-47B4-80CE-4880225EB6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8" y="1218"/>
                  <a:ext cx="0" cy="1343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90" name="Line 22">
                  <a:extLst>
                    <a:ext uri="{FF2B5EF4-FFF2-40B4-BE49-F238E27FC236}">
                      <a16:creationId xmlns:a16="http://schemas.microsoft.com/office/drawing/2014/main" id="{4688470B-B277-4266-881F-01949A895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34" y="3191"/>
                  <a:ext cx="1097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91" name="Line 23">
                  <a:extLst>
                    <a:ext uri="{FF2B5EF4-FFF2-40B4-BE49-F238E27FC236}">
                      <a16:creationId xmlns:a16="http://schemas.microsoft.com/office/drawing/2014/main" id="{14E66162-9905-4A49-8AD2-DCEEC69B4C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0" y="1260"/>
                  <a:ext cx="0" cy="2015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92" name="Line 24">
                  <a:extLst>
                    <a:ext uri="{FF2B5EF4-FFF2-40B4-BE49-F238E27FC236}">
                      <a16:creationId xmlns:a16="http://schemas.microsoft.com/office/drawing/2014/main" id="{4EEB74CA-E0C4-4D80-9883-A007969E84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0" y="3275"/>
                  <a:ext cx="2546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93" name="Line 26">
                  <a:extLst>
                    <a:ext uri="{FF2B5EF4-FFF2-40B4-BE49-F238E27FC236}">
                      <a16:creationId xmlns:a16="http://schemas.microsoft.com/office/drawing/2014/main" id="{30690564-26C6-4AE8-BD58-A60E977CBC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8" y="2574"/>
                  <a:ext cx="604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94" name="Line 27">
                  <a:extLst>
                    <a:ext uri="{FF2B5EF4-FFF2-40B4-BE49-F238E27FC236}">
                      <a16:creationId xmlns:a16="http://schemas.microsoft.com/office/drawing/2014/main" id="{4221D4C1-6809-4862-BA50-801D9B34A3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219" y="2825"/>
                  <a:ext cx="0" cy="373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  <p:sp>
              <p:nvSpPr>
                <p:cNvPr id="36895" name="Line 28">
                  <a:extLst>
                    <a:ext uri="{FF2B5EF4-FFF2-40B4-BE49-F238E27FC236}">
                      <a16:creationId xmlns:a16="http://schemas.microsoft.com/office/drawing/2014/main" id="{DEA7B3FD-1FAE-4971-87CE-FA1AFA4F8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5" y="767"/>
                  <a:ext cx="0" cy="23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sp>
            <p:nvSpPr>
              <p:cNvPr id="36871" name="Text Box 30">
                <a:extLst>
                  <a:ext uri="{FF2B5EF4-FFF2-40B4-BE49-F238E27FC236}">
                    <a16:creationId xmlns:a16="http://schemas.microsoft.com/office/drawing/2014/main" id="{430FADFC-941F-4B80-B478-EA21954C4D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" y="0"/>
                <a:ext cx="5076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lnSpc>
                    <a:spcPts val="3363"/>
                  </a:lnSpc>
                  <a:spcBef>
                    <a:spcPct val="45000"/>
                  </a:spcBef>
                  <a:spcAft>
                    <a:spcPct val="45000"/>
                  </a:spcAft>
                  <a:buClrTx/>
                  <a:buFontTx/>
                  <a:buNone/>
                </a:pPr>
                <a:r>
                  <a:rPr lang="pt-BR" altLang="pt-BR" b="1">
                    <a:solidFill>
                      <a:schemeClr val="accent2"/>
                    </a:solidFill>
                    <a:latin typeface="Arial" panose="020B0604020202020204" pitchFamily="34" charset="0"/>
                  </a:rPr>
                  <a:t>Participação dos Nervos Renais na Regulação do VEC</a:t>
                </a:r>
              </a:p>
            </p:txBody>
          </p:sp>
        </p:grpSp>
        <p:sp>
          <p:nvSpPr>
            <p:cNvPr id="36868" name="Retângulo 4">
              <a:extLst>
                <a:ext uri="{FF2B5EF4-FFF2-40B4-BE49-F238E27FC236}">
                  <a16:creationId xmlns:a16="http://schemas.microsoft.com/office/drawing/2014/main" id="{5A8F153E-C224-452C-A670-7A400F1F9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4032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69" name="Line 33">
              <a:extLst>
                <a:ext uri="{FF2B5EF4-FFF2-40B4-BE49-F238E27FC236}">
                  <a16:creationId xmlns:a16="http://schemas.microsoft.com/office/drawing/2014/main" id="{40E51016-0FAE-4647-8B88-C0B193F9EB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6" y="1645"/>
              <a:ext cx="0" cy="29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5260083-5286-46A6-B345-2DD157365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26"/>
    </mc:Choice>
    <mc:Fallback xmlns="">
      <p:transition spd="slow" advTm="9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331083CD-C25F-4946-A8B7-89C381B96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163"/>
            <a:ext cx="3235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b="1">
                <a:solidFill>
                  <a:srgbClr val="4BA8D3"/>
                </a:solidFill>
                <a:sym typeface="Symbol" panose="05050102010706020507" pitchFamily="18" charset="2"/>
              </a:rPr>
              <a:t> Ingestão de Sódio</a:t>
            </a:r>
            <a:endParaRPr lang="pt-BR" altLang="pt-BR" b="1">
              <a:solidFill>
                <a:srgbClr val="4BA8D3"/>
              </a:solidFill>
            </a:endParaRPr>
          </a:p>
        </p:txBody>
      </p:sp>
      <p:sp>
        <p:nvSpPr>
          <p:cNvPr id="37891" name="Text Box 5">
            <a:extLst>
              <a:ext uri="{FF2B5EF4-FFF2-40B4-BE49-F238E27FC236}">
                <a16:creationId xmlns:a16="http://schemas.microsoft.com/office/drawing/2014/main" id="{E6D4A1CD-25CD-4C91-A1DC-B6899120E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75" y="1311275"/>
            <a:ext cx="273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 Volume Plasmático</a:t>
            </a:r>
            <a:endParaRPr lang="pt-BR" altLang="pt-BR" sz="1800" b="1">
              <a:solidFill>
                <a:schemeClr val="bg2"/>
              </a:solidFill>
            </a:endParaRP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34FCA141-A818-415E-B579-98475FEC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450" y="2168525"/>
            <a:ext cx="36687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</a:rPr>
              <a:t>Sensores de Volume e Pressão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t-BR" altLang="pt-BR" sz="1600">
                <a:solidFill>
                  <a:schemeClr val="bg2"/>
                </a:solidFill>
              </a:rPr>
              <a:t>Receptores de Baixa Pressão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t-BR" altLang="pt-BR" sz="1600">
                <a:solidFill>
                  <a:schemeClr val="bg2"/>
                </a:solidFill>
              </a:rPr>
              <a:t>Barorreceptores Arteriais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t-BR" altLang="pt-BR" sz="1600">
                <a:solidFill>
                  <a:schemeClr val="bg2"/>
                </a:solidFill>
              </a:rPr>
              <a:t>Barorreceptores Renais/Mácula Densa</a:t>
            </a:r>
          </a:p>
        </p:txBody>
      </p:sp>
      <p:sp>
        <p:nvSpPr>
          <p:cNvPr id="37893" name="Text Box 7">
            <a:extLst>
              <a:ext uri="{FF2B5EF4-FFF2-40B4-BE49-F238E27FC236}">
                <a16:creationId xmlns:a16="http://schemas.microsoft.com/office/drawing/2014/main" id="{FA4A82A8-B267-4A7F-A3FA-3DEE2539A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3354388"/>
            <a:ext cx="34559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Sistemas Anti-natriuréticos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t-BR" altLang="pt-BR" sz="1800">
                <a:solidFill>
                  <a:schemeClr val="bg2"/>
                </a:solidFill>
                <a:sym typeface="Symbol" panose="05050102010706020507" pitchFamily="18" charset="2"/>
              </a:rPr>
              <a:t> Angiotensina, Aldosterona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t-BR" altLang="pt-BR" sz="1800">
                <a:solidFill>
                  <a:schemeClr val="bg2"/>
                </a:solidFill>
                <a:sym typeface="Symbol" panose="05050102010706020507" pitchFamily="18" charset="2"/>
              </a:rPr>
              <a:t> Nervos Simpáticos Renais</a:t>
            </a:r>
            <a:endParaRPr lang="pt-BR" altLang="pt-BR" sz="1800">
              <a:solidFill>
                <a:schemeClr val="bg2"/>
              </a:solidFill>
            </a:endParaRPr>
          </a:p>
        </p:txBody>
      </p:sp>
      <p:sp>
        <p:nvSpPr>
          <p:cNvPr id="37894" name="Text Box 8">
            <a:extLst>
              <a:ext uri="{FF2B5EF4-FFF2-40B4-BE49-F238E27FC236}">
                <a16:creationId xmlns:a16="http://schemas.microsoft.com/office/drawing/2014/main" id="{2A47D12F-7DDA-442D-B88B-5E29B637E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3486150"/>
            <a:ext cx="29876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 Sistemas Natriuréticos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t-BR" altLang="pt-BR" sz="1800">
                <a:solidFill>
                  <a:schemeClr val="bg2"/>
                </a:solidFill>
                <a:sym typeface="Symbol" panose="05050102010706020507" pitchFamily="18" charset="2"/>
              </a:rPr>
              <a:t> FAN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t-BR" altLang="pt-BR" sz="1800">
                <a:solidFill>
                  <a:schemeClr val="bg2"/>
                </a:solidFill>
                <a:sym typeface="Symbol" panose="05050102010706020507" pitchFamily="18" charset="2"/>
              </a:rPr>
              <a:t> Óxido Nítrico</a:t>
            </a:r>
            <a:endParaRPr lang="pt-BR" altLang="pt-BR" sz="1800">
              <a:solidFill>
                <a:schemeClr val="bg2"/>
              </a:solidFill>
            </a:endParaRPr>
          </a:p>
        </p:txBody>
      </p:sp>
      <p:sp>
        <p:nvSpPr>
          <p:cNvPr id="37895" name="Line 9">
            <a:extLst>
              <a:ext uri="{FF2B5EF4-FFF2-40B4-BE49-F238E27FC236}">
                <a16:creationId xmlns:a16="http://schemas.microsoft.com/office/drawing/2014/main" id="{4F822FEF-4170-49AD-ABED-F9C3EA310B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0175" y="1136650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896" name="Line 10">
            <a:extLst>
              <a:ext uri="{FF2B5EF4-FFF2-40B4-BE49-F238E27FC236}">
                <a16:creationId xmlns:a16="http://schemas.microsoft.com/office/drawing/2014/main" id="{407DA4FC-A981-417D-B814-861BD5FA7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0175" y="1730375"/>
            <a:ext cx="0" cy="4619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897" name="Line 11">
            <a:extLst>
              <a:ext uri="{FF2B5EF4-FFF2-40B4-BE49-F238E27FC236}">
                <a16:creationId xmlns:a16="http://schemas.microsoft.com/office/drawing/2014/main" id="{0B06A050-4D6B-48B6-BFB9-DCDBAB3133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3216275"/>
            <a:ext cx="0" cy="492125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898" name="Line 12">
            <a:extLst>
              <a:ext uri="{FF2B5EF4-FFF2-40B4-BE49-F238E27FC236}">
                <a16:creationId xmlns:a16="http://schemas.microsoft.com/office/drawing/2014/main" id="{A4910078-B98D-4472-AC12-49BD4B6676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722688"/>
            <a:ext cx="982662" cy="1587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899" name="Line 13">
            <a:extLst>
              <a:ext uri="{FF2B5EF4-FFF2-40B4-BE49-F238E27FC236}">
                <a16:creationId xmlns:a16="http://schemas.microsoft.com/office/drawing/2014/main" id="{432A7401-2D03-43AA-9E5A-416EA7653E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3722688"/>
            <a:ext cx="850900" cy="3175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900" name="Text Box 14">
            <a:extLst>
              <a:ext uri="{FF2B5EF4-FFF2-40B4-BE49-F238E27FC236}">
                <a16:creationId xmlns:a16="http://schemas.microsoft.com/office/drawing/2014/main" id="{6B17A406-187E-48CB-A2DC-26BFAA30D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4249738"/>
            <a:ext cx="3463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 Resistência Vascular Renal</a:t>
            </a:r>
            <a:endParaRPr lang="pt-BR" altLang="pt-BR" sz="1800" b="1">
              <a:solidFill>
                <a:schemeClr val="bg2"/>
              </a:solidFill>
            </a:endParaRPr>
          </a:p>
        </p:txBody>
      </p:sp>
      <p:sp>
        <p:nvSpPr>
          <p:cNvPr id="37901" name="Line 15">
            <a:extLst>
              <a:ext uri="{FF2B5EF4-FFF2-40B4-BE49-F238E27FC236}">
                <a16:creationId xmlns:a16="http://schemas.microsoft.com/office/drawing/2014/main" id="{8F04E085-F561-47C8-968D-7586514D10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3263" y="4024313"/>
            <a:ext cx="661987" cy="241300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902" name="Text Box 16">
            <a:extLst>
              <a:ext uri="{FF2B5EF4-FFF2-40B4-BE49-F238E27FC236}">
                <a16:creationId xmlns:a16="http://schemas.microsoft.com/office/drawing/2014/main" id="{3EF6BC26-D3DC-498D-ABDC-434BD494E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4764088"/>
            <a:ext cx="1835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Symbol" panose="05050102010706020507" pitchFamily="18" charset="2"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 Fluxo Sanguíneo   </a:t>
            </a:r>
          </a:p>
          <a:p>
            <a:pPr eaLnBrk="1" hangingPunct="1">
              <a:spcBef>
                <a:spcPct val="0"/>
              </a:spcBef>
              <a:buClrTx/>
              <a:buFont typeface="Symbol" panose="05050102010706020507" pitchFamily="18" charset="2"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   Medular</a:t>
            </a:r>
          </a:p>
        </p:txBody>
      </p:sp>
      <p:sp>
        <p:nvSpPr>
          <p:cNvPr id="37903" name="Text Box 17">
            <a:extLst>
              <a:ext uri="{FF2B5EF4-FFF2-40B4-BE49-F238E27FC236}">
                <a16:creationId xmlns:a16="http://schemas.microsoft.com/office/drawing/2014/main" id="{5E1EAD8C-3306-430E-855D-450640EA5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838" y="4740275"/>
            <a:ext cx="2751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 Pressão Hidrostática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    Intersticial Renal</a:t>
            </a:r>
          </a:p>
        </p:txBody>
      </p:sp>
      <p:sp>
        <p:nvSpPr>
          <p:cNvPr id="37904" name="Line 18">
            <a:extLst>
              <a:ext uri="{FF2B5EF4-FFF2-40B4-BE49-F238E27FC236}">
                <a16:creationId xmlns:a16="http://schemas.microsoft.com/office/drawing/2014/main" id="{726304FF-976A-4E18-A95F-F839327341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0175" y="4630738"/>
            <a:ext cx="0" cy="330200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905" name="Line 19">
            <a:extLst>
              <a:ext uri="{FF2B5EF4-FFF2-40B4-BE49-F238E27FC236}">
                <a16:creationId xmlns:a16="http://schemas.microsoft.com/office/drawing/2014/main" id="{A1ED37C6-F027-4C39-A560-B79DAD2D11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4788" y="4948238"/>
            <a:ext cx="1219200" cy="12700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906" name="Line 20">
            <a:extLst>
              <a:ext uri="{FF2B5EF4-FFF2-40B4-BE49-F238E27FC236}">
                <a16:creationId xmlns:a16="http://schemas.microsoft.com/office/drawing/2014/main" id="{0FAB1FEB-126B-4A0F-BB05-EEAB47AB6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0175" y="4960938"/>
            <a:ext cx="949325" cy="1587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907" name="Text Box 21">
            <a:extLst>
              <a:ext uri="{FF2B5EF4-FFF2-40B4-BE49-F238E27FC236}">
                <a16:creationId xmlns:a16="http://schemas.microsoft.com/office/drawing/2014/main" id="{F9AC23BD-39EE-4B93-B0C5-7773FEB2B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5354638"/>
            <a:ext cx="278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 Reabsorção de Sódio</a:t>
            </a:r>
            <a:endParaRPr lang="pt-BR" altLang="pt-BR" sz="1800" b="1">
              <a:solidFill>
                <a:schemeClr val="bg2"/>
              </a:solidFill>
            </a:endParaRPr>
          </a:p>
        </p:txBody>
      </p:sp>
      <p:sp>
        <p:nvSpPr>
          <p:cNvPr id="37908" name="Text Box 22">
            <a:extLst>
              <a:ext uri="{FF2B5EF4-FFF2-40B4-BE49-F238E27FC236}">
                <a16:creationId xmlns:a16="http://schemas.microsoft.com/office/drawing/2014/main" id="{966041A4-18E5-4217-8FAA-CF04150DC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238" y="5984875"/>
            <a:ext cx="3463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sym typeface="Symbol" panose="05050102010706020507" pitchFamily="18" charset="2"/>
              </a:rPr>
              <a:t> Excreção Urinária de Sódio</a:t>
            </a:r>
          </a:p>
        </p:txBody>
      </p:sp>
      <p:sp>
        <p:nvSpPr>
          <p:cNvPr id="37909" name="Line 23">
            <a:extLst>
              <a:ext uri="{FF2B5EF4-FFF2-40B4-BE49-F238E27FC236}">
                <a16:creationId xmlns:a16="http://schemas.microsoft.com/office/drawing/2014/main" id="{2AEE867D-C45F-4F0C-BE29-E0C8AE27E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5563" y="5108575"/>
            <a:ext cx="490537" cy="182563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910" name="Line 24">
            <a:extLst>
              <a:ext uri="{FF2B5EF4-FFF2-40B4-BE49-F238E27FC236}">
                <a16:creationId xmlns:a16="http://schemas.microsoft.com/office/drawing/2014/main" id="{CBDD5B62-9493-4B97-BF00-33A09A9337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1500" y="5100638"/>
            <a:ext cx="619125" cy="206375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911" name="Line 25">
            <a:extLst>
              <a:ext uri="{FF2B5EF4-FFF2-40B4-BE49-F238E27FC236}">
                <a16:creationId xmlns:a16="http://schemas.microsoft.com/office/drawing/2014/main" id="{3A3D9DC7-ABF4-487F-ABE3-4FD44923E4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0175" y="5640388"/>
            <a:ext cx="0" cy="395287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912" name="Line 26">
            <a:extLst>
              <a:ext uri="{FF2B5EF4-FFF2-40B4-BE49-F238E27FC236}">
                <a16:creationId xmlns:a16="http://schemas.microsoft.com/office/drawing/2014/main" id="{D8767823-B70F-4330-9A80-37357ECAF5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45063" y="3894138"/>
            <a:ext cx="473075" cy="358775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913" name="Line 28">
            <a:extLst>
              <a:ext uri="{FF2B5EF4-FFF2-40B4-BE49-F238E27FC236}">
                <a16:creationId xmlns:a16="http://schemas.microsoft.com/office/drawing/2014/main" id="{2E89A2ED-230F-4A19-B972-7EC16A032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088" y="868363"/>
            <a:ext cx="1587" cy="436562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7914" name="Line 29">
            <a:extLst>
              <a:ext uri="{FF2B5EF4-FFF2-40B4-BE49-F238E27FC236}">
                <a16:creationId xmlns:a16="http://schemas.microsoft.com/office/drawing/2014/main" id="{AD2BC0D3-7726-4A28-A6FA-E7E87E53F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4963" y="1641475"/>
            <a:ext cx="1587" cy="436563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8B09197-4FF7-4870-AD4C-31FB52BF8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96"/>
    </mc:Choice>
    <mc:Fallback xmlns="">
      <p:transition spd="slow" advTm="7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>
            <a:extLst>
              <a:ext uri="{FF2B5EF4-FFF2-40B4-BE49-F238E27FC236}">
                <a16:creationId xmlns:a16="http://schemas.microsoft.com/office/drawing/2014/main" id="{C097EC4A-4FAB-41C6-BC96-136DB0975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687388"/>
            <a:ext cx="82296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C671FBC-D3E9-4C7E-8374-59C79E2CF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45"/>
    </mc:Choice>
    <mc:Fallback xmlns="">
      <p:transition spd="slow" advTm="131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C31434-64F9-41DD-94E7-29F0ED49970A}"/>
              </a:ext>
            </a:extLst>
          </p:cNvPr>
          <p:cNvSpPr/>
          <p:nvPr/>
        </p:nvSpPr>
        <p:spPr>
          <a:xfrm>
            <a:off x="0" y="209550"/>
            <a:ext cx="9144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3200" b="1" dirty="0">
                <a:cs typeface="Arial" panose="020B0604020202020204" pitchFamily="34" charset="0"/>
              </a:rPr>
              <a:t> </a:t>
            </a:r>
            <a:r>
              <a:rPr lang="pt-BR" b="1" dirty="0">
                <a:cs typeface="Arial" panose="020B0604020202020204" pitchFamily="34" charset="0"/>
              </a:rPr>
              <a:t>As questões referentes as aulas ministradas na segunda semana deverão ser respondidas por cada aluno e encaminhadas para a sua avaliação no final da semana que a aula foi ministrada.</a:t>
            </a:r>
          </a:p>
          <a:p>
            <a:pPr algn="just">
              <a:defRPr/>
            </a:pPr>
            <a:endParaRPr lang="pt-BR" b="1" dirty="0"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pt-BR" b="1" dirty="0">
                <a:cs typeface="Arial" panose="020B0604020202020204" pitchFamily="34" charset="0"/>
              </a:rPr>
              <a:t>Faça um esquema incluindo os grandes territórios do sistema vascular (venoso sistêmico e pulmonar, arterial sistêmico e pulmonar, capilares), separando para melhor discussão o território renal. Localize os receptores do sistema de regulação de volume (os demonstrados e os supostos). Discuta os ajustes de cada um destes segmentos nas situações de alteração do volume de plasma (hemorragia, depleção de NaCl, ingestão excessiva de NaCl e água). </a:t>
            </a:r>
          </a:p>
          <a:p>
            <a:pPr marL="342900" indent="-342900" algn="just">
              <a:buFontTx/>
              <a:buChar char="-"/>
              <a:defRPr/>
            </a:pPr>
            <a:r>
              <a:rPr lang="pt-BR" b="1" dirty="0">
                <a:cs typeface="Arial" panose="020B0604020202020204" pitchFamily="34" charset="0"/>
              </a:rPr>
              <a:t>Analise a participação dos componentes do aparelho justaglomerular na correção de alterações do volume extracelular e da pressão arterial.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0C4B677-EC72-4F15-860F-755B8D38E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9"/>
    </mc:Choice>
    <mc:Fallback xmlns="">
      <p:transition spd="slow" advTm="90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29D9448E-90D2-4271-99A8-B48166503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4388" y="304800"/>
            <a:ext cx="72771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/>
          <a:p>
            <a:r>
              <a:rPr lang="pt-BR" altLang="pt-BR" sz="4000" b="1">
                <a:solidFill>
                  <a:schemeClr val="accent2"/>
                </a:solidFill>
                <a:effectLst/>
              </a:rPr>
              <a:t>Sensores de Volume</a:t>
            </a:r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049878A3-0550-4029-8F99-26A5D880E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6475" y="1768475"/>
            <a:ext cx="7380288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5000"/>
              </a:lnSpc>
              <a:buClr>
                <a:schemeClr val="bg2"/>
              </a:buClr>
            </a:pP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Intratorácicos: Átrios (Vias Neurais e Humorais), </a:t>
            </a:r>
          </a:p>
          <a:p>
            <a:pPr>
              <a:lnSpc>
                <a:spcPct val="125000"/>
              </a:lnSpc>
              <a:buClr>
                <a:schemeClr val="bg2"/>
              </a:buClr>
            </a:pP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Ventrículos e Capilares Pulmonares</a:t>
            </a:r>
          </a:p>
          <a:p>
            <a:pPr>
              <a:lnSpc>
                <a:spcPct val="125000"/>
              </a:lnSpc>
              <a:buClr>
                <a:schemeClr val="bg2"/>
              </a:buClr>
            </a:pP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Arteriais (Arco Aórtico e Caróticas)</a:t>
            </a:r>
          </a:p>
          <a:p>
            <a:pPr>
              <a:lnSpc>
                <a:spcPct val="125000"/>
              </a:lnSpc>
              <a:buClr>
                <a:schemeClr val="bg2"/>
              </a:buClr>
            </a:pP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Hepáticos</a:t>
            </a:r>
          </a:p>
          <a:p>
            <a:pPr>
              <a:lnSpc>
                <a:spcPct val="125000"/>
              </a:lnSpc>
              <a:buClr>
                <a:schemeClr val="bg2"/>
              </a:buClr>
            </a:pP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Renais</a:t>
            </a:r>
          </a:p>
          <a:p>
            <a:pPr>
              <a:lnSpc>
                <a:spcPct val="125000"/>
              </a:lnSpc>
              <a:buClr>
                <a:schemeClr val="bg2"/>
              </a:buClr>
            </a:pPr>
            <a:r>
              <a:rPr lang="pt-BR" altLang="pt-BR" sz="28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SNC</a:t>
            </a:r>
          </a:p>
        </p:txBody>
      </p:sp>
      <p:sp>
        <p:nvSpPr>
          <p:cNvPr id="8196" name="Text Box 6">
            <a:extLst>
              <a:ext uri="{FF2B5EF4-FFF2-40B4-BE49-F238E27FC236}">
                <a16:creationId xmlns:a16="http://schemas.microsoft.com/office/drawing/2014/main" id="{AA1D27F9-6BCC-4B27-A44C-B15D4FA4E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6022975"/>
            <a:ext cx="290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64FF4D2-C386-4BA5-8046-871855991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67"/>
    </mc:Choice>
    <mc:Fallback xmlns="">
      <p:transition spd="slow" advTm="48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9AF5C67-3D48-4CF9-AF8F-A9DCE09FE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363" y="153988"/>
            <a:ext cx="8569325" cy="69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sz="3600" b="1">
                <a:solidFill>
                  <a:schemeClr val="accent2"/>
                </a:solidFill>
                <a:effectLst/>
              </a:rPr>
              <a:t>Distribuição dos Sensores de Volume</a:t>
            </a:r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8A79E074-2CB3-41A2-8BBE-D18B6E9E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33500"/>
            <a:ext cx="4164013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DEA8B2C-F8A3-4BF2-B0DD-97F57A30B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40"/>
    </mc:Choice>
    <mc:Fallback xmlns="">
      <p:transition spd="slow" advTm="111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39">
            <a:extLst>
              <a:ext uri="{FF2B5EF4-FFF2-40B4-BE49-F238E27FC236}">
                <a16:creationId xmlns:a16="http://schemas.microsoft.com/office/drawing/2014/main" id="{1D894752-A8F2-42B7-946F-6A3AF77E28E0}"/>
              </a:ext>
            </a:extLst>
          </p:cNvPr>
          <p:cNvGrpSpPr>
            <a:grpSpLocks/>
          </p:cNvGrpSpPr>
          <p:nvPr/>
        </p:nvGrpSpPr>
        <p:grpSpPr bwMode="auto">
          <a:xfrm>
            <a:off x="434975" y="201613"/>
            <a:ext cx="8297863" cy="5845175"/>
            <a:chOff x="274" y="127"/>
            <a:chExt cx="5227" cy="3682"/>
          </a:xfrm>
        </p:grpSpPr>
        <p:sp>
          <p:nvSpPr>
            <p:cNvPr id="10244" name="Text Box 4">
              <a:extLst>
                <a:ext uri="{FF2B5EF4-FFF2-40B4-BE49-F238E27FC236}">
                  <a16:creationId xmlns:a16="http://schemas.microsoft.com/office/drawing/2014/main" id="{F004E675-5C50-446C-8C28-DBF197339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" y="2714"/>
              <a:ext cx="187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TENSÃO NA PAREDE DO VASO</a:t>
              </a:r>
            </a:p>
          </p:txBody>
        </p:sp>
        <p:sp>
          <p:nvSpPr>
            <p:cNvPr id="10245" name="Text Box 6">
              <a:extLst>
                <a:ext uri="{FF2B5EF4-FFF2-40B4-BE49-F238E27FC236}">
                  <a16:creationId xmlns:a16="http://schemas.microsoft.com/office/drawing/2014/main" id="{6A3B170A-B7C8-4554-A3E7-FDDE64707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2" y="132"/>
              <a:ext cx="216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2000" b="1">
                  <a:solidFill>
                    <a:srgbClr val="292929"/>
                  </a:solidFill>
                  <a:latin typeface="Arial" panose="020B0604020202020204" pitchFamily="34" charset="0"/>
                </a:rPr>
                <a:t>CENTRO</a:t>
              </a:r>
              <a:r>
                <a:rPr lang="en-US" altLang="pt-BR" sz="2000" b="1">
                  <a:latin typeface="Arial" panose="020B0604020202020204" pitchFamily="34" charset="0"/>
                </a:rPr>
                <a:t> </a:t>
              </a:r>
              <a:r>
                <a:rPr lang="en-US" altLang="pt-BR" sz="2000" b="1">
                  <a:solidFill>
                    <a:srgbClr val="292929"/>
                  </a:solidFill>
                  <a:latin typeface="Arial" panose="020B0604020202020204" pitchFamily="34" charset="0"/>
                </a:rPr>
                <a:t>VASOMOTOR</a:t>
              </a:r>
            </a:p>
          </p:txBody>
        </p:sp>
        <p:sp>
          <p:nvSpPr>
            <p:cNvPr id="10246" name="Line 7">
              <a:extLst>
                <a:ext uri="{FF2B5EF4-FFF2-40B4-BE49-F238E27FC236}">
                  <a16:creationId xmlns:a16="http://schemas.microsoft.com/office/drawing/2014/main" id="{5EF01CD5-AD69-4E79-AC98-E3EF8C5DC0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37" y="509"/>
              <a:ext cx="609" cy="25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47" name="Text Box 8">
              <a:extLst>
                <a:ext uri="{FF2B5EF4-FFF2-40B4-BE49-F238E27FC236}">
                  <a16:creationId xmlns:a16="http://schemas.microsoft.com/office/drawing/2014/main" id="{BC3C42F5-3697-473D-BBF9-33CDF4DBA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" y="127"/>
              <a:ext cx="3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3600" b="1"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248" name="Line 10">
              <a:extLst>
                <a:ext uri="{FF2B5EF4-FFF2-40B4-BE49-F238E27FC236}">
                  <a16:creationId xmlns:a16="http://schemas.microsoft.com/office/drawing/2014/main" id="{897C7DE1-E856-48DE-A420-0BB472ECC2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55" y="1198"/>
              <a:ext cx="0" cy="4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49" name="Text Box 11">
              <a:extLst>
                <a:ext uri="{FF2B5EF4-FFF2-40B4-BE49-F238E27FC236}">
                  <a16:creationId xmlns:a16="http://schemas.microsoft.com/office/drawing/2014/main" id="{F3E25164-C570-4982-B695-F7329BB89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" y="878"/>
              <a:ext cx="216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VIAS AFERENTES</a:t>
              </a:r>
            </a:p>
          </p:txBody>
        </p:sp>
        <p:sp>
          <p:nvSpPr>
            <p:cNvPr id="10250" name="Text Box 12">
              <a:extLst>
                <a:ext uri="{FF2B5EF4-FFF2-40B4-BE49-F238E27FC236}">
                  <a16:creationId xmlns:a16="http://schemas.microsoft.com/office/drawing/2014/main" id="{393DA698-995E-4884-B3D3-54FC8B2A7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2" y="1083"/>
              <a:ext cx="3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36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251" name="Text Box 14">
              <a:extLst>
                <a:ext uri="{FF2B5EF4-FFF2-40B4-BE49-F238E27FC236}">
                  <a16:creationId xmlns:a16="http://schemas.microsoft.com/office/drawing/2014/main" id="{D092943B-F8E9-49A8-883F-D5B754D0C8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" y="1759"/>
              <a:ext cx="216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RECEPTORES DE TENSÃO</a:t>
              </a:r>
            </a:p>
          </p:txBody>
        </p:sp>
        <p:sp>
          <p:nvSpPr>
            <p:cNvPr id="10252" name="Line 15">
              <a:extLst>
                <a:ext uri="{FF2B5EF4-FFF2-40B4-BE49-F238E27FC236}">
                  <a16:creationId xmlns:a16="http://schemas.microsoft.com/office/drawing/2014/main" id="{C62E691E-5045-4A3A-B85D-1EB2E16172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55" y="2200"/>
              <a:ext cx="0" cy="4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53" name="Text Box 16">
              <a:extLst>
                <a:ext uri="{FF2B5EF4-FFF2-40B4-BE49-F238E27FC236}">
                  <a16:creationId xmlns:a16="http://schemas.microsoft.com/office/drawing/2014/main" id="{36F76C34-409C-440D-9A53-54B5DD82C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0" y="2082"/>
              <a:ext cx="3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36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254" name="Text Box 18">
              <a:extLst>
                <a:ext uri="{FF2B5EF4-FFF2-40B4-BE49-F238E27FC236}">
                  <a16:creationId xmlns:a16="http://schemas.microsoft.com/office/drawing/2014/main" id="{7067CA33-E5F2-4241-94CF-C87361F81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855"/>
              <a:ext cx="23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EFERENTES SIMPÁTICOS</a:t>
              </a:r>
            </a:p>
          </p:txBody>
        </p:sp>
        <p:sp>
          <p:nvSpPr>
            <p:cNvPr id="10255" name="Text Box 19">
              <a:extLst>
                <a:ext uri="{FF2B5EF4-FFF2-40B4-BE49-F238E27FC236}">
                  <a16:creationId xmlns:a16="http://schemas.microsoft.com/office/drawing/2014/main" id="{CC5A0C83-1355-4E84-8877-C2130427E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2" y="447"/>
              <a:ext cx="3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36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10256" name="Line 20">
              <a:extLst>
                <a:ext uri="{FF2B5EF4-FFF2-40B4-BE49-F238E27FC236}">
                  <a16:creationId xmlns:a16="http://schemas.microsoft.com/office/drawing/2014/main" id="{FA220EF5-1CE7-4EE7-8B57-FAD38BFA8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480"/>
              <a:ext cx="609" cy="25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57" name="Line 22">
              <a:extLst>
                <a:ext uri="{FF2B5EF4-FFF2-40B4-BE49-F238E27FC236}">
                  <a16:creationId xmlns:a16="http://schemas.microsoft.com/office/drawing/2014/main" id="{CFB780C4-5AEA-4159-971B-13B806DB0E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2" y="3067"/>
              <a:ext cx="636" cy="30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58" name="Text Box 23">
              <a:extLst>
                <a:ext uri="{FF2B5EF4-FFF2-40B4-BE49-F238E27FC236}">
                  <a16:creationId xmlns:a16="http://schemas.microsoft.com/office/drawing/2014/main" id="{17E9E36C-237E-43D0-9775-7828BB3B8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" y="3183"/>
              <a:ext cx="35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36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10259" name="Text Box 25">
              <a:extLst>
                <a:ext uri="{FF2B5EF4-FFF2-40B4-BE49-F238E27FC236}">
                  <a16:creationId xmlns:a16="http://schemas.microsoft.com/office/drawing/2014/main" id="{DD81749D-4AAE-4339-A52B-9949C99A3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9" y="2761"/>
              <a:ext cx="2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EXCREÇÃO DE Na</a:t>
              </a:r>
              <a:r>
                <a:rPr lang="en-US" altLang="pt-BR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260" name="Line 26">
              <a:extLst>
                <a:ext uri="{FF2B5EF4-FFF2-40B4-BE49-F238E27FC236}">
                  <a16:creationId xmlns:a16="http://schemas.microsoft.com/office/drawing/2014/main" id="{EFB87489-046B-422A-9E4E-FF22FCC159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5" y="2262"/>
              <a:ext cx="1" cy="4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61" name="Text Box 27">
              <a:extLst>
                <a:ext uri="{FF2B5EF4-FFF2-40B4-BE49-F238E27FC236}">
                  <a16:creationId xmlns:a16="http://schemas.microsoft.com/office/drawing/2014/main" id="{908B82A6-958A-496E-9A7C-ABA184569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1" y="2471"/>
              <a:ext cx="3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36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262" name="Text Box 29">
              <a:extLst>
                <a:ext uri="{FF2B5EF4-FFF2-40B4-BE49-F238E27FC236}">
                  <a16:creationId xmlns:a16="http://schemas.microsoft.com/office/drawing/2014/main" id="{D9A1B722-B58F-4AB5-BCE8-8358D1374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0" y="1810"/>
              <a:ext cx="224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2000" b="1">
                  <a:solidFill>
                    <a:schemeClr val="bg2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INFLUXO SIMPÁTICO AOS </a:t>
              </a:r>
              <a:r>
                <a:rPr lang="en-US" altLang="pt-BR" sz="2000" b="1">
                  <a:solidFill>
                    <a:schemeClr val="bg2"/>
                  </a:solidFill>
                  <a:latin typeface="Arial" panose="020B0604020202020204" pitchFamily="34" charset="0"/>
                </a:rPr>
                <a:t>NÉFRONS</a:t>
              </a:r>
            </a:p>
          </p:txBody>
        </p:sp>
        <p:grpSp>
          <p:nvGrpSpPr>
            <p:cNvPr id="10263" name="Group 38">
              <a:extLst>
                <a:ext uri="{FF2B5EF4-FFF2-40B4-BE49-F238E27FC236}">
                  <a16:creationId xmlns:a16="http://schemas.microsoft.com/office/drawing/2014/main" id="{CD5E5A85-A23B-4039-89D8-F7AA70955A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4" y="1261"/>
              <a:ext cx="401" cy="606"/>
              <a:chOff x="4264" y="1261"/>
              <a:chExt cx="401" cy="606"/>
            </a:xfrm>
          </p:grpSpPr>
          <p:sp>
            <p:nvSpPr>
              <p:cNvPr id="10268" name="Line 31">
                <a:extLst>
                  <a:ext uri="{FF2B5EF4-FFF2-40B4-BE49-F238E27FC236}">
                    <a16:creationId xmlns:a16="http://schemas.microsoft.com/office/drawing/2014/main" id="{7B17C844-C686-471F-926C-E13BC5D607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4" y="1261"/>
                <a:ext cx="1" cy="473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9" name="Text Box 32">
                <a:extLst>
                  <a:ext uri="{FF2B5EF4-FFF2-40B4-BE49-F238E27FC236}">
                    <a16:creationId xmlns:a16="http://schemas.microsoft.com/office/drawing/2014/main" id="{27C3DC84-11F1-4A77-83C2-A93A58205B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01" y="1463"/>
                <a:ext cx="364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pt-BR" sz="3600" b="1">
                    <a:solidFill>
                      <a:schemeClr val="bg2"/>
                    </a:solidFill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sp>
          <p:nvSpPr>
            <p:cNvPr id="10264" name="Line 34">
              <a:extLst>
                <a:ext uri="{FF2B5EF4-FFF2-40B4-BE49-F238E27FC236}">
                  <a16:creationId xmlns:a16="http://schemas.microsoft.com/office/drawing/2014/main" id="{5285A52D-7EDB-4314-A732-38997D6C67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80" y="3172"/>
              <a:ext cx="609" cy="25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65" name="Text Box 35">
              <a:extLst>
                <a:ext uri="{FF2B5EF4-FFF2-40B4-BE49-F238E27FC236}">
                  <a16:creationId xmlns:a16="http://schemas.microsoft.com/office/drawing/2014/main" id="{F03AABDE-DD58-43C0-8338-B254BDC76B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9" y="2923"/>
              <a:ext cx="3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36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266" name="Text Box 36">
              <a:extLst>
                <a:ext uri="{FF2B5EF4-FFF2-40B4-BE49-F238E27FC236}">
                  <a16:creationId xmlns:a16="http://schemas.microsoft.com/office/drawing/2014/main" id="{580250F7-C103-4ACD-8D10-2A8D383E7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6" y="3482"/>
              <a:ext cx="32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pt-BR" sz="2800" b="1">
                  <a:solidFill>
                    <a:schemeClr val="bg2"/>
                  </a:solidFill>
                  <a:latin typeface="Arial" panose="020B0604020202020204" pitchFamily="34" charset="0"/>
                </a:rPr>
                <a:t>VOLUME SANGÜÍNEO</a:t>
              </a:r>
            </a:p>
          </p:txBody>
        </p:sp>
        <p:sp>
          <p:nvSpPr>
            <p:cNvPr id="10267" name="Rectangle 37">
              <a:extLst>
                <a:ext uri="{FF2B5EF4-FFF2-40B4-BE49-F238E27FC236}">
                  <a16:creationId xmlns:a16="http://schemas.microsoft.com/office/drawing/2014/main" id="{AB44DC50-C023-48BE-A812-9C0847FD0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197"/>
              <a:ext cx="2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  <a:buFontTx/>
                <a:buNone/>
              </a:pPr>
              <a:r>
                <a:rPr lang="en-US" altLang="pt-BR" sz="36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+</a:t>
              </a:r>
              <a:endParaRPr lang="pt-BR" altLang="pt-BR" sz="3600" b="1">
                <a:solidFill>
                  <a:schemeClr val="bg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43" name="CaixaDeTexto 1">
            <a:extLst>
              <a:ext uri="{FF2B5EF4-FFF2-40B4-BE49-F238E27FC236}">
                <a16:creationId xmlns:a16="http://schemas.microsoft.com/office/drawing/2014/main" id="{726C0B6F-FD8B-4D93-B88B-9CE203D70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6196013"/>
            <a:ext cx="6430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pt-BR" altLang="pt-BR" sz="3200" b="1">
                <a:solidFill>
                  <a:srgbClr val="002060"/>
                </a:solidFill>
                <a:latin typeface="Arial" panose="020B0604020202020204" pitchFamily="34" charset="0"/>
              </a:rPr>
              <a:t>Aumento do Volume Sanguíneo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F9F7E5D-B4F2-4661-90AD-ACBB74809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78"/>
    </mc:Choice>
    <mc:Fallback xmlns="">
      <p:transition spd="slow" advTm="5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4">
            <a:extLst>
              <a:ext uri="{FF2B5EF4-FFF2-40B4-BE49-F238E27FC236}">
                <a16:creationId xmlns:a16="http://schemas.microsoft.com/office/drawing/2014/main" id="{09B0CA66-5AF3-4ACB-9A53-9062B6777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1592263"/>
            <a:ext cx="215900" cy="1752600"/>
          </a:xfrm>
          <a:prstGeom prst="can">
            <a:avLst>
              <a:gd name="adj" fmla="val 1390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pt-BR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AutoShape 5">
            <a:extLst>
              <a:ext uri="{FF2B5EF4-FFF2-40B4-BE49-F238E27FC236}">
                <a16:creationId xmlns:a16="http://schemas.microsoft.com/office/drawing/2014/main" id="{5252509C-6046-45FC-AB48-24E9E11B48A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5580856" y="5687219"/>
            <a:ext cx="258763" cy="1228725"/>
          </a:xfrm>
          <a:prstGeom prst="can">
            <a:avLst>
              <a:gd name="adj" fmla="val 813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pt-BR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Oval 6">
            <a:extLst>
              <a:ext uri="{FF2B5EF4-FFF2-40B4-BE49-F238E27FC236}">
                <a16:creationId xmlns:a16="http://schemas.microsoft.com/office/drawing/2014/main" id="{06994CD8-FD24-41B5-BEAD-B5383A16C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38" y="6011863"/>
            <a:ext cx="2036762" cy="576262"/>
          </a:xfrm>
          <a:prstGeom prst="ellipse">
            <a:avLst/>
          </a:prstGeom>
          <a:gradFill rotWithShape="0">
            <a:gsLst>
              <a:gs pos="0">
                <a:srgbClr val="333399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AutoShape 7">
            <a:extLst>
              <a:ext uri="{FF2B5EF4-FFF2-40B4-BE49-F238E27FC236}">
                <a16:creationId xmlns:a16="http://schemas.microsoft.com/office/drawing/2014/main" id="{194B52B4-09C6-449D-A4B1-C921FAD22C0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2435226" y="5622925"/>
            <a:ext cx="279400" cy="1387475"/>
          </a:xfrm>
          <a:prstGeom prst="can">
            <a:avLst>
              <a:gd name="adj" fmla="val 0"/>
            </a:avLst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pt-BR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AutoShape 8">
            <a:extLst>
              <a:ext uri="{FF2B5EF4-FFF2-40B4-BE49-F238E27FC236}">
                <a16:creationId xmlns:a16="http://schemas.microsoft.com/office/drawing/2014/main" id="{7CAD1FF1-7284-4EFF-8825-AF49F4DE8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1727200"/>
            <a:ext cx="444500" cy="1576388"/>
          </a:xfrm>
          <a:prstGeom prst="can">
            <a:avLst>
              <a:gd name="adj" fmla="val 0"/>
            </a:avLst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pt-BR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AutoShape 9">
            <a:extLst>
              <a:ext uri="{FF2B5EF4-FFF2-40B4-BE49-F238E27FC236}">
                <a16:creationId xmlns:a16="http://schemas.microsoft.com/office/drawing/2014/main" id="{BA2780B6-4250-4FED-A93E-5D461D05FB6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13882" y="251619"/>
            <a:ext cx="304800" cy="2884487"/>
          </a:xfrm>
          <a:prstGeom prst="can">
            <a:avLst>
              <a:gd name="adj" fmla="val 0"/>
            </a:avLst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pt-BR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72" name="Picture 10">
            <a:extLst>
              <a:ext uri="{FF2B5EF4-FFF2-40B4-BE49-F238E27FC236}">
                <a16:creationId xmlns:a16="http://schemas.microsoft.com/office/drawing/2014/main" id="{60756EA2-6813-4241-81A2-8774D8C8A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35"/>
          <a:stretch>
            <a:fillRect/>
          </a:stretch>
        </p:blipFill>
        <p:spPr bwMode="auto">
          <a:xfrm>
            <a:off x="3370263" y="6346825"/>
            <a:ext cx="16764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1">
            <a:extLst>
              <a:ext uri="{FF2B5EF4-FFF2-40B4-BE49-F238E27FC236}">
                <a16:creationId xmlns:a16="http://schemas.microsoft.com/office/drawing/2014/main" id="{D9FDB874-D052-4615-8ADB-EDFFF7E9F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8"/>
          <a:stretch>
            <a:fillRect/>
          </a:stretch>
        </p:blipFill>
        <p:spPr bwMode="auto">
          <a:xfrm>
            <a:off x="3294063" y="6088063"/>
            <a:ext cx="18748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AutoShape 12">
            <a:extLst>
              <a:ext uri="{FF2B5EF4-FFF2-40B4-BE49-F238E27FC236}">
                <a16:creationId xmlns:a16="http://schemas.microsoft.com/office/drawing/2014/main" id="{F5B82058-B5EB-4A9D-9B53-73417BABE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3235325"/>
            <a:ext cx="374650" cy="3146425"/>
          </a:xfrm>
          <a:prstGeom prst="can">
            <a:avLst>
              <a:gd name="adj" fmla="val 0"/>
            </a:avLst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pt-BR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5" name="AutoShape 14">
            <a:extLst>
              <a:ext uri="{FF2B5EF4-FFF2-40B4-BE49-F238E27FC236}">
                <a16:creationId xmlns:a16="http://schemas.microsoft.com/office/drawing/2014/main" id="{127E1EE8-A0B7-4321-A6B8-07ED202379D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95951" y="2409825"/>
            <a:ext cx="1066800" cy="187325"/>
          </a:xfrm>
          <a:prstGeom prst="leftArrow">
            <a:avLst>
              <a:gd name="adj1" fmla="val 50000"/>
              <a:gd name="adj2" fmla="val 142373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76" name="AutoShape 15">
            <a:extLst>
              <a:ext uri="{FF2B5EF4-FFF2-40B4-BE49-F238E27FC236}">
                <a16:creationId xmlns:a16="http://schemas.microsoft.com/office/drawing/2014/main" id="{0020CC9F-4E85-4B67-9092-6A640456615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89263" y="1547813"/>
            <a:ext cx="1219200" cy="179387"/>
          </a:xfrm>
          <a:prstGeom prst="leftArrow">
            <a:avLst>
              <a:gd name="adj1" fmla="val 50000"/>
              <a:gd name="adj2" fmla="val 169912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77" name="AutoShape 16">
            <a:extLst>
              <a:ext uri="{FF2B5EF4-FFF2-40B4-BE49-F238E27FC236}">
                <a16:creationId xmlns:a16="http://schemas.microsoft.com/office/drawing/2014/main" id="{8ACE19A4-5B5B-44FF-A43C-945B279EA16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677553" flipH="1" flipV="1">
            <a:off x="6402388" y="4365625"/>
            <a:ext cx="144462" cy="515938"/>
          </a:xfrm>
          <a:prstGeom prst="can">
            <a:avLst>
              <a:gd name="adj" fmla="val 9573"/>
            </a:avLst>
          </a:prstGeom>
          <a:solidFill>
            <a:srgbClr val="7400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78" name="AutoShape 17">
            <a:extLst>
              <a:ext uri="{FF2B5EF4-FFF2-40B4-BE49-F238E27FC236}">
                <a16:creationId xmlns:a16="http://schemas.microsoft.com/office/drawing/2014/main" id="{6F57532E-9F3A-49A7-9147-110E91D5D46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060901" flipV="1">
            <a:off x="5971382" y="4304506"/>
            <a:ext cx="112712" cy="498475"/>
          </a:xfrm>
          <a:prstGeom prst="can">
            <a:avLst>
              <a:gd name="adj" fmla="val 11855"/>
            </a:avLst>
          </a:prstGeom>
          <a:solidFill>
            <a:srgbClr val="7400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79" name="AutoShape 18">
            <a:extLst>
              <a:ext uri="{FF2B5EF4-FFF2-40B4-BE49-F238E27FC236}">
                <a16:creationId xmlns:a16="http://schemas.microsoft.com/office/drawing/2014/main" id="{C77FBD7A-9538-4764-8D38-5DA9E4970D1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677553" flipH="1" flipV="1">
            <a:off x="6450806" y="4317207"/>
            <a:ext cx="58737" cy="527050"/>
          </a:xfrm>
          <a:prstGeom prst="can">
            <a:avLst>
              <a:gd name="adj" fmla="val 2405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80" name="AutoShape 19">
            <a:extLst>
              <a:ext uri="{FF2B5EF4-FFF2-40B4-BE49-F238E27FC236}">
                <a16:creationId xmlns:a16="http://schemas.microsoft.com/office/drawing/2014/main" id="{72FDC9CB-2E31-4C89-838B-99824486A08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060901" flipV="1">
            <a:off x="6014244" y="4274344"/>
            <a:ext cx="53975" cy="500063"/>
          </a:xfrm>
          <a:prstGeom prst="can">
            <a:avLst>
              <a:gd name="adj" fmla="val 2483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81" name="Freeform 20">
            <a:extLst>
              <a:ext uri="{FF2B5EF4-FFF2-40B4-BE49-F238E27FC236}">
                <a16:creationId xmlns:a16="http://schemas.microsoft.com/office/drawing/2014/main" id="{8C9B8CB6-4DB9-40A5-A531-06775EBDC58C}"/>
              </a:ext>
            </a:extLst>
          </p:cNvPr>
          <p:cNvSpPr>
            <a:spLocks noChangeAspect="1"/>
          </p:cNvSpPr>
          <p:nvPr/>
        </p:nvSpPr>
        <p:spPr bwMode="auto">
          <a:xfrm rot="10800000" flipV="1">
            <a:off x="6511925" y="4627563"/>
            <a:ext cx="93663" cy="57150"/>
          </a:xfrm>
          <a:custGeom>
            <a:avLst/>
            <a:gdLst>
              <a:gd name="T0" fmla="*/ 0 w 241"/>
              <a:gd name="T1" fmla="*/ 0 h 216"/>
              <a:gd name="T2" fmla="*/ 0 w 241"/>
              <a:gd name="T3" fmla="*/ 2147483646 h 216"/>
              <a:gd name="T4" fmla="*/ 2147483646 w 241"/>
              <a:gd name="T5" fmla="*/ 2147483646 h 216"/>
              <a:gd name="T6" fmla="*/ 0 w 241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241"/>
              <a:gd name="T13" fmla="*/ 0 h 216"/>
              <a:gd name="T14" fmla="*/ 241 w 241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1" h="216">
                <a:moveTo>
                  <a:pt x="0" y="0"/>
                </a:moveTo>
                <a:lnTo>
                  <a:pt x="0" y="216"/>
                </a:lnTo>
                <a:lnTo>
                  <a:pt x="241" y="216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82" name="Rectangle 21">
            <a:extLst>
              <a:ext uri="{FF2B5EF4-FFF2-40B4-BE49-F238E27FC236}">
                <a16:creationId xmlns:a16="http://schemas.microsoft.com/office/drawing/2014/main" id="{A696C21A-EEC3-4DBF-AFED-BFE1B2EFB2C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6527800" y="4625975"/>
            <a:ext cx="63500" cy="428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83" name="Freeform 22">
            <a:extLst>
              <a:ext uri="{FF2B5EF4-FFF2-40B4-BE49-F238E27FC236}">
                <a16:creationId xmlns:a16="http://schemas.microsoft.com/office/drawing/2014/main" id="{B0A85B37-C1D2-4705-AB3C-D3803FEBE943}"/>
              </a:ext>
            </a:extLst>
          </p:cNvPr>
          <p:cNvSpPr>
            <a:spLocks noChangeAspect="1"/>
          </p:cNvSpPr>
          <p:nvPr/>
        </p:nvSpPr>
        <p:spPr bwMode="auto">
          <a:xfrm rot="10800000" flipV="1">
            <a:off x="6372225" y="4595813"/>
            <a:ext cx="215900" cy="341312"/>
          </a:xfrm>
          <a:custGeom>
            <a:avLst/>
            <a:gdLst>
              <a:gd name="T0" fmla="*/ 0 w 46"/>
              <a:gd name="T1" fmla="*/ 2147483646 h 106"/>
              <a:gd name="T2" fmla="*/ 2147483646 w 46"/>
              <a:gd name="T3" fmla="*/ 2147483646 h 106"/>
              <a:gd name="T4" fmla="*/ 2147483646 w 46"/>
              <a:gd name="T5" fmla="*/ 2147483646 h 106"/>
              <a:gd name="T6" fmla="*/ 0 60000 65536"/>
              <a:gd name="T7" fmla="*/ 0 60000 65536"/>
              <a:gd name="T8" fmla="*/ 0 60000 65536"/>
              <a:gd name="T9" fmla="*/ 0 w 46"/>
              <a:gd name="T10" fmla="*/ 0 h 106"/>
              <a:gd name="T11" fmla="*/ 46 w 46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06">
                <a:moveTo>
                  <a:pt x="0" y="1"/>
                </a:moveTo>
                <a:cubicBezTo>
                  <a:pt x="16" y="0"/>
                  <a:pt x="32" y="0"/>
                  <a:pt x="39" y="18"/>
                </a:cubicBezTo>
                <a:cubicBezTo>
                  <a:pt x="46" y="36"/>
                  <a:pt x="44" y="91"/>
                  <a:pt x="43" y="106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84" name="Freeform 23">
            <a:extLst>
              <a:ext uri="{FF2B5EF4-FFF2-40B4-BE49-F238E27FC236}">
                <a16:creationId xmlns:a16="http://schemas.microsoft.com/office/drawing/2014/main" id="{13CEAFC6-4215-42B8-8527-13AA34B6005C}"/>
              </a:ext>
            </a:extLst>
          </p:cNvPr>
          <p:cNvSpPr>
            <a:spLocks noChangeAspect="1"/>
          </p:cNvSpPr>
          <p:nvPr/>
        </p:nvSpPr>
        <p:spPr bwMode="auto">
          <a:xfrm rot="10800000" flipV="1">
            <a:off x="6400800" y="4678363"/>
            <a:ext cx="190500" cy="249237"/>
          </a:xfrm>
          <a:custGeom>
            <a:avLst/>
            <a:gdLst>
              <a:gd name="T0" fmla="*/ 0 w 41"/>
              <a:gd name="T1" fmla="*/ 2147483646 h 77"/>
              <a:gd name="T2" fmla="*/ 2147483646 w 41"/>
              <a:gd name="T3" fmla="*/ 2147483646 h 77"/>
              <a:gd name="T4" fmla="*/ 2147483646 w 41"/>
              <a:gd name="T5" fmla="*/ 2147483646 h 77"/>
              <a:gd name="T6" fmla="*/ 2147483646 w 41"/>
              <a:gd name="T7" fmla="*/ 2147483646 h 77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77"/>
              <a:gd name="T14" fmla="*/ 41 w 41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77">
                <a:moveTo>
                  <a:pt x="0" y="4"/>
                </a:moveTo>
                <a:cubicBezTo>
                  <a:pt x="13" y="2"/>
                  <a:pt x="26" y="0"/>
                  <a:pt x="32" y="4"/>
                </a:cubicBezTo>
                <a:cubicBezTo>
                  <a:pt x="38" y="8"/>
                  <a:pt x="37" y="18"/>
                  <a:pt x="38" y="30"/>
                </a:cubicBezTo>
                <a:cubicBezTo>
                  <a:pt x="39" y="42"/>
                  <a:pt x="41" y="69"/>
                  <a:pt x="38" y="77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85" name="Oval 24">
            <a:extLst>
              <a:ext uri="{FF2B5EF4-FFF2-40B4-BE49-F238E27FC236}">
                <a16:creationId xmlns:a16="http://schemas.microsoft.com/office/drawing/2014/main" id="{1C7F5969-BF96-4EBD-921C-A2DC67DA0F1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6553200" y="4322763"/>
            <a:ext cx="468313" cy="404812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86" name="Oval 25">
            <a:extLst>
              <a:ext uri="{FF2B5EF4-FFF2-40B4-BE49-F238E27FC236}">
                <a16:creationId xmlns:a16="http://schemas.microsoft.com/office/drawing/2014/main" id="{06D54F11-D555-404C-9222-BDC2188CF64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6550025" y="4567238"/>
            <a:ext cx="468313" cy="4032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87" name="Rectangle 26">
            <a:extLst>
              <a:ext uri="{FF2B5EF4-FFF2-40B4-BE49-F238E27FC236}">
                <a16:creationId xmlns:a16="http://schemas.microsoft.com/office/drawing/2014/main" id="{714CCF87-2F57-4694-8F6D-9B1BE8BC329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6596063" y="4525963"/>
            <a:ext cx="417512" cy="2492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88" name="Freeform 27">
            <a:extLst>
              <a:ext uri="{FF2B5EF4-FFF2-40B4-BE49-F238E27FC236}">
                <a16:creationId xmlns:a16="http://schemas.microsoft.com/office/drawing/2014/main" id="{0074C8D7-3AA2-43B2-B3E8-D9A806C968AC}"/>
              </a:ext>
            </a:extLst>
          </p:cNvPr>
          <p:cNvSpPr>
            <a:spLocks noChangeAspect="1"/>
          </p:cNvSpPr>
          <p:nvPr/>
        </p:nvSpPr>
        <p:spPr bwMode="auto">
          <a:xfrm rot="10800000" flipV="1">
            <a:off x="7000875" y="4476750"/>
            <a:ext cx="38100" cy="261938"/>
          </a:xfrm>
          <a:custGeom>
            <a:avLst/>
            <a:gdLst>
              <a:gd name="T0" fmla="*/ 2147483646 w 4"/>
              <a:gd name="T1" fmla="*/ 0 h 82"/>
              <a:gd name="T2" fmla="*/ 2147483646 w 4"/>
              <a:gd name="T3" fmla="*/ 2147483646 h 82"/>
              <a:gd name="T4" fmla="*/ 0 60000 65536"/>
              <a:gd name="T5" fmla="*/ 0 60000 65536"/>
              <a:gd name="T6" fmla="*/ 0 w 4"/>
              <a:gd name="T7" fmla="*/ 0 h 82"/>
              <a:gd name="T8" fmla="*/ 4 w 4"/>
              <a:gd name="T9" fmla="*/ 82 h 8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" h="82">
                <a:moveTo>
                  <a:pt x="3" y="0"/>
                </a:moveTo>
                <a:cubicBezTo>
                  <a:pt x="1" y="25"/>
                  <a:pt x="0" y="50"/>
                  <a:pt x="4" y="82"/>
                </a:cubicBezTo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89" name="Rectangle 28">
            <a:extLst>
              <a:ext uri="{FF2B5EF4-FFF2-40B4-BE49-F238E27FC236}">
                <a16:creationId xmlns:a16="http://schemas.microsoft.com/office/drawing/2014/main" id="{96B938BB-3FF8-40C9-A8FA-3C3C8BA26CE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V="1">
            <a:off x="6642100" y="4587875"/>
            <a:ext cx="288925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90" name="Freeform 29">
            <a:extLst>
              <a:ext uri="{FF2B5EF4-FFF2-40B4-BE49-F238E27FC236}">
                <a16:creationId xmlns:a16="http://schemas.microsoft.com/office/drawing/2014/main" id="{B7E1BB0D-F2CA-4F0C-BD98-4095678B3BD0}"/>
              </a:ext>
            </a:extLst>
          </p:cNvPr>
          <p:cNvSpPr>
            <a:spLocks noChangeAspect="1"/>
          </p:cNvSpPr>
          <p:nvPr/>
        </p:nvSpPr>
        <p:spPr bwMode="auto">
          <a:xfrm rot="10800000" flipV="1">
            <a:off x="6372225" y="4595813"/>
            <a:ext cx="215900" cy="341312"/>
          </a:xfrm>
          <a:custGeom>
            <a:avLst/>
            <a:gdLst>
              <a:gd name="T0" fmla="*/ 0 w 46"/>
              <a:gd name="T1" fmla="*/ 2147483646 h 106"/>
              <a:gd name="T2" fmla="*/ 2147483646 w 46"/>
              <a:gd name="T3" fmla="*/ 2147483646 h 106"/>
              <a:gd name="T4" fmla="*/ 2147483646 w 46"/>
              <a:gd name="T5" fmla="*/ 2147483646 h 106"/>
              <a:gd name="T6" fmla="*/ 0 60000 65536"/>
              <a:gd name="T7" fmla="*/ 0 60000 65536"/>
              <a:gd name="T8" fmla="*/ 0 60000 65536"/>
              <a:gd name="T9" fmla="*/ 0 w 46"/>
              <a:gd name="T10" fmla="*/ 0 h 106"/>
              <a:gd name="T11" fmla="*/ 46 w 46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06">
                <a:moveTo>
                  <a:pt x="0" y="1"/>
                </a:moveTo>
                <a:cubicBezTo>
                  <a:pt x="16" y="0"/>
                  <a:pt x="32" y="0"/>
                  <a:pt x="39" y="18"/>
                </a:cubicBezTo>
                <a:cubicBezTo>
                  <a:pt x="46" y="36"/>
                  <a:pt x="44" y="91"/>
                  <a:pt x="43" y="106"/>
                </a:cubicBezTo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91" name="Freeform 30">
            <a:extLst>
              <a:ext uri="{FF2B5EF4-FFF2-40B4-BE49-F238E27FC236}">
                <a16:creationId xmlns:a16="http://schemas.microsoft.com/office/drawing/2014/main" id="{E353C455-D766-43B9-ADB1-452B30131163}"/>
              </a:ext>
            </a:extLst>
          </p:cNvPr>
          <p:cNvSpPr>
            <a:spLocks noChangeAspect="1"/>
          </p:cNvSpPr>
          <p:nvPr/>
        </p:nvSpPr>
        <p:spPr bwMode="auto">
          <a:xfrm rot="10800000" flipV="1">
            <a:off x="6400800" y="4678363"/>
            <a:ext cx="190500" cy="249237"/>
          </a:xfrm>
          <a:custGeom>
            <a:avLst/>
            <a:gdLst>
              <a:gd name="T0" fmla="*/ 0 w 41"/>
              <a:gd name="T1" fmla="*/ 2147483646 h 77"/>
              <a:gd name="T2" fmla="*/ 2147483646 w 41"/>
              <a:gd name="T3" fmla="*/ 2147483646 h 77"/>
              <a:gd name="T4" fmla="*/ 2147483646 w 41"/>
              <a:gd name="T5" fmla="*/ 2147483646 h 77"/>
              <a:gd name="T6" fmla="*/ 2147483646 w 41"/>
              <a:gd name="T7" fmla="*/ 2147483646 h 77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77"/>
              <a:gd name="T14" fmla="*/ 41 w 41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77">
                <a:moveTo>
                  <a:pt x="0" y="4"/>
                </a:moveTo>
                <a:cubicBezTo>
                  <a:pt x="13" y="2"/>
                  <a:pt x="26" y="0"/>
                  <a:pt x="32" y="4"/>
                </a:cubicBezTo>
                <a:cubicBezTo>
                  <a:pt x="38" y="8"/>
                  <a:pt x="37" y="18"/>
                  <a:pt x="38" y="30"/>
                </a:cubicBezTo>
                <a:cubicBezTo>
                  <a:pt x="39" y="42"/>
                  <a:pt x="41" y="69"/>
                  <a:pt x="38" y="77"/>
                </a:cubicBezTo>
              </a:path>
            </a:pathLst>
          </a:custGeom>
          <a:solidFill>
            <a:schemeClr val="bg1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292" name="Freeform 31">
            <a:extLst>
              <a:ext uri="{FF2B5EF4-FFF2-40B4-BE49-F238E27FC236}">
                <a16:creationId xmlns:a16="http://schemas.microsoft.com/office/drawing/2014/main" id="{B0EF63D6-7C92-4471-BC10-447A4E7F81B1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5848350" y="4597400"/>
            <a:ext cx="87313" cy="58738"/>
          </a:xfrm>
          <a:custGeom>
            <a:avLst/>
            <a:gdLst>
              <a:gd name="T0" fmla="*/ 0 w 241"/>
              <a:gd name="T1" fmla="*/ 0 h 216"/>
              <a:gd name="T2" fmla="*/ 0 w 241"/>
              <a:gd name="T3" fmla="*/ 2147483646 h 216"/>
              <a:gd name="T4" fmla="*/ 2147483646 w 241"/>
              <a:gd name="T5" fmla="*/ 2147483646 h 216"/>
              <a:gd name="T6" fmla="*/ 0 w 241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241"/>
              <a:gd name="T13" fmla="*/ 0 h 216"/>
              <a:gd name="T14" fmla="*/ 241 w 241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1" h="216">
                <a:moveTo>
                  <a:pt x="0" y="0"/>
                </a:moveTo>
                <a:lnTo>
                  <a:pt x="0" y="216"/>
                </a:lnTo>
                <a:lnTo>
                  <a:pt x="241" y="216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93" name="Rectangle 32">
            <a:extLst>
              <a:ext uri="{FF2B5EF4-FFF2-40B4-BE49-F238E27FC236}">
                <a16:creationId xmlns:a16="http://schemas.microsoft.com/office/drawing/2014/main" id="{2A5C428F-9E93-4947-9A66-3E1A9C72E91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H="1" flipV="1">
            <a:off x="5859463" y="4595813"/>
            <a:ext cx="63500" cy="444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94" name="Freeform 33">
            <a:extLst>
              <a:ext uri="{FF2B5EF4-FFF2-40B4-BE49-F238E27FC236}">
                <a16:creationId xmlns:a16="http://schemas.microsoft.com/office/drawing/2014/main" id="{EF8A92BD-5E33-48C4-AA3A-D2F371B6EE03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5864225" y="4567238"/>
            <a:ext cx="204788" cy="338137"/>
          </a:xfrm>
          <a:custGeom>
            <a:avLst/>
            <a:gdLst>
              <a:gd name="T0" fmla="*/ 0 w 46"/>
              <a:gd name="T1" fmla="*/ 2147483646 h 106"/>
              <a:gd name="T2" fmla="*/ 2147483646 w 46"/>
              <a:gd name="T3" fmla="*/ 2147483646 h 106"/>
              <a:gd name="T4" fmla="*/ 2147483646 w 46"/>
              <a:gd name="T5" fmla="*/ 2147483646 h 106"/>
              <a:gd name="T6" fmla="*/ 0 60000 65536"/>
              <a:gd name="T7" fmla="*/ 0 60000 65536"/>
              <a:gd name="T8" fmla="*/ 0 60000 65536"/>
              <a:gd name="T9" fmla="*/ 0 w 46"/>
              <a:gd name="T10" fmla="*/ 0 h 106"/>
              <a:gd name="T11" fmla="*/ 46 w 46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06">
                <a:moveTo>
                  <a:pt x="0" y="1"/>
                </a:moveTo>
                <a:cubicBezTo>
                  <a:pt x="16" y="0"/>
                  <a:pt x="32" y="0"/>
                  <a:pt x="39" y="18"/>
                </a:cubicBezTo>
                <a:cubicBezTo>
                  <a:pt x="46" y="36"/>
                  <a:pt x="44" y="91"/>
                  <a:pt x="43" y="106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95" name="Freeform 34">
            <a:extLst>
              <a:ext uri="{FF2B5EF4-FFF2-40B4-BE49-F238E27FC236}">
                <a16:creationId xmlns:a16="http://schemas.microsoft.com/office/drawing/2014/main" id="{896084CF-4D4C-4C6C-9A78-1A71A02CBFC5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5859463" y="4649788"/>
            <a:ext cx="182562" cy="246062"/>
          </a:xfrm>
          <a:custGeom>
            <a:avLst/>
            <a:gdLst>
              <a:gd name="T0" fmla="*/ 0 w 41"/>
              <a:gd name="T1" fmla="*/ 2147483646 h 77"/>
              <a:gd name="T2" fmla="*/ 2147483646 w 41"/>
              <a:gd name="T3" fmla="*/ 2147483646 h 77"/>
              <a:gd name="T4" fmla="*/ 2147483646 w 41"/>
              <a:gd name="T5" fmla="*/ 2147483646 h 77"/>
              <a:gd name="T6" fmla="*/ 2147483646 w 41"/>
              <a:gd name="T7" fmla="*/ 2147483646 h 77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77"/>
              <a:gd name="T14" fmla="*/ 41 w 41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77">
                <a:moveTo>
                  <a:pt x="0" y="4"/>
                </a:moveTo>
                <a:cubicBezTo>
                  <a:pt x="13" y="2"/>
                  <a:pt x="26" y="0"/>
                  <a:pt x="32" y="4"/>
                </a:cubicBezTo>
                <a:cubicBezTo>
                  <a:pt x="38" y="8"/>
                  <a:pt x="37" y="18"/>
                  <a:pt x="38" y="30"/>
                </a:cubicBezTo>
                <a:cubicBezTo>
                  <a:pt x="39" y="42"/>
                  <a:pt x="41" y="69"/>
                  <a:pt x="38" y="77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96" name="Freeform 35">
            <a:extLst>
              <a:ext uri="{FF2B5EF4-FFF2-40B4-BE49-F238E27FC236}">
                <a16:creationId xmlns:a16="http://schemas.microsoft.com/office/drawing/2014/main" id="{7750E134-2958-4C94-B5E6-D5A7E4B9CC4F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5864225" y="4567238"/>
            <a:ext cx="204788" cy="338137"/>
          </a:xfrm>
          <a:custGeom>
            <a:avLst/>
            <a:gdLst>
              <a:gd name="T0" fmla="*/ 0 w 46"/>
              <a:gd name="T1" fmla="*/ 2147483646 h 106"/>
              <a:gd name="T2" fmla="*/ 2147483646 w 46"/>
              <a:gd name="T3" fmla="*/ 2147483646 h 106"/>
              <a:gd name="T4" fmla="*/ 2147483646 w 46"/>
              <a:gd name="T5" fmla="*/ 2147483646 h 106"/>
              <a:gd name="T6" fmla="*/ 0 60000 65536"/>
              <a:gd name="T7" fmla="*/ 0 60000 65536"/>
              <a:gd name="T8" fmla="*/ 0 60000 65536"/>
              <a:gd name="T9" fmla="*/ 0 w 46"/>
              <a:gd name="T10" fmla="*/ 0 h 106"/>
              <a:gd name="T11" fmla="*/ 46 w 46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06">
                <a:moveTo>
                  <a:pt x="0" y="1"/>
                </a:moveTo>
                <a:cubicBezTo>
                  <a:pt x="16" y="0"/>
                  <a:pt x="32" y="0"/>
                  <a:pt x="39" y="18"/>
                </a:cubicBezTo>
                <a:cubicBezTo>
                  <a:pt x="46" y="36"/>
                  <a:pt x="44" y="91"/>
                  <a:pt x="43" y="106"/>
                </a:cubicBezTo>
              </a:path>
            </a:pathLst>
          </a:custGeom>
          <a:solidFill>
            <a:srgbClr val="FFFFCC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297" name="Oval 36">
            <a:extLst>
              <a:ext uri="{FF2B5EF4-FFF2-40B4-BE49-F238E27FC236}">
                <a16:creationId xmlns:a16="http://schemas.microsoft.com/office/drawing/2014/main" id="{C8C34C78-A0DD-4760-B1B9-C93A3334D47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H="1" flipV="1">
            <a:off x="5453063" y="4294188"/>
            <a:ext cx="444500" cy="4032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98" name="Oval 37">
            <a:extLst>
              <a:ext uri="{FF2B5EF4-FFF2-40B4-BE49-F238E27FC236}">
                <a16:creationId xmlns:a16="http://schemas.microsoft.com/office/drawing/2014/main" id="{56501EDD-8F0E-40E2-977B-769DD5BD47C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H="1" flipV="1">
            <a:off x="5457825" y="4538663"/>
            <a:ext cx="444500" cy="4016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299" name="Rectangle 38">
            <a:extLst>
              <a:ext uri="{FF2B5EF4-FFF2-40B4-BE49-F238E27FC236}">
                <a16:creationId xmlns:a16="http://schemas.microsoft.com/office/drawing/2014/main" id="{756B692A-2D20-41C3-8C1B-E3CA1C098E5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H="1" flipV="1">
            <a:off x="5462588" y="4476750"/>
            <a:ext cx="388937" cy="2619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300" name="Freeform 39">
            <a:extLst>
              <a:ext uri="{FF2B5EF4-FFF2-40B4-BE49-F238E27FC236}">
                <a16:creationId xmlns:a16="http://schemas.microsoft.com/office/drawing/2014/main" id="{E244D0EA-F981-44F2-BAE1-700400007B17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5435600" y="4476750"/>
            <a:ext cx="38100" cy="284163"/>
          </a:xfrm>
          <a:custGeom>
            <a:avLst/>
            <a:gdLst>
              <a:gd name="T0" fmla="*/ 2147483646 w 4"/>
              <a:gd name="T1" fmla="*/ 0 h 82"/>
              <a:gd name="T2" fmla="*/ 2147483646 w 4"/>
              <a:gd name="T3" fmla="*/ 2147483646 h 82"/>
              <a:gd name="T4" fmla="*/ 0 60000 65536"/>
              <a:gd name="T5" fmla="*/ 0 60000 65536"/>
              <a:gd name="T6" fmla="*/ 0 w 4"/>
              <a:gd name="T7" fmla="*/ 0 h 82"/>
              <a:gd name="T8" fmla="*/ 4 w 4"/>
              <a:gd name="T9" fmla="*/ 82 h 8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" h="82">
                <a:moveTo>
                  <a:pt x="3" y="0"/>
                </a:moveTo>
                <a:cubicBezTo>
                  <a:pt x="1" y="25"/>
                  <a:pt x="0" y="50"/>
                  <a:pt x="4" y="82"/>
                </a:cubicBezTo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301" name="Rectangle 40">
            <a:extLst>
              <a:ext uri="{FF2B5EF4-FFF2-40B4-BE49-F238E27FC236}">
                <a16:creationId xmlns:a16="http://schemas.microsoft.com/office/drawing/2014/main" id="{13FC2976-C4C0-4459-B95F-E212EBC5350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H="1" flipV="1">
            <a:off x="5540375" y="4559300"/>
            <a:ext cx="269875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302" name="Freeform 41">
            <a:extLst>
              <a:ext uri="{FF2B5EF4-FFF2-40B4-BE49-F238E27FC236}">
                <a16:creationId xmlns:a16="http://schemas.microsoft.com/office/drawing/2014/main" id="{56C17E7B-1015-4A97-9E87-5853A043E4C9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5859463" y="4649788"/>
            <a:ext cx="182562" cy="246062"/>
          </a:xfrm>
          <a:custGeom>
            <a:avLst/>
            <a:gdLst>
              <a:gd name="T0" fmla="*/ 0 w 41"/>
              <a:gd name="T1" fmla="*/ 2147483646 h 77"/>
              <a:gd name="T2" fmla="*/ 2147483646 w 41"/>
              <a:gd name="T3" fmla="*/ 2147483646 h 77"/>
              <a:gd name="T4" fmla="*/ 2147483646 w 41"/>
              <a:gd name="T5" fmla="*/ 2147483646 h 77"/>
              <a:gd name="T6" fmla="*/ 2147483646 w 41"/>
              <a:gd name="T7" fmla="*/ 2147483646 h 77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77"/>
              <a:gd name="T14" fmla="*/ 41 w 41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77">
                <a:moveTo>
                  <a:pt x="0" y="4"/>
                </a:moveTo>
                <a:cubicBezTo>
                  <a:pt x="13" y="2"/>
                  <a:pt x="26" y="0"/>
                  <a:pt x="32" y="4"/>
                </a:cubicBezTo>
                <a:cubicBezTo>
                  <a:pt x="38" y="8"/>
                  <a:pt x="37" y="18"/>
                  <a:pt x="38" y="30"/>
                </a:cubicBezTo>
                <a:cubicBezTo>
                  <a:pt x="39" y="42"/>
                  <a:pt x="41" y="69"/>
                  <a:pt x="38" y="77"/>
                </a:cubicBezTo>
              </a:path>
            </a:pathLst>
          </a:custGeom>
          <a:solidFill>
            <a:schemeClr val="bg1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303" name="AutoShape 42">
            <a:extLst>
              <a:ext uri="{FF2B5EF4-FFF2-40B4-BE49-F238E27FC236}">
                <a16:creationId xmlns:a16="http://schemas.microsoft.com/office/drawing/2014/main" id="{91BE6C8F-F40B-49EB-B2F5-6061A5CCB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592263"/>
            <a:ext cx="257175" cy="4791075"/>
          </a:xfrm>
          <a:prstGeom prst="can">
            <a:avLst>
              <a:gd name="adj" fmla="val 31912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pt-BR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304" name="Group 43">
            <a:extLst>
              <a:ext uri="{FF2B5EF4-FFF2-40B4-BE49-F238E27FC236}">
                <a16:creationId xmlns:a16="http://schemas.microsoft.com/office/drawing/2014/main" id="{E3DCF2D4-0978-4779-A859-8E0E7EFA3C55}"/>
              </a:ext>
            </a:extLst>
          </p:cNvPr>
          <p:cNvGrpSpPr>
            <a:grpSpLocks/>
          </p:cNvGrpSpPr>
          <p:nvPr/>
        </p:nvGrpSpPr>
        <p:grpSpPr bwMode="auto">
          <a:xfrm>
            <a:off x="3476625" y="100013"/>
            <a:ext cx="2895600" cy="1317625"/>
            <a:chOff x="1821" y="1396"/>
            <a:chExt cx="1824" cy="830"/>
          </a:xfrm>
        </p:grpSpPr>
        <p:sp>
          <p:nvSpPr>
            <p:cNvPr id="11329" name="AutoShape 44">
              <a:extLst>
                <a:ext uri="{FF2B5EF4-FFF2-40B4-BE49-F238E27FC236}">
                  <a16:creationId xmlns:a16="http://schemas.microsoft.com/office/drawing/2014/main" id="{F24936BB-B642-47D6-8C60-5F5E438F75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178687" flipH="1">
              <a:off x="3240" y="1863"/>
              <a:ext cx="96" cy="630"/>
            </a:xfrm>
            <a:prstGeom prst="can">
              <a:avLst>
                <a:gd name="adj" fmla="val 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30" name="AutoShape 45">
              <a:extLst>
                <a:ext uri="{FF2B5EF4-FFF2-40B4-BE49-F238E27FC236}">
                  <a16:creationId xmlns:a16="http://schemas.microsoft.com/office/drawing/2014/main" id="{FA5C2873-12DF-4B91-B871-AAD65264E60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61" y="1506"/>
              <a:ext cx="84" cy="720"/>
            </a:xfrm>
            <a:prstGeom prst="can">
              <a:avLst>
                <a:gd name="adj" fmla="val 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31" name="AutoShape 46">
              <a:extLst>
                <a:ext uri="{FF2B5EF4-FFF2-40B4-BE49-F238E27FC236}">
                  <a16:creationId xmlns:a16="http://schemas.microsoft.com/office/drawing/2014/main" id="{5BEC8CD7-5FB4-4454-B2F4-439555A563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178687" flipH="1">
              <a:off x="3261" y="1218"/>
              <a:ext cx="96" cy="672"/>
            </a:xfrm>
            <a:prstGeom prst="can">
              <a:avLst>
                <a:gd name="adj" fmla="val 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pt-BR" sz="32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1332" name="Group 47">
              <a:extLst>
                <a:ext uri="{FF2B5EF4-FFF2-40B4-BE49-F238E27FC236}">
                  <a16:creationId xmlns:a16="http://schemas.microsoft.com/office/drawing/2014/main" id="{D215482B-8903-47A8-A1CD-130FBE9351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1" y="1506"/>
              <a:ext cx="768" cy="720"/>
              <a:chOff x="2448" y="288"/>
              <a:chExt cx="768" cy="720"/>
            </a:xfrm>
          </p:grpSpPr>
          <p:sp>
            <p:nvSpPr>
              <p:cNvPr id="11336" name="AutoShape 48">
                <a:extLst>
                  <a:ext uri="{FF2B5EF4-FFF2-40B4-BE49-F238E27FC236}">
                    <a16:creationId xmlns:a16="http://schemas.microsoft.com/office/drawing/2014/main" id="{7DF78C68-679F-46BA-876D-2B93B709D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21313">
                <a:off x="2808" y="600"/>
                <a:ext cx="96" cy="720"/>
              </a:xfrm>
              <a:prstGeom prst="can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pt-BR" sz="3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37" name="AutoShape 49">
                <a:extLst>
                  <a:ext uri="{FF2B5EF4-FFF2-40B4-BE49-F238E27FC236}">
                    <a16:creationId xmlns:a16="http://schemas.microsoft.com/office/drawing/2014/main" id="{A63EDA6A-2007-4734-9AA7-AF5A695E7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288"/>
                <a:ext cx="96" cy="720"/>
              </a:xfrm>
              <a:prstGeom prst="can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pt-BR" sz="3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338" name="AutoShape 50">
                <a:extLst>
                  <a:ext uri="{FF2B5EF4-FFF2-40B4-BE49-F238E27FC236}">
                    <a16:creationId xmlns:a16="http://schemas.microsoft.com/office/drawing/2014/main" id="{A07C3A75-9BF9-45D9-B542-BA05A2E41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21313">
                <a:off x="2760" y="-24"/>
                <a:ext cx="96" cy="720"/>
              </a:xfrm>
              <a:prstGeom prst="can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pt-BR" sz="32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1333" name="Oval 51">
              <a:extLst>
                <a:ext uri="{FF2B5EF4-FFF2-40B4-BE49-F238E27FC236}">
                  <a16:creationId xmlns:a16="http://schemas.microsoft.com/office/drawing/2014/main" id="{2219FF09-6B9A-426E-A257-CD95C9467F4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68" y="1396"/>
              <a:ext cx="1028" cy="291"/>
            </a:xfrm>
            <a:prstGeom prst="ellipse">
              <a:avLst/>
            </a:prstGeom>
            <a:gradFill rotWithShape="0">
              <a:gsLst>
                <a:gs pos="0">
                  <a:srgbClr val="333399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1334" name="Picture 52">
              <a:extLst>
                <a:ext uri="{FF2B5EF4-FFF2-40B4-BE49-F238E27FC236}">
                  <a16:creationId xmlns:a16="http://schemas.microsoft.com/office/drawing/2014/main" id="{F5350A96-1999-41C1-946D-433679BB8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35"/>
            <a:stretch>
              <a:fillRect/>
            </a:stretch>
          </p:blipFill>
          <p:spPr bwMode="auto">
            <a:xfrm>
              <a:off x="2363" y="1565"/>
              <a:ext cx="846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35" name="Picture 53">
              <a:extLst>
                <a:ext uri="{FF2B5EF4-FFF2-40B4-BE49-F238E27FC236}">
                  <a16:creationId xmlns:a16="http://schemas.microsoft.com/office/drawing/2014/main" id="{C7BC9917-1805-40E7-9A7B-C4580DE7214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56"/>
            <a:stretch>
              <a:fillRect/>
            </a:stretch>
          </p:blipFill>
          <p:spPr bwMode="auto">
            <a:xfrm>
              <a:off x="2306" y="1425"/>
              <a:ext cx="970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05" name="AutoShape 54">
            <a:extLst>
              <a:ext uri="{FF2B5EF4-FFF2-40B4-BE49-F238E27FC236}">
                <a16:creationId xmlns:a16="http://schemas.microsoft.com/office/drawing/2014/main" id="{6B645019-57C2-427F-8437-256CF027E32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83251" y="3087687"/>
            <a:ext cx="1066800" cy="187325"/>
          </a:xfrm>
          <a:prstGeom prst="leftArrow">
            <a:avLst>
              <a:gd name="adj1" fmla="val 50000"/>
              <a:gd name="adj2" fmla="val 142373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306" name="AutoShape 55">
            <a:extLst>
              <a:ext uri="{FF2B5EF4-FFF2-40B4-BE49-F238E27FC236}">
                <a16:creationId xmlns:a16="http://schemas.microsoft.com/office/drawing/2014/main" id="{4A5BEB80-060A-4451-984F-0013DF3EE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150" y="6227763"/>
            <a:ext cx="922338" cy="153987"/>
          </a:xfrm>
          <a:prstGeom prst="leftArrow">
            <a:avLst>
              <a:gd name="adj1" fmla="val 50000"/>
              <a:gd name="adj2" fmla="val 149743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307" name="AutoShape 56">
            <a:extLst>
              <a:ext uri="{FF2B5EF4-FFF2-40B4-BE49-F238E27FC236}">
                <a16:creationId xmlns:a16="http://schemas.microsoft.com/office/drawing/2014/main" id="{A82A83B8-2782-4CB6-8826-40668BACC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950" y="6221413"/>
            <a:ext cx="922338" cy="153987"/>
          </a:xfrm>
          <a:prstGeom prst="leftArrow">
            <a:avLst>
              <a:gd name="adj1" fmla="val 50000"/>
              <a:gd name="adj2" fmla="val 149743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308" name="AutoShape 57">
            <a:extLst>
              <a:ext uri="{FF2B5EF4-FFF2-40B4-BE49-F238E27FC236}">
                <a16:creationId xmlns:a16="http://schemas.microsoft.com/office/drawing/2014/main" id="{FA16BBEE-FD2A-4A8B-81B8-75D225213EB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5618957" y="1091406"/>
            <a:ext cx="298450" cy="1147763"/>
          </a:xfrm>
          <a:prstGeom prst="can">
            <a:avLst>
              <a:gd name="adj" fmla="val 6588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pt-BR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309" name="Group 58">
            <a:extLst>
              <a:ext uri="{FF2B5EF4-FFF2-40B4-BE49-F238E27FC236}">
                <a16:creationId xmlns:a16="http://schemas.microsoft.com/office/drawing/2014/main" id="{E6942062-B94E-4EE8-9140-BE41EDF8140B}"/>
              </a:ext>
            </a:extLst>
          </p:cNvPr>
          <p:cNvGrpSpPr>
            <a:grpSpLocks noChangeAspect="1"/>
          </p:cNvGrpSpPr>
          <p:nvPr/>
        </p:nvGrpSpPr>
        <p:grpSpPr bwMode="auto">
          <a:xfrm rot="-684756">
            <a:off x="4589463" y="1106488"/>
            <a:ext cx="912812" cy="1123950"/>
            <a:chOff x="3168" y="1104"/>
            <a:chExt cx="624" cy="768"/>
          </a:xfrm>
        </p:grpSpPr>
        <p:sp>
          <p:nvSpPr>
            <p:cNvPr id="11327" name="Oval 59">
              <a:extLst>
                <a:ext uri="{FF2B5EF4-FFF2-40B4-BE49-F238E27FC236}">
                  <a16:creationId xmlns:a16="http://schemas.microsoft.com/office/drawing/2014/main" id="{0582B401-522B-4DCA-B0A3-F9024D40676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68" y="1152"/>
              <a:ext cx="624" cy="720"/>
            </a:xfrm>
            <a:prstGeom prst="ellipse">
              <a:avLst/>
            </a:prstGeom>
            <a:solidFill>
              <a:srgbClr val="C9030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28" name="Oval 60">
              <a:extLst>
                <a:ext uri="{FF2B5EF4-FFF2-40B4-BE49-F238E27FC236}">
                  <a16:creationId xmlns:a16="http://schemas.microsoft.com/office/drawing/2014/main" id="{632141FC-B591-4251-A369-8653FBE9DDC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68" y="1104"/>
              <a:ext cx="624" cy="432"/>
            </a:xfrm>
            <a:prstGeom prst="ellipse">
              <a:avLst/>
            </a:prstGeom>
            <a:solidFill>
              <a:srgbClr val="C9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ts val="3363"/>
                </a:lnSpc>
                <a:spcBef>
                  <a:spcPct val="45000"/>
                </a:spcBef>
                <a:spcAft>
                  <a:spcPct val="45000"/>
                </a:spcAft>
                <a:buClrTx/>
              </a:pPr>
              <a:endParaRPr lang="pt-BR" altLang="pt-BR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1310" name="Text Box 61">
            <a:extLst>
              <a:ext uri="{FF2B5EF4-FFF2-40B4-BE49-F238E27FC236}">
                <a16:creationId xmlns:a16="http://schemas.microsoft.com/office/drawing/2014/main" id="{914E1742-2249-4AEF-B14B-C6BF3FA05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913" y="765175"/>
            <a:ext cx="2301875" cy="822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pt-BR" altLang="pt-BR" b="1">
                <a:solidFill>
                  <a:schemeClr val="bg2"/>
                </a:solidFill>
                <a:latin typeface="Times New Roman" panose="02020603050405020304" pitchFamily="18" charset="0"/>
              </a:rPr>
              <a:t>RECEPTORES DE TENSÃO</a:t>
            </a:r>
          </a:p>
        </p:txBody>
      </p:sp>
      <p:sp>
        <p:nvSpPr>
          <p:cNvPr id="11311" name="Rectangle 62">
            <a:extLst>
              <a:ext uri="{FF2B5EF4-FFF2-40B4-BE49-F238E27FC236}">
                <a16:creationId xmlns:a16="http://schemas.microsoft.com/office/drawing/2014/main" id="{249658F2-EB67-41EF-9D26-237E585F3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8" y="1681163"/>
            <a:ext cx="2228850" cy="641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latin typeface="Times New Roman" panose="02020603050405020304" pitchFamily="18" charset="0"/>
              </a:rPr>
              <a:t>Pressão</a:t>
            </a:r>
            <a:r>
              <a:rPr lang="pt-BR" altLang="pt-BR" sz="1800">
                <a:solidFill>
                  <a:schemeClr val="bg2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1800" b="1">
                <a:solidFill>
                  <a:schemeClr val="bg2"/>
                </a:solidFill>
                <a:latin typeface="Times New Roman" panose="02020603050405020304" pitchFamily="18" charset="0"/>
              </a:rPr>
              <a:t>Aórticos e carotídeos</a:t>
            </a:r>
          </a:p>
        </p:txBody>
      </p:sp>
      <p:sp>
        <p:nvSpPr>
          <p:cNvPr id="11312" name="Rectangle 63">
            <a:extLst>
              <a:ext uri="{FF2B5EF4-FFF2-40B4-BE49-F238E27FC236}">
                <a16:creationId xmlns:a16="http://schemas.microsoft.com/office/drawing/2014/main" id="{40C3DBC6-D325-4834-BA77-4DCB1433E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3" y="763588"/>
            <a:ext cx="3305175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sz="2000" b="1">
                <a:solidFill>
                  <a:schemeClr val="bg2"/>
                </a:solidFill>
                <a:latin typeface="Times New Roman" panose="02020603050405020304" pitchFamily="18" charset="0"/>
              </a:rPr>
              <a:t>Volume</a:t>
            </a:r>
            <a:r>
              <a:rPr lang="pt-BR" altLang="pt-BR" sz="2000">
                <a:solidFill>
                  <a:schemeClr val="bg2"/>
                </a:solidFill>
                <a:latin typeface="Times New Roman" panose="02020603050405020304" pitchFamily="18" charset="0"/>
              </a:rPr>
              <a:t>: atriais e pulmonares</a:t>
            </a:r>
          </a:p>
        </p:txBody>
      </p:sp>
      <p:sp>
        <p:nvSpPr>
          <p:cNvPr id="11313" name="Line 64">
            <a:extLst>
              <a:ext uri="{FF2B5EF4-FFF2-40B4-BE49-F238E27FC236}">
                <a16:creationId xmlns:a16="http://schemas.microsoft.com/office/drawing/2014/main" id="{D28B18A8-ADF2-4D30-AD74-C38C00444C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3638" y="1774825"/>
            <a:ext cx="722312" cy="37623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314" name="Line 65">
            <a:extLst>
              <a:ext uri="{FF2B5EF4-FFF2-40B4-BE49-F238E27FC236}">
                <a16:creationId xmlns:a16="http://schemas.microsoft.com/office/drawing/2014/main" id="{676763A1-7369-42E7-8005-A0A7CC0054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30325" y="1092200"/>
            <a:ext cx="722313" cy="37623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315" name="Text Box 66">
            <a:extLst>
              <a:ext uri="{FF2B5EF4-FFF2-40B4-BE49-F238E27FC236}">
                <a16:creationId xmlns:a16="http://schemas.microsoft.com/office/drawing/2014/main" id="{28CB9EF3-D6BD-412D-8DFA-0B2AC651D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3" y="3465513"/>
            <a:ext cx="2301875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pt-BR" altLang="pt-BR" b="1">
                <a:solidFill>
                  <a:schemeClr val="bg2"/>
                </a:solidFill>
                <a:latin typeface="Times New Roman" panose="02020603050405020304" pitchFamily="18" charset="0"/>
              </a:rPr>
              <a:t>EFETOR</a:t>
            </a:r>
          </a:p>
        </p:txBody>
      </p:sp>
      <p:sp>
        <p:nvSpPr>
          <p:cNvPr id="11316" name="Line 67">
            <a:extLst>
              <a:ext uri="{FF2B5EF4-FFF2-40B4-BE49-F238E27FC236}">
                <a16:creationId xmlns:a16="http://schemas.microsoft.com/office/drawing/2014/main" id="{CC986FCE-D4F8-405E-A686-F706C5234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18263" y="3794125"/>
            <a:ext cx="765175" cy="677863"/>
          </a:xfrm>
          <a:prstGeom prst="line">
            <a:avLst/>
          </a:prstGeom>
          <a:noFill/>
          <a:ln w="2857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317" name="Oval 68">
            <a:extLst>
              <a:ext uri="{FF2B5EF4-FFF2-40B4-BE49-F238E27FC236}">
                <a16:creationId xmlns:a16="http://schemas.microsoft.com/office/drawing/2014/main" id="{A6AEE7AD-8A88-42A9-9B22-6C5D5A545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763" y="5611813"/>
            <a:ext cx="80962" cy="77787"/>
          </a:xfrm>
          <a:prstGeom prst="ellipse">
            <a:avLst/>
          </a:prstGeom>
          <a:solidFill>
            <a:srgbClr val="99CCFF"/>
          </a:solidFill>
          <a:ln w="317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ts val="3363"/>
              </a:lnSpc>
              <a:spcBef>
                <a:spcPct val="45000"/>
              </a:spcBef>
              <a:spcAft>
                <a:spcPct val="45000"/>
              </a:spcAft>
              <a:buClrTx/>
            </a:pPr>
            <a:endParaRPr lang="pt-BR" altLang="pt-BR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1318" name="Freeform 69">
            <a:extLst>
              <a:ext uri="{FF2B5EF4-FFF2-40B4-BE49-F238E27FC236}">
                <a16:creationId xmlns:a16="http://schemas.microsoft.com/office/drawing/2014/main" id="{8558DE81-1B9D-4487-BEED-2532D79758E2}"/>
              </a:ext>
            </a:extLst>
          </p:cNvPr>
          <p:cNvSpPr>
            <a:spLocks noChangeAspect="1"/>
          </p:cNvSpPr>
          <p:nvPr/>
        </p:nvSpPr>
        <p:spPr bwMode="auto">
          <a:xfrm>
            <a:off x="5975350" y="5975350"/>
            <a:ext cx="104775" cy="269875"/>
          </a:xfrm>
          <a:custGeom>
            <a:avLst/>
            <a:gdLst>
              <a:gd name="T0" fmla="*/ 2147483646 w 164"/>
              <a:gd name="T1" fmla="*/ 2147483646 h 426"/>
              <a:gd name="T2" fmla="*/ 2147483646 w 164"/>
              <a:gd name="T3" fmla="*/ 2147483646 h 426"/>
              <a:gd name="T4" fmla="*/ 2147483646 w 164"/>
              <a:gd name="T5" fmla="*/ 2147483646 h 426"/>
              <a:gd name="T6" fmla="*/ 2147483646 w 164"/>
              <a:gd name="T7" fmla="*/ 2147483646 h 426"/>
              <a:gd name="T8" fmla="*/ 2147483646 w 164"/>
              <a:gd name="T9" fmla="*/ 2147483646 h 426"/>
              <a:gd name="T10" fmla="*/ 2147483646 w 164"/>
              <a:gd name="T11" fmla="*/ 2147483646 h 426"/>
              <a:gd name="T12" fmla="*/ 2147483646 w 164"/>
              <a:gd name="T13" fmla="*/ 2147483646 h 426"/>
              <a:gd name="T14" fmla="*/ 2147483646 w 164"/>
              <a:gd name="T15" fmla="*/ 2147483646 h 426"/>
              <a:gd name="T16" fmla="*/ 2147483646 w 164"/>
              <a:gd name="T17" fmla="*/ 2147483646 h 426"/>
              <a:gd name="T18" fmla="*/ 2147483646 w 164"/>
              <a:gd name="T19" fmla="*/ 2147483646 h 426"/>
              <a:gd name="T20" fmla="*/ 2147483646 w 164"/>
              <a:gd name="T21" fmla="*/ 2147483646 h 426"/>
              <a:gd name="T22" fmla="*/ 2147483646 w 164"/>
              <a:gd name="T23" fmla="*/ 2147483646 h 426"/>
              <a:gd name="T24" fmla="*/ 2147483646 w 164"/>
              <a:gd name="T25" fmla="*/ 2147483646 h 426"/>
              <a:gd name="T26" fmla="*/ 2147483646 w 164"/>
              <a:gd name="T27" fmla="*/ 2147483646 h 426"/>
              <a:gd name="T28" fmla="*/ 2147483646 w 164"/>
              <a:gd name="T29" fmla="*/ 2147483646 h 4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4"/>
              <a:gd name="T46" fmla="*/ 0 h 426"/>
              <a:gd name="T47" fmla="*/ 164 w 164"/>
              <a:gd name="T48" fmla="*/ 426 h 42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4" h="426">
                <a:moveTo>
                  <a:pt x="80" y="6"/>
                </a:moveTo>
                <a:cubicBezTo>
                  <a:pt x="79" y="6"/>
                  <a:pt x="81" y="0"/>
                  <a:pt x="85" y="15"/>
                </a:cubicBezTo>
                <a:cubicBezTo>
                  <a:pt x="89" y="30"/>
                  <a:pt x="93" y="58"/>
                  <a:pt x="103" y="94"/>
                </a:cubicBezTo>
                <a:cubicBezTo>
                  <a:pt x="113" y="130"/>
                  <a:pt x="136" y="199"/>
                  <a:pt x="145" y="230"/>
                </a:cubicBezTo>
                <a:cubicBezTo>
                  <a:pt x="154" y="261"/>
                  <a:pt x="152" y="264"/>
                  <a:pt x="155" y="280"/>
                </a:cubicBezTo>
                <a:cubicBezTo>
                  <a:pt x="158" y="296"/>
                  <a:pt x="164" y="308"/>
                  <a:pt x="161" y="327"/>
                </a:cubicBezTo>
                <a:cubicBezTo>
                  <a:pt x="158" y="346"/>
                  <a:pt x="153" y="380"/>
                  <a:pt x="139" y="396"/>
                </a:cubicBezTo>
                <a:cubicBezTo>
                  <a:pt x="125" y="412"/>
                  <a:pt x="93" y="426"/>
                  <a:pt x="74" y="424"/>
                </a:cubicBezTo>
                <a:cubicBezTo>
                  <a:pt x="55" y="422"/>
                  <a:pt x="34" y="401"/>
                  <a:pt x="22" y="381"/>
                </a:cubicBezTo>
                <a:cubicBezTo>
                  <a:pt x="10" y="361"/>
                  <a:pt x="0" y="335"/>
                  <a:pt x="1" y="306"/>
                </a:cubicBezTo>
                <a:cubicBezTo>
                  <a:pt x="2" y="277"/>
                  <a:pt x="21" y="231"/>
                  <a:pt x="28" y="204"/>
                </a:cubicBezTo>
                <a:cubicBezTo>
                  <a:pt x="35" y="177"/>
                  <a:pt x="37" y="167"/>
                  <a:pt x="43" y="144"/>
                </a:cubicBezTo>
                <a:cubicBezTo>
                  <a:pt x="49" y="121"/>
                  <a:pt x="59" y="84"/>
                  <a:pt x="65" y="63"/>
                </a:cubicBezTo>
                <a:cubicBezTo>
                  <a:pt x="71" y="42"/>
                  <a:pt x="75" y="25"/>
                  <a:pt x="77" y="16"/>
                </a:cubicBezTo>
                <a:cubicBezTo>
                  <a:pt x="79" y="7"/>
                  <a:pt x="75" y="7"/>
                  <a:pt x="80" y="6"/>
                </a:cubicBezTo>
                <a:close/>
              </a:path>
            </a:pathLst>
          </a:cu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319" name="Freeform 70">
            <a:extLst>
              <a:ext uri="{FF2B5EF4-FFF2-40B4-BE49-F238E27FC236}">
                <a16:creationId xmlns:a16="http://schemas.microsoft.com/office/drawing/2014/main" id="{AA8D3EA3-FD02-4A10-BF86-874194AA4666}"/>
              </a:ext>
            </a:extLst>
          </p:cNvPr>
          <p:cNvSpPr>
            <a:spLocks noChangeAspect="1"/>
          </p:cNvSpPr>
          <p:nvPr/>
        </p:nvSpPr>
        <p:spPr bwMode="auto">
          <a:xfrm>
            <a:off x="6392863" y="5975350"/>
            <a:ext cx="104775" cy="269875"/>
          </a:xfrm>
          <a:custGeom>
            <a:avLst/>
            <a:gdLst>
              <a:gd name="T0" fmla="*/ 2147483646 w 164"/>
              <a:gd name="T1" fmla="*/ 2147483646 h 426"/>
              <a:gd name="T2" fmla="*/ 2147483646 w 164"/>
              <a:gd name="T3" fmla="*/ 2147483646 h 426"/>
              <a:gd name="T4" fmla="*/ 2147483646 w 164"/>
              <a:gd name="T5" fmla="*/ 2147483646 h 426"/>
              <a:gd name="T6" fmla="*/ 2147483646 w 164"/>
              <a:gd name="T7" fmla="*/ 2147483646 h 426"/>
              <a:gd name="T8" fmla="*/ 2147483646 w 164"/>
              <a:gd name="T9" fmla="*/ 2147483646 h 426"/>
              <a:gd name="T10" fmla="*/ 2147483646 w 164"/>
              <a:gd name="T11" fmla="*/ 2147483646 h 426"/>
              <a:gd name="T12" fmla="*/ 2147483646 w 164"/>
              <a:gd name="T13" fmla="*/ 2147483646 h 426"/>
              <a:gd name="T14" fmla="*/ 2147483646 w 164"/>
              <a:gd name="T15" fmla="*/ 2147483646 h 426"/>
              <a:gd name="T16" fmla="*/ 2147483646 w 164"/>
              <a:gd name="T17" fmla="*/ 2147483646 h 426"/>
              <a:gd name="T18" fmla="*/ 2147483646 w 164"/>
              <a:gd name="T19" fmla="*/ 2147483646 h 426"/>
              <a:gd name="T20" fmla="*/ 2147483646 w 164"/>
              <a:gd name="T21" fmla="*/ 2147483646 h 426"/>
              <a:gd name="T22" fmla="*/ 2147483646 w 164"/>
              <a:gd name="T23" fmla="*/ 2147483646 h 426"/>
              <a:gd name="T24" fmla="*/ 2147483646 w 164"/>
              <a:gd name="T25" fmla="*/ 2147483646 h 426"/>
              <a:gd name="T26" fmla="*/ 2147483646 w 164"/>
              <a:gd name="T27" fmla="*/ 2147483646 h 426"/>
              <a:gd name="T28" fmla="*/ 2147483646 w 164"/>
              <a:gd name="T29" fmla="*/ 2147483646 h 4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4"/>
              <a:gd name="T46" fmla="*/ 0 h 426"/>
              <a:gd name="T47" fmla="*/ 164 w 164"/>
              <a:gd name="T48" fmla="*/ 426 h 42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4" h="426">
                <a:moveTo>
                  <a:pt x="80" y="6"/>
                </a:moveTo>
                <a:cubicBezTo>
                  <a:pt x="79" y="6"/>
                  <a:pt x="81" y="0"/>
                  <a:pt x="85" y="15"/>
                </a:cubicBezTo>
                <a:cubicBezTo>
                  <a:pt x="89" y="30"/>
                  <a:pt x="93" y="58"/>
                  <a:pt x="103" y="94"/>
                </a:cubicBezTo>
                <a:cubicBezTo>
                  <a:pt x="113" y="130"/>
                  <a:pt x="136" y="199"/>
                  <a:pt x="145" y="230"/>
                </a:cubicBezTo>
                <a:cubicBezTo>
                  <a:pt x="154" y="261"/>
                  <a:pt x="152" y="264"/>
                  <a:pt x="155" y="280"/>
                </a:cubicBezTo>
                <a:cubicBezTo>
                  <a:pt x="158" y="296"/>
                  <a:pt x="164" y="308"/>
                  <a:pt x="161" y="327"/>
                </a:cubicBezTo>
                <a:cubicBezTo>
                  <a:pt x="158" y="346"/>
                  <a:pt x="153" y="380"/>
                  <a:pt x="139" y="396"/>
                </a:cubicBezTo>
                <a:cubicBezTo>
                  <a:pt x="125" y="412"/>
                  <a:pt x="93" y="426"/>
                  <a:pt x="74" y="424"/>
                </a:cubicBezTo>
                <a:cubicBezTo>
                  <a:pt x="55" y="422"/>
                  <a:pt x="34" y="401"/>
                  <a:pt x="22" y="381"/>
                </a:cubicBezTo>
                <a:cubicBezTo>
                  <a:pt x="10" y="361"/>
                  <a:pt x="0" y="335"/>
                  <a:pt x="1" y="306"/>
                </a:cubicBezTo>
                <a:cubicBezTo>
                  <a:pt x="2" y="277"/>
                  <a:pt x="21" y="231"/>
                  <a:pt x="28" y="204"/>
                </a:cubicBezTo>
                <a:cubicBezTo>
                  <a:pt x="35" y="177"/>
                  <a:pt x="37" y="167"/>
                  <a:pt x="43" y="144"/>
                </a:cubicBezTo>
                <a:cubicBezTo>
                  <a:pt x="49" y="121"/>
                  <a:pt x="59" y="84"/>
                  <a:pt x="65" y="63"/>
                </a:cubicBezTo>
                <a:cubicBezTo>
                  <a:pt x="71" y="42"/>
                  <a:pt x="75" y="25"/>
                  <a:pt x="77" y="16"/>
                </a:cubicBezTo>
                <a:cubicBezTo>
                  <a:pt x="79" y="7"/>
                  <a:pt x="75" y="7"/>
                  <a:pt x="80" y="6"/>
                </a:cubicBezTo>
                <a:close/>
              </a:path>
            </a:pathLst>
          </a:cu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320" name="Freeform 71">
            <a:extLst>
              <a:ext uri="{FF2B5EF4-FFF2-40B4-BE49-F238E27FC236}">
                <a16:creationId xmlns:a16="http://schemas.microsoft.com/office/drawing/2014/main" id="{9C2230E6-6393-4366-B15A-E74A1800F39E}"/>
              </a:ext>
            </a:extLst>
          </p:cNvPr>
          <p:cNvSpPr>
            <a:spLocks noChangeAspect="1"/>
          </p:cNvSpPr>
          <p:nvPr/>
        </p:nvSpPr>
        <p:spPr bwMode="auto">
          <a:xfrm>
            <a:off x="5970588" y="5516563"/>
            <a:ext cx="104775" cy="269875"/>
          </a:xfrm>
          <a:custGeom>
            <a:avLst/>
            <a:gdLst>
              <a:gd name="T0" fmla="*/ 2147483646 w 164"/>
              <a:gd name="T1" fmla="*/ 2147483646 h 426"/>
              <a:gd name="T2" fmla="*/ 2147483646 w 164"/>
              <a:gd name="T3" fmla="*/ 2147483646 h 426"/>
              <a:gd name="T4" fmla="*/ 2147483646 w 164"/>
              <a:gd name="T5" fmla="*/ 2147483646 h 426"/>
              <a:gd name="T6" fmla="*/ 2147483646 w 164"/>
              <a:gd name="T7" fmla="*/ 2147483646 h 426"/>
              <a:gd name="T8" fmla="*/ 2147483646 w 164"/>
              <a:gd name="T9" fmla="*/ 2147483646 h 426"/>
              <a:gd name="T10" fmla="*/ 2147483646 w 164"/>
              <a:gd name="T11" fmla="*/ 2147483646 h 426"/>
              <a:gd name="T12" fmla="*/ 2147483646 w 164"/>
              <a:gd name="T13" fmla="*/ 2147483646 h 426"/>
              <a:gd name="T14" fmla="*/ 2147483646 w 164"/>
              <a:gd name="T15" fmla="*/ 2147483646 h 426"/>
              <a:gd name="T16" fmla="*/ 2147483646 w 164"/>
              <a:gd name="T17" fmla="*/ 2147483646 h 426"/>
              <a:gd name="T18" fmla="*/ 2147483646 w 164"/>
              <a:gd name="T19" fmla="*/ 2147483646 h 426"/>
              <a:gd name="T20" fmla="*/ 2147483646 w 164"/>
              <a:gd name="T21" fmla="*/ 2147483646 h 426"/>
              <a:gd name="T22" fmla="*/ 2147483646 w 164"/>
              <a:gd name="T23" fmla="*/ 2147483646 h 426"/>
              <a:gd name="T24" fmla="*/ 2147483646 w 164"/>
              <a:gd name="T25" fmla="*/ 2147483646 h 426"/>
              <a:gd name="T26" fmla="*/ 2147483646 w 164"/>
              <a:gd name="T27" fmla="*/ 2147483646 h 426"/>
              <a:gd name="T28" fmla="*/ 2147483646 w 164"/>
              <a:gd name="T29" fmla="*/ 2147483646 h 4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4"/>
              <a:gd name="T46" fmla="*/ 0 h 426"/>
              <a:gd name="T47" fmla="*/ 164 w 164"/>
              <a:gd name="T48" fmla="*/ 426 h 42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4" h="426">
                <a:moveTo>
                  <a:pt x="80" y="6"/>
                </a:moveTo>
                <a:cubicBezTo>
                  <a:pt x="79" y="6"/>
                  <a:pt x="81" y="0"/>
                  <a:pt x="85" y="15"/>
                </a:cubicBezTo>
                <a:cubicBezTo>
                  <a:pt x="89" y="30"/>
                  <a:pt x="93" y="58"/>
                  <a:pt x="103" y="94"/>
                </a:cubicBezTo>
                <a:cubicBezTo>
                  <a:pt x="113" y="130"/>
                  <a:pt x="136" y="199"/>
                  <a:pt x="145" y="230"/>
                </a:cubicBezTo>
                <a:cubicBezTo>
                  <a:pt x="154" y="261"/>
                  <a:pt x="152" y="264"/>
                  <a:pt x="155" y="280"/>
                </a:cubicBezTo>
                <a:cubicBezTo>
                  <a:pt x="158" y="296"/>
                  <a:pt x="164" y="308"/>
                  <a:pt x="161" y="327"/>
                </a:cubicBezTo>
                <a:cubicBezTo>
                  <a:pt x="158" y="346"/>
                  <a:pt x="153" y="380"/>
                  <a:pt x="139" y="396"/>
                </a:cubicBezTo>
                <a:cubicBezTo>
                  <a:pt x="125" y="412"/>
                  <a:pt x="93" y="426"/>
                  <a:pt x="74" y="424"/>
                </a:cubicBezTo>
                <a:cubicBezTo>
                  <a:pt x="55" y="422"/>
                  <a:pt x="34" y="401"/>
                  <a:pt x="22" y="381"/>
                </a:cubicBezTo>
                <a:cubicBezTo>
                  <a:pt x="10" y="361"/>
                  <a:pt x="0" y="335"/>
                  <a:pt x="1" y="306"/>
                </a:cubicBezTo>
                <a:cubicBezTo>
                  <a:pt x="2" y="277"/>
                  <a:pt x="21" y="231"/>
                  <a:pt x="28" y="204"/>
                </a:cubicBezTo>
                <a:cubicBezTo>
                  <a:pt x="35" y="177"/>
                  <a:pt x="37" y="167"/>
                  <a:pt x="43" y="144"/>
                </a:cubicBezTo>
                <a:cubicBezTo>
                  <a:pt x="49" y="121"/>
                  <a:pt x="59" y="84"/>
                  <a:pt x="65" y="63"/>
                </a:cubicBezTo>
                <a:cubicBezTo>
                  <a:pt x="71" y="42"/>
                  <a:pt x="75" y="25"/>
                  <a:pt x="77" y="16"/>
                </a:cubicBezTo>
                <a:cubicBezTo>
                  <a:pt x="79" y="7"/>
                  <a:pt x="75" y="7"/>
                  <a:pt x="80" y="6"/>
                </a:cubicBezTo>
                <a:close/>
              </a:path>
            </a:pathLst>
          </a:cu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321" name="Freeform 72">
            <a:extLst>
              <a:ext uri="{FF2B5EF4-FFF2-40B4-BE49-F238E27FC236}">
                <a16:creationId xmlns:a16="http://schemas.microsoft.com/office/drawing/2014/main" id="{3EF6D292-620B-46B3-8C09-24D40D16A7F1}"/>
              </a:ext>
            </a:extLst>
          </p:cNvPr>
          <p:cNvSpPr>
            <a:spLocks noChangeAspect="1"/>
          </p:cNvSpPr>
          <p:nvPr/>
        </p:nvSpPr>
        <p:spPr bwMode="auto">
          <a:xfrm>
            <a:off x="6388100" y="5516563"/>
            <a:ext cx="104775" cy="269875"/>
          </a:xfrm>
          <a:custGeom>
            <a:avLst/>
            <a:gdLst>
              <a:gd name="T0" fmla="*/ 2147483646 w 164"/>
              <a:gd name="T1" fmla="*/ 2147483646 h 426"/>
              <a:gd name="T2" fmla="*/ 2147483646 w 164"/>
              <a:gd name="T3" fmla="*/ 2147483646 h 426"/>
              <a:gd name="T4" fmla="*/ 2147483646 w 164"/>
              <a:gd name="T5" fmla="*/ 2147483646 h 426"/>
              <a:gd name="T6" fmla="*/ 2147483646 w 164"/>
              <a:gd name="T7" fmla="*/ 2147483646 h 426"/>
              <a:gd name="T8" fmla="*/ 2147483646 w 164"/>
              <a:gd name="T9" fmla="*/ 2147483646 h 426"/>
              <a:gd name="T10" fmla="*/ 2147483646 w 164"/>
              <a:gd name="T11" fmla="*/ 2147483646 h 426"/>
              <a:gd name="T12" fmla="*/ 2147483646 w 164"/>
              <a:gd name="T13" fmla="*/ 2147483646 h 426"/>
              <a:gd name="T14" fmla="*/ 2147483646 w 164"/>
              <a:gd name="T15" fmla="*/ 2147483646 h 426"/>
              <a:gd name="T16" fmla="*/ 2147483646 w 164"/>
              <a:gd name="T17" fmla="*/ 2147483646 h 426"/>
              <a:gd name="T18" fmla="*/ 2147483646 w 164"/>
              <a:gd name="T19" fmla="*/ 2147483646 h 426"/>
              <a:gd name="T20" fmla="*/ 2147483646 w 164"/>
              <a:gd name="T21" fmla="*/ 2147483646 h 426"/>
              <a:gd name="T22" fmla="*/ 2147483646 w 164"/>
              <a:gd name="T23" fmla="*/ 2147483646 h 426"/>
              <a:gd name="T24" fmla="*/ 2147483646 w 164"/>
              <a:gd name="T25" fmla="*/ 2147483646 h 426"/>
              <a:gd name="T26" fmla="*/ 2147483646 w 164"/>
              <a:gd name="T27" fmla="*/ 2147483646 h 426"/>
              <a:gd name="T28" fmla="*/ 2147483646 w 164"/>
              <a:gd name="T29" fmla="*/ 2147483646 h 4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4"/>
              <a:gd name="T46" fmla="*/ 0 h 426"/>
              <a:gd name="T47" fmla="*/ 164 w 164"/>
              <a:gd name="T48" fmla="*/ 426 h 42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4" h="426">
                <a:moveTo>
                  <a:pt x="80" y="6"/>
                </a:moveTo>
                <a:cubicBezTo>
                  <a:pt x="79" y="6"/>
                  <a:pt x="81" y="0"/>
                  <a:pt x="85" y="15"/>
                </a:cubicBezTo>
                <a:cubicBezTo>
                  <a:pt x="89" y="30"/>
                  <a:pt x="93" y="58"/>
                  <a:pt x="103" y="94"/>
                </a:cubicBezTo>
                <a:cubicBezTo>
                  <a:pt x="113" y="130"/>
                  <a:pt x="136" y="199"/>
                  <a:pt x="145" y="230"/>
                </a:cubicBezTo>
                <a:cubicBezTo>
                  <a:pt x="154" y="261"/>
                  <a:pt x="152" y="264"/>
                  <a:pt x="155" y="280"/>
                </a:cubicBezTo>
                <a:cubicBezTo>
                  <a:pt x="158" y="296"/>
                  <a:pt x="164" y="308"/>
                  <a:pt x="161" y="327"/>
                </a:cubicBezTo>
                <a:cubicBezTo>
                  <a:pt x="158" y="346"/>
                  <a:pt x="153" y="380"/>
                  <a:pt x="139" y="396"/>
                </a:cubicBezTo>
                <a:cubicBezTo>
                  <a:pt x="125" y="412"/>
                  <a:pt x="93" y="426"/>
                  <a:pt x="74" y="424"/>
                </a:cubicBezTo>
                <a:cubicBezTo>
                  <a:pt x="55" y="422"/>
                  <a:pt x="34" y="401"/>
                  <a:pt x="22" y="381"/>
                </a:cubicBezTo>
                <a:cubicBezTo>
                  <a:pt x="10" y="361"/>
                  <a:pt x="0" y="335"/>
                  <a:pt x="1" y="306"/>
                </a:cubicBezTo>
                <a:cubicBezTo>
                  <a:pt x="2" y="277"/>
                  <a:pt x="21" y="231"/>
                  <a:pt x="28" y="204"/>
                </a:cubicBezTo>
                <a:cubicBezTo>
                  <a:pt x="35" y="177"/>
                  <a:pt x="37" y="167"/>
                  <a:pt x="43" y="144"/>
                </a:cubicBezTo>
                <a:cubicBezTo>
                  <a:pt x="49" y="121"/>
                  <a:pt x="59" y="84"/>
                  <a:pt x="65" y="63"/>
                </a:cubicBezTo>
                <a:cubicBezTo>
                  <a:pt x="71" y="42"/>
                  <a:pt x="75" y="25"/>
                  <a:pt x="77" y="16"/>
                </a:cubicBezTo>
                <a:cubicBezTo>
                  <a:pt x="79" y="7"/>
                  <a:pt x="75" y="7"/>
                  <a:pt x="80" y="6"/>
                </a:cubicBezTo>
                <a:close/>
              </a:path>
            </a:pathLst>
          </a:cu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322" name="Freeform 73">
            <a:extLst>
              <a:ext uri="{FF2B5EF4-FFF2-40B4-BE49-F238E27FC236}">
                <a16:creationId xmlns:a16="http://schemas.microsoft.com/office/drawing/2014/main" id="{92AB2CC1-26F2-4E6C-8B23-1E6490290E2C}"/>
              </a:ext>
            </a:extLst>
          </p:cNvPr>
          <p:cNvSpPr>
            <a:spLocks noChangeAspect="1"/>
          </p:cNvSpPr>
          <p:nvPr/>
        </p:nvSpPr>
        <p:spPr bwMode="auto">
          <a:xfrm>
            <a:off x="5980113" y="5051425"/>
            <a:ext cx="104775" cy="269875"/>
          </a:xfrm>
          <a:custGeom>
            <a:avLst/>
            <a:gdLst>
              <a:gd name="T0" fmla="*/ 2147483646 w 164"/>
              <a:gd name="T1" fmla="*/ 2147483646 h 426"/>
              <a:gd name="T2" fmla="*/ 2147483646 w 164"/>
              <a:gd name="T3" fmla="*/ 2147483646 h 426"/>
              <a:gd name="T4" fmla="*/ 2147483646 w 164"/>
              <a:gd name="T5" fmla="*/ 2147483646 h 426"/>
              <a:gd name="T6" fmla="*/ 2147483646 w 164"/>
              <a:gd name="T7" fmla="*/ 2147483646 h 426"/>
              <a:gd name="T8" fmla="*/ 2147483646 w 164"/>
              <a:gd name="T9" fmla="*/ 2147483646 h 426"/>
              <a:gd name="T10" fmla="*/ 2147483646 w 164"/>
              <a:gd name="T11" fmla="*/ 2147483646 h 426"/>
              <a:gd name="T12" fmla="*/ 2147483646 w 164"/>
              <a:gd name="T13" fmla="*/ 2147483646 h 426"/>
              <a:gd name="T14" fmla="*/ 2147483646 w 164"/>
              <a:gd name="T15" fmla="*/ 2147483646 h 426"/>
              <a:gd name="T16" fmla="*/ 2147483646 w 164"/>
              <a:gd name="T17" fmla="*/ 2147483646 h 426"/>
              <a:gd name="T18" fmla="*/ 2147483646 w 164"/>
              <a:gd name="T19" fmla="*/ 2147483646 h 426"/>
              <a:gd name="T20" fmla="*/ 2147483646 w 164"/>
              <a:gd name="T21" fmla="*/ 2147483646 h 426"/>
              <a:gd name="T22" fmla="*/ 2147483646 w 164"/>
              <a:gd name="T23" fmla="*/ 2147483646 h 426"/>
              <a:gd name="T24" fmla="*/ 2147483646 w 164"/>
              <a:gd name="T25" fmla="*/ 2147483646 h 426"/>
              <a:gd name="T26" fmla="*/ 2147483646 w 164"/>
              <a:gd name="T27" fmla="*/ 2147483646 h 426"/>
              <a:gd name="T28" fmla="*/ 2147483646 w 164"/>
              <a:gd name="T29" fmla="*/ 2147483646 h 4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4"/>
              <a:gd name="T46" fmla="*/ 0 h 426"/>
              <a:gd name="T47" fmla="*/ 164 w 164"/>
              <a:gd name="T48" fmla="*/ 426 h 42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4" h="426">
                <a:moveTo>
                  <a:pt x="80" y="6"/>
                </a:moveTo>
                <a:cubicBezTo>
                  <a:pt x="79" y="6"/>
                  <a:pt x="81" y="0"/>
                  <a:pt x="85" y="15"/>
                </a:cubicBezTo>
                <a:cubicBezTo>
                  <a:pt x="89" y="30"/>
                  <a:pt x="93" y="58"/>
                  <a:pt x="103" y="94"/>
                </a:cubicBezTo>
                <a:cubicBezTo>
                  <a:pt x="113" y="130"/>
                  <a:pt x="136" y="199"/>
                  <a:pt x="145" y="230"/>
                </a:cubicBezTo>
                <a:cubicBezTo>
                  <a:pt x="154" y="261"/>
                  <a:pt x="152" y="264"/>
                  <a:pt x="155" y="280"/>
                </a:cubicBezTo>
                <a:cubicBezTo>
                  <a:pt x="158" y="296"/>
                  <a:pt x="164" y="308"/>
                  <a:pt x="161" y="327"/>
                </a:cubicBezTo>
                <a:cubicBezTo>
                  <a:pt x="158" y="346"/>
                  <a:pt x="153" y="380"/>
                  <a:pt x="139" y="396"/>
                </a:cubicBezTo>
                <a:cubicBezTo>
                  <a:pt x="125" y="412"/>
                  <a:pt x="93" y="426"/>
                  <a:pt x="74" y="424"/>
                </a:cubicBezTo>
                <a:cubicBezTo>
                  <a:pt x="55" y="422"/>
                  <a:pt x="34" y="401"/>
                  <a:pt x="22" y="381"/>
                </a:cubicBezTo>
                <a:cubicBezTo>
                  <a:pt x="10" y="361"/>
                  <a:pt x="0" y="335"/>
                  <a:pt x="1" y="306"/>
                </a:cubicBezTo>
                <a:cubicBezTo>
                  <a:pt x="2" y="277"/>
                  <a:pt x="21" y="231"/>
                  <a:pt x="28" y="204"/>
                </a:cubicBezTo>
                <a:cubicBezTo>
                  <a:pt x="35" y="177"/>
                  <a:pt x="37" y="167"/>
                  <a:pt x="43" y="144"/>
                </a:cubicBezTo>
                <a:cubicBezTo>
                  <a:pt x="49" y="121"/>
                  <a:pt x="59" y="84"/>
                  <a:pt x="65" y="63"/>
                </a:cubicBezTo>
                <a:cubicBezTo>
                  <a:pt x="71" y="42"/>
                  <a:pt x="75" y="25"/>
                  <a:pt x="77" y="16"/>
                </a:cubicBezTo>
                <a:cubicBezTo>
                  <a:pt x="79" y="7"/>
                  <a:pt x="75" y="7"/>
                  <a:pt x="80" y="6"/>
                </a:cubicBezTo>
                <a:close/>
              </a:path>
            </a:pathLst>
          </a:cu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323" name="Freeform 74">
            <a:extLst>
              <a:ext uri="{FF2B5EF4-FFF2-40B4-BE49-F238E27FC236}">
                <a16:creationId xmlns:a16="http://schemas.microsoft.com/office/drawing/2014/main" id="{E0C3CD78-DF8E-49A8-A1EE-4CD0FDAC07DB}"/>
              </a:ext>
            </a:extLst>
          </p:cNvPr>
          <p:cNvSpPr>
            <a:spLocks noChangeAspect="1"/>
          </p:cNvSpPr>
          <p:nvPr/>
        </p:nvSpPr>
        <p:spPr bwMode="auto">
          <a:xfrm>
            <a:off x="6397625" y="5051425"/>
            <a:ext cx="104775" cy="269875"/>
          </a:xfrm>
          <a:custGeom>
            <a:avLst/>
            <a:gdLst>
              <a:gd name="T0" fmla="*/ 2147483646 w 164"/>
              <a:gd name="T1" fmla="*/ 2147483646 h 426"/>
              <a:gd name="T2" fmla="*/ 2147483646 w 164"/>
              <a:gd name="T3" fmla="*/ 2147483646 h 426"/>
              <a:gd name="T4" fmla="*/ 2147483646 w 164"/>
              <a:gd name="T5" fmla="*/ 2147483646 h 426"/>
              <a:gd name="T6" fmla="*/ 2147483646 w 164"/>
              <a:gd name="T7" fmla="*/ 2147483646 h 426"/>
              <a:gd name="T8" fmla="*/ 2147483646 w 164"/>
              <a:gd name="T9" fmla="*/ 2147483646 h 426"/>
              <a:gd name="T10" fmla="*/ 2147483646 w 164"/>
              <a:gd name="T11" fmla="*/ 2147483646 h 426"/>
              <a:gd name="T12" fmla="*/ 2147483646 w 164"/>
              <a:gd name="T13" fmla="*/ 2147483646 h 426"/>
              <a:gd name="T14" fmla="*/ 2147483646 w 164"/>
              <a:gd name="T15" fmla="*/ 2147483646 h 426"/>
              <a:gd name="T16" fmla="*/ 2147483646 w 164"/>
              <a:gd name="T17" fmla="*/ 2147483646 h 426"/>
              <a:gd name="T18" fmla="*/ 2147483646 w 164"/>
              <a:gd name="T19" fmla="*/ 2147483646 h 426"/>
              <a:gd name="T20" fmla="*/ 2147483646 w 164"/>
              <a:gd name="T21" fmla="*/ 2147483646 h 426"/>
              <a:gd name="T22" fmla="*/ 2147483646 w 164"/>
              <a:gd name="T23" fmla="*/ 2147483646 h 426"/>
              <a:gd name="T24" fmla="*/ 2147483646 w 164"/>
              <a:gd name="T25" fmla="*/ 2147483646 h 426"/>
              <a:gd name="T26" fmla="*/ 2147483646 w 164"/>
              <a:gd name="T27" fmla="*/ 2147483646 h 426"/>
              <a:gd name="T28" fmla="*/ 2147483646 w 164"/>
              <a:gd name="T29" fmla="*/ 2147483646 h 4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4"/>
              <a:gd name="T46" fmla="*/ 0 h 426"/>
              <a:gd name="T47" fmla="*/ 164 w 164"/>
              <a:gd name="T48" fmla="*/ 426 h 42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4" h="426">
                <a:moveTo>
                  <a:pt x="80" y="6"/>
                </a:moveTo>
                <a:cubicBezTo>
                  <a:pt x="79" y="6"/>
                  <a:pt x="81" y="0"/>
                  <a:pt x="85" y="15"/>
                </a:cubicBezTo>
                <a:cubicBezTo>
                  <a:pt x="89" y="30"/>
                  <a:pt x="93" y="58"/>
                  <a:pt x="103" y="94"/>
                </a:cubicBezTo>
                <a:cubicBezTo>
                  <a:pt x="113" y="130"/>
                  <a:pt x="136" y="199"/>
                  <a:pt x="145" y="230"/>
                </a:cubicBezTo>
                <a:cubicBezTo>
                  <a:pt x="154" y="261"/>
                  <a:pt x="152" y="264"/>
                  <a:pt x="155" y="280"/>
                </a:cubicBezTo>
                <a:cubicBezTo>
                  <a:pt x="158" y="296"/>
                  <a:pt x="164" y="308"/>
                  <a:pt x="161" y="327"/>
                </a:cubicBezTo>
                <a:cubicBezTo>
                  <a:pt x="158" y="346"/>
                  <a:pt x="153" y="380"/>
                  <a:pt x="139" y="396"/>
                </a:cubicBezTo>
                <a:cubicBezTo>
                  <a:pt x="125" y="412"/>
                  <a:pt x="93" y="426"/>
                  <a:pt x="74" y="424"/>
                </a:cubicBezTo>
                <a:cubicBezTo>
                  <a:pt x="55" y="422"/>
                  <a:pt x="34" y="401"/>
                  <a:pt x="22" y="381"/>
                </a:cubicBezTo>
                <a:cubicBezTo>
                  <a:pt x="10" y="361"/>
                  <a:pt x="0" y="335"/>
                  <a:pt x="1" y="306"/>
                </a:cubicBezTo>
                <a:cubicBezTo>
                  <a:pt x="2" y="277"/>
                  <a:pt x="21" y="231"/>
                  <a:pt x="28" y="204"/>
                </a:cubicBezTo>
                <a:cubicBezTo>
                  <a:pt x="35" y="177"/>
                  <a:pt x="37" y="167"/>
                  <a:pt x="43" y="144"/>
                </a:cubicBezTo>
                <a:cubicBezTo>
                  <a:pt x="49" y="121"/>
                  <a:pt x="59" y="84"/>
                  <a:pt x="65" y="63"/>
                </a:cubicBezTo>
                <a:cubicBezTo>
                  <a:pt x="71" y="42"/>
                  <a:pt x="75" y="25"/>
                  <a:pt x="77" y="16"/>
                </a:cubicBezTo>
                <a:cubicBezTo>
                  <a:pt x="79" y="7"/>
                  <a:pt x="75" y="7"/>
                  <a:pt x="80" y="6"/>
                </a:cubicBezTo>
                <a:close/>
              </a:path>
            </a:pathLst>
          </a:cu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324" name="Freeform 75">
            <a:extLst>
              <a:ext uri="{FF2B5EF4-FFF2-40B4-BE49-F238E27FC236}">
                <a16:creationId xmlns:a16="http://schemas.microsoft.com/office/drawing/2014/main" id="{D0426BE3-DD34-4A5D-BCFD-FFB2869B9F14}"/>
              </a:ext>
            </a:extLst>
          </p:cNvPr>
          <p:cNvSpPr>
            <a:spLocks noChangeAspect="1"/>
          </p:cNvSpPr>
          <p:nvPr/>
        </p:nvSpPr>
        <p:spPr bwMode="auto">
          <a:xfrm>
            <a:off x="5980113" y="6505575"/>
            <a:ext cx="104775" cy="269875"/>
          </a:xfrm>
          <a:custGeom>
            <a:avLst/>
            <a:gdLst>
              <a:gd name="T0" fmla="*/ 2147483646 w 164"/>
              <a:gd name="T1" fmla="*/ 2147483646 h 426"/>
              <a:gd name="T2" fmla="*/ 2147483646 w 164"/>
              <a:gd name="T3" fmla="*/ 2147483646 h 426"/>
              <a:gd name="T4" fmla="*/ 2147483646 w 164"/>
              <a:gd name="T5" fmla="*/ 2147483646 h 426"/>
              <a:gd name="T6" fmla="*/ 2147483646 w 164"/>
              <a:gd name="T7" fmla="*/ 2147483646 h 426"/>
              <a:gd name="T8" fmla="*/ 2147483646 w 164"/>
              <a:gd name="T9" fmla="*/ 2147483646 h 426"/>
              <a:gd name="T10" fmla="*/ 2147483646 w 164"/>
              <a:gd name="T11" fmla="*/ 2147483646 h 426"/>
              <a:gd name="T12" fmla="*/ 2147483646 w 164"/>
              <a:gd name="T13" fmla="*/ 2147483646 h 426"/>
              <a:gd name="T14" fmla="*/ 2147483646 w 164"/>
              <a:gd name="T15" fmla="*/ 2147483646 h 426"/>
              <a:gd name="T16" fmla="*/ 2147483646 w 164"/>
              <a:gd name="T17" fmla="*/ 2147483646 h 426"/>
              <a:gd name="T18" fmla="*/ 2147483646 w 164"/>
              <a:gd name="T19" fmla="*/ 2147483646 h 426"/>
              <a:gd name="T20" fmla="*/ 2147483646 w 164"/>
              <a:gd name="T21" fmla="*/ 2147483646 h 426"/>
              <a:gd name="T22" fmla="*/ 2147483646 w 164"/>
              <a:gd name="T23" fmla="*/ 2147483646 h 426"/>
              <a:gd name="T24" fmla="*/ 2147483646 w 164"/>
              <a:gd name="T25" fmla="*/ 2147483646 h 426"/>
              <a:gd name="T26" fmla="*/ 2147483646 w 164"/>
              <a:gd name="T27" fmla="*/ 2147483646 h 426"/>
              <a:gd name="T28" fmla="*/ 2147483646 w 164"/>
              <a:gd name="T29" fmla="*/ 2147483646 h 4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4"/>
              <a:gd name="T46" fmla="*/ 0 h 426"/>
              <a:gd name="T47" fmla="*/ 164 w 164"/>
              <a:gd name="T48" fmla="*/ 426 h 42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4" h="426">
                <a:moveTo>
                  <a:pt x="80" y="6"/>
                </a:moveTo>
                <a:cubicBezTo>
                  <a:pt x="79" y="6"/>
                  <a:pt x="81" y="0"/>
                  <a:pt x="85" y="15"/>
                </a:cubicBezTo>
                <a:cubicBezTo>
                  <a:pt x="89" y="30"/>
                  <a:pt x="93" y="58"/>
                  <a:pt x="103" y="94"/>
                </a:cubicBezTo>
                <a:cubicBezTo>
                  <a:pt x="113" y="130"/>
                  <a:pt x="136" y="199"/>
                  <a:pt x="145" y="230"/>
                </a:cubicBezTo>
                <a:cubicBezTo>
                  <a:pt x="154" y="261"/>
                  <a:pt x="152" y="264"/>
                  <a:pt x="155" y="280"/>
                </a:cubicBezTo>
                <a:cubicBezTo>
                  <a:pt x="158" y="296"/>
                  <a:pt x="164" y="308"/>
                  <a:pt x="161" y="327"/>
                </a:cubicBezTo>
                <a:cubicBezTo>
                  <a:pt x="158" y="346"/>
                  <a:pt x="153" y="380"/>
                  <a:pt x="139" y="396"/>
                </a:cubicBezTo>
                <a:cubicBezTo>
                  <a:pt x="125" y="412"/>
                  <a:pt x="93" y="426"/>
                  <a:pt x="74" y="424"/>
                </a:cubicBezTo>
                <a:cubicBezTo>
                  <a:pt x="55" y="422"/>
                  <a:pt x="34" y="401"/>
                  <a:pt x="22" y="381"/>
                </a:cubicBezTo>
                <a:cubicBezTo>
                  <a:pt x="10" y="361"/>
                  <a:pt x="0" y="335"/>
                  <a:pt x="1" y="306"/>
                </a:cubicBezTo>
                <a:cubicBezTo>
                  <a:pt x="2" y="277"/>
                  <a:pt x="21" y="231"/>
                  <a:pt x="28" y="204"/>
                </a:cubicBezTo>
                <a:cubicBezTo>
                  <a:pt x="35" y="177"/>
                  <a:pt x="37" y="167"/>
                  <a:pt x="43" y="144"/>
                </a:cubicBezTo>
                <a:cubicBezTo>
                  <a:pt x="49" y="121"/>
                  <a:pt x="59" y="84"/>
                  <a:pt x="65" y="63"/>
                </a:cubicBezTo>
                <a:cubicBezTo>
                  <a:pt x="71" y="42"/>
                  <a:pt x="75" y="25"/>
                  <a:pt x="77" y="16"/>
                </a:cubicBezTo>
                <a:cubicBezTo>
                  <a:pt x="79" y="7"/>
                  <a:pt x="75" y="7"/>
                  <a:pt x="80" y="6"/>
                </a:cubicBezTo>
                <a:close/>
              </a:path>
            </a:pathLst>
          </a:cu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325" name="Freeform 76">
            <a:extLst>
              <a:ext uri="{FF2B5EF4-FFF2-40B4-BE49-F238E27FC236}">
                <a16:creationId xmlns:a16="http://schemas.microsoft.com/office/drawing/2014/main" id="{CE46EB02-2443-4523-A10D-7FB9A0466634}"/>
              </a:ext>
            </a:extLst>
          </p:cNvPr>
          <p:cNvSpPr>
            <a:spLocks noChangeAspect="1"/>
          </p:cNvSpPr>
          <p:nvPr/>
        </p:nvSpPr>
        <p:spPr bwMode="auto">
          <a:xfrm>
            <a:off x="6397625" y="6505575"/>
            <a:ext cx="104775" cy="269875"/>
          </a:xfrm>
          <a:custGeom>
            <a:avLst/>
            <a:gdLst>
              <a:gd name="T0" fmla="*/ 2147483646 w 164"/>
              <a:gd name="T1" fmla="*/ 2147483646 h 426"/>
              <a:gd name="T2" fmla="*/ 2147483646 w 164"/>
              <a:gd name="T3" fmla="*/ 2147483646 h 426"/>
              <a:gd name="T4" fmla="*/ 2147483646 w 164"/>
              <a:gd name="T5" fmla="*/ 2147483646 h 426"/>
              <a:gd name="T6" fmla="*/ 2147483646 w 164"/>
              <a:gd name="T7" fmla="*/ 2147483646 h 426"/>
              <a:gd name="T8" fmla="*/ 2147483646 w 164"/>
              <a:gd name="T9" fmla="*/ 2147483646 h 426"/>
              <a:gd name="T10" fmla="*/ 2147483646 w 164"/>
              <a:gd name="T11" fmla="*/ 2147483646 h 426"/>
              <a:gd name="T12" fmla="*/ 2147483646 w 164"/>
              <a:gd name="T13" fmla="*/ 2147483646 h 426"/>
              <a:gd name="T14" fmla="*/ 2147483646 w 164"/>
              <a:gd name="T15" fmla="*/ 2147483646 h 426"/>
              <a:gd name="T16" fmla="*/ 2147483646 w 164"/>
              <a:gd name="T17" fmla="*/ 2147483646 h 426"/>
              <a:gd name="T18" fmla="*/ 2147483646 w 164"/>
              <a:gd name="T19" fmla="*/ 2147483646 h 426"/>
              <a:gd name="T20" fmla="*/ 2147483646 w 164"/>
              <a:gd name="T21" fmla="*/ 2147483646 h 426"/>
              <a:gd name="T22" fmla="*/ 2147483646 w 164"/>
              <a:gd name="T23" fmla="*/ 2147483646 h 426"/>
              <a:gd name="T24" fmla="*/ 2147483646 w 164"/>
              <a:gd name="T25" fmla="*/ 2147483646 h 426"/>
              <a:gd name="T26" fmla="*/ 2147483646 w 164"/>
              <a:gd name="T27" fmla="*/ 2147483646 h 426"/>
              <a:gd name="T28" fmla="*/ 2147483646 w 164"/>
              <a:gd name="T29" fmla="*/ 2147483646 h 4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4"/>
              <a:gd name="T46" fmla="*/ 0 h 426"/>
              <a:gd name="T47" fmla="*/ 164 w 164"/>
              <a:gd name="T48" fmla="*/ 426 h 42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4" h="426">
                <a:moveTo>
                  <a:pt x="80" y="6"/>
                </a:moveTo>
                <a:cubicBezTo>
                  <a:pt x="79" y="6"/>
                  <a:pt x="81" y="0"/>
                  <a:pt x="85" y="15"/>
                </a:cubicBezTo>
                <a:cubicBezTo>
                  <a:pt x="89" y="30"/>
                  <a:pt x="93" y="58"/>
                  <a:pt x="103" y="94"/>
                </a:cubicBezTo>
                <a:cubicBezTo>
                  <a:pt x="113" y="130"/>
                  <a:pt x="136" y="199"/>
                  <a:pt x="145" y="230"/>
                </a:cubicBezTo>
                <a:cubicBezTo>
                  <a:pt x="154" y="261"/>
                  <a:pt x="152" y="264"/>
                  <a:pt x="155" y="280"/>
                </a:cubicBezTo>
                <a:cubicBezTo>
                  <a:pt x="158" y="296"/>
                  <a:pt x="164" y="308"/>
                  <a:pt x="161" y="327"/>
                </a:cubicBezTo>
                <a:cubicBezTo>
                  <a:pt x="158" y="346"/>
                  <a:pt x="153" y="380"/>
                  <a:pt x="139" y="396"/>
                </a:cubicBezTo>
                <a:cubicBezTo>
                  <a:pt x="125" y="412"/>
                  <a:pt x="93" y="426"/>
                  <a:pt x="74" y="424"/>
                </a:cubicBezTo>
                <a:cubicBezTo>
                  <a:pt x="55" y="422"/>
                  <a:pt x="34" y="401"/>
                  <a:pt x="22" y="381"/>
                </a:cubicBezTo>
                <a:cubicBezTo>
                  <a:pt x="10" y="361"/>
                  <a:pt x="0" y="335"/>
                  <a:pt x="1" y="306"/>
                </a:cubicBezTo>
                <a:cubicBezTo>
                  <a:pt x="2" y="277"/>
                  <a:pt x="21" y="231"/>
                  <a:pt x="28" y="204"/>
                </a:cubicBezTo>
                <a:cubicBezTo>
                  <a:pt x="35" y="177"/>
                  <a:pt x="37" y="167"/>
                  <a:pt x="43" y="144"/>
                </a:cubicBezTo>
                <a:cubicBezTo>
                  <a:pt x="49" y="121"/>
                  <a:pt x="59" y="84"/>
                  <a:pt x="65" y="63"/>
                </a:cubicBezTo>
                <a:cubicBezTo>
                  <a:pt x="71" y="42"/>
                  <a:pt x="75" y="25"/>
                  <a:pt x="77" y="16"/>
                </a:cubicBezTo>
                <a:cubicBezTo>
                  <a:pt x="79" y="7"/>
                  <a:pt x="75" y="7"/>
                  <a:pt x="80" y="6"/>
                </a:cubicBezTo>
                <a:close/>
              </a:path>
            </a:pathLst>
          </a:cu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326" name="Text Box 77">
            <a:extLst>
              <a:ext uri="{FF2B5EF4-FFF2-40B4-BE49-F238E27FC236}">
                <a16:creationId xmlns:a16="http://schemas.microsoft.com/office/drawing/2014/main" id="{590B229D-C0EE-4E9A-88CB-B4D3AD1BE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550" y="2928938"/>
            <a:ext cx="2301875" cy="8842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pt-BR" altLang="pt-BR" sz="2800" b="1">
                <a:solidFill>
                  <a:schemeClr val="bg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pt-BR" altLang="pt-BR" b="1">
                <a:solidFill>
                  <a:schemeClr val="bg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pt-BR" altLang="pt-BR" b="1">
                <a:solidFill>
                  <a:schemeClr val="bg2"/>
                </a:solidFill>
                <a:latin typeface="Times New Roman" panose="02020603050405020304" pitchFamily="18" charset="0"/>
              </a:rPr>
              <a:t>VOLUME SANGÜÍNEO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920CB3C-95E2-4A18-A816-43F81F521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56"/>
    </mc:Choice>
    <mc:Fallback xmlns="">
      <p:transition spd="slow" advTm="34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95075A9-C6A1-4C6C-A2CE-411B3149F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925" y="187325"/>
            <a:ext cx="8585200" cy="78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  <a:effectLst/>
              </a:rPr>
              <a:t>Excreção Urinária de Sódio após a Imersão</a:t>
            </a:r>
          </a:p>
        </p:txBody>
      </p:sp>
      <p:pic>
        <p:nvPicPr>
          <p:cNvPr id="12291" name="Picture 4" descr="Receptores de Volume">
            <a:extLst>
              <a:ext uri="{FF2B5EF4-FFF2-40B4-BE49-F238E27FC236}">
                <a16:creationId xmlns:a16="http://schemas.microsoft.com/office/drawing/2014/main" id="{21145151-D554-4268-A639-DA16129D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50950"/>
            <a:ext cx="4327525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8777569-5177-4285-A0FA-1705F1FFB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23"/>
    </mc:Choice>
    <mc:Fallback xmlns="">
      <p:transition spd="slow" advTm="10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AC541FB-8DA2-4436-9B99-1185357AAB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pt-BR" altLang="pt-BR" sz="4000" b="1">
                <a:solidFill>
                  <a:schemeClr val="accent2"/>
                </a:solidFill>
                <a:effectLst/>
              </a:rPr>
              <a:t>Sensores Renais</a:t>
            </a:r>
          </a:p>
        </p:txBody>
      </p:sp>
      <p:pic>
        <p:nvPicPr>
          <p:cNvPr id="13315" name="Picture 5" descr="Volume Sensores Renais">
            <a:extLst>
              <a:ext uri="{FF2B5EF4-FFF2-40B4-BE49-F238E27FC236}">
                <a16:creationId xmlns:a16="http://schemas.microsoft.com/office/drawing/2014/main" id="{C8B051DF-AC0C-4CF3-B42F-8EC9E409A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458913"/>
            <a:ext cx="4791075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aixaDeTexto 1">
            <a:extLst>
              <a:ext uri="{FF2B5EF4-FFF2-40B4-BE49-F238E27FC236}">
                <a16:creationId xmlns:a16="http://schemas.microsoft.com/office/drawing/2014/main" id="{6D65F053-C5D1-4546-AD0F-381DBE12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550" y="6249988"/>
            <a:ext cx="2819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b="1">
                <a:solidFill>
                  <a:schemeClr val="bg2"/>
                </a:solidFill>
                <a:latin typeface="Arial" panose="020B0604020202020204" pitchFamily="34" charset="0"/>
              </a:rPr>
              <a:t>Brenner &amp;  Rector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C742BBA-1127-4F9D-8626-4BB81127D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62"/>
    </mc:Choice>
    <mc:Fallback xmlns="">
      <p:transition spd="slow" advTm="128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sign padrão">
  <a:themeElements>
    <a:clrScheme name="">
      <a:dk1>
        <a:srgbClr val="000000"/>
      </a:dk1>
      <a:lt1>
        <a:srgbClr val="FFFFFF"/>
      </a:lt1>
      <a:dk2>
        <a:srgbClr val="336699"/>
      </a:dk2>
      <a:lt2>
        <a:srgbClr val="FFFF00"/>
      </a:lt2>
      <a:accent1>
        <a:srgbClr val="FFFFCC"/>
      </a:accent1>
      <a:accent2>
        <a:srgbClr val="3333CC"/>
      </a:accent2>
      <a:accent3>
        <a:srgbClr val="ADB8CA"/>
      </a:accent3>
      <a:accent4>
        <a:srgbClr val="DADADA"/>
      </a:accent4>
      <a:accent5>
        <a:srgbClr val="FFFFE2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sign padrã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6673</TotalTime>
  <Words>879</Words>
  <Application>Microsoft Office PowerPoint</Application>
  <PresentationFormat>Apresentação na tela (4:3)</PresentationFormat>
  <Paragraphs>165</Paragraphs>
  <Slides>35</Slides>
  <Notes>2</Notes>
  <HiddenSlides>0</HiddenSlides>
  <MMClips>35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Arial</vt:lpstr>
      <vt:lpstr>Calibri</vt:lpstr>
      <vt:lpstr>Symbol</vt:lpstr>
      <vt:lpstr>Tahoma</vt:lpstr>
      <vt:lpstr>Times New Roman</vt:lpstr>
      <vt:lpstr>1_Design padrão</vt:lpstr>
      <vt:lpstr>Regulação do Volume Extracelular </vt:lpstr>
      <vt:lpstr>Balanço de Sódio</vt:lpstr>
      <vt:lpstr>Apresentação do PowerPoint</vt:lpstr>
      <vt:lpstr>Sensores de Volume</vt:lpstr>
      <vt:lpstr>Distribuição dos Sensores de Volume</vt:lpstr>
      <vt:lpstr>Apresentação do PowerPoint</vt:lpstr>
      <vt:lpstr>Apresentação do PowerPoint</vt:lpstr>
      <vt:lpstr>Excreção Urinária de Sódio após a Imersão</vt:lpstr>
      <vt:lpstr>Sensores Renais</vt:lpstr>
      <vt:lpstr>Apresentação do PowerPoint</vt:lpstr>
      <vt:lpstr>Mecanismos Efetores</vt:lpstr>
      <vt:lpstr>Apresentação do PowerPoint</vt:lpstr>
      <vt:lpstr>Apresentação do PowerPoint</vt:lpstr>
      <vt:lpstr>Apresentação do PowerPoint</vt:lpstr>
      <vt:lpstr>Apresentação do PowerPoint</vt:lpstr>
      <vt:lpstr>Forças de Starling nos Capilares Glomerulares e Peritubulares</vt:lpstr>
      <vt:lpstr>Apresentação do PowerPoint</vt:lpstr>
      <vt:lpstr>Forças de Starling nos Capilares Peritubulares</vt:lpstr>
      <vt:lpstr>Apresentação do PowerPoint</vt:lpstr>
      <vt:lpstr>Apresentação do PowerPoint</vt:lpstr>
      <vt:lpstr>Participação do SRAA na Regulação do Volume Extracelular</vt:lpstr>
      <vt:lpstr>Capilares Glomerulares</vt:lpstr>
      <vt:lpstr>Efeitos da Angiotensina II na Hemodinâmica Renal e na Filtração Glomerular</vt:lpstr>
      <vt:lpstr>Ação da Angiotensina II nas Forças de Starling nos Capilares Peritubulares</vt:lpstr>
      <vt:lpstr>Hemodinâmica Renal na ICC</vt:lpstr>
      <vt:lpstr> Efeito do Aldosterona nas Células dos Segmentos Distais do Nefro </vt:lpstr>
      <vt:lpstr>Apresentação do PowerPoint</vt:lpstr>
      <vt:lpstr>Efeito do Fator Natriurético na Filtração e no Transporte Renal de Sódio</vt:lpstr>
      <vt:lpstr>Efeito do Fator Natriurético nas Células dos Segmentos Distais do Nefro</vt:lpstr>
      <vt:lpstr> Participação do Óxido Nítrico na Regulação do Volume Extracelular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Joaquim Prado</dc:creator>
  <cp:lastModifiedBy>Acer</cp:lastModifiedBy>
  <cp:revision>421</cp:revision>
  <dcterms:created xsi:type="dcterms:W3CDTF">2005-08-19T17:48:28Z</dcterms:created>
  <dcterms:modified xsi:type="dcterms:W3CDTF">2020-04-20T12:25:36Z</dcterms:modified>
</cp:coreProperties>
</file>