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7" r:id="rId9"/>
    <p:sldId id="264" r:id="rId10"/>
    <p:sldId id="268" r:id="rId11"/>
    <p:sldId id="265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81" r:id="rId24"/>
    <p:sldId id="278" r:id="rId25"/>
    <p:sldId id="279" r:id="rId26"/>
    <p:sldId id="282" r:id="rId27"/>
    <p:sldId id="284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21427C-9324-4A87-ACC8-30A458314B0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9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12929-9CCC-4503-805E-2230D61FBBC0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429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D561-F12B-4261-8697-CEDAC99A8879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44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C2DFD-4610-4C7A-8133-E4E6EB79D7F4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769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90265-10FD-48AE-8F2C-20620A101604}" type="slidenum">
              <a:rPr lang="en-US"/>
              <a:pPr/>
              <a:t>12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207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B2A45-0F46-4DD2-8786-E30553537CCE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835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7B246-1F2D-44DA-8855-F8663C3720B1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058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0345-8748-4B49-ABBD-95231508FA0B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378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585C0-AAF3-4D6A-8539-2C8F20072C0A}" type="slidenum">
              <a:rPr lang="en-US"/>
              <a:pPr/>
              <a:t>16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753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0C5AE-ACE5-44D5-ADFF-B45131E0B96B}" type="slidenum">
              <a:rPr lang="en-US"/>
              <a:pPr/>
              <a:t>17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363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99AC9F-615F-4F44-9B12-C7463FE82275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606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E1CA2-BFA5-4B10-940D-DA763A97B550}" type="slidenum">
              <a:rPr lang="en-US"/>
              <a:pPr/>
              <a:t>19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145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501B9-473C-47CB-8863-A3517ED31AE4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600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0CB17-A89A-441E-ACC4-B8DF2B6026D3}" type="slidenum">
              <a:rPr lang="en-US"/>
              <a:pPr/>
              <a:t>20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102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D3FFD-E576-41FC-98D9-450CBE0B48E5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9962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540AA-CEC7-40B4-A076-31AA1E4BFD31}" type="slidenum">
              <a:rPr lang="en-US"/>
              <a:pPr/>
              <a:t>22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569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5DE41-7ECC-44F3-A88C-4B8EDF3F06DA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566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8D632-8B00-4CB5-B595-07020793629C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572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CBDF2-053C-469F-9275-F4B1F462439B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1552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25522-2AAE-4AD3-AE91-E302B28758F0}" type="slidenum">
              <a:rPr lang="en-US"/>
              <a:pPr/>
              <a:t>26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5794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C7354-771E-451F-953F-20C932336AE4}" type="slidenum">
              <a:rPr lang="en-US"/>
              <a:pPr/>
              <a:t>27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6640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D9DF5-2D00-41AE-B6F5-BFA24FB9C2FF}" type="slidenum">
              <a:rPr lang="en-US"/>
              <a:pPr/>
              <a:t>28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7033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B8C1E-DC21-4097-A2E6-666383D902F1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69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ADC4E-95FE-4D98-8411-3902989806EB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959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1B866-F9F3-489C-9028-5363F75A85DC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921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B2BFF-5DC7-4216-93EA-DFEBC5F0CD2F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218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299F2-EF14-4AED-9916-3627A28DCBDD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3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58038-832C-4847-A0BE-8783F5715331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33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DE249-3C69-4A5F-A60D-8E4C2FCFE762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9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428B6-BF8C-43FD-A225-779CD900947E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7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838200"/>
            <a:ext cx="89154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409712F3-5DB4-451D-AEE0-99D2D54DEA38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828800"/>
            <a:ext cx="8839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4B080-933E-4C71-9DB9-3CE48524DF5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38950" y="457200"/>
            <a:ext cx="2228850" cy="56007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2400" y="457200"/>
            <a:ext cx="6534150" cy="56007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18B09-72A7-49D6-B7F5-046AAD61387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D77A6-65C8-478D-BC2C-DDEFC8C155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F44DF-C57B-4703-82C1-1D40C922F6A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931D-73D6-4242-A71B-9812FDDE3F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8C5DF-C898-4D37-80D3-42555EAC747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BAA56-AF35-4D89-8A18-95EAD9AB7D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80158-EC36-45E4-8069-0F443DD431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8D3AA-EEF0-457C-8E16-EDC31453A8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9886E-BC1A-47CC-B6F8-ABD67B0F5D9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572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2C1386C-E797-4C89-9FF8-653BDDA9D5BD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314450"/>
            <a:ext cx="8839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9530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pt-BR" sz="2000" b="1">
                <a:latin typeface="Comic Sans MS" pitchFamily="66" charset="0"/>
              </a:rPr>
              <a:t>Prof. Altacílio Nunes</a:t>
            </a:r>
          </a:p>
          <a:p>
            <a:pPr>
              <a:lnSpc>
                <a:spcPct val="120000"/>
              </a:lnSpc>
            </a:pPr>
            <a:r>
              <a:rPr lang="pt-BR" sz="1600" b="1">
                <a:latin typeface="Comic Sans MS" pitchFamily="66" charset="0"/>
              </a:rPr>
              <a:t>Departamento Medicina Social e Preventiva</a:t>
            </a:r>
            <a:endParaRPr lang="pt-BR" sz="2000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2805113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00"/>
                </a:solidFill>
              </a:rPr>
              <a:t>ESPECIFICIDADE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19400" y="9906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6261100" y="5454650"/>
            <a:ext cx="2654300" cy="1174750"/>
            <a:chOff x="1496" y="3484"/>
            <a:chExt cx="1672" cy="740"/>
          </a:xfrm>
        </p:grpSpPr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1496" y="3820"/>
              <a:ext cx="6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B</a:t>
              </a:r>
              <a:r>
                <a:rPr lang="pt-BR" sz="3600" b="1"/>
                <a:t>+D</a:t>
              </a:r>
              <a:endParaRPr lang="pt-BR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18467" name="Text Box 35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4724400" y="579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 b="1"/>
              <a:t>  ESP=</a:t>
            </a:r>
            <a:endParaRPr lang="pt-BR" sz="36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480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t-BR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b="1" u="sng">
                <a:latin typeface="Comic Sans MS" pitchFamily="66" charset="0"/>
              </a:rPr>
              <a:t>Valor preditivo positivo</a:t>
            </a:r>
            <a:r>
              <a:rPr lang="pt-BR">
                <a:latin typeface="Comic Sans MS" pitchFamily="66" charset="0"/>
              </a:rPr>
              <a:t>: probabilidade de doença em um paciente com teste positivo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endParaRPr lang="pt-BR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4196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FF00"/>
                </a:solidFill>
              </a:rPr>
              <a:t>VALOR PREDITIVO POSITIVO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590800" y="9144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28600" y="5867400"/>
            <a:ext cx="116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VPP =</a:t>
            </a:r>
            <a:endParaRPr lang="pt-BR" sz="3600" b="1"/>
          </a:p>
        </p:txBody>
      </p:sp>
      <p:grpSp>
        <p:nvGrpSpPr>
          <p:cNvPr id="19482" name="Group 26"/>
          <p:cNvGrpSpPr>
            <a:grpSpLocks/>
          </p:cNvGrpSpPr>
          <p:nvPr/>
        </p:nvGrpSpPr>
        <p:grpSpPr bwMode="auto">
          <a:xfrm>
            <a:off x="1765300" y="5530850"/>
            <a:ext cx="2654300" cy="1174750"/>
            <a:chOff x="1496" y="3484"/>
            <a:chExt cx="1672" cy="740"/>
          </a:xfrm>
        </p:grpSpPr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1496" y="3820"/>
              <a:ext cx="6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B</a:t>
              </a:r>
              <a:endParaRPr lang="pt-BR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146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pt-BR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b="1" u="sng">
                <a:latin typeface="Comic Sans MS" pitchFamily="66" charset="0"/>
              </a:rPr>
              <a:t>Valor preditivo negativo</a:t>
            </a:r>
            <a:r>
              <a:rPr lang="pt-BR">
                <a:latin typeface="Comic Sans MS" pitchFamily="66" charset="0"/>
              </a:rPr>
              <a:t>: probabilidade de não ter a doença diante de um teste negativo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endParaRPr lang="pt-BR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46482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FF00"/>
                </a:solidFill>
              </a:rPr>
              <a:t>VALOR PREDITIVO NEGATIVO</a:t>
            </a:r>
            <a:r>
              <a:rPr lang="pt-BR" b="1">
                <a:solidFill>
                  <a:srgbClr val="FFFF00"/>
                </a:solidFill>
              </a:rPr>
              <a:t> 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819400" y="1143000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Situação real (DOENÇA/INFECÇÃO)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6261100" y="5454650"/>
            <a:ext cx="2654300" cy="1174750"/>
            <a:chOff x="1496" y="3484"/>
            <a:chExt cx="1672" cy="740"/>
          </a:xfrm>
        </p:grpSpPr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1496" y="3820"/>
              <a:ext cx="6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C</a:t>
              </a:r>
              <a:r>
                <a:rPr lang="pt-BR" sz="3600" b="1"/>
                <a:t>+D</a:t>
              </a:r>
              <a:endParaRPr lang="pt-BR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20515" name="Text Box 35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724400" y="579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 b="1"/>
              <a:t> VPN=</a:t>
            </a:r>
            <a:endParaRPr lang="pt-BR" sz="36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Reprodutibilidade</a:t>
            </a: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>
                <a:latin typeface="Comic Sans MS" pitchFamily="66" charset="0"/>
              </a:rPr>
              <a:t>Capacidade de reproduzir com consistência os mesmos resultados quando repetidos nas mesmas condições </a:t>
            </a:r>
          </a:p>
          <a:p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r>
              <a:rPr lang="pt-BR" sz="2800">
                <a:latin typeface="Comic Sans MS" pitchFamily="66" charset="0"/>
              </a:rPr>
              <a:t>&gt; confiabilidade  =  &gt; reprodutibilidade </a:t>
            </a:r>
            <a:endParaRPr lang="pt-BR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286000" y="3581400"/>
            <a:ext cx="914400" cy="990600"/>
          </a:xfrm>
          <a:prstGeom prst="downArrow">
            <a:avLst>
              <a:gd name="adj1" fmla="val 50000"/>
              <a:gd name="adj2" fmla="val 2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Reprodutibilidade</a:t>
            </a: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u="sng">
                <a:latin typeface="Comic Sans MS" pitchFamily="66" charset="0"/>
              </a:rPr>
              <a:t>Variação devida ao observador</a:t>
            </a:r>
            <a:r>
              <a:rPr lang="pt-BR" sz="2800">
                <a:latin typeface="Comic Sans MS" pitchFamily="66" charset="0"/>
              </a:rPr>
              <a:t> - intra observador ou inter-observadores (ex: contagem de leucócitos)</a:t>
            </a:r>
          </a:p>
          <a:p>
            <a:r>
              <a:rPr lang="pt-BR" sz="2800" u="sng">
                <a:latin typeface="Comic Sans MS" pitchFamily="66" charset="0"/>
              </a:rPr>
              <a:t>Variação devida ao observado</a:t>
            </a:r>
            <a:r>
              <a:rPr lang="pt-BR" sz="2800">
                <a:latin typeface="Comic Sans MS" pitchFamily="66" charset="0"/>
              </a:rPr>
              <a:t> (amostras biológicas em momentos ou locais diferentes)</a:t>
            </a:r>
            <a:endParaRPr lang="pt-BR" sz="2800" u="sng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 u="sng">
              <a:latin typeface="Comic Sans MS" pitchFamily="66" charset="0"/>
            </a:endParaRPr>
          </a:p>
          <a:p>
            <a:r>
              <a:rPr lang="pt-BR" sz="2800" u="sng">
                <a:latin typeface="Comic Sans MS" pitchFamily="66" charset="0"/>
              </a:rPr>
              <a:t>Variação devida ao instrumento ou método</a:t>
            </a:r>
            <a:r>
              <a:rPr lang="pt-BR" sz="2800">
                <a:latin typeface="Comic Sans MS" pitchFamily="66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Validade ou acurácia</a:t>
            </a: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r>
              <a:rPr lang="pt-BR" sz="2800">
                <a:latin typeface="Comic Sans MS" pitchFamily="66" charset="0"/>
              </a:rPr>
              <a:t>Capacidade de um teste diagnosticar corretamente a presença ou ausência da doença</a:t>
            </a: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>
                <a:latin typeface="Comic Sans MS" pitchFamily="66" charset="0"/>
              </a:rPr>
              <a:t>Uso de testes sensíveis</a:t>
            </a:r>
            <a:endParaRPr lang="pt-B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>
                <a:latin typeface="Comic Sans MS" pitchFamily="66" charset="0"/>
              </a:rPr>
              <a:t>Diagnóstico de doenças potencialmente graves</a:t>
            </a:r>
          </a:p>
          <a:p>
            <a:r>
              <a:rPr lang="pt-BR" sz="2800">
                <a:latin typeface="Comic Sans MS" pitchFamily="66" charset="0"/>
              </a:rPr>
              <a:t>Afastar doenças em fase inicial</a:t>
            </a:r>
          </a:p>
          <a:p>
            <a:r>
              <a:rPr lang="pt-BR" sz="2800">
                <a:latin typeface="Comic Sans MS" pitchFamily="66" charset="0"/>
              </a:rPr>
              <a:t>Rastreamento (screening)</a:t>
            </a:r>
          </a:p>
          <a:p>
            <a:pPr>
              <a:buFont typeface="Monotype Sorts" pitchFamily="2" charset="2"/>
              <a:buNone/>
            </a:pPr>
            <a:endParaRPr lang="pt-BR" sz="2800">
              <a:latin typeface="Comic Sans MS" pitchFamily="66" charset="0"/>
            </a:endParaRPr>
          </a:p>
          <a:p>
            <a:pPr>
              <a:buFont typeface="Monotype Sorts" pitchFamily="2" charset="2"/>
              <a:buNone/>
            </a:pPr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>
                <a:latin typeface="Comic Sans MS" pitchFamily="66" charset="0"/>
              </a:rPr>
              <a:t>Uso de testes com maior especificidade</a:t>
            </a: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>
                <a:latin typeface="Comic Sans MS" pitchFamily="66" charset="0"/>
              </a:rPr>
              <a:t>Confirmar diagnóstico</a:t>
            </a:r>
          </a:p>
          <a:p>
            <a:r>
              <a:rPr lang="pt-BR">
                <a:latin typeface="Comic Sans MS" pitchFamily="66" charset="0"/>
              </a:rPr>
              <a:t>Afastar resultados falso positivo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" y="2971800"/>
            <a:ext cx="79248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pt-BR" sz="2800">
                <a:latin typeface="Comic Sans MS" pitchFamily="66" charset="0"/>
              </a:rPr>
              <a:t>Estabelecer um diagnóstico é um processo imperfeito = </a:t>
            </a:r>
            <a:r>
              <a:rPr lang="pt-BR" sz="2800" b="1">
                <a:solidFill>
                  <a:schemeClr val="accent1"/>
                </a:solidFill>
                <a:latin typeface="Comic Sans MS" pitchFamily="66" charset="0"/>
              </a:rPr>
              <a:t>probabilidade</a:t>
            </a:r>
            <a:r>
              <a:rPr lang="pt-BR" sz="2800">
                <a:latin typeface="Comic Sans MS" pitchFamily="66" charset="0"/>
              </a:rPr>
              <a:t> X certeza</a:t>
            </a:r>
            <a:endParaRPr lang="pt-BR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" y="533400"/>
            <a:ext cx="8686800" cy="5029200"/>
          </a:xfrm>
          <a:prstGeom prst="rect">
            <a:avLst/>
          </a:prstGeom>
          <a:solidFill>
            <a:srgbClr val="00279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049338" y="15240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049338" y="19812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049338" y="24384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049338" y="28956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046663" y="15240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046663" y="19812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046663" y="24384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046663" y="28956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592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268538" y="1066800"/>
            <a:ext cx="17462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946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3624263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656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6332538" y="1066800"/>
            <a:ext cx="0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010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7754938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1592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5656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572000" y="533400"/>
            <a:ext cx="0" cy="4953000"/>
          </a:xfrm>
          <a:prstGeom prst="line">
            <a:avLst/>
          </a:prstGeom>
          <a:noFill/>
          <a:ln w="76200">
            <a:solidFill>
              <a:srgbClr val="FAFD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2933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997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646238" y="24241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2324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950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1646238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782763" y="1966913"/>
            <a:ext cx="295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2392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2324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855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3001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142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3001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858</a:t>
            </a: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1592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5656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1646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710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1714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5778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1104900" y="14478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100638" y="1447800"/>
            <a:ext cx="39211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2392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1104900" y="1768475"/>
            <a:ext cx="341313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6456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5100638" y="17684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698500" y="815975"/>
            <a:ext cx="815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4830763" y="815975"/>
            <a:ext cx="81438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766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4830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2865438" y="1066800"/>
            <a:ext cx="7921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6997700" y="1066800"/>
            <a:ext cx="7921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838200" y="3200400"/>
            <a:ext cx="1209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2514600" y="3200400"/>
            <a:ext cx="12430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4800600" y="3186113"/>
            <a:ext cx="2392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6705600" y="3186113"/>
            <a:ext cx="16684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6682" name="Rectangle 58"/>
          <p:cNvSpPr>
            <a:spLocks noChangeArrowheads="1"/>
          </p:cNvSpPr>
          <p:nvPr/>
        </p:nvSpPr>
        <p:spPr bwMode="auto">
          <a:xfrm>
            <a:off x="381000" y="4648200"/>
            <a:ext cx="4102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 + </a:t>
            </a:r>
            <a:r>
              <a:rPr lang="pt-BR" b="1">
                <a:solidFill>
                  <a:srgbClr val="FFFFFF"/>
                </a:solidFill>
              </a:rPr>
              <a:t>= 47/142 x 100= 33,1%</a:t>
            </a:r>
          </a:p>
        </p:txBody>
      </p:sp>
      <p:sp>
        <p:nvSpPr>
          <p:cNvPr id="26683" name="Rectangle 59"/>
          <p:cNvSpPr>
            <a:spLocks noChangeArrowheads="1"/>
          </p:cNvSpPr>
          <p:nvPr/>
        </p:nvSpPr>
        <p:spPr bwMode="auto">
          <a:xfrm>
            <a:off x="4876800" y="4648200"/>
            <a:ext cx="37623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200" b="1">
                <a:solidFill>
                  <a:srgbClr val="FFFFFF"/>
                </a:solidFill>
              </a:rPr>
              <a:t>VP+ = 190/270 x 100= 70,37%</a:t>
            </a:r>
            <a:endParaRPr lang="pt-BR" b="1">
              <a:solidFill>
                <a:srgbClr val="FFFFFF"/>
              </a:solidFill>
            </a:endParaRPr>
          </a:p>
        </p:txBody>
      </p:sp>
      <p:sp>
        <p:nvSpPr>
          <p:cNvPr id="26686" name="Rectangle 62"/>
          <p:cNvSpPr>
            <a:spLocks noChangeArrowheads="1"/>
          </p:cNvSpPr>
          <p:nvPr/>
        </p:nvSpPr>
        <p:spPr bwMode="auto">
          <a:xfrm>
            <a:off x="5710238" y="15097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190</a:t>
            </a:r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7065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270</a:t>
            </a:r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6456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5778500" y="19669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6388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720</a:t>
            </a:r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7065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730</a:t>
            </a:r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5710238" y="24241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6388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800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7970838" cy="30353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5029200"/>
          </a:xfrm>
          <a:prstGeom prst="rect">
            <a:avLst/>
          </a:prstGeom>
          <a:solidFill>
            <a:srgbClr val="00279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049338" y="15240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049338" y="19812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049338" y="24384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049338" y="28956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046663" y="15240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5046663" y="19812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046663" y="24384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46663" y="28956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592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268538" y="1066800"/>
            <a:ext cx="17462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946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624263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656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332538" y="1066800"/>
            <a:ext cx="0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7010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7754938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592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656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572000" y="533400"/>
            <a:ext cx="0" cy="4953000"/>
          </a:xfrm>
          <a:prstGeom prst="line">
            <a:avLst/>
          </a:prstGeom>
          <a:noFill/>
          <a:ln w="76200">
            <a:solidFill>
              <a:srgbClr val="FAFD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933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997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646238" y="24241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24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950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646238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1782763" y="1966913"/>
            <a:ext cx="295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2392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2324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855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001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142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3001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858</a:t>
            </a:r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1592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5656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646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5710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1714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778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1104900" y="14478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100638" y="1447800"/>
            <a:ext cx="39211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2392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1104900" y="1768475"/>
            <a:ext cx="341313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6456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100638" y="17684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698500" y="815975"/>
            <a:ext cx="815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830763" y="815975"/>
            <a:ext cx="81438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766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30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2865438" y="1066800"/>
            <a:ext cx="7921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6997700" y="1066800"/>
            <a:ext cx="7921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698500" y="3095625"/>
            <a:ext cx="12192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AFD00"/>
                </a:solidFill>
              </a:rPr>
              <a:t>P= 5%</a:t>
            </a: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4762500" y="3095625"/>
            <a:ext cx="1400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AFD00"/>
                </a:solidFill>
              </a:rPr>
              <a:t>P= 20%</a:t>
            </a:r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2052638" y="3186113"/>
            <a:ext cx="1076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3271838" y="3186113"/>
            <a:ext cx="1104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6400800" y="3200400"/>
            <a:ext cx="1209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7239000" y="3886200"/>
            <a:ext cx="12430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8728" name="AutoShape 56"/>
          <p:cNvSpPr>
            <a:spLocks noChangeArrowheads="1"/>
          </p:cNvSpPr>
          <p:nvPr/>
        </p:nvSpPr>
        <p:spPr bwMode="auto">
          <a:xfrm>
            <a:off x="581025" y="3206750"/>
            <a:ext cx="260350" cy="292100"/>
          </a:xfrm>
          <a:prstGeom prst="star5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>
            <a:off x="4578350" y="3206750"/>
            <a:ext cx="258763" cy="292100"/>
          </a:xfrm>
          <a:prstGeom prst="star5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381000" y="4648200"/>
            <a:ext cx="4102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 + </a:t>
            </a:r>
            <a:r>
              <a:rPr lang="pt-BR" b="1">
                <a:solidFill>
                  <a:srgbClr val="FFFFFF"/>
                </a:solidFill>
              </a:rPr>
              <a:t>= 47/142 x 100= 33,1%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4694238" y="4619625"/>
            <a:ext cx="38274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VP+ </a:t>
            </a:r>
            <a:r>
              <a:rPr lang="pt-BR" b="1">
                <a:solidFill>
                  <a:srgbClr val="FFFFFF"/>
                </a:solidFill>
              </a:rPr>
              <a:t>= 190/270 x 100= 70,37%</a:t>
            </a:r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0" y="5791200"/>
            <a:ext cx="8185150" cy="8255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495300" y="5994400"/>
            <a:ext cx="7627938" cy="4095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100" b="1">
                <a:solidFill>
                  <a:srgbClr val="FFFF00"/>
                </a:solidFill>
              </a:rPr>
              <a:t>INFLUÊNCIA DA PREVALÊNCIA NO VALOR PREDITIVO +</a:t>
            </a: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5710238" y="15097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190</a:t>
            </a:r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7065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270</a:t>
            </a:r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456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5778500" y="19669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6388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720</a:t>
            </a: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7065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730</a:t>
            </a: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5710238" y="24241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6388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800</a:t>
            </a: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329613" cy="3641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flipV="1">
            <a:off x="1371600" y="10668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371600" y="59436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1524000" y="3886200"/>
            <a:ext cx="21336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72" y="0"/>
              </a:cxn>
              <a:cxn ang="0">
                <a:pos x="1344" y="1296"/>
              </a:cxn>
            </a:cxnLst>
            <a:rect l="0" t="0" r="r" b="b"/>
            <a:pathLst>
              <a:path w="1344" h="1296">
                <a:moveTo>
                  <a:pt x="0" y="1296"/>
                </a:moveTo>
                <a:cubicBezTo>
                  <a:pt x="224" y="648"/>
                  <a:pt x="448" y="0"/>
                  <a:pt x="672" y="0"/>
                </a:cubicBezTo>
                <a:cubicBezTo>
                  <a:pt x="896" y="0"/>
                  <a:pt x="1120" y="648"/>
                  <a:pt x="134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886200" y="3581400"/>
            <a:ext cx="2133600" cy="23622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624" y="0"/>
              </a:cxn>
              <a:cxn ang="0">
                <a:pos x="1344" y="1488"/>
              </a:cxn>
            </a:cxnLst>
            <a:rect l="0" t="0" r="r" b="b"/>
            <a:pathLst>
              <a:path w="1344" h="1488">
                <a:moveTo>
                  <a:pt x="0" y="1488"/>
                </a:moveTo>
                <a:cubicBezTo>
                  <a:pt x="200" y="744"/>
                  <a:pt x="400" y="0"/>
                  <a:pt x="624" y="0"/>
                </a:cubicBezTo>
                <a:cubicBezTo>
                  <a:pt x="848" y="0"/>
                  <a:pt x="1096" y="744"/>
                  <a:pt x="134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81200" y="4648200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/>
              <a:t>SADIOS</a:t>
            </a:r>
            <a:endParaRPr lang="pt-BR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191000" y="4572000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DOENTES</a:t>
            </a:r>
            <a:endParaRPr lang="pt-BR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34000" y="60960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Título de anticorpos</a:t>
            </a:r>
            <a:endParaRPr lang="pt-BR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7175" y="2438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Freq.</a:t>
            </a:r>
            <a:endParaRPr lang="pt-BR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362200" y="1447800"/>
            <a:ext cx="41592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SITUAÇÃO IDEAL</a:t>
            </a:r>
            <a:endParaRPr lang="pt-BR" b="1"/>
          </a:p>
          <a:p>
            <a:r>
              <a:rPr lang="pt-BR" b="1"/>
              <a:t>SENSIBILIDADE 100%</a:t>
            </a:r>
          </a:p>
          <a:p>
            <a:r>
              <a:rPr lang="pt-BR" b="1"/>
              <a:t>ESPECIFICIDADE 100%</a:t>
            </a:r>
            <a:endParaRPr lang="pt-BR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3810000" y="2895600"/>
            <a:ext cx="0" cy="3048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114800" y="2971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 flipV="1">
            <a:off x="1295400" y="7620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295400" y="56388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1524000" y="3581400"/>
            <a:ext cx="21336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72" y="0"/>
              </a:cxn>
              <a:cxn ang="0">
                <a:pos x="1344" y="1296"/>
              </a:cxn>
            </a:cxnLst>
            <a:rect l="0" t="0" r="r" b="b"/>
            <a:pathLst>
              <a:path w="1344" h="1296">
                <a:moveTo>
                  <a:pt x="0" y="1296"/>
                </a:moveTo>
                <a:cubicBezTo>
                  <a:pt x="224" y="648"/>
                  <a:pt x="448" y="0"/>
                  <a:pt x="672" y="0"/>
                </a:cubicBezTo>
                <a:cubicBezTo>
                  <a:pt x="896" y="0"/>
                  <a:pt x="1120" y="648"/>
                  <a:pt x="134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3124200" y="3276600"/>
            <a:ext cx="2133600" cy="23622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624" y="0"/>
              </a:cxn>
              <a:cxn ang="0">
                <a:pos x="1344" y="1488"/>
              </a:cxn>
            </a:cxnLst>
            <a:rect l="0" t="0" r="r" b="b"/>
            <a:pathLst>
              <a:path w="1344" h="1488">
                <a:moveTo>
                  <a:pt x="0" y="1488"/>
                </a:moveTo>
                <a:cubicBezTo>
                  <a:pt x="200" y="744"/>
                  <a:pt x="400" y="0"/>
                  <a:pt x="624" y="0"/>
                </a:cubicBezTo>
                <a:cubicBezTo>
                  <a:pt x="848" y="0"/>
                  <a:pt x="1096" y="744"/>
                  <a:pt x="134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889125" y="4510088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SADIOS</a:t>
            </a:r>
            <a:endParaRPr lang="pt-BR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505200" y="4556125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DOENTES</a:t>
            </a:r>
            <a:endParaRPr lang="pt-BR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34000" y="56388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Título de anticorpos</a:t>
            </a:r>
            <a:endParaRPr lang="pt-BR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57175" y="2438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Freq.</a:t>
            </a:r>
            <a:endParaRPr lang="pt-BR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3048000" y="381000"/>
            <a:ext cx="0" cy="525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3352800" y="1143000"/>
            <a:ext cx="17463" cy="449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3657600" y="1676400"/>
            <a:ext cx="11113" cy="396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389313" y="41275"/>
            <a:ext cx="426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maior sensibilidade diagnóstica</a:t>
            </a:r>
            <a:endParaRPr lang="pt-BR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124200" y="304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5052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733800" y="167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4038600" y="1371600"/>
            <a:ext cx="439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maior especificidade diagnóstica</a:t>
            </a:r>
            <a:endParaRPr lang="pt-BR"/>
          </a:p>
          <a:p>
            <a:endParaRPr lang="pt-BR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810000" y="914400"/>
            <a:ext cx="5067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sens. espec. diagnóstica intermediária</a:t>
            </a:r>
            <a:endParaRPr lang="pt-BR"/>
          </a:p>
          <a:p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pt-BR" sz="2800" b="1">
                <a:latin typeface="Comic Sans MS" pitchFamily="66" charset="0"/>
              </a:rPr>
              <a:t>Probabilidades Condicionais e Testes diagnósticos</a:t>
            </a:r>
            <a:endParaRPr lang="pt-B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25000"/>
              </a:lnSpc>
            </a:pPr>
            <a:r>
              <a:rPr lang="pt-BR" sz="2800" u="sng">
                <a:latin typeface="Comic Sans MS" pitchFamily="66" charset="0"/>
              </a:rPr>
              <a:t>Razão de Verossimilhança Positiva</a:t>
            </a:r>
            <a:r>
              <a:rPr lang="pt-BR" sz="2800">
                <a:latin typeface="Comic Sans MS" pitchFamily="66" charset="0"/>
              </a:rPr>
              <a:t>:  razão entre a probabilidade de um teste ser positivo, dado que existe a doença, e a probabilidade de um teste ser positivo, dado que não existe a doença.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pt-BR" sz="3600" b="1">
                <a:latin typeface="Comic Sans MS" pitchFamily="66" charset="0"/>
              </a:rPr>
              <a:t>Probabilidades Condicionais e Testes diagnósticos</a:t>
            </a:r>
            <a:endParaRPr lang="pt-B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25000"/>
              </a:lnSpc>
            </a:pPr>
            <a:r>
              <a:rPr lang="pt-BR" u="sng">
                <a:latin typeface="Comic Sans MS" pitchFamily="66" charset="0"/>
              </a:rPr>
              <a:t>Razão de Verossimilhança Negativa</a:t>
            </a:r>
            <a:r>
              <a:rPr lang="pt-BR">
                <a:latin typeface="Comic Sans MS" pitchFamily="66" charset="0"/>
              </a:rPr>
              <a:t>: razão entre a probabilidade de um teste ser negativo, dado que existe a doença, e a probabilidade de um teste ser negativo, dado que não existe a doença.</a:t>
            </a:r>
            <a:endParaRPr lang="pt-BR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pt-BR" sz="3200" b="1">
                <a:latin typeface="Comic Sans MS" pitchFamily="66" charset="0"/>
              </a:rPr>
              <a:t>Razão de Verossimilhança Positiva e Negativa</a:t>
            </a:r>
            <a:endParaRPr lang="pt-BR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920750" y="2825750"/>
            <a:ext cx="2654300" cy="2120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209800" y="2827338"/>
            <a:ext cx="0" cy="211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22338" y="3886200"/>
            <a:ext cx="2652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357313" y="31861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2728913" y="32623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357313" y="42529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c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728913" y="42529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d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786313" y="2728913"/>
            <a:ext cx="1098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RVP = </a:t>
            </a:r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6103938" y="3048000"/>
            <a:ext cx="1738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6767513" y="21193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462713" y="2576513"/>
            <a:ext cx="774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 + c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6767513" y="32623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538913" y="3871913"/>
            <a:ext cx="809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 + d</a:t>
            </a:r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6561138" y="2590800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6561138" y="3733800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1357313" y="23479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D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2728913" y="2347913"/>
            <a:ext cx="6223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ND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366713" y="3186113"/>
            <a:ext cx="6143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T +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42913" y="4100513"/>
            <a:ext cx="5445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T -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4786313" y="5091113"/>
            <a:ext cx="1149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RVN = 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6691313" y="4481513"/>
            <a:ext cx="3159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c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6462713" y="4862513"/>
            <a:ext cx="850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a + c 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6691313" y="5395913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d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6538913" y="5776913"/>
            <a:ext cx="8096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pt-BR"/>
              <a:t>b + d</a:t>
            </a: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6103938" y="5334000"/>
            <a:ext cx="1433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>
            <a:off x="6484938" y="4876800"/>
            <a:ext cx="747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>
            <a:off x="6408738" y="5715000"/>
            <a:ext cx="976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>
                <a:latin typeface="Comic Sans MS" pitchFamily="66" charset="0"/>
              </a:rPr>
              <a:t>Referências</a:t>
            </a: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pt-BR" sz="2800">
                <a:latin typeface="Comic Sans MS" pitchFamily="66" charset="0"/>
              </a:rPr>
              <a:t>Gordis L. Epidemiology. First edition New York:Saunders 2002.</a:t>
            </a:r>
          </a:p>
          <a:p>
            <a:pPr>
              <a:lnSpc>
                <a:spcPct val="125000"/>
              </a:lnSpc>
            </a:pPr>
            <a:r>
              <a:rPr lang="pt-BR" sz="2800">
                <a:latin typeface="Comic Sans MS" pitchFamily="66" charset="0"/>
              </a:rPr>
              <a:t>Fletcher RH, Fletcher SW, Wagner EH. Epidemiologia Clínica: elementos essenciais. 3ª edição. Porto Alegre. Artes Médicas 2005.</a:t>
            </a:r>
            <a:endParaRPr lang="pt-BR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743200"/>
            <a:ext cx="73914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Teste positivo = anormal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Teste negativo = normal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Doença presente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Doença ausente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7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Line 1028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Line 1029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0" name="Line 1030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1031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Line 1032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3" name="Text Box 1033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1274" name="Text Box 1034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1275" name="Text Box 1035"/>
          <p:cNvSpPr txBox="1">
            <a:spLocks noChangeArrowheads="1"/>
          </p:cNvSpPr>
          <p:nvPr/>
        </p:nvSpPr>
        <p:spPr bwMode="auto">
          <a:xfrm>
            <a:off x="2819400" y="914400"/>
            <a:ext cx="321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DOENÇA/INFECÇÃO</a:t>
            </a:r>
          </a:p>
        </p:txBody>
      </p:sp>
      <p:sp>
        <p:nvSpPr>
          <p:cNvPr id="11276" name="Text Box 1036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1277" name="Text Box 1037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1278" name="Text Box 1038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1279" name="Text Box 1039"/>
          <p:cNvSpPr txBox="1">
            <a:spLocks noChangeArrowheads="1"/>
          </p:cNvSpPr>
          <p:nvPr/>
        </p:nvSpPr>
        <p:spPr bwMode="auto">
          <a:xfrm>
            <a:off x="3219450" y="2493963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VP</a:t>
            </a:r>
            <a:endParaRPr lang="pt-BR"/>
          </a:p>
        </p:txBody>
      </p:sp>
      <p:sp>
        <p:nvSpPr>
          <p:cNvPr id="11280" name="Text Box 1040"/>
          <p:cNvSpPr txBox="1">
            <a:spLocks noChangeArrowheads="1"/>
          </p:cNvSpPr>
          <p:nvPr/>
        </p:nvSpPr>
        <p:spPr bwMode="auto">
          <a:xfrm>
            <a:off x="5114925" y="2517775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FP</a:t>
            </a:r>
            <a:endParaRPr lang="pt-BR"/>
          </a:p>
        </p:txBody>
      </p:sp>
      <p:sp>
        <p:nvSpPr>
          <p:cNvPr id="11281" name="Rectangle 1041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Rectangle 1042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Text Box 1043"/>
          <p:cNvSpPr txBox="1">
            <a:spLocks noChangeArrowheads="1"/>
          </p:cNvSpPr>
          <p:nvPr/>
        </p:nvSpPr>
        <p:spPr bwMode="auto">
          <a:xfrm>
            <a:off x="3241675" y="3584575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FN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1284" name="Text Box 1044"/>
          <p:cNvSpPr txBox="1">
            <a:spLocks noChangeArrowheads="1"/>
          </p:cNvSpPr>
          <p:nvPr/>
        </p:nvSpPr>
        <p:spPr bwMode="auto">
          <a:xfrm>
            <a:off x="5149850" y="35814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VN</a:t>
            </a:r>
            <a:endParaRPr lang="pt-BR"/>
          </a:p>
        </p:txBody>
      </p:sp>
      <p:sp>
        <p:nvSpPr>
          <p:cNvPr id="11285" name="Text Box 1045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1286" name="Text Box 1046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1287" name="Text Box 1047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1288" name="Text Box 1048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1301" name="Text Box 1061"/>
          <p:cNvSpPr txBox="1">
            <a:spLocks noChangeArrowheads="1"/>
          </p:cNvSpPr>
          <p:nvPr/>
        </p:nvSpPr>
        <p:spPr bwMode="auto">
          <a:xfrm>
            <a:off x="6781800" y="1752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TOTAL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b="1">
                <a:latin typeface="Comic Sans MS" pitchFamily="66" charset="0"/>
              </a:rPr>
              <a:t>Padrão-ouro</a:t>
            </a:r>
            <a:r>
              <a:rPr lang="pt-BR">
                <a:latin typeface="Comic Sans MS" pitchFamily="66" charset="0"/>
              </a:rPr>
              <a:t>: indicador fiel da verdade (teste padrão - “gold standard”)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r>
              <a:rPr lang="pt-BR" b="1">
                <a:solidFill>
                  <a:srgbClr val="FF0000"/>
                </a:solidFill>
                <a:latin typeface="Comic Sans MS" pitchFamily="66" charset="0"/>
              </a:rPr>
              <a:t>Validação 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895600" y="403860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Exemplo: uso de um novo teste para diagnóstico de infecção pelo HIV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Padrão ouro = western blot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endParaRPr lang="pt-BR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b="1" u="sng">
                <a:latin typeface="Comic Sans MS" pitchFamily="66" charset="0"/>
              </a:rPr>
              <a:t>Sensibilidade</a:t>
            </a:r>
            <a:r>
              <a:rPr lang="pt-BR">
                <a:latin typeface="Comic Sans MS" pitchFamily="66" charset="0"/>
              </a:rPr>
              <a:t>: proporção dos indivíduos com a doença que têm um teste positivo para a doença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endParaRPr lang="pt-BR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228600" y="609600"/>
            <a:ext cx="2586038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00"/>
                </a:solidFill>
              </a:rPr>
              <a:t>SENSIBILIDADE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2" name="Line 1028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Line 1030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5" name="Line 1031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6" name="Line 1032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7" name="Text Box 1033"/>
          <p:cNvSpPr txBox="1">
            <a:spLocks noChangeArrowheads="1"/>
          </p:cNvSpPr>
          <p:nvPr/>
        </p:nvSpPr>
        <p:spPr bwMode="auto">
          <a:xfrm>
            <a:off x="3352800" y="167640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7418" name="Text Box 1034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7419" name="Text Box 1035"/>
          <p:cNvSpPr txBox="1">
            <a:spLocks noChangeArrowheads="1"/>
          </p:cNvSpPr>
          <p:nvPr/>
        </p:nvSpPr>
        <p:spPr bwMode="auto">
          <a:xfrm>
            <a:off x="2819400" y="9906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7420" name="Text Box 1036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7421" name="Text Box 1037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7422" name="Text Box 1038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7423" name="Text Box 1039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7424" name="Text Box 1040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7425" name="Rectangle 1041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26" name="Rectangle 1042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27" name="Text Box 1043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7428" name="Text Box 1044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7429" name="Text Box 1045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7430" name="Text Box 1046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7431" name="Text Box 1047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7432" name="Text Box 1048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7433" name="Text Box 1049"/>
          <p:cNvSpPr txBox="1">
            <a:spLocks noChangeArrowheads="1"/>
          </p:cNvSpPr>
          <p:nvPr/>
        </p:nvSpPr>
        <p:spPr bwMode="auto">
          <a:xfrm>
            <a:off x="228600" y="5867400"/>
            <a:ext cx="1366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SENS =</a:t>
            </a:r>
            <a:endParaRPr lang="pt-BR" sz="3600" b="1"/>
          </a:p>
        </p:txBody>
      </p:sp>
      <p:grpSp>
        <p:nvGrpSpPr>
          <p:cNvPr id="17434" name="Group 1050"/>
          <p:cNvGrpSpPr>
            <a:grpSpLocks/>
          </p:cNvGrpSpPr>
          <p:nvPr/>
        </p:nvGrpSpPr>
        <p:grpSpPr bwMode="auto">
          <a:xfrm>
            <a:off x="1765300" y="5530850"/>
            <a:ext cx="2654300" cy="1174750"/>
            <a:chOff x="1496" y="3484"/>
            <a:chExt cx="1672" cy="740"/>
          </a:xfrm>
        </p:grpSpPr>
        <p:sp>
          <p:nvSpPr>
            <p:cNvPr id="17435" name="Text Box 1051"/>
            <p:cNvSpPr txBox="1">
              <a:spLocks noChangeArrowheads="1"/>
            </p:cNvSpPr>
            <p:nvPr/>
          </p:nvSpPr>
          <p:spPr bwMode="auto">
            <a:xfrm>
              <a:off x="1496" y="3820"/>
              <a:ext cx="6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C</a:t>
              </a:r>
              <a:endParaRPr lang="pt-BR"/>
            </a:p>
          </p:txBody>
        </p:sp>
        <p:sp>
          <p:nvSpPr>
            <p:cNvPr id="17436" name="Line 1052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7" name="Text Box 1053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17438" name="Text Box 1054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/>
                <a:t>x 100</a:t>
              </a:r>
              <a:endParaRPr lang="pt-B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26670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b="1" u="sng">
                <a:latin typeface="Comic Sans MS" pitchFamily="66" charset="0"/>
              </a:rPr>
              <a:t>Especificidade</a:t>
            </a:r>
            <a:r>
              <a:rPr lang="pt-BR">
                <a:latin typeface="Comic Sans MS" pitchFamily="66" charset="0"/>
              </a:rPr>
              <a:t>: proporção dos indivíduos sem a doença, que têm um teste negativo</a:t>
            </a:r>
          </a:p>
          <a:p>
            <a:pPr>
              <a:spcBef>
                <a:spcPct val="50000"/>
              </a:spcBef>
            </a:pPr>
            <a:endParaRPr lang="pt-BR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>
                <a:latin typeface="Comic Sans MS" pitchFamily="66" charset="0"/>
              </a:rPr>
              <a:t>                      </a:t>
            </a:r>
            <a:endParaRPr lang="pt-BR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GCONTE">
  <a:themeElements>
    <a:clrScheme name="FIGCONT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IGCON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GCON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CON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GCON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GCON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apresentação\FIGCONTE.POT</Template>
  <TotalTime>118</TotalTime>
  <Words>775</Words>
  <Application>Microsoft Office PowerPoint</Application>
  <PresentationFormat>Apresentação na tela (4:3)</PresentationFormat>
  <Paragraphs>327</Paragraphs>
  <Slides>29</Slides>
  <Notes>29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Arial Black</vt:lpstr>
      <vt:lpstr>Comic Sans MS</vt:lpstr>
      <vt:lpstr>Monotype Sorts</vt:lpstr>
      <vt:lpstr>Tahoma</vt:lpstr>
      <vt:lpstr>Times New Roman</vt:lpstr>
      <vt:lpstr>FIGCONTE</vt:lpstr>
      <vt:lpstr>Propriedades de testes diagnósticos</vt:lpstr>
      <vt:lpstr>Propriedades de testes diagnósticos</vt:lpstr>
      <vt:lpstr>Propriedades de testes diagnósticos</vt:lpstr>
      <vt:lpstr>Apresentação do PowerPoint</vt:lpstr>
      <vt:lpstr>Propriedades de testes diagnósticos</vt:lpstr>
      <vt:lpstr>Propriedades de testes diagnósticos</vt:lpstr>
      <vt:lpstr>Propriedades de testes diagnósticos</vt:lpstr>
      <vt:lpstr>Apresentação do PowerPoint</vt:lpstr>
      <vt:lpstr>Propriedades de testes diagnósticos</vt:lpstr>
      <vt:lpstr>Apresentação do PowerPoint</vt:lpstr>
      <vt:lpstr>Propriedades de testes diagnósticos</vt:lpstr>
      <vt:lpstr>Apresentação do PowerPoint</vt:lpstr>
      <vt:lpstr>Propriedades de testes diagnósticos</vt:lpstr>
      <vt:lpstr>Apresentação do PowerPoint</vt:lpstr>
      <vt:lpstr>Reprodutibilidade</vt:lpstr>
      <vt:lpstr>Reprodutibilidade</vt:lpstr>
      <vt:lpstr>Validade ou acurácia</vt:lpstr>
      <vt:lpstr>Uso de testes sensíveis</vt:lpstr>
      <vt:lpstr>Uso de testes com maior especificidade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Probabilidades Condicionais e Testes diagnósticos</vt:lpstr>
      <vt:lpstr>Probabilidades Condicionais e Testes diagnósticos</vt:lpstr>
      <vt:lpstr>Razão de Verossimilhança Positiva e Negativa</vt:lpstr>
      <vt:lpstr>Referências</vt:lpstr>
    </vt:vector>
  </TitlesOfParts>
  <Company>UNIUBE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Propriedades de testes diagnósticos</dc:title>
  <dc:creator>Soc. Educacional  Uberabense</dc:creator>
  <cp:lastModifiedBy>Altacílio Nunes</cp:lastModifiedBy>
  <cp:revision>12</cp:revision>
  <dcterms:created xsi:type="dcterms:W3CDTF">2006-10-03T13:55:19Z</dcterms:created>
  <dcterms:modified xsi:type="dcterms:W3CDTF">2018-03-20T13:25:25Z</dcterms:modified>
</cp:coreProperties>
</file>