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6" r:id="rId4"/>
    <p:sldId id="267" r:id="rId5"/>
    <p:sldId id="265" r:id="rId6"/>
    <p:sldId id="264" r:id="rId7"/>
    <p:sldId id="263" r:id="rId8"/>
    <p:sldId id="270" r:id="rId9"/>
    <p:sldId id="262" r:id="rId10"/>
    <p:sldId id="269" r:id="rId11"/>
    <p:sldId id="268" r:id="rId12"/>
    <p:sldId id="272" r:id="rId13"/>
    <p:sldId id="271" r:id="rId14"/>
    <p:sldId id="261" r:id="rId15"/>
    <p:sldId id="276" r:id="rId16"/>
    <p:sldId id="275" r:id="rId17"/>
    <p:sldId id="274" r:id="rId18"/>
    <p:sldId id="281" r:id="rId19"/>
    <p:sldId id="273" r:id="rId20"/>
    <p:sldId id="280" r:id="rId21"/>
    <p:sldId id="279" r:id="rId22"/>
    <p:sldId id="278" r:id="rId2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4D35"/>
    <a:srgbClr val="D16F5B"/>
    <a:srgbClr val="E30713"/>
    <a:srgbClr val="E30715"/>
    <a:srgbClr val="C19685"/>
    <a:srgbClr val="D78473"/>
    <a:srgbClr val="F18F7F"/>
    <a:srgbClr val="ED6E59"/>
    <a:srgbClr val="E94F35"/>
    <a:srgbClr val="B583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4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1817E2-2C4F-4253-8901-2416328524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E2A2040-69D4-4377-A516-96CD94DC78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BCB51C5-014C-4040-A320-2EEE46310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1C14-07BF-442E-8F04-5213C58A0EA1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B178ABF-B711-4AFC-A903-A623F45B6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E8F8E02-10E4-456F-AAFC-7B9063AD8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1DD0-18EA-42D3-B06C-2858A0F73A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867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792CBC-9B8B-48A7-86D5-9A3A6B3DC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4F404A4-F599-46FD-8E3D-C4499111A0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DF762E-CFEF-4606-AB48-5CCA429B5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1C14-07BF-442E-8F04-5213C58A0EA1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AEA54E0-AC09-4B8D-B9E2-D62C802E4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5983825-6F42-4E47-908A-8EA28D114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1DD0-18EA-42D3-B06C-2858A0F73A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17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6C1BAB9-A45C-4888-8523-C3D527140C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C83C289-78AB-429B-AF3C-94F28FF888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EF708E5-365F-48D3-B060-76CDE152E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1C14-07BF-442E-8F04-5213C58A0EA1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B958131-8D26-451B-8776-B2DE27172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57A434B-A9AC-4426-A73B-81F8A033F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1DD0-18EA-42D3-B06C-2858A0F73A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723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CFEF7A-0F0D-4F0C-88E9-F0EF59ED7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126F14C-440D-4EBC-BD4F-8A09F5959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7551019-D5EF-4F27-B30B-1DD127467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1C14-07BF-442E-8F04-5213C58A0EA1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264027C-D3E5-4B35-86BA-0228E7300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DF8DEC-82E9-41D8-9B0B-FFDEEBA3F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1DD0-18EA-42D3-B06C-2858A0F73A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8685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9A43EC-CEFD-4351-828E-AB26A38C5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BD13B47-4909-494B-A4E2-4A8BA95E9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0A470A6-6E0C-47E8-9EF4-60176FFFD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1C14-07BF-442E-8F04-5213C58A0EA1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92F761B-DCD7-4E4D-8267-309505E86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E11F29A-B8FD-43F4-AC82-21F84D08F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1DD0-18EA-42D3-B06C-2858A0F73A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161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378D58-7D6B-48E9-9010-FA9B867B4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F518882-820D-44C9-B9D8-F835B1FB36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F80C24D-2D2E-43ED-94C3-A511C8FCE8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3F582DD-1273-49F4-A33B-8768A23B6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1C14-07BF-442E-8F04-5213C58A0EA1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4F97EAB-4352-4FED-B6FD-116CB7D8D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C6F6C86-6D83-48FF-A5AC-66EDA8017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1DD0-18EA-42D3-B06C-2858A0F73A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851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49A629-9640-4721-BE3A-A21AB4BCC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B2B10D0-70AB-4FB5-90DA-EE7E302DB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CD95818-E3B5-4FB4-9026-937D4D97F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C9E8ABF-6855-43AE-B619-DBB4EC6593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D0B415F-F9B0-48B4-B4D5-73C3B9C1A2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B81CB67-743D-459A-8F5C-5F918C99A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1C14-07BF-442E-8F04-5213C58A0EA1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51B9441-1FD2-4048-9F86-893139C9A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2AAFB44-29F0-43D0-8F65-87587AC17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1DD0-18EA-42D3-B06C-2858A0F73A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1267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5B1466-5676-4CFB-84BD-10F2D6940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343D8D2-CF07-4BB2-A76A-ED8F9EAC4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1C14-07BF-442E-8F04-5213C58A0EA1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5B9EF9E-6A26-4362-9B9B-800838FFA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E33D75C-8A8D-452F-BE27-C01B2046F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1DD0-18EA-42D3-B06C-2858A0F73A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482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4CE130F-9D6F-4E2A-9B86-8D74C46B2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1C14-07BF-442E-8F04-5213C58A0EA1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565ABAF-2C98-4395-916F-F90FF08F1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7C153E6-7D85-4CFB-9CCB-5F7D9E58E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1DD0-18EA-42D3-B06C-2858A0F73A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69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7B1514-2B6F-4C95-B72A-FF034234F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974D2B-B6E7-4EEF-B7ED-A638BD538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93F4326-7A15-4C80-BA8A-9C79C2665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A151719-795B-4679-9534-4AA09DA24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1C14-07BF-442E-8F04-5213C58A0EA1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62AEEB8-299E-400F-B7FC-264A0DB87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DF15D2F-B6B5-4DF2-872B-5888865D2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1DD0-18EA-42D3-B06C-2858A0F73A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2834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ED9BEA-8844-4B1B-9DFB-854ADAF28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69B4144-97F2-4507-B634-38335E80CE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FE7C433-23AF-40F4-8C7E-9FA3DAFE09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B5BA999-D310-412B-A568-29B12EB96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1C14-07BF-442E-8F04-5213C58A0EA1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66C39B2-F7AE-4DEB-9985-A247A384C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ABE4778-689E-4C35-8F9D-014A0D612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1DD0-18EA-42D3-B06C-2858A0F73A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4753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383501E-12FC-421C-A945-748B5FD1F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3409BC9-9B64-426E-BADC-47AB296438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365DC22-873B-49DE-BB4F-8B988BC01D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C1C14-07BF-442E-8F04-5213C58A0EA1}" type="datetimeFigureOut">
              <a:rPr lang="pt-BR" smtClean="0"/>
              <a:t>10/11/2020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C99EF7-6849-476D-9BCC-3F26535246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51F2600-68B8-43A8-B949-BB32DD2432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A1DD0-18EA-42D3-B06C-2858A0F73A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785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isósceles 3">
            <a:extLst>
              <a:ext uri="{FF2B5EF4-FFF2-40B4-BE49-F238E27FC236}">
                <a16:creationId xmlns:a16="http://schemas.microsoft.com/office/drawing/2014/main" id="{668DE8BD-AEAD-4B84-83B7-4D9DBCA055BD}"/>
              </a:ext>
            </a:extLst>
          </p:cNvPr>
          <p:cNvSpPr/>
          <p:nvPr/>
        </p:nvSpPr>
        <p:spPr>
          <a:xfrm rot="18256287" flipH="1" flipV="1">
            <a:off x="10319260" y="4875440"/>
            <a:ext cx="2905501" cy="948422"/>
          </a:xfrm>
          <a:prstGeom prst="triangle">
            <a:avLst>
              <a:gd name="adj" fmla="val 48478"/>
            </a:avLst>
          </a:prstGeom>
          <a:solidFill>
            <a:srgbClr val="C196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riângulo isósceles 4">
            <a:extLst>
              <a:ext uri="{FF2B5EF4-FFF2-40B4-BE49-F238E27FC236}">
                <a16:creationId xmlns:a16="http://schemas.microsoft.com/office/drawing/2014/main" id="{BD76432E-E901-41A9-9980-FC187F1894C9}"/>
              </a:ext>
            </a:extLst>
          </p:cNvPr>
          <p:cNvSpPr/>
          <p:nvPr/>
        </p:nvSpPr>
        <p:spPr>
          <a:xfrm rot="18256287">
            <a:off x="-1030722" y="951200"/>
            <a:ext cx="2905501" cy="948422"/>
          </a:xfrm>
          <a:prstGeom prst="triangle">
            <a:avLst>
              <a:gd name="adj" fmla="val 48478"/>
            </a:avLst>
          </a:prstGeom>
          <a:solidFill>
            <a:srgbClr val="F18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75746A48-316C-4FCE-8D78-2222A3D517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66"/>
          <a:stretch/>
        </p:blipFill>
        <p:spPr>
          <a:xfrm>
            <a:off x="5456339" y="40790"/>
            <a:ext cx="1279322" cy="1127648"/>
          </a:xfrm>
          <a:prstGeom prst="rect">
            <a:avLst/>
          </a:prstGeom>
        </p:spPr>
      </p:pic>
      <p:sp>
        <p:nvSpPr>
          <p:cNvPr id="7" name="Triângulo isósceles 6">
            <a:extLst>
              <a:ext uri="{FF2B5EF4-FFF2-40B4-BE49-F238E27FC236}">
                <a16:creationId xmlns:a16="http://schemas.microsoft.com/office/drawing/2014/main" id="{B467051C-5E44-46D8-99D7-5362CC1EE4CF}"/>
              </a:ext>
            </a:extLst>
          </p:cNvPr>
          <p:cNvSpPr/>
          <p:nvPr/>
        </p:nvSpPr>
        <p:spPr>
          <a:xfrm rot="3343713" flipH="1">
            <a:off x="10317220" y="1034137"/>
            <a:ext cx="2905501" cy="948422"/>
          </a:xfrm>
          <a:prstGeom prst="triangle">
            <a:avLst>
              <a:gd name="adj" fmla="val 48478"/>
            </a:avLst>
          </a:prstGeom>
          <a:solidFill>
            <a:srgbClr val="D784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riângulo isósceles 7">
            <a:extLst>
              <a:ext uri="{FF2B5EF4-FFF2-40B4-BE49-F238E27FC236}">
                <a16:creationId xmlns:a16="http://schemas.microsoft.com/office/drawing/2014/main" id="{82BFB379-9DFE-4E4A-A6B0-0A54D68769FB}"/>
              </a:ext>
            </a:extLst>
          </p:cNvPr>
          <p:cNvSpPr/>
          <p:nvPr/>
        </p:nvSpPr>
        <p:spPr>
          <a:xfrm flipV="1">
            <a:off x="0" y="0"/>
            <a:ext cx="2809461" cy="1425412"/>
          </a:xfrm>
          <a:prstGeom prst="triangle">
            <a:avLst>
              <a:gd name="adj" fmla="val 0"/>
            </a:avLst>
          </a:prstGeom>
          <a:solidFill>
            <a:srgbClr val="E94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Triângulo isósceles 8">
            <a:extLst>
              <a:ext uri="{FF2B5EF4-FFF2-40B4-BE49-F238E27FC236}">
                <a16:creationId xmlns:a16="http://schemas.microsoft.com/office/drawing/2014/main" id="{B22B9E3F-0D15-4D47-A6B5-1F307267DAC6}"/>
              </a:ext>
            </a:extLst>
          </p:cNvPr>
          <p:cNvSpPr/>
          <p:nvPr/>
        </p:nvSpPr>
        <p:spPr>
          <a:xfrm flipH="1" flipV="1">
            <a:off x="9382539" y="0"/>
            <a:ext cx="2809461" cy="1425412"/>
          </a:xfrm>
          <a:prstGeom prst="triangle">
            <a:avLst>
              <a:gd name="adj" fmla="val 0"/>
            </a:avLst>
          </a:prstGeom>
          <a:solidFill>
            <a:srgbClr val="BF4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riângulo isósceles 9">
            <a:extLst>
              <a:ext uri="{FF2B5EF4-FFF2-40B4-BE49-F238E27FC236}">
                <a16:creationId xmlns:a16="http://schemas.microsoft.com/office/drawing/2014/main" id="{5B88EE9E-FB81-4E0B-9103-B012080B3A48}"/>
              </a:ext>
            </a:extLst>
          </p:cNvPr>
          <p:cNvSpPr/>
          <p:nvPr/>
        </p:nvSpPr>
        <p:spPr>
          <a:xfrm flipH="1">
            <a:off x="9382538" y="5432588"/>
            <a:ext cx="2809461" cy="1425412"/>
          </a:xfrm>
          <a:prstGeom prst="triangle">
            <a:avLst>
              <a:gd name="adj" fmla="val 0"/>
            </a:avLst>
          </a:prstGeom>
          <a:solidFill>
            <a:srgbClr val="946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riângulo isósceles 10">
            <a:extLst>
              <a:ext uri="{FF2B5EF4-FFF2-40B4-BE49-F238E27FC236}">
                <a16:creationId xmlns:a16="http://schemas.microsoft.com/office/drawing/2014/main" id="{2BB9C349-5DC6-479D-8D15-BA8F67DE6C80}"/>
              </a:ext>
            </a:extLst>
          </p:cNvPr>
          <p:cNvSpPr/>
          <p:nvPr/>
        </p:nvSpPr>
        <p:spPr>
          <a:xfrm rot="3343713" flipV="1">
            <a:off x="-1030722" y="4919693"/>
            <a:ext cx="2905501" cy="948422"/>
          </a:xfrm>
          <a:prstGeom prst="triangle">
            <a:avLst>
              <a:gd name="adj" fmla="val 48478"/>
            </a:avLst>
          </a:prstGeom>
          <a:solidFill>
            <a:srgbClr val="FDD9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riângulo isósceles 11">
            <a:extLst>
              <a:ext uri="{FF2B5EF4-FFF2-40B4-BE49-F238E27FC236}">
                <a16:creationId xmlns:a16="http://schemas.microsoft.com/office/drawing/2014/main" id="{F84B2E20-D57C-4816-B4A3-B2191521D951}"/>
              </a:ext>
            </a:extLst>
          </p:cNvPr>
          <p:cNvSpPr/>
          <p:nvPr/>
        </p:nvSpPr>
        <p:spPr>
          <a:xfrm>
            <a:off x="-1" y="5472344"/>
            <a:ext cx="2809461" cy="1425412"/>
          </a:xfrm>
          <a:prstGeom prst="triangle">
            <a:avLst>
              <a:gd name="adj" fmla="val 0"/>
            </a:avLst>
          </a:prstGeom>
          <a:solidFill>
            <a:srgbClr val="F6A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A5C745ED-CA39-47CB-91E5-E6A3AA62CEE6}"/>
              </a:ext>
            </a:extLst>
          </p:cNvPr>
          <p:cNvSpPr txBox="1"/>
          <p:nvPr/>
        </p:nvSpPr>
        <p:spPr>
          <a:xfrm>
            <a:off x="510208" y="2331599"/>
            <a:ext cx="11171583" cy="15174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DISCIPLINA - TEORIAS DO CURRÍCULO</a:t>
            </a:r>
          </a:p>
          <a:p>
            <a:pPr algn="r">
              <a:lnSpc>
                <a:spcPct val="150000"/>
              </a:lnSpc>
            </a:pPr>
            <a:r>
              <a:rPr lang="pt-BR" sz="1800" b="1" dirty="0"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Docente Responsável: </a:t>
            </a:r>
            <a:r>
              <a:rPr lang="pt-BR" sz="1800" dirty="0" err="1"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Profª</a:t>
            </a:r>
            <a:r>
              <a:rPr lang="pt-BR" sz="1800" dirty="0"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. </a:t>
            </a:r>
            <a:r>
              <a:rPr lang="pt-BR" sz="1800" dirty="0" err="1"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Dr</a:t>
            </a:r>
            <a:r>
              <a:rPr lang="pt-BR" sz="1800" dirty="0"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ª. Noeli Prestes Padilha Rivas</a:t>
            </a:r>
            <a:endParaRPr lang="pt-BR" sz="1800" dirty="0">
              <a:effectLst/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</a:pPr>
            <a:r>
              <a:rPr lang="pt-BR" sz="1800" b="1" dirty="0"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Monitora PAE:</a:t>
            </a:r>
            <a:r>
              <a:rPr lang="pt-BR" sz="1800" b="0" dirty="0"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Nayara Raimundo da Silva</a:t>
            </a:r>
            <a:r>
              <a:rPr lang="pt-BR" sz="1800" b="1" dirty="0"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pt-BR" sz="1800" b="1" dirty="0">
              <a:effectLst/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60B0A376-84CE-4633-BF1F-73C3D3989203}"/>
              </a:ext>
            </a:extLst>
          </p:cNvPr>
          <p:cNvSpPr txBox="1"/>
          <p:nvPr/>
        </p:nvSpPr>
        <p:spPr>
          <a:xfrm>
            <a:off x="1631972" y="4545496"/>
            <a:ext cx="902277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TEXTO BASE: APPLE, Michael W. A luta pela democracia na Educação Crítica. </a:t>
            </a:r>
            <a:r>
              <a:rPr lang="pt-B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Revista e-Curriculum,</a:t>
            </a:r>
            <a:r>
              <a:rPr lang="pt-B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São Paulo, v.15, n.4, p. 894-926, out./dez., 2017.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601077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isósceles 3">
            <a:extLst>
              <a:ext uri="{FF2B5EF4-FFF2-40B4-BE49-F238E27FC236}">
                <a16:creationId xmlns:a16="http://schemas.microsoft.com/office/drawing/2014/main" id="{65DD70B2-618E-4B36-8231-9BE94CB5A80B}"/>
              </a:ext>
            </a:extLst>
          </p:cNvPr>
          <p:cNvSpPr/>
          <p:nvPr/>
        </p:nvSpPr>
        <p:spPr>
          <a:xfrm flipH="1">
            <a:off x="9382538" y="5432588"/>
            <a:ext cx="2809461" cy="1425412"/>
          </a:xfrm>
          <a:prstGeom prst="triangle">
            <a:avLst>
              <a:gd name="adj" fmla="val 0"/>
            </a:avLst>
          </a:prstGeom>
          <a:solidFill>
            <a:srgbClr val="946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riângulo isósceles 4">
            <a:extLst>
              <a:ext uri="{FF2B5EF4-FFF2-40B4-BE49-F238E27FC236}">
                <a16:creationId xmlns:a16="http://schemas.microsoft.com/office/drawing/2014/main" id="{3649E0D5-7370-4F9E-A138-D50F2D293DC7}"/>
              </a:ext>
            </a:extLst>
          </p:cNvPr>
          <p:cNvSpPr/>
          <p:nvPr/>
        </p:nvSpPr>
        <p:spPr>
          <a:xfrm>
            <a:off x="-1" y="5472344"/>
            <a:ext cx="2809461" cy="1425412"/>
          </a:xfrm>
          <a:prstGeom prst="triangle">
            <a:avLst>
              <a:gd name="adj" fmla="val 0"/>
            </a:avLst>
          </a:prstGeom>
          <a:solidFill>
            <a:srgbClr val="F6A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F80C096-074B-44D1-A24A-FCEEAD297D2D}"/>
              </a:ext>
            </a:extLst>
          </p:cNvPr>
          <p:cNvSpPr txBox="1"/>
          <p:nvPr/>
        </p:nvSpPr>
        <p:spPr>
          <a:xfrm>
            <a:off x="291545" y="211856"/>
            <a:ext cx="11529392" cy="17030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DEMOCRACIA E EDUCAÇÃO TRANSFORMADORA 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Depende e é permeada por </a:t>
            </a: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LUTA.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autor defende que educadores precisam assumir um papel de ativistas e estarem engajados como </a:t>
            </a: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“intelectuais públicos”.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193838C-309B-41F2-93D1-67002FA5C895}"/>
              </a:ext>
            </a:extLst>
          </p:cNvPr>
          <p:cNvSpPr txBox="1"/>
          <p:nvPr/>
        </p:nvSpPr>
        <p:spPr>
          <a:xfrm>
            <a:off x="1437861" y="2228671"/>
            <a:ext cx="9283146" cy="163121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Isso exige, devidamente, que levemos a sério as demandas das pessoas que não se beneficiam dos modos como nossas sociedades estão organizadas atualmente: aquelas “marcadas” pela visão dominante de classe, raça, gênero/sexualidade, deficiência, direitos de imigrante, e tanto mais. (APPLE, 2017, p. 901)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2A335F7-E539-4B7C-9AE9-33DC8DEA915D}"/>
              </a:ext>
            </a:extLst>
          </p:cNvPr>
          <p:cNvSpPr txBox="1"/>
          <p:nvPr/>
        </p:nvSpPr>
        <p:spPr>
          <a:xfrm>
            <a:off x="1437861" y="4549012"/>
            <a:ext cx="9283146" cy="163121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pt-BR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entanto, uma das coisas mais importantes que devemos encarar é o fato de que, embora precisemos ser otimistas sobre a possibilidade de criar transformações duradouras, não devemos ser românticos. Educadores criticamente democráticos, movimentos progressistas e comunidades não são os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únicos indivíduos e grupos que estão atuando neste terreno.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(APPLE, 2017, p. 902)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27A790E8-80F2-4FD2-85BA-E12973B19DF4}"/>
              </a:ext>
            </a:extLst>
          </p:cNvPr>
          <p:cNvSpPr txBox="1"/>
          <p:nvPr/>
        </p:nvSpPr>
        <p:spPr>
          <a:xfrm>
            <a:off x="291546" y="4055164"/>
            <a:ext cx="115293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 uma disputa contínua sobre diferentes versões de </a:t>
            </a:r>
            <a:r>
              <a:rPr lang="pt-BR" sz="18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“democracia”. </a:t>
            </a:r>
            <a:endParaRPr lang="pt-BR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4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isósceles 3">
            <a:extLst>
              <a:ext uri="{FF2B5EF4-FFF2-40B4-BE49-F238E27FC236}">
                <a16:creationId xmlns:a16="http://schemas.microsoft.com/office/drawing/2014/main" id="{65DD70B2-618E-4B36-8231-9BE94CB5A80B}"/>
              </a:ext>
            </a:extLst>
          </p:cNvPr>
          <p:cNvSpPr/>
          <p:nvPr/>
        </p:nvSpPr>
        <p:spPr>
          <a:xfrm flipH="1">
            <a:off x="10469216" y="5963477"/>
            <a:ext cx="1722782" cy="921027"/>
          </a:xfrm>
          <a:prstGeom prst="triangle">
            <a:avLst>
              <a:gd name="adj" fmla="val 0"/>
            </a:avLst>
          </a:prstGeom>
          <a:solidFill>
            <a:srgbClr val="946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riângulo isósceles 4">
            <a:extLst>
              <a:ext uri="{FF2B5EF4-FFF2-40B4-BE49-F238E27FC236}">
                <a16:creationId xmlns:a16="http://schemas.microsoft.com/office/drawing/2014/main" id="{3649E0D5-7370-4F9E-A138-D50F2D293DC7}"/>
              </a:ext>
            </a:extLst>
          </p:cNvPr>
          <p:cNvSpPr/>
          <p:nvPr/>
        </p:nvSpPr>
        <p:spPr>
          <a:xfrm>
            <a:off x="-1" y="5751442"/>
            <a:ext cx="1722783" cy="1146313"/>
          </a:xfrm>
          <a:prstGeom prst="triangle">
            <a:avLst>
              <a:gd name="adj" fmla="val 0"/>
            </a:avLst>
          </a:prstGeom>
          <a:solidFill>
            <a:srgbClr val="F6A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887BC66-7BB2-416F-A935-9B64CC1D3326}"/>
              </a:ext>
            </a:extLst>
          </p:cNvPr>
          <p:cNvSpPr txBox="1"/>
          <p:nvPr/>
        </p:nvSpPr>
        <p:spPr>
          <a:xfrm>
            <a:off x="371062" y="132522"/>
            <a:ext cx="11622156" cy="3235362"/>
          </a:xfrm>
          <a:prstGeom prst="cloudCallou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possível que formas mais consistentes de </a:t>
            </a:r>
            <a:r>
              <a:rPr lang="pt-BR" sz="18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educação criticamente democrática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permaneçam fiéis aos seus valores e princípios? Elas podem durar? Em que momentos são comprometidas? Qual a cara da realidade dessa “democracia”? Quais forças estão funcionando para enfrentá-la? E o que podemos aprender com esses conflitos?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Ponto de Interrogação - Posts | Facebook">
            <a:extLst>
              <a:ext uri="{FF2B5EF4-FFF2-40B4-BE49-F238E27FC236}">
                <a16:creationId xmlns:a16="http://schemas.microsoft.com/office/drawing/2014/main" id="{1F549284-42B9-418E-B68D-19DA98641F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54" r="20714"/>
          <a:stretch/>
        </p:blipFill>
        <p:spPr bwMode="auto">
          <a:xfrm>
            <a:off x="2041373" y="3289463"/>
            <a:ext cx="1536174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235958C2-361F-4FB3-8068-A7738852725A}"/>
              </a:ext>
            </a:extLst>
          </p:cNvPr>
          <p:cNvSpPr txBox="1"/>
          <p:nvPr/>
        </p:nvSpPr>
        <p:spPr>
          <a:xfrm>
            <a:off x="3896138" y="4416925"/>
            <a:ext cx="7381461" cy="203132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entanto, ao responder a essas perguntas, não queremos simplesmente recorrer a </a:t>
            </a:r>
            <a:r>
              <a:rPr lang="pt-BR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slogans 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políticos. [...] Teoria forte é importante, é claro. Porém, é mais convincente quando é </a:t>
            </a:r>
            <a:r>
              <a:rPr lang="pt-BR" sz="18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conectada, organicamente, às realidades de escolas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políticas e ações pedagógicas, e às vidas de indivíduos e grupos que tentam lidar com os modos como uma democracia socialmente crítica é contestada.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(APPLE, 2017, p. 903)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492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isósceles 3">
            <a:extLst>
              <a:ext uri="{FF2B5EF4-FFF2-40B4-BE49-F238E27FC236}">
                <a16:creationId xmlns:a16="http://schemas.microsoft.com/office/drawing/2014/main" id="{65DD70B2-618E-4B36-8231-9BE94CB5A80B}"/>
              </a:ext>
            </a:extLst>
          </p:cNvPr>
          <p:cNvSpPr/>
          <p:nvPr/>
        </p:nvSpPr>
        <p:spPr>
          <a:xfrm flipH="1">
            <a:off x="9382538" y="5432588"/>
            <a:ext cx="2809461" cy="1425412"/>
          </a:xfrm>
          <a:prstGeom prst="triangle">
            <a:avLst>
              <a:gd name="adj" fmla="val 0"/>
            </a:avLst>
          </a:prstGeom>
          <a:solidFill>
            <a:srgbClr val="946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riângulo isósceles 4">
            <a:extLst>
              <a:ext uri="{FF2B5EF4-FFF2-40B4-BE49-F238E27FC236}">
                <a16:creationId xmlns:a16="http://schemas.microsoft.com/office/drawing/2014/main" id="{3649E0D5-7370-4F9E-A138-D50F2D293DC7}"/>
              </a:ext>
            </a:extLst>
          </p:cNvPr>
          <p:cNvSpPr/>
          <p:nvPr/>
        </p:nvSpPr>
        <p:spPr>
          <a:xfrm>
            <a:off x="-1" y="5472344"/>
            <a:ext cx="2809461" cy="1425412"/>
          </a:xfrm>
          <a:prstGeom prst="triangle">
            <a:avLst>
              <a:gd name="adj" fmla="val 0"/>
            </a:avLst>
          </a:prstGeom>
          <a:solidFill>
            <a:srgbClr val="F6A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540E10A-6C9E-4C75-9E8A-6A42E48C1774}"/>
              </a:ext>
            </a:extLst>
          </p:cNvPr>
          <p:cNvSpPr txBox="1"/>
          <p:nvPr/>
        </p:nvSpPr>
        <p:spPr>
          <a:xfrm>
            <a:off x="212035" y="14663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PEDAGOGIA CRÍTICA E O CURRÍCULO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BD9AEEB-ABE2-4B93-B5F1-D000946A09CB}"/>
              </a:ext>
            </a:extLst>
          </p:cNvPr>
          <p:cNvSpPr txBox="1"/>
          <p:nvPr/>
        </p:nvSpPr>
        <p:spPr>
          <a:xfrm>
            <a:off x="212035" y="515970"/>
            <a:ext cx="11714922" cy="21184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Durante sua carreira profissional, o autor alega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preocupar 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a </a:t>
            </a:r>
            <a:r>
              <a:rPr lang="pt-BR" sz="18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pedagogia crítica 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com aquilo que se considera “conhecimento </a:t>
            </a:r>
            <a:r>
              <a:rPr lang="pt-BR" sz="1800" b="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legítimo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em escolas, quem decide isto, e os efeitos políticos e sociais dessas decisões.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Tradição seletiva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 partir de Raymond Williams: </a:t>
            </a:r>
            <a:r>
              <a:rPr lang="pt-BR" sz="1800" dirty="0">
                <a:solidFill>
                  <a:srgbClr val="000000"/>
                </a:solidFill>
                <a:latin typeface="Segoe UI" panose="020B0502040204020203" pitchFamily="34" charset="0"/>
              </a:rPr>
              <a:t>opera, poderosa e ativamente, na construção e definição dos processos de identificação social e cultural.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E1396565-BCA0-4B38-B3B6-1CF286DCF370}"/>
              </a:ext>
            </a:extLst>
          </p:cNvPr>
          <p:cNvSpPr txBox="1"/>
          <p:nvPr/>
        </p:nvSpPr>
        <p:spPr>
          <a:xfrm>
            <a:off x="1676400" y="3003767"/>
            <a:ext cx="8786191" cy="92333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o resultado de um processo complexo, e frequentemente escondido, pelo qual a compreensão do mundo de alguns grupos é apresentada como se fosse a “verdade”. (APPLE, 2017, p. 905)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E9174B23-3FD0-4CCC-96CB-FB272AD71D22}"/>
              </a:ext>
            </a:extLst>
          </p:cNvPr>
          <p:cNvSpPr txBox="1"/>
          <p:nvPr/>
        </p:nvSpPr>
        <p:spPr>
          <a:xfrm>
            <a:off x="212035" y="4223566"/>
            <a:ext cx="5393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Traz um relato pessoal para evidenciar</a:t>
            </a:r>
            <a:r>
              <a:rPr lang="pt-BR" dirty="0"/>
              <a:t>: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290846F1-233F-4541-9BB1-51404366A4F4}"/>
              </a:ext>
            </a:extLst>
          </p:cNvPr>
          <p:cNvSpPr txBox="1"/>
          <p:nvPr/>
        </p:nvSpPr>
        <p:spPr>
          <a:xfrm>
            <a:off x="1676399" y="4832423"/>
            <a:ext cx="8786191" cy="120032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[...] as lutas dentro das nossas escolas, sobre os direitos de professores e sobre o currículo, são essenciais para construir uma educação criticamente democrática, no sentido “denso”, em relação ao conteúdo e ao modo como se ensina, e também em relação </a:t>
            </a:r>
            <a:r>
              <a:rPr lang="pt-BR" sz="18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quem toma as decisões 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sobre esses assuntos. (APPLE, 2017, p. 905)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06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isósceles 3">
            <a:extLst>
              <a:ext uri="{FF2B5EF4-FFF2-40B4-BE49-F238E27FC236}">
                <a16:creationId xmlns:a16="http://schemas.microsoft.com/office/drawing/2014/main" id="{65DD70B2-618E-4B36-8231-9BE94CB5A80B}"/>
              </a:ext>
            </a:extLst>
          </p:cNvPr>
          <p:cNvSpPr/>
          <p:nvPr/>
        </p:nvSpPr>
        <p:spPr>
          <a:xfrm flipH="1">
            <a:off x="9382538" y="5432588"/>
            <a:ext cx="2809461" cy="1425412"/>
          </a:xfrm>
          <a:prstGeom prst="triangle">
            <a:avLst>
              <a:gd name="adj" fmla="val 0"/>
            </a:avLst>
          </a:prstGeom>
          <a:solidFill>
            <a:srgbClr val="946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riângulo isósceles 4">
            <a:extLst>
              <a:ext uri="{FF2B5EF4-FFF2-40B4-BE49-F238E27FC236}">
                <a16:creationId xmlns:a16="http://schemas.microsoft.com/office/drawing/2014/main" id="{3649E0D5-7370-4F9E-A138-D50F2D293DC7}"/>
              </a:ext>
            </a:extLst>
          </p:cNvPr>
          <p:cNvSpPr/>
          <p:nvPr/>
        </p:nvSpPr>
        <p:spPr>
          <a:xfrm>
            <a:off x="-1" y="5472344"/>
            <a:ext cx="2809461" cy="1425412"/>
          </a:xfrm>
          <a:prstGeom prst="triangle">
            <a:avLst>
              <a:gd name="adj" fmla="val 0"/>
            </a:avLst>
          </a:prstGeom>
          <a:solidFill>
            <a:srgbClr val="F6A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9811A45-AB81-410B-8611-5072FD717C75}"/>
              </a:ext>
            </a:extLst>
          </p:cNvPr>
          <p:cNvSpPr txBox="1"/>
          <p:nvPr/>
        </p:nvSpPr>
        <p:spPr>
          <a:xfrm>
            <a:off x="424069" y="439483"/>
            <a:ext cx="11343861" cy="54425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Práticas </a:t>
            </a:r>
            <a:r>
              <a:rPr lang="pt-BR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contra-hegemônicas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resistência 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possui uma história longa e extremamente valiosa em muitas nações e regiões, uma história que é ainda mais importante hoje.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Plano de intervenção: além da atenção às agendas, políticas neoliberais, à privatização, planos de escolha, às formas opressivas de gestão e padronização, Apple sugere </a:t>
            </a: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fortalecer a ação local dos envolvidos na educação,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dos </a:t>
            </a: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presentes ausentes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(estudantes, professores, administradores, conselheiros, cozinheiros, zeladores, secretárias escolares, pais, membros da comunidade e voluntários, todos que vivem e trabalham nesses prédios que se chamam “escolas”).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Estratégia gramsciana: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conhecimento elitista é redefinido para servir na luta contínua contra a dominação.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Enfatiza a </a:t>
            </a: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presença de estudantes e jovens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que as mobilizações da atualidade estão baseadas nos assuntos sobre a natureza destrutiva das “reformas” neoliberais na educação, na economia e no governo.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Nesse sentido</a:t>
            </a: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 currículo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si pode ser, e é, um foco primário de lutas educacionais.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 precisa estar situado em contextos maiores (político, econômico, social, dentre outros).</a:t>
            </a:r>
          </a:p>
        </p:txBody>
      </p:sp>
    </p:spTree>
    <p:extLst>
      <p:ext uri="{BB962C8B-B14F-4D97-AF65-F5344CB8AC3E}">
        <p14:creationId xmlns:p14="http://schemas.microsoft.com/office/powerpoint/2010/main" val="7481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isósceles 3">
            <a:extLst>
              <a:ext uri="{FF2B5EF4-FFF2-40B4-BE49-F238E27FC236}">
                <a16:creationId xmlns:a16="http://schemas.microsoft.com/office/drawing/2014/main" id="{65DD70B2-618E-4B36-8231-9BE94CB5A80B}"/>
              </a:ext>
            </a:extLst>
          </p:cNvPr>
          <p:cNvSpPr/>
          <p:nvPr/>
        </p:nvSpPr>
        <p:spPr>
          <a:xfrm flipH="1">
            <a:off x="9382538" y="5432588"/>
            <a:ext cx="2809461" cy="1425412"/>
          </a:xfrm>
          <a:prstGeom prst="triangle">
            <a:avLst>
              <a:gd name="adj" fmla="val 0"/>
            </a:avLst>
          </a:prstGeom>
          <a:solidFill>
            <a:srgbClr val="946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riângulo isósceles 4">
            <a:extLst>
              <a:ext uri="{FF2B5EF4-FFF2-40B4-BE49-F238E27FC236}">
                <a16:creationId xmlns:a16="http://schemas.microsoft.com/office/drawing/2014/main" id="{3649E0D5-7370-4F9E-A138-D50F2D293DC7}"/>
              </a:ext>
            </a:extLst>
          </p:cNvPr>
          <p:cNvSpPr/>
          <p:nvPr/>
        </p:nvSpPr>
        <p:spPr>
          <a:xfrm>
            <a:off x="-1" y="5472344"/>
            <a:ext cx="2809461" cy="1425412"/>
          </a:xfrm>
          <a:prstGeom prst="triangle">
            <a:avLst>
              <a:gd name="adj" fmla="val 0"/>
            </a:avLst>
          </a:prstGeom>
          <a:solidFill>
            <a:srgbClr val="F6A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28616FC-8129-4A2F-B754-F09CC74F1AED}"/>
              </a:ext>
            </a:extLst>
          </p:cNvPr>
          <p:cNvSpPr txBox="1"/>
          <p:nvPr/>
        </p:nvSpPr>
        <p:spPr>
          <a:xfrm>
            <a:off x="1046922" y="949639"/>
            <a:ext cx="11052313" cy="1420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0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ação local </a:t>
            </a:r>
            <a:r>
              <a:rPr lang="pt-BR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importante também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t-BR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apenas a ação regional e nacional). </a:t>
            </a:r>
            <a:endParaRPr lang="pt-B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importante atuar e ganhar em </a:t>
            </a:r>
            <a:r>
              <a:rPr lang="pt-BR" sz="20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múltiplos níveis </a:t>
            </a:r>
            <a:r>
              <a:rPr lang="pt-BR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então conectar essas vitórias uma a outra. 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0A5527E-DB0D-4C38-A55B-20955F29A364}"/>
              </a:ext>
            </a:extLst>
          </p:cNvPr>
          <p:cNvSpPr txBox="1"/>
          <p:nvPr/>
        </p:nvSpPr>
        <p:spPr>
          <a:xfrm>
            <a:off x="1046922" y="2471521"/>
            <a:ext cx="10098156" cy="120032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direita sabe que as lutas precisam ser disputadas em múltiplos lugares, utilizando múltiplas estratégias: em reuniões públicas, em campanhas de porta em porta, em campanhas eleitorais para posições em todos os níveis e, especialmente, na mídia. [...] o que precisamos é uma </a:t>
            </a:r>
            <a:r>
              <a:rPr lang="pt-BR" sz="18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política que seja vertical e horizontal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(APPLE, 2017, p. 911)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9A55B6B1-C253-46EF-9F21-0533BF975DA8}"/>
              </a:ext>
            </a:extLst>
          </p:cNvPr>
          <p:cNvSpPr txBox="1"/>
          <p:nvPr/>
        </p:nvSpPr>
        <p:spPr>
          <a:xfrm>
            <a:off x="1046923" y="4272015"/>
            <a:ext cx="10098155" cy="147732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Assim, classe, gênero/sexualidade, raça, habilidade, paz, degradação ambiental e outras formas de “</a:t>
            </a:r>
            <a:r>
              <a:rPr lang="pt-BR" sz="18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diferença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não são vistas como causas de divisão ou como impedimentos, mas como recursos que podem ser mobilizados, </a:t>
            </a:r>
            <a:r>
              <a:rPr lang="pt-BR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conjunto, 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pelo trabalho duro, sempre quando for possível. O fato de que há exemplos disso sendo construídos pelo mundo inteiro deveria nos dar </a:t>
            </a:r>
            <a:r>
              <a:rPr lang="pt-BR" sz="1800" b="0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esperança.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(APPLE, 2017, p. 912)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8E51A6ED-19DA-4CBB-A752-A35597B15CC7}"/>
              </a:ext>
            </a:extLst>
          </p:cNvPr>
          <p:cNvSpPr txBox="1"/>
          <p:nvPr/>
        </p:nvSpPr>
        <p:spPr>
          <a:xfrm flipH="1">
            <a:off x="6473023" y="6185050"/>
            <a:ext cx="3460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Vamos esperançar...</a:t>
            </a:r>
          </a:p>
        </p:txBody>
      </p:sp>
    </p:spTree>
    <p:extLst>
      <p:ext uri="{BB962C8B-B14F-4D97-AF65-F5344CB8AC3E}">
        <p14:creationId xmlns:p14="http://schemas.microsoft.com/office/powerpoint/2010/main" val="168980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isósceles 3">
            <a:extLst>
              <a:ext uri="{FF2B5EF4-FFF2-40B4-BE49-F238E27FC236}">
                <a16:creationId xmlns:a16="http://schemas.microsoft.com/office/drawing/2014/main" id="{65DD70B2-618E-4B36-8231-9BE94CB5A80B}"/>
              </a:ext>
            </a:extLst>
          </p:cNvPr>
          <p:cNvSpPr/>
          <p:nvPr/>
        </p:nvSpPr>
        <p:spPr>
          <a:xfrm flipH="1">
            <a:off x="9382538" y="5432588"/>
            <a:ext cx="2809461" cy="1425412"/>
          </a:xfrm>
          <a:prstGeom prst="triangle">
            <a:avLst>
              <a:gd name="adj" fmla="val 0"/>
            </a:avLst>
          </a:prstGeom>
          <a:solidFill>
            <a:srgbClr val="946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riângulo isósceles 4">
            <a:extLst>
              <a:ext uri="{FF2B5EF4-FFF2-40B4-BE49-F238E27FC236}">
                <a16:creationId xmlns:a16="http://schemas.microsoft.com/office/drawing/2014/main" id="{3649E0D5-7370-4F9E-A138-D50F2D293DC7}"/>
              </a:ext>
            </a:extLst>
          </p:cNvPr>
          <p:cNvSpPr/>
          <p:nvPr/>
        </p:nvSpPr>
        <p:spPr>
          <a:xfrm>
            <a:off x="-1" y="5472344"/>
            <a:ext cx="2809461" cy="1425412"/>
          </a:xfrm>
          <a:prstGeom prst="triangle">
            <a:avLst>
              <a:gd name="adj" fmla="val 0"/>
            </a:avLst>
          </a:prstGeom>
          <a:solidFill>
            <a:srgbClr val="F6A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8D09BFA-79C7-4349-9BA1-861B8E618F5F}"/>
              </a:ext>
            </a:extLst>
          </p:cNvPr>
          <p:cNvSpPr txBox="1"/>
          <p:nvPr/>
        </p:nvSpPr>
        <p:spPr>
          <a:xfrm>
            <a:off x="815007" y="972614"/>
            <a:ext cx="10561983" cy="17030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PENSANDO A LONGO-PRAZO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 em mente que as vitórias são </a:t>
            </a: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temporárias.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concretizá-las, é necessário que as mobilizações a longo prazo e o trabalho duro, prático, que as criaram, não parem. </a:t>
            </a:r>
            <a:r>
              <a:rPr lang="pt-BR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F758B16-2176-4649-BEB2-6BEE43A4FEA5}"/>
              </a:ext>
            </a:extLst>
          </p:cNvPr>
          <p:cNvSpPr txBox="1"/>
          <p:nvPr/>
        </p:nvSpPr>
        <p:spPr>
          <a:xfrm>
            <a:off x="1901686" y="3401263"/>
            <a:ext cx="8388626" cy="224676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pt-BR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Isto quer dizer que devemos pensar simultaneamente sobre </a:t>
            </a:r>
            <a:r>
              <a:rPr lang="pt-BR" sz="20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passado e o futuro. </a:t>
            </a:r>
            <a:r>
              <a:rPr lang="pt-BR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que aconteceu no passado quando tais políticas e práticas criticamente democráticas, densas, foram levadas para frente? E o que deve ser feito a longo prazo para </a:t>
            </a:r>
            <a:r>
              <a:rPr lang="pt-BR" sz="2000" b="1" i="1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defender</a:t>
            </a:r>
            <a:r>
              <a:rPr lang="pt-BR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essas políticas e práticas, quando grupos dominantes ocupam o espaço de reforma para seus próprios propósitos, e quando a direita responder, como certamente fará? (MAYER, 2016, MCLEAN, 2017)? (APPLE, 2017, p. 913)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71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isósceles 3">
            <a:extLst>
              <a:ext uri="{FF2B5EF4-FFF2-40B4-BE49-F238E27FC236}">
                <a16:creationId xmlns:a16="http://schemas.microsoft.com/office/drawing/2014/main" id="{65DD70B2-618E-4B36-8231-9BE94CB5A80B}"/>
              </a:ext>
            </a:extLst>
          </p:cNvPr>
          <p:cNvSpPr/>
          <p:nvPr/>
        </p:nvSpPr>
        <p:spPr>
          <a:xfrm flipH="1">
            <a:off x="9382538" y="5432588"/>
            <a:ext cx="2809461" cy="1425412"/>
          </a:xfrm>
          <a:prstGeom prst="triangle">
            <a:avLst>
              <a:gd name="adj" fmla="val 0"/>
            </a:avLst>
          </a:prstGeom>
          <a:solidFill>
            <a:srgbClr val="946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riângulo isósceles 4">
            <a:extLst>
              <a:ext uri="{FF2B5EF4-FFF2-40B4-BE49-F238E27FC236}">
                <a16:creationId xmlns:a16="http://schemas.microsoft.com/office/drawing/2014/main" id="{3649E0D5-7370-4F9E-A138-D50F2D293DC7}"/>
              </a:ext>
            </a:extLst>
          </p:cNvPr>
          <p:cNvSpPr/>
          <p:nvPr/>
        </p:nvSpPr>
        <p:spPr>
          <a:xfrm>
            <a:off x="-1" y="5472344"/>
            <a:ext cx="2809461" cy="1425412"/>
          </a:xfrm>
          <a:prstGeom prst="triangle">
            <a:avLst>
              <a:gd name="adj" fmla="val 0"/>
            </a:avLst>
          </a:prstGeom>
          <a:solidFill>
            <a:srgbClr val="F6A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47D9365-968F-4139-B08C-D367182728F0}"/>
              </a:ext>
            </a:extLst>
          </p:cNvPr>
          <p:cNvSpPr txBox="1"/>
          <p:nvPr/>
        </p:nvSpPr>
        <p:spPr>
          <a:xfrm>
            <a:off x="993913" y="795995"/>
            <a:ext cx="10283687" cy="5021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EXPANDIR NOSSAS RESPONSABILIDADES</a:t>
            </a:r>
          </a:p>
          <a:p>
            <a:pPr algn="just">
              <a:lnSpc>
                <a:spcPct val="150000"/>
              </a:lnSpc>
            </a:pPr>
            <a:endParaRPr lang="pt-BR" sz="1800" b="1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Quais são as nossas responsabilidades?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Política de união descentralizada.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autor argumenta a favor de um </a:t>
            </a:r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papel ainda mais ativista para educadores críticos (“intelectuais públicos”)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apoiar e participar dos movimentos transformadores (propostas </a:t>
            </a:r>
            <a:r>
              <a:rPr lang="pt-BR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contra-hegemônicas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Visão de </a:t>
            </a:r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“intelectual orgânico” de Gram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sci: baseando-se na premissa de que uma educação contra-hegemônica não é aquela que não faz uso do “conhecimento de elite”, mas que o apropria e a reconstrói de maneira que sua forma e seu conteúdo sirvam para as necessidades progressistas e sociais. </a:t>
            </a:r>
          </a:p>
        </p:txBody>
      </p:sp>
    </p:spTree>
    <p:extLst>
      <p:ext uri="{BB962C8B-B14F-4D97-AF65-F5344CB8AC3E}">
        <p14:creationId xmlns:p14="http://schemas.microsoft.com/office/powerpoint/2010/main" val="127697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isósceles 3">
            <a:extLst>
              <a:ext uri="{FF2B5EF4-FFF2-40B4-BE49-F238E27FC236}">
                <a16:creationId xmlns:a16="http://schemas.microsoft.com/office/drawing/2014/main" id="{65DD70B2-618E-4B36-8231-9BE94CB5A80B}"/>
              </a:ext>
            </a:extLst>
          </p:cNvPr>
          <p:cNvSpPr/>
          <p:nvPr/>
        </p:nvSpPr>
        <p:spPr>
          <a:xfrm flipH="1">
            <a:off x="9899373" y="5698434"/>
            <a:ext cx="2292625" cy="1159565"/>
          </a:xfrm>
          <a:prstGeom prst="triangle">
            <a:avLst>
              <a:gd name="adj" fmla="val 0"/>
            </a:avLst>
          </a:prstGeom>
          <a:solidFill>
            <a:srgbClr val="946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riângulo isósceles 4">
            <a:extLst>
              <a:ext uri="{FF2B5EF4-FFF2-40B4-BE49-F238E27FC236}">
                <a16:creationId xmlns:a16="http://schemas.microsoft.com/office/drawing/2014/main" id="{3649E0D5-7370-4F9E-A138-D50F2D293DC7}"/>
              </a:ext>
            </a:extLst>
          </p:cNvPr>
          <p:cNvSpPr/>
          <p:nvPr/>
        </p:nvSpPr>
        <p:spPr>
          <a:xfrm>
            <a:off x="-1" y="5883964"/>
            <a:ext cx="2411897" cy="1040295"/>
          </a:xfrm>
          <a:prstGeom prst="triangle">
            <a:avLst>
              <a:gd name="adj" fmla="val 0"/>
            </a:avLst>
          </a:prstGeom>
          <a:solidFill>
            <a:srgbClr val="F6A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B363F71B-27DC-45C6-AFC5-12AFFC146672}"/>
              </a:ext>
            </a:extLst>
          </p:cNvPr>
          <p:cNvSpPr txBox="1"/>
          <p:nvPr/>
        </p:nvSpPr>
        <p:spPr>
          <a:xfrm>
            <a:off x="331304" y="267204"/>
            <a:ext cx="11343861" cy="66428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2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 tarefas para criar e defender essas conexões orgânicas</a:t>
            </a:r>
            <a:r>
              <a:rPr lang="pt-BR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“Testemunhar a </a:t>
            </a:r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negatividade”: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conhecer os modos pelos quais a política e a prática educacional são conectadas às relações de exploração e dominação, e as lutas contra tais relações, na sociedade maior (conhecer o contexto).</a:t>
            </a:r>
          </a:p>
          <a:p>
            <a:pPr algn="just">
              <a:lnSpc>
                <a:spcPct val="150000"/>
              </a:lnSpc>
            </a:pPr>
            <a:r>
              <a:rPr lang="pt-B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Indicar </a:t>
            </a:r>
            <a:r>
              <a:rPr lang="pt-BR" sz="24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contradições e espaços 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ação possível nos quais ações </a:t>
            </a:r>
            <a:r>
              <a:rPr lang="pt-BR" sz="2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contra-hegemônicas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acontecem ou podem acontecer.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A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gir como “</a:t>
            </a:r>
            <a:r>
              <a:rPr lang="pt-BR" sz="24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secretários” 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os grupos de pessoas e os movimentos sociais que estão atualmente engajados em enfrentar relações existentes de poder desigual (documentar esses ganhos ainda exige que continuemos a não ser românticos, para ser plenamente conscientes de que não somos os únicos atores neste terreno.</a:t>
            </a:r>
          </a:p>
          <a:p>
            <a:pPr algn="just">
              <a:lnSpc>
                <a:spcPct val="150000"/>
              </a:lnSpc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31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isósceles 3">
            <a:extLst>
              <a:ext uri="{FF2B5EF4-FFF2-40B4-BE49-F238E27FC236}">
                <a16:creationId xmlns:a16="http://schemas.microsoft.com/office/drawing/2014/main" id="{65DD70B2-618E-4B36-8231-9BE94CB5A80B}"/>
              </a:ext>
            </a:extLst>
          </p:cNvPr>
          <p:cNvSpPr/>
          <p:nvPr/>
        </p:nvSpPr>
        <p:spPr>
          <a:xfrm flipH="1">
            <a:off x="9899373" y="5698434"/>
            <a:ext cx="2292625" cy="1159565"/>
          </a:xfrm>
          <a:prstGeom prst="triangle">
            <a:avLst>
              <a:gd name="adj" fmla="val 0"/>
            </a:avLst>
          </a:prstGeom>
          <a:solidFill>
            <a:srgbClr val="946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riângulo isósceles 4">
            <a:extLst>
              <a:ext uri="{FF2B5EF4-FFF2-40B4-BE49-F238E27FC236}">
                <a16:creationId xmlns:a16="http://schemas.microsoft.com/office/drawing/2014/main" id="{3649E0D5-7370-4F9E-A138-D50F2D293DC7}"/>
              </a:ext>
            </a:extLst>
          </p:cNvPr>
          <p:cNvSpPr/>
          <p:nvPr/>
        </p:nvSpPr>
        <p:spPr>
          <a:xfrm>
            <a:off x="-1" y="5883964"/>
            <a:ext cx="2411897" cy="1040295"/>
          </a:xfrm>
          <a:prstGeom prst="triangle">
            <a:avLst>
              <a:gd name="adj" fmla="val 0"/>
            </a:avLst>
          </a:prstGeom>
          <a:solidFill>
            <a:srgbClr val="F6A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B363F71B-27DC-45C6-AFC5-12AFFC146672}"/>
              </a:ext>
            </a:extLst>
          </p:cNvPr>
          <p:cNvSpPr txBox="1"/>
          <p:nvPr/>
        </p:nvSpPr>
        <p:spPr>
          <a:xfrm>
            <a:off x="331304" y="267204"/>
            <a:ext cx="11343861" cy="668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2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 tarefas para criar e defender essas conexões orgânicas</a:t>
            </a:r>
            <a:r>
              <a:rPr lang="pt-BR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Quando </a:t>
            </a:r>
            <a:r>
              <a:rPr lang="pt-BR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Gramsci (1971) defendeu que uma das tarefas de uma educação verdadeiramente </a:t>
            </a:r>
            <a:r>
              <a:rPr lang="pt-BR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contra-hegmônica</a:t>
            </a:r>
            <a:r>
              <a:rPr lang="pt-BR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não era jogar fora o “conhecimento da elite”, mas </a:t>
            </a:r>
            <a:r>
              <a:rPr lang="pt-BR" sz="20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reconstruir sua forma e conteúdo </a:t>
            </a:r>
            <a:r>
              <a:rPr lang="pt-BR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que servisse às necessidades sociais genuinamente progressistas, ele deu uma chave a outro papel que intelectuais “orgânicos” e “públicos” poderiam assumir;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5) Manter vivas as tradições de trabalho radical e progressista (diante de ataques organizados contra as </a:t>
            </a:r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“memórias coletivas”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movimentos sociais críticos é absolutamente crucial que essas tradições sejam mantidas, renovadas, e quando for necessário, criticadas por suas limitações conceituais, empíricas, históricas e políticas);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6) Para tal, é necessário ter </a:t>
            </a:r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habilidade de falar para públicos bem diversos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(tarefa de aprender como falar em diferentes estilos e dizer coisas importantes em modos que não obrigam que o ouvinte ou o leitor faça todo o trabalho);</a:t>
            </a:r>
          </a:p>
          <a:p>
            <a:pPr algn="just">
              <a:lnSpc>
                <a:spcPct val="150000"/>
              </a:lnSpc>
            </a:pPr>
            <a:endParaRPr lang="pt-BR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61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isósceles 3">
            <a:extLst>
              <a:ext uri="{FF2B5EF4-FFF2-40B4-BE49-F238E27FC236}">
                <a16:creationId xmlns:a16="http://schemas.microsoft.com/office/drawing/2014/main" id="{65DD70B2-618E-4B36-8231-9BE94CB5A80B}"/>
              </a:ext>
            </a:extLst>
          </p:cNvPr>
          <p:cNvSpPr/>
          <p:nvPr/>
        </p:nvSpPr>
        <p:spPr>
          <a:xfrm flipH="1">
            <a:off x="9621077" y="5526156"/>
            <a:ext cx="2570921" cy="1331843"/>
          </a:xfrm>
          <a:prstGeom prst="triangle">
            <a:avLst>
              <a:gd name="adj" fmla="val 0"/>
            </a:avLst>
          </a:prstGeom>
          <a:solidFill>
            <a:srgbClr val="946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riângulo isósceles 4">
            <a:extLst>
              <a:ext uri="{FF2B5EF4-FFF2-40B4-BE49-F238E27FC236}">
                <a16:creationId xmlns:a16="http://schemas.microsoft.com/office/drawing/2014/main" id="{3649E0D5-7370-4F9E-A138-D50F2D293DC7}"/>
              </a:ext>
            </a:extLst>
          </p:cNvPr>
          <p:cNvSpPr/>
          <p:nvPr/>
        </p:nvSpPr>
        <p:spPr>
          <a:xfrm>
            <a:off x="0" y="5804452"/>
            <a:ext cx="2385392" cy="1119808"/>
          </a:xfrm>
          <a:prstGeom prst="triangle">
            <a:avLst>
              <a:gd name="adj" fmla="val 0"/>
            </a:avLst>
          </a:prstGeom>
          <a:solidFill>
            <a:srgbClr val="F6A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0149E3C-6E44-49CD-B396-B3234E1D8531}"/>
              </a:ext>
            </a:extLst>
          </p:cNvPr>
          <p:cNvSpPr txBox="1"/>
          <p:nvPr/>
        </p:nvSpPr>
        <p:spPr>
          <a:xfrm>
            <a:off x="921025" y="1016149"/>
            <a:ext cx="10349949" cy="54425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7) Tornar-se um </a:t>
            </a:r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intelectual “orgânico” ou “público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para agir e aprender em harmonia com os movimentos sociais progressistas que o seu trabalho supostamente apoia, ou dentro de movimentos que se opõem aos pressupostos e às políticas da direita que eles analisam de modo crítico.</a:t>
            </a:r>
          </a:p>
          <a:p>
            <a:pPr algn="just">
              <a:lnSpc>
                <a:spcPct val="150000"/>
              </a:lnSpc>
            </a:pP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8) Ser um </a:t>
            </a:r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pesquisador sério e também um membro engajado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uma sociedade que é manchada por desigualdades persistentes (compromisso duplo: com a pesquisa socialmente comprometida e com a participação em movimentos cujos objetivos são interromper a dominação.</a:t>
            </a:r>
          </a:p>
          <a:p>
            <a:pPr algn="just">
              <a:lnSpc>
                <a:spcPct val="150000"/>
              </a:lnSpc>
            </a:pPr>
            <a:endParaRPr lang="pt-B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25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isósceles 3">
            <a:extLst>
              <a:ext uri="{FF2B5EF4-FFF2-40B4-BE49-F238E27FC236}">
                <a16:creationId xmlns:a16="http://schemas.microsoft.com/office/drawing/2014/main" id="{65DD70B2-618E-4B36-8231-9BE94CB5A80B}"/>
              </a:ext>
            </a:extLst>
          </p:cNvPr>
          <p:cNvSpPr/>
          <p:nvPr/>
        </p:nvSpPr>
        <p:spPr>
          <a:xfrm flipH="1">
            <a:off x="9819860" y="5734464"/>
            <a:ext cx="2372138" cy="1123535"/>
          </a:xfrm>
          <a:prstGeom prst="triangle">
            <a:avLst>
              <a:gd name="adj" fmla="val 0"/>
            </a:avLst>
          </a:prstGeom>
          <a:solidFill>
            <a:srgbClr val="946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riângulo isósceles 4">
            <a:extLst>
              <a:ext uri="{FF2B5EF4-FFF2-40B4-BE49-F238E27FC236}">
                <a16:creationId xmlns:a16="http://schemas.microsoft.com/office/drawing/2014/main" id="{3649E0D5-7370-4F9E-A138-D50F2D293DC7}"/>
              </a:ext>
            </a:extLst>
          </p:cNvPr>
          <p:cNvSpPr/>
          <p:nvPr/>
        </p:nvSpPr>
        <p:spPr>
          <a:xfrm>
            <a:off x="-1" y="5910470"/>
            <a:ext cx="2160105" cy="1013790"/>
          </a:xfrm>
          <a:prstGeom prst="triangle">
            <a:avLst>
              <a:gd name="adj" fmla="val 0"/>
            </a:avLst>
          </a:prstGeom>
          <a:solidFill>
            <a:srgbClr val="F6A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Picture 2" descr="Michael Apple é o palestrante convidado da aula magna do Mestrado ...">
            <a:extLst>
              <a:ext uri="{FF2B5EF4-FFF2-40B4-BE49-F238E27FC236}">
                <a16:creationId xmlns:a16="http://schemas.microsoft.com/office/drawing/2014/main" id="{1B9D53E3-7D7E-4FFF-9F7F-14B176C4E7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65" t="-1" r="31136" b="-1"/>
          <a:stretch/>
        </p:blipFill>
        <p:spPr bwMode="auto">
          <a:xfrm>
            <a:off x="9382538" y="200639"/>
            <a:ext cx="2597427" cy="2538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C8A311CD-AC66-43C6-AB5D-4E5D0E6B2737}"/>
              </a:ext>
            </a:extLst>
          </p:cNvPr>
          <p:cNvSpPr txBox="1"/>
          <p:nvPr/>
        </p:nvSpPr>
        <p:spPr>
          <a:xfrm>
            <a:off x="212035" y="200639"/>
            <a:ext cx="8958469" cy="30880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Michael Whitman Apple</a:t>
            </a:r>
            <a:r>
              <a:rPr lang="pt-B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asceu na cidade de Patterson, nos Estados Unidos, em 1942. Descendente de imigrantes russos, membro de uma família de trabalhadores.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Logo cedo ele se engajou politicamente, primeiro no ambiente escolar e posteriormente no contexto acadêmico.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202122"/>
                </a:solidFill>
                <a:latin typeface="Arial" panose="020B0604020202020204" pitchFamily="34" charset="0"/>
              </a:rPr>
              <a:t>T</a:t>
            </a:r>
            <a:r>
              <a:rPr lang="pt-B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rabalhou em escolas primárias e secundárias em </a:t>
            </a:r>
            <a:r>
              <a:rPr lang="pt-BR" b="0" i="0" strike="noStrike" dirty="0">
                <a:effectLst/>
                <a:latin typeface="Arial" panose="020B0604020202020204" pitchFamily="34" charset="0"/>
              </a:rPr>
              <a:t>New Jersey</a:t>
            </a:r>
            <a:r>
              <a:rPr lang="pt-BR" b="0" i="0" dirty="0">
                <a:effectLst/>
                <a:latin typeface="Arial" panose="020B0604020202020204" pitchFamily="34" charset="0"/>
              </a:rPr>
              <a:t>, onde cresceu, e também atuou como presidente </a:t>
            </a:r>
            <a:r>
              <a:rPr lang="pt-BR" b="0" i="0" strike="noStrike" dirty="0">
                <a:effectLst/>
                <a:latin typeface="Arial" panose="020B0604020202020204" pitchFamily="34" charset="0"/>
              </a:rPr>
              <a:t>do sindicato</a:t>
            </a:r>
            <a:r>
              <a:rPr lang="pt-BR" b="0" i="0" dirty="0">
                <a:effectLst/>
                <a:latin typeface="Arial" panose="020B0604020202020204" pitchFamily="34" charset="0"/>
              </a:rPr>
              <a:t> de </a:t>
            </a:r>
            <a:r>
              <a:rPr lang="pt-BR" b="0" i="0" strike="noStrike" dirty="0">
                <a:effectLst/>
                <a:latin typeface="Arial" panose="020B0604020202020204" pitchFamily="34" charset="0"/>
              </a:rPr>
              <a:t>professores</a:t>
            </a:r>
            <a:r>
              <a:rPr lang="pt-B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 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69971E54-6978-41AA-9950-2AA522856DFA}"/>
              </a:ext>
            </a:extLst>
          </p:cNvPr>
          <p:cNvSpPr txBox="1"/>
          <p:nvPr/>
        </p:nvSpPr>
        <p:spPr>
          <a:xfrm>
            <a:off x="2679310" y="6396335"/>
            <a:ext cx="75868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200" dirty="0"/>
              <a:t>Fontes: https://www.infoescola.com/pedagogia/a-pedagogia-critica-de-</a:t>
            </a:r>
            <a:r>
              <a:rPr lang="pt-BR" sz="1200" dirty="0" err="1"/>
              <a:t>michael</a:t>
            </a:r>
            <a:r>
              <a:rPr lang="pt-BR" sz="1200" dirty="0"/>
              <a:t>-</a:t>
            </a:r>
            <a:r>
              <a:rPr lang="pt-BR" sz="1200" dirty="0" err="1"/>
              <a:t>apple</a:t>
            </a:r>
            <a:r>
              <a:rPr lang="pt-BR" sz="1200" dirty="0"/>
              <a:t>/; https://en.wikipedia.org/wiki/</a:t>
            </a:r>
            <a:r>
              <a:rPr lang="pt-BR" sz="1200" dirty="0" err="1"/>
              <a:t>Michael_Apple</a:t>
            </a:r>
            <a:r>
              <a:rPr lang="pt-BR" sz="1200" dirty="0"/>
              <a:t>.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748EC7F3-26C4-4287-A206-AFD80DD6611A}"/>
              </a:ext>
            </a:extLst>
          </p:cNvPr>
          <p:cNvSpPr txBox="1"/>
          <p:nvPr/>
        </p:nvSpPr>
        <p:spPr>
          <a:xfrm>
            <a:off x="212034" y="3195769"/>
            <a:ext cx="11767930" cy="29495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Por mais de três décadas, Apple trabalhou com educadores, sindicatos, grupos dissidentes e governos em todo o mundo na democratização de políticas e práticas educacionais.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1970-2018: Professor de Currículo e Estudos de Políticas Educacionais e de Instrução da Universidade de Wisconsin-Madison, EUA (Cadeira John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Bascom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distinção recebida em reconhecimento às excepcionais contribuições de docente para sua área de atuação).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Estuda o currículo a partir da perspectiva crítica.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Temáticas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 Currículo, Ensino e Estudos de Política Educacional. </a:t>
            </a:r>
          </a:p>
        </p:txBody>
      </p:sp>
    </p:spTree>
    <p:extLst>
      <p:ext uri="{BB962C8B-B14F-4D97-AF65-F5344CB8AC3E}">
        <p14:creationId xmlns:p14="http://schemas.microsoft.com/office/powerpoint/2010/main" val="258379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isósceles 3">
            <a:extLst>
              <a:ext uri="{FF2B5EF4-FFF2-40B4-BE49-F238E27FC236}">
                <a16:creationId xmlns:a16="http://schemas.microsoft.com/office/drawing/2014/main" id="{65DD70B2-618E-4B36-8231-9BE94CB5A80B}"/>
              </a:ext>
            </a:extLst>
          </p:cNvPr>
          <p:cNvSpPr/>
          <p:nvPr/>
        </p:nvSpPr>
        <p:spPr>
          <a:xfrm flipH="1">
            <a:off x="9382538" y="5432588"/>
            <a:ext cx="2809461" cy="1425412"/>
          </a:xfrm>
          <a:prstGeom prst="triangle">
            <a:avLst>
              <a:gd name="adj" fmla="val 0"/>
            </a:avLst>
          </a:prstGeom>
          <a:solidFill>
            <a:srgbClr val="946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riângulo isósceles 4">
            <a:extLst>
              <a:ext uri="{FF2B5EF4-FFF2-40B4-BE49-F238E27FC236}">
                <a16:creationId xmlns:a16="http://schemas.microsoft.com/office/drawing/2014/main" id="{3649E0D5-7370-4F9E-A138-D50F2D293DC7}"/>
              </a:ext>
            </a:extLst>
          </p:cNvPr>
          <p:cNvSpPr/>
          <p:nvPr/>
        </p:nvSpPr>
        <p:spPr>
          <a:xfrm>
            <a:off x="-1" y="5472344"/>
            <a:ext cx="2809461" cy="1425412"/>
          </a:xfrm>
          <a:prstGeom prst="triangle">
            <a:avLst>
              <a:gd name="adj" fmla="val 0"/>
            </a:avLst>
          </a:prstGeom>
          <a:solidFill>
            <a:srgbClr val="F6A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041D942-BB25-4C3A-B5ED-ECFFAC1F51F2}"/>
              </a:ext>
            </a:extLst>
          </p:cNvPr>
          <p:cNvSpPr txBox="1"/>
          <p:nvPr/>
        </p:nvSpPr>
        <p:spPr>
          <a:xfrm>
            <a:off x="669235" y="988423"/>
            <a:ext cx="10853530" cy="22398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Usar o privilégio que possui como intelectual/ativista 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abrir espaços em faculdades e universidades e em outros lugares para aqueles que não têm voz naquele espaço e nos locais “profissionais” a que o professor tem acesso, ficando numa posição privilegiada). 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092F2D8-A8C2-4C06-B5BA-B3BE8EEE87ED}"/>
              </a:ext>
            </a:extLst>
          </p:cNvPr>
          <p:cNvSpPr txBox="1"/>
          <p:nvPr/>
        </p:nvSpPr>
        <p:spPr>
          <a:xfrm>
            <a:off x="2266122" y="3519512"/>
            <a:ext cx="6440555" cy="1694695"/>
          </a:xfrm>
          <a:prstGeom prst="rect">
            <a:avLst/>
          </a:prstGeom>
          <a:noFill/>
          <a:ln>
            <a:solidFill>
              <a:srgbClr val="BF4D35"/>
            </a:solidFill>
            <a:prstDash val="dashDot"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Apple destaca que esta </a:t>
            </a:r>
            <a:r>
              <a:rPr lang="pt-BR" sz="24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lista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 apenas o início;</a:t>
            </a:r>
            <a:r>
              <a:rPr lang="pt-BR" sz="2400" b="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precisa ser ampliada constantemente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que nenhuma das atividades será </a:t>
            </a:r>
            <a:r>
              <a:rPr lang="pt-BR" sz="24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fácil</a:t>
            </a:r>
            <a:r>
              <a:rPr lang="pt-BR" sz="24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. </a:t>
            </a:r>
            <a:endParaRPr lang="pt-B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2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isósceles 3">
            <a:extLst>
              <a:ext uri="{FF2B5EF4-FFF2-40B4-BE49-F238E27FC236}">
                <a16:creationId xmlns:a16="http://schemas.microsoft.com/office/drawing/2014/main" id="{65DD70B2-618E-4B36-8231-9BE94CB5A80B}"/>
              </a:ext>
            </a:extLst>
          </p:cNvPr>
          <p:cNvSpPr/>
          <p:nvPr/>
        </p:nvSpPr>
        <p:spPr>
          <a:xfrm flipH="1">
            <a:off x="10058396" y="5934668"/>
            <a:ext cx="2133602" cy="923332"/>
          </a:xfrm>
          <a:prstGeom prst="triangle">
            <a:avLst>
              <a:gd name="adj" fmla="val 0"/>
            </a:avLst>
          </a:prstGeom>
          <a:solidFill>
            <a:srgbClr val="946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riângulo isósceles 4">
            <a:extLst>
              <a:ext uri="{FF2B5EF4-FFF2-40B4-BE49-F238E27FC236}">
                <a16:creationId xmlns:a16="http://schemas.microsoft.com/office/drawing/2014/main" id="{3649E0D5-7370-4F9E-A138-D50F2D293DC7}"/>
              </a:ext>
            </a:extLst>
          </p:cNvPr>
          <p:cNvSpPr/>
          <p:nvPr/>
        </p:nvSpPr>
        <p:spPr>
          <a:xfrm>
            <a:off x="-1" y="6000928"/>
            <a:ext cx="2133601" cy="923331"/>
          </a:xfrm>
          <a:prstGeom prst="triangle">
            <a:avLst>
              <a:gd name="adj" fmla="val 0"/>
            </a:avLst>
          </a:prstGeom>
          <a:solidFill>
            <a:srgbClr val="F6A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81808C76-57BD-478E-94A9-63931F334A38}"/>
              </a:ext>
            </a:extLst>
          </p:cNvPr>
          <p:cNvSpPr txBox="1"/>
          <p:nvPr/>
        </p:nvSpPr>
        <p:spPr>
          <a:xfrm>
            <a:off x="331304" y="212899"/>
            <a:ext cx="11436626" cy="1287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ESPERANÇA COMO RECURSO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autor salienta que e</a:t>
            </a:r>
            <a:r>
              <a:rPr lang="pt-BR" sz="18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xistem </a:t>
            </a:r>
            <a:r>
              <a:rPr lang="pt-BR" sz="18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riscos bem reais em engajar-se </a:t>
            </a:r>
            <a:r>
              <a:rPr lang="pt-BR" sz="18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individualmente e coletivamente nas ações listadas anteriormente. 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D1B6104-67BC-4975-9683-9560FB2D3992}"/>
              </a:ext>
            </a:extLst>
          </p:cNvPr>
          <p:cNvSpPr txBox="1"/>
          <p:nvPr/>
        </p:nvSpPr>
        <p:spPr>
          <a:xfrm>
            <a:off x="722244" y="1718811"/>
            <a:ext cx="10747512" cy="92333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 se não estamos preparados para assumir os riscos, como podemos criticar outros por não fazerem o mesmo? </a:t>
            </a:r>
          </a:p>
          <a:p>
            <a:pPr algn="just"/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Assim, precisamos </a:t>
            </a:r>
            <a:r>
              <a:rPr lang="pt-BR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continuar a agir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(APLLE, 2017, p. 919)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8C9A204-EEEA-4FFB-8380-8D84B87AA1A5}"/>
              </a:ext>
            </a:extLst>
          </p:cNvPr>
          <p:cNvSpPr txBox="1"/>
          <p:nvPr/>
        </p:nvSpPr>
        <p:spPr>
          <a:xfrm>
            <a:off x="722245" y="3070635"/>
            <a:ext cx="10747511" cy="92333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Raymond Williams nos lembra que criar e defender uma democracia crítica e integralmente participativa exige </a:t>
            </a:r>
            <a:r>
              <a:rPr lang="pt-BR" sz="18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fornecimento das condições 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fazem com que seja possível para todas as pessoas participar integralmente, de fato. (APLLE, 2017, p. 919)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0ECC2238-0908-4D5A-9E05-1E97BD4F052D}"/>
              </a:ext>
            </a:extLst>
          </p:cNvPr>
          <p:cNvSpPr txBox="1"/>
          <p:nvPr/>
        </p:nvSpPr>
        <p:spPr>
          <a:xfrm>
            <a:off x="722246" y="4422459"/>
            <a:ext cx="10747510" cy="147732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tarefa parece tão grande. Isto pode ser desanimador e até paralisante. Mas devemos começar em algum lugar. Precisamos resistir ativamente ao pressuposto muito difundido de que a educação não é poderosa como agente de transformação, que só pode ser transformada depois que a “sociedade” for transformada. As instituições educacionais e as pessoas que nelas trabalham são partes fundamentais da sociedade. Lutas são partes essenciais da guerra de posição (APPLE, 2017, p. 920)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627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isósceles 3">
            <a:extLst>
              <a:ext uri="{FF2B5EF4-FFF2-40B4-BE49-F238E27FC236}">
                <a16:creationId xmlns:a16="http://schemas.microsoft.com/office/drawing/2014/main" id="{65DD70B2-618E-4B36-8231-9BE94CB5A80B}"/>
              </a:ext>
            </a:extLst>
          </p:cNvPr>
          <p:cNvSpPr/>
          <p:nvPr/>
        </p:nvSpPr>
        <p:spPr>
          <a:xfrm flipH="1">
            <a:off x="9382538" y="5432588"/>
            <a:ext cx="2809461" cy="1425412"/>
          </a:xfrm>
          <a:prstGeom prst="triangle">
            <a:avLst>
              <a:gd name="adj" fmla="val 0"/>
            </a:avLst>
          </a:prstGeom>
          <a:solidFill>
            <a:srgbClr val="946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riângulo isósceles 4">
            <a:extLst>
              <a:ext uri="{FF2B5EF4-FFF2-40B4-BE49-F238E27FC236}">
                <a16:creationId xmlns:a16="http://schemas.microsoft.com/office/drawing/2014/main" id="{3649E0D5-7370-4F9E-A138-D50F2D293DC7}"/>
              </a:ext>
            </a:extLst>
          </p:cNvPr>
          <p:cNvSpPr/>
          <p:nvPr/>
        </p:nvSpPr>
        <p:spPr>
          <a:xfrm>
            <a:off x="-1" y="5472344"/>
            <a:ext cx="2809461" cy="1425412"/>
          </a:xfrm>
          <a:prstGeom prst="triangle">
            <a:avLst>
              <a:gd name="adj" fmla="val 0"/>
            </a:avLst>
          </a:prstGeom>
          <a:solidFill>
            <a:srgbClr val="F6A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30C1227-4603-4618-8A08-D3A84DD3F8BE}"/>
              </a:ext>
            </a:extLst>
          </p:cNvPr>
          <p:cNvSpPr txBox="1"/>
          <p:nvPr/>
        </p:nvSpPr>
        <p:spPr>
          <a:xfrm>
            <a:off x="881268" y="847747"/>
            <a:ext cx="110258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melhor que podemos fazer, então, é tratar a </a:t>
            </a:r>
            <a:r>
              <a:rPr lang="pt-BR" sz="18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luta para avançar 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 trilhas de empoderamento social.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46D5F4A-0012-43F8-8113-24D5074645DD}"/>
              </a:ext>
            </a:extLst>
          </p:cNvPr>
          <p:cNvSpPr txBox="1"/>
          <p:nvPr/>
        </p:nvSpPr>
        <p:spPr>
          <a:xfrm>
            <a:off x="1523998" y="1775884"/>
            <a:ext cx="9210261" cy="8720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 vez que as inevitabilidades são questionadas, podemos começar juntando nossos recursos por uma jornada de esperança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(WILLIAMS, 1983, apud APPLE, 2017, p. 921)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D3B22C57-5F0E-4467-BEB1-8DCFB67396F8}"/>
              </a:ext>
            </a:extLst>
          </p:cNvPr>
          <p:cNvSpPr txBox="1"/>
          <p:nvPr/>
        </p:nvSpPr>
        <p:spPr>
          <a:xfrm>
            <a:off x="881268" y="3431145"/>
            <a:ext cx="10495722" cy="1859163"/>
          </a:xfrm>
          <a:prstGeom prst="rect">
            <a:avLst/>
          </a:prstGeom>
          <a:noFill/>
          <a:ln w="57150">
            <a:solidFill>
              <a:srgbClr val="C00000"/>
            </a:solidFill>
            <a:prstDash val="dash"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luta para democracia crítica em educação é uma </a:t>
            </a:r>
            <a:r>
              <a:rPr lang="pt-BR" sz="26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chave</a:t>
            </a:r>
            <a:r>
              <a:rPr lang="pt-BR" sz="2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enfrentar as “inevitabilidades”. Continuemos a agir. O futuro das nossas nações depende disso. (</a:t>
            </a:r>
            <a:r>
              <a:rPr lang="pt-BR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APPLE, 2017, p. 921)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66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isósceles 3">
            <a:extLst>
              <a:ext uri="{FF2B5EF4-FFF2-40B4-BE49-F238E27FC236}">
                <a16:creationId xmlns:a16="http://schemas.microsoft.com/office/drawing/2014/main" id="{65DD70B2-618E-4B36-8231-9BE94CB5A80B}"/>
              </a:ext>
            </a:extLst>
          </p:cNvPr>
          <p:cNvSpPr/>
          <p:nvPr/>
        </p:nvSpPr>
        <p:spPr>
          <a:xfrm flipH="1">
            <a:off x="9382538" y="5432588"/>
            <a:ext cx="2809461" cy="1425412"/>
          </a:xfrm>
          <a:prstGeom prst="triangle">
            <a:avLst>
              <a:gd name="adj" fmla="val 0"/>
            </a:avLst>
          </a:prstGeom>
          <a:solidFill>
            <a:srgbClr val="946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riângulo isósceles 4">
            <a:extLst>
              <a:ext uri="{FF2B5EF4-FFF2-40B4-BE49-F238E27FC236}">
                <a16:creationId xmlns:a16="http://schemas.microsoft.com/office/drawing/2014/main" id="{3649E0D5-7370-4F9E-A138-D50F2D293DC7}"/>
              </a:ext>
            </a:extLst>
          </p:cNvPr>
          <p:cNvSpPr/>
          <p:nvPr/>
        </p:nvSpPr>
        <p:spPr>
          <a:xfrm>
            <a:off x="-1" y="5472344"/>
            <a:ext cx="2809461" cy="1425412"/>
          </a:xfrm>
          <a:prstGeom prst="triangle">
            <a:avLst>
              <a:gd name="adj" fmla="val 0"/>
            </a:avLst>
          </a:prstGeom>
          <a:solidFill>
            <a:srgbClr val="F6A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93A65BB0-BD96-4DE7-B067-90C85C7A2D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173" y="183601"/>
            <a:ext cx="2424383" cy="3181471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EF98540C-9F0A-407A-8DA7-A0BAC3579E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7074" y="162262"/>
            <a:ext cx="2231193" cy="3324625"/>
          </a:xfrm>
          <a:prstGeom prst="rect">
            <a:avLst/>
          </a:prstGeom>
        </p:spPr>
      </p:pic>
      <p:pic>
        <p:nvPicPr>
          <p:cNvPr id="1026" name="Picture 2" descr="Política Cultural e Educação - michael w. apple">
            <a:extLst>
              <a:ext uri="{FF2B5EF4-FFF2-40B4-BE49-F238E27FC236}">
                <a16:creationId xmlns:a16="http://schemas.microsoft.com/office/drawing/2014/main" id="{4858DC10-DEF1-42DF-9AE3-D28319F3EE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09" y="3486887"/>
            <a:ext cx="2231193" cy="3269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ducando a Direita - Michel W. Apple - Compra Livros na Fnac.pt">
            <a:extLst>
              <a:ext uri="{FF2B5EF4-FFF2-40B4-BE49-F238E27FC236}">
                <a16:creationId xmlns:a16="http://schemas.microsoft.com/office/drawing/2014/main" id="{62135D73-F130-438D-BF3D-FE8E5F9010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17" r="18711"/>
          <a:stretch/>
        </p:blipFill>
        <p:spPr bwMode="auto">
          <a:xfrm>
            <a:off x="9768634" y="3252530"/>
            <a:ext cx="2231193" cy="3504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ichael Apple - WOOK">
            <a:extLst>
              <a:ext uri="{FF2B5EF4-FFF2-40B4-BE49-F238E27FC236}">
                <a16:creationId xmlns:a16="http://schemas.microsoft.com/office/drawing/2014/main" id="{EBF4EC50-5621-4A7E-BD0E-26910FD288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464" y="162262"/>
            <a:ext cx="2030727" cy="318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Livro: Política Cultural e Educação - Michael W. Apple | Estante Virtual">
            <a:extLst>
              <a:ext uri="{FF2B5EF4-FFF2-40B4-BE49-F238E27FC236}">
                <a16:creationId xmlns:a16="http://schemas.microsoft.com/office/drawing/2014/main" id="{E082D738-57DE-4D99-914A-C9E959F9D3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9463" y="3486887"/>
            <a:ext cx="2418636" cy="3373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C57542CD-5DAE-49BA-A4A9-B28175667BEC}"/>
              </a:ext>
            </a:extLst>
          </p:cNvPr>
          <p:cNvSpPr txBox="1"/>
          <p:nvPr/>
        </p:nvSpPr>
        <p:spPr>
          <a:xfrm>
            <a:off x="9995603" y="183601"/>
            <a:ext cx="2030727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Algumas obras</a:t>
            </a:r>
          </a:p>
        </p:txBody>
      </p:sp>
    </p:spTree>
    <p:extLst>
      <p:ext uri="{BB962C8B-B14F-4D97-AF65-F5344CB8AC3E}">
        <p14:creationId xmlns:p14="http://schemas.microsoft.com/office/powerpoint/2010/main" val="3750296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isósceles 3">
            <a:extLst>
              <a:ext uri="{FF2B5EF4-FFF2-40B4-BE49-F238E27FC236}">
                <a16:creationId xmlns:a16="http://schemas.microsoft.com/office/drawing/2014/main" id="{65DD70B2-618E-4B36-8231-9BE94CB5A80B}"/>
              </a:ext>
            </a:extLst>
          </p:cNvPr>
          <p:cNvSpPr/>
          <p:nvPr/>
        </p:nvSpPr>
        <p:spPr>
          <a:xfrm flipH="1">
            <a:off x="9382538" y="5432588"/>
            <a:ext cx="2809461" cy="1425412"/>
          </a:xfrm>
          <a:prstGeom prst="triangle">
            <a:avLst>
              <a:gd name="adj" fmla="val 0"/>
            </a:avLst>
          </a:prstGeom>
          <a:solidFill>
            <a:srgbClr val="946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riângulo isósceles 4">
            <a:extLst>
              <a:ext uri="{FF2B5EF4-FFF2-40B4-BE49-F238E27FC236}">
                <a16:creationId xmlns:a16="http://schemas.microsoft.com/office/drawing/2014/main" id="{3649E0D5-7370-4F9E-A138-D50F2D293DC7}"/>
              </a:ext>
            </a:extLst>
          </p:cNvPr>
          <p:cNvSpPr/>
          <p:nvPr/>
        </p:nvSpPr>
        <p:spPr>
          <a:xfrm>
            <a:off x="-1" y="5472344"/>
            <a:ext cx="2809461" cy="1425412"/>
          </a:xfrm>
          <a:prstGeom prst="triangle">
            <a:avLst>
              <a:gd name="adj" fmla="val 0"/>
            </a:avLst>
          </a:prstGeom>
          <a:solidFill>
            <a:srgbClr val="F6A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336793B-21A1-4D4F-A323-B6B58FDDC069}"/>
              </a:ext>
            </a:extLst>
          </p:cNvPr>
          <p:cNvSpPr txBox="1"/>
          <p:nvPr/>
        </p:nvSpPr>
        <p:spPr>
          <a:xfrm>
            <a:off x="384312" y="2527669"/>
            <a:ext cx="11529391" cy="34177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Teoria crítica do currículo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Ancorada no marxismo, </a:t>
            </a: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analisa o currículo a partir das determinantes econômicas,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compreendendo que essas relações têm uma ligação com o currículo.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Defende o caráter revolucionário da escola, entendendo que mesmo que a escola seja uma estrutura que auxilia na dominação pode, contraditoriamente, servir também para o </a:t>
            </a: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processo revolucionário.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autor alega que compreender os </a:t>
            </a: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aspectos estruturais que compõem o currículo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sejam expressos ou ocultos, é uma </a:t>
            </a: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tarefa necessária para o professor poder lutar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utilizando as armas do opressor contra a própria opressão, desvelando os elementos ideológicos que envolvem o currículo. </a:t>
            </a:r>
            <a:endParaRPr lang="pt-BR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4BC8B0BB-FF72-4905-BCF1-1130B9B8AB2B}"/>
              </a:ext>
            </a:extLst>
          </p:cNvPr>
          <p:cNvSpPr txBox="1"/>
          <p:nvPr/>
        </p:nvSpPr>
        <p:spPr>
          <a:xfrm>
            <a:off x="1524000" y="466307"/>
            <a:ext cx="8938589" cy="1881990"/>
          </a:xfrm>
          <a:prstGeom prst="rect">
            <a:avLst/>
          </a:prstGeom>
          <a:noFill/>
          <a:ln w="28575">
            <a:solidFill>
              <a:srgbClr val="BF4D35"/>
            </a:solidFill>
            <a:prstDash val="dash"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Os escritos de Apple nos auxiliam a compreender como o ambiente escolar pode servir de </a:t>
            </a:r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espaço de reprodução de valores hegemônicos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na sociedade por meio do currículo e, ao mesmo tempo, como espaço de produção de práticas de resistência e produção de relações democráticas.</a:t>
            </a:r>
          </a:p>
        </p:txBody>
      </p:sp>
    </p:spTree>
    <p:extLst>
      <p:ext uri="{BB962C8B-B14F-4D97-AF65-F5344CB8AC3E}">
        <p14:creationId xmlns:p14="http://schemas.microsoft.com/office/powerpoint/2010/main" val="351303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17BE31F-A129-45DD-8071-A63EC47D9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CA163AC-F477-454A-9FB4-81324C004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609D7097-03A6-4239-A2E0-784E82C236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813887E5-2F5F-4C9D-92F5-F80D937A8D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id="{57A4F98D-BAD2-4F7F-93D3-FD86C479A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Freeform 8">
              <a:extLst>
                <a:ext uri="{FF2B5EF4-FFF2-40B4-BE49-F238E27FC236}">
                  <a16:creationId xmlns:a16="http://schemas.microsoft.com/office/drawing/2014/main" id="{FBA2120E-6E1E-4A2B-9CD8-94C39AD806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Freeform 9">
              <a:extLst>
                <a:ext uri="{FF2B5EF4-FFF2-40B4-BE49-F238E27FC236}">
                  <a16:creationId xmlns:a16="http://schemas.microsoft.com/office/drawing/2014/main" id="{264DA4AC-C3A7-46CE-96BA-018B8FCFEF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Freeform 10">
              <a:extLst>
                <a:ext uri="{FF2B5EF4-FFF2-40B4-BE49-F238E27FC236}">
                  <a16:creationId xmlns:a16="http://schemas.microsoft.com/office/drawing/2014/main" id="{A73A5202-BD67-46B2-9FAB-C1B28AB42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01E70EE5-EE26-44BD-A18E-777A1A3D52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Freeform 12">
              <a:extLst>
                <a:ext uri="{FF2B5EF4-FFF2-40B4-BE49-F238E27FC236}">
                  <a16:creationId xmlns:a16="http://schemas.microsoft.com/office/drawing/2014/main" id="{504A980C-59CB-46F2-A571-87612CDD22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Freeform 13">
              <a:extLst>
                <a:ext uri="{FF2B5EF4-FFF2-40B4-BE49-F238E27FC236}">
                  <a16:creationId xmlns:a16="http://schemas.microsoft.com/office/drawing/2014/main" id="{B353B73E-7D3C-4184-87FD-295B6B341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Freeform 14">
              <a:extLst>
                <a:ext uri="{FF2B5EF4-FFF2-40B4-BE49-F238E27FC236}">
                  <a16:creationId xmlns:a16="http://schemas.microsoft.com/office/drawing/2014/main" id="{2EF8F173-9834-4DD9-B995-3F8DAAAE7B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Freeform 15">
              <a:extLst>
                <a:ext uri="{FF2B5EF4-FFF2-40B4-BE49-F238E27FC236}">
                  <a16:creationId xmlns:a16="http://schemas.microsoft.com/office/drawing/2014/main" id="{8A9567B5-6E50-4B28-8AC5-CDC159A89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Freeform 16">
              <a:extLst>
                <a:ext uri="{FF2B5EF4-FFF2-40B4-BE49-F238E27FC236}">
                  <a16:creationId xmlns:a16="http://schemas.microsoft.com/office/drawing/2014/main" id="{F98F9214-A978-485D-814B-5FE3EC570B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Freeform 17">
              <a:extLst>
                <a:ext uri="{FF2B5EF4-FFF2-40B4-BE49-F238E27FC236}">
                  <a16:creationId xmlns:a16="http://schemas.microsoft.com/office/drawing/2014/main" id="{80A8AB3C-056D-4907-ACF6-ABD5BA9052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Freeform 18">
              <a:extLst>
                <a:ext uri="{FF2B5EF4-FFF2-40B4-BE49-F238E27FC236}">
                  <a16:creationId xmlns:a16="http://schemas.microsoft.com/office/drawing/2014/main" id="{CF51BEC3-1414-4B86-B1E1-0051FF1819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Freeform 19">
              <a:extLst>
                <a:ext uri="{FF2B5EF4-FFF2-40B4-BE49-F238E27FC236}">
                  <a16:creationId xmlns:a16="http://schemas.microsoft.com/office/drawing/2014/main" id="{F69D94F0-358D-4931-B5CA-5A223180D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Freeform 20">
              <a:extLst>
                <a:ext uri="{FF2B5EF4-FFF2-40B4-BE49-F238E27FC236}">
                  <a16:creationId xmlns:a16="http://schemas.microsoft.com/office/drawing/2014/main" id="{5CFB12DB-F2CC-466C-828B-009EA7B57B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Freeform 21">
              <a:extLst>
                <a:ext uri="{FF2B5EF4-FFF2-40B4-BE49-F238E27FC236}">
                  <a16:creationId xmlns:a16="http://schemas.microsoft.com/office/drawing/2014/main" id="{43D8F6E9-0540-4297-A310-D7C9FA65A0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Freeform 22">
              <a:extLst>
                <a:ext uri="{FF2B5EF4-FFF2-40B4-BE49-F238E27FC236}">
                  <a16:creationId xmlns:a16="http://schemas.microsoft.com/office/drawing/2014/main" id="{077E47D8-A4D7-46C2-9EF0-AF1C777C28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Freeform 23">
              <a:extLst>
                <a:ext uri="{FF2B5EF4-FFF2-40B4-BE49-F238E27FC236}">
                  <a16:creationId xmlns:a16="http://schemas.microsoft.com/office/drawing/2014/main" id="{F1D21ED2-F5A9-4411-934F-B972429F4C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Freeform 24">
              <a:extLst>
                <a:ext uri="{FF2B5EF4-FFF2-40B4-BE49-F238E27FC236}">
                  <a16:creationId xmlns:a16="http://schemas.microsoft.com/office/drawing/2014/main" id="{E2EDE38A-AE13-4408-9B8B-EE6F62C910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Freeform 25">
              <a:extLst>
                <a:ext uri="{FF2B5EF4-FFF2-40B4-BE49-F238E27FC236}">
                  <a16:creationId xmlns:a16="http://schemas.microsoft.com/office/drawing/2014/main" id="{3630CEB6-A7D8-45A1-AC44-147C2AF130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3118EC2-A2C7-4CDB-887C-21E0B0C437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E7D642C1-20ED-4515-B19F-47B6CC8341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Isosceles Triangle 22">
              <a:extLst>
                <a:ext uri="{FF2B5EF4-FFF2-40B4-BE49-F238E27FC236}">
                  <a16:creationId xmlns:a16="http://schemas.microsoft.com/office/drawing/2014/main" id="{0E5C6FE8-B8C9-4163-830B-3F8E408EA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E3A09EDA-AF27-4D31-8A57-4407E05749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" name="CaixaDeTexto 5">
            <a:extLst>
              <a:ext uri="{FF2B5EF4-FFF2-40B4-BE49-F238E27FC236}">
                <a16:creationId xmlns:a16="http://schemas.microsoft.com/office/drawing/2014/main" id="{7E539927-6370-4AFF-A008-6857B99906DE}"/>
              </a:ext>
            </a:extLst>
          </p:cNvPr>
          <p:cNvSpPr txBox="1"/>
          <p:nvPr/>
        </p:nvSpPr>
        <p:spPr>
          <a:xfrm>
            <a:off x="910465" y="1960393"/>
            <a:ext cx="3485339" cy="2704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300" b="0" i="0" u="none" strike="noStrike" baseline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300" b="0" i="0" u="none" strike="noStrike" baseline="0" dirty="0">
                <a:solidFill>
                  <a:srgbClr val="FFFFFF"/>
                </a:solidFill>
                <a:latin typeface="Arial Black" panose="020B0A04020102020204" pitchFamily="34" charset="0"/>
                <a:ea typeface="+mj-ea"/>
                <a:cs typeface="+mj-cs"/>
              </a:rPr>
              <a:t> </a:t>
            </a:r>
            <a:r>
              <a:rPr lang="en-US" sz="3300" b="1" i="0" u="none" strike="noStrike" baseline="0" dirty="0">
                <a:solidFill>
                  <a:srgbClr val="FFFFFF"/>
                </a:solidFill>
                <a:latin typeface="Arial Black" panose="020B0A04020102020204" pitchFamily="34" charset="0"/>
                <a:ea typeface="+mj-ea"/>
                <a:cs typeface="+mj-cs"/>
              </a:rPr>
              <a:t>A LUTA PELA DEMOCRACIA NA EDUCAÇÃO CRÍTICA </a:t>
            </a:r>
            <a:endParaRPr lang="en-US" sz="3300" dirty="0">
              <a:solidFill>
                <a:srgbClr val="FFFFFF"/>
              </a:solidFill>
              <a:latin typeface="Arial Black" panose="020B0A04020102020204" pitchFamily="34" charset="0"/>
              <a:ea typeface="+mj-ea"/>
              <a:cs typeface="+mj-cs"/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6A9DB469-4A77-4CED-B964-549D10BEA5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469"/>
          <a:stretch/>
        </p:blipFill>
        <p:spPr>
          <a:xfrm>
            <a:off x="5349834" y="540390"/>
            <a:ext cx="6035830" cy="2434504"/>
          </a:xfrm>
          <a:prstGeom prst="rect">
            <a:avLst/>
          </a:prstGeom>
          <a:ln w="9525">
            <a:solidFill>
              <a:schemeClr val="tx1">
                <a:alpha val="20000"/>
              </a:schemeClr>
            </a:solidFill>
          </a:ln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40FB515A-11B8-4BED-A96C-59DBF3C2059B}"/>
              </a:ext>
            </a:extLst>
          </p:cNvPr>
          <p:cNvSpPr txBox="1"/>
          <p:nvPr/>
        </p:nvSpPr>
        <p:spPr>
          <a:xfrm>
            <a:off x="4695585" y="3371892"/>
            <a:ext cx="7350641" cy="26799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1 ENXERGANDO CONTRADIÇÕES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2 DEMOCRACIA E EDUCAÇÃO TRANSFORMADORA </a:t>
            </a: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3 PEDAGOGIA CRÍTICA E O CURRÍCULO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4 PENSANDO A LONGO-PRAZO </a:t>
            </a: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5 EXPANDIR NOSSAS RESPONSABILIDADES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6 ESPERANÇA COMO RECURSO 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riângulo isósceles 3">
            <a:extLst>
              <a:ext uri="{FF2B5EF4-FFF2-40B4-BE49-F238E27FC236}">
                <a16:creationId xmlns:a16="http://schemas.microsoft.com/office/drawing/2014/main" id="{65DD70B2-618E-4B36-8231-9BE94CB5A80B}"/>
              </a:ext>
            </a:extLst>
          </p:cNvPr>
          <p:cNvSpPr/>
          <p:nvPr/>
        </p:nvSpPr>
        <p:spPr>
          <a:xfrm flipH="1">
            <a:off x="9382538" y="5432588"/>
            <a:ext cx="2809461" cy="1425412"/>
          </a:xfrm>
          <a:prstGeom prst="triangle">
            <a:avLst>
              <a:gd name="adj" fmla="val 0"/>
            </a:avLst>
          </a:prstGeom>
          <a:solidFill>
            <a:srgbClr val="946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riângulo isósceles 4">
            <a:extLst>
              <a:ext uri="{FF2B5EF4-FFF2-40B4-BE49-F238E27FC236}">
                <a16:creationId xmlns:a16="http://schemas.microsoft.com/office/drawing/2014/main" id="{3649E0D5-7370-4F9E-A138-D50F2D293DC7}"/>
              </a:ext>
            </a:extLst>
          </p:cNvPr>
          <p:cNvSpPr/>
          <p:nvPr/>
        </p:nvSpPr>
        <p:spPr>
          <a:xfrm>
            <a:off x="-1" y="5472344"/>
            <a:ext cx="2809461" cy="1425412"/>
          </a:xfrm>
          <a:prstGeom prst="triangle">
            <a:avLst>
              <a:gd name="adj" fmla="val 0"/>
            </a:avLst>
          </a:prstGeom>
          <a:solidFill>
            <a:srgbClr val="F6A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7091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isósceles 3">
            <a:extLst>
              <a:ext uri="{FF2B5EF4-FFF2-40B4-BE49-F238E27FC236}">
                <a16:creationId xmlns:a16="http://schemas.microsoft.com/office/drawing/2014/main" id="{65DD70B2-618E-4B36-8231-9BE94CB5A80B}"/>
              </a:ext>
            </a:extLst>
          </p:cNvPr>
          <p:cNvSpPr/>
          <p:nvPr/>
        </p:nvSpPr>
        <p:spPr>
          <a:xfrm flipH="1">
            <a:off x="9382538" y="5432588"/>
            <a:ext cx="2809461" cy="1425412"/>
          </a:xfrm>
          <a:prstGeom prst="triangle">
            <a:avLst>
              <a:gd name="adj" fmla="val 0"/>
            </a:avLst>
          </a:prstGeom>
          <a:solidFill>
            <a:srgbClr val="946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riângulo isósceles 4">
            <a:extLst>
              <a:ext uri="{FF2B5EF4-FFF2-40B4-BE49-F238E27FC236}">
                <a16:creationId xmlns:a16="http://schemas.microsoft.com/office/drawing/2014/main" id="{3649E0D5-7370-4F9E-A138-D50F2D293DC7}"/>
              </a:ext>
            </a:extLst>
          </p:cNvPr>
          <p:cNvSpPr/>
          <p:nvPr/>
        </p:nvSpPr>
        <p:spPr>
          <a:xfrm>
            <a:off x="-1" y="5472344"/>
            <a:ext cx="2809461" cy="1425412"/>
          </a:xfrm>
          <a:prstGeom prst="triangle">
            <a:avLst>
              <a:gd name="adj" fmla="val 0"/>
            </a:avLst>
          </a:prstGeom>
          <a:solidFill>
            <a:srgbClr val="F6A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CF8E267-EBB4-4476-B452-C2EBC36AA277}"/>
              </a:ext>
            </a:extLst>
          </p:cNvPr>
          <p:cNvSpPr txBox="1"/>
          <p:nvPr/>
        </p:nvSpPr>
        <p:spPr>
          <a:xfrm>
            <a:off x="331303" y="221470"/>
            <a:ext cx="11502887" cy="37805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ENXERGANDO CONTRADIÇÕES </a:t>
            </a:r>
            <a:endParaRPr lang="pt-BR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elato sobre realidades complexas envolvidas na luta pela democracia crítica em educação.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Durante um tempo Apple e sua esposa, Rima, trabalharam em um dos estados mais progressistas da Índia (com ativistas, grupos comunitários, com o Ministério da Educação, educadores críticos, e outros).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Eles queriam acompanhar no local os </a:t>
            </a: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programas educacionais contra-hegemônicos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*.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(*compreende a luta de classes, significando um projeto distinto de sociedade).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governo, de tendência esquerdista, estava declaradamente comprometido com o melhoramento da vida econômica e política da população, especialmente das pessoas dos níveis menos privilegiados da estrutura de classe, patriarcal e de casta (mulheres principalmente).</a:t>
            </a:r>
          </a:p>
        </p:txBody>
      </p:sp>
      <p:pic>
        <p:nvPicPr>
          <p:cNvPr id="2050" name="Picture 2" descr="Mais de 100 casos de COVID-19 após casamento e funeral na Índia - ISTOÉ  DINHEIRO">
            <a:extLst>
              <a:ext uri="{FF2B5EF4-FFF2-40B4-BE49-F238E27FC236}">
                <a16:creationId xmlns:a16="http://schemas.microsoft.com/office/drawing/2014/main" id="{0B24A602-F587-42D7-A92F-BD45F8F4B6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5774" y="4000592"/>
            <a:ext cx="4333112" cy="2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axemira">
            <a:extLst>
              <a:ext uri="{FF2B5EF4-FFF2-40B4-BE49-F238E27FC236}">
                <a16:creationId xmlns:a16="http://schemas.microsoft.com/office/drawing/2014/main" id="{3C80FBB2-8FF9-499C-8F01-AC6AC1D36F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760" y="4012991"/>
            <a:ext cx="2857501" cy="2839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7B3DDB86-FB2B-485F-B2BD-8986A6745FC9}"/>
              </a:ext>
            </a:extLst>
          </p:cNvPr>
          <p:cNvSpPr txBox="1"/>
          <p:nvPr/>
        </p:nvSpPr>
        <p:spPr>
          <a:xfrm>
            <a:off x="331303" y="6581951"/>
            <a:ext cx="528761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Fonte: https://www.todamateria.com.br/india/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45F230FA-ECCB-4194-B7FB-DD559FF26DB4}"/>
              </a:ext>
            </a:extLst>
          </p:cNvPr>
          <p:cNvSpPr txBox="1"/>
          <p:nvPr/>
        </p:nvSpPr>
        <p:spPr>
          <a:xfrm>
            <a:off x="3452365" y="6425734"/>
            <a:ext cx="433311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https://www.istoedinheiro.com.br/mais-de-100-casos-de-covid-19-apos-casamento-e-funeral-na-india/</a:t>
            </a:r>
          </a:p>
        </p:txBody>
      </p:sp>
    </p:spTree>
    <p:extLst>
      <p:ext uri="{BB962C8B-B14F-4D97-AF65-F5344CB8AC3E}">
        <p14:creationId xmlns:p14="http://schemas.microsoft.com/office/powerpoint/2010/main" val="179414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isósceles 3">
            <a:extLst>
              <a:ext uri="{FF2B5EF4-FFF2-40B4-BE49-F238E27FC236}">
                <a16:creationId xmlns:a16="http://schemas.microsoft.com/office/drawing/2014/main" id="{65DD70B2-618E-4B36-8231-9BE94CB5A80B}"/>
              </a:ext>
            </a:extLst>
          </p:cNvPr>
          <p:cNvSpPr/>
          <p:nvPr/>
        </p:nvSpPr>
        <p:spPr>
          <a:xfrm flipH="1">
            <a:off x="9382538" y="5432588"/>
            <a:ext cx="2809461" cy="1425412"/>
          </a:xfrm>
          <a:prstGeom prst="triangle">
            <a:avLst>
              <a:gd name="adj" fmla="val 0"/>
            </a:avLst>
          </a:prstGeom>
          <a:solidFill>
            <a:srgbClr val="946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riângulo isósceles 4">
            <a:extLst>
              <a:ext uri="{FF2B5EF4-FFF2-40B4-BE49-F238E27FC236}">
                <a16:creationId xmlns:a16="http://schemas.microsoft.com/office/drawing/2014/main" id="{3649E0D5-7370-4F9E-A138-D50F2D293DC7}"/>
              </a:ext>
            </a:extLst>
          </p:cNvPr>
          <p:cNvSpPr/>
          <p:nvPr/>
        </p:nvSpPr>
        <p:spPr>
          <a:xfrm>
            <a:off x="-1" y="5472344"/>
            <a:ext cx="2809461" cy="1425412"/>
          </a:xfrm>
          <a:prstGeom prst="triangle">
            <a:avLst>
              <a:gd name="adj" fmla="val 0"/>
            </a:avLst>
          </a:prstGeom>
          <a:solidFill>
            <a:srgbClr val="F6A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6E25F9F-EE36-4195-BEE8-12C8DE7DE7D4}"/>
              </a:ext>
            </a:extLst>
          </p:cNvPr>
          <p:cNvSpPr txBox="1"/>
          <p:nvPr/>
        </p:nvSpPr>
        <p:spPr>
          <a:xfrm>
            <a:off x="556591" y="502082"/>
            <a:ext cx="11012558" cy="203132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 iniciativa principal [dessa educação contra-hegemônica] envolveu a </a:t>
            </a:r>
            <a:r>
              <a:rPr lang="pt-BR" sz="1800" b="1" i="0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criação de maior acesso a conhecimentos e habilidades técnicas em escolas que atendiam estudantes pobres e marginalizados, e também a ligação desses conhecimentos e habilidades à vida cotidiana dos oprimidos. 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Pensou-se que essa ênfase poderia beneficiar não somente crianças pobres, mas mulheres também, uma vez que elas estavam marginalizadas duas vezes, não somente pela classe e a casta, mas profundamente pelo gênero e pelas normas patriarcais que ainda estavam presentes nas suas comunidades. (APPLE, 2017, p. 897)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B32D00D-E487-4564-82EE-8FCE7F801088}"/>
              </a:ext>
            </a:extLst>
          </p:cNvPr>
          <p:cNvSpPr txBox="1"/>
          <p:nvPr/>
        </p:nvSpPr>
        <p:spPr>
          <a:xfrm>
            <a:off x="231912" y="2992983"/>
            <a:ext cx="11728174" cy="1749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Pano de fundo dos visíveis aspectos progressistas: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sz="18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ontradições e políticas envolvidas na tentativa de interferir nas relações de poder na vida cotidiana.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8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Compreender essas contradições é crucial se pretendemos interromper o poder dos grupos ideológicos dominantes.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CEFDD37-701F-4792-A4DA-0A1927ED734F}"/>
              </a:ext>
            </a:extLst>
          </p:cNvPr>
          <p:cNvSpPr txBox="1"/>
          <p:nvPr/>
        </p:nvSpPr>
        <p:spPr>
          <a:xfrm>
            <a:off x="1391478" y="4870623"/>
            <a:ext cx="9409043" cy="120032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pt-BR" sz="18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que percebemos, quase simultaneamente, foi que quase todos os estudantes, trabalhando tão dedicadamente e cooperativamente nos computadores, eram meninos. </a:t>
            </a:r>
            <a:r>
              <a:rPr lang="pt-BR" sz="18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Isso não foi “planejado</a:t>
            </a:r>
            <a:r>
              <a:rPr lang="pt-BR" sz="18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”. Não foi porque os professores eram machistas, no sentido comum da palavra. Era mais complicado do que isso. 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(APPLE, 2017, p. 898)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61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isósceles 3">
            <a:extLst>
              <a:ext uri="{FF2B5EF4-FFF2-40B4-BE49-F238E27FC236}">
                <a16:creationId xmlns:a16="http://schemas.microsoft.com/office/drawing/2014/main" id="{65DD70B2-618E-4B36-8231-9BE94CB5A80B}"/>
              </a:ext>
            </a:extLst>
          </p:cNvPr>
          <p:cNvSpPr/>
          <p:nvPr/>
        </p:nvSpPr>
        <p:spPr>
          <a:xfrm flipH="1">
            <a:off x="9382538" y="5432588"/>
            <a:ext cx="2809461" cy="1425412"/>
          </a:xfrm>
          <a:prstGeom prst="triangle">
            <a:avLst>
              <a:gd name="adj" fmla="val 0"/>
            </a:avLst>
          </a:prstGeom>
          <a:solidFill>
            <a:srgbClr val="946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riângulo isósceles 4">
            <a:extLst>
              <a:ext uri="{FF2B5EF4-FFF2-40B4-BE49-F238E27FC236}">
                <a16:creationId xmlns:a16="http://schemas.microsoft.com/office/drawing/2014/main" id="{3649E0D5-7370-4F9E-A138-D50F2D293DC7}"/>
              </a:ext>
            </a:extLst>
          </p:cNvPr>
          <p:cNvSpPr/>
          <p:nvPr/>
        </p:nvSpPr>
        <p:spPr>
          <a:xfrm>
            <a:off x="-1" y="5472344"/>
            <a:ext cx="2809461" cy="1425412"/>
          </a:xfrm>
          <a:prstGeom prst="triangle">
            <a:avLst>
              <a:gd name="adj" fmla="val 0"/>
            </a:avLst>
          </a:prstGeom>
          <a:solidFill>
            <a:srgbClr val="F6A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37B5C01-20C2-4015-A879-9D0620F26BD6}"/>
              </a:ext>
            </a:extLst>
          </p:cNvPr>
          <p:cNvSpPr txBox="1"/>
          <p:nvPr/>
        </p:nvSpPr>
        <p:spPr>
          <a:xfrm>
            <a:off x="385535" y="1018709"/>
            <a:ext cx="11420927" cy="147732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termos de classe, foi realmente </a:t>
            </a:r>
            <a:r>
              <a:rPr lang="pt-BR" sz="18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progressista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Porém, estudantes têm </a:t>
            </a:r>
            <a:r>
              <a:rPr lang="pt-BR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corpos de gênero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 política de corpos, embutida na materialidade de ambientes físicos, interrompeu a tentativa oficial de cessar a dominação.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(APPLE, 2017, p. 897).</a:t>
            </a:r>
          </a:p>
          <a:p>
            <a:pPr algn="just"/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[...] que precisamos tomar consciência de que a construção de uma </a:t>
            </a: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educação democrática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duradoura exige a compreensão de que, às vezes, o fazer implica tensões e contradições. (APPLE, 2017, p. 900).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EEE82E93-90A9-4ACC-B223-85FD22EAD47B}"/>
              </a:ext>
            </a:extLst>
          </p:cNvPr>
          <p:cNvSpPr txBox="1"/>
          <p:nvPr/>
        </p:nvSpPr>
        <p:spPr>
          <a:xfrm>
            <a:off x="424069" y="206557"/>
            <a:ext cx="99126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Relações múltiplas de poder:</a:t>
            </a:r>
          </a:p>
        </p:txBody>
      </p:sp>
      <p:pic>
        <p:nvPicPr>
          <p:cNvPr id="3074" name="Picture 2" descr="Kuni Takahashi / NYTNS">
            <a:extLst>
              <a:ext uri="{FF2B5EF4-FFF2-40B4-BE49-F238E27FC236}">
                <a16:creationId xmlns:a16="http://schemas.microsoft.com/office/drawing/2014/main" id="{C100484E-08F6-4D15-8697-8C82D69AC2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404" y="2660511"/>
            <a:ext cx="5759187" cy="3833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12987FC8-1F48-4585-A8D2-67F0A2F0A35F}"/>
              </a:ext>
            </a:extLst>
          </p:cNvPr>
          <p:cNvSpPr txBox="1"/>
          <p:nvPr/>
        </p:nvSpPr>
        <p:spPr>
          <a:xfrm>
            <a:off x="3345056" y="6497646"/>
            <a:ext cx="575918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Fonte: https://gauchazh.clicrbs.com.br/mundo/noticia/2012/01/com-crescimento-economico-na-india-aumenta-numero-de-pobres-que-procuram-escolas-particulares-3629337.html</a:t>
            </a:r>
          </a:p>
        </p:txBody>
      </p:sp>
    </p:spTree>
    <p:extLst>
      <p:ext uri="{BB962C8B-B14F-4D97-AF65-F5344CB8AC3E}">
        <p14:creationId xmlns:p14="http://schemas.microsoft.com/office/powerpoint/2010/main" val="4069195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isósceles 3">
            <a:extLst>
              <a:ext uri="{FF2B5EF4-FFF2-40B4-BE49-F238E27FC236}">
                <a16:creationId xmlns:a16="http://schemas.microsoft.com/office/drawing/2014/main" id="{65DD70B2-618E-4B36-8231-9BE94CB5A80B}"/>
              </a:ext>
            </a:extLst>
          </p:cNvPr>
          <p:cNvSpPr/>
          <p:nvPr/>
        </p:nvSpPr>
        <p:spPr>
          <a:xfrm flipH="1">
            <a:off x="9382538" y="5432588"/>
            <a:ext cx="2809461" cy="1425412"/>
          </a:xfrm>
          <a:prstGeom prst="triangle">
            <a:avLst>
              <a:gd name="adj" fmla="val 0"/>
            </a:avLst>
          </a:prstGeom>
          <a:solidFill>
            <a:srgbClr val="946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riângulo isósceles 4">
            <a:extLst>
              <a:ext uri="{FF2B5EF4-FFF2-40B4-BE49-F238E27FC236}">
                <a16:creationId xmlns:a16="http://schemas.microsoft.com/office/drawing/2014/main" id="{3649E0D5-7370-4F9E-A138-D50F2D293DC7}"/>
              </a:ext>
            </a:extLst>
          </p:cNvPr>
          <p:cNvSpPr/>
          <p:nvPr/>
        </p:nvSpPr>
        <p:spPr>
          <a:xfrm>
            <a:off x="-1" y="5472344"/>
            <a:ext cx="2809461" cy="1425412"/>
          </a:xfrm>
          <a:prstGeom prst="triangle">
            <a:avLst>
              <a:gd name="adj" fmla="val 0"/>
            </a:avLst>
          </a:prstGeom>
          <a:solidFill>
            <a:srgbClr val="F6A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714E38E-E40B-4492-B330-90379E53D377}"/>
              </a:ext>
            </a:extLst>
          </p:cNvPr>
          <p:cNvSpPr txBox="1"/>
          <p:nvPr/>
        </p:nvSpPr>
        <p:spPr>
          <a:xfrm>
            <a:off x="470452" y="621703"/>
            <a:ext cx="11251096" cy="51136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 compreender e agir sobre a educação e suas conexões complicadas com a sociedade maior, devemos nos engajar em dois conjuntos de entendimentos </a:t>
            </a:r>
            <a:r>
              <a:rPr lang="pt-BR" sz="2000" b="1" i="0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(base da pedagogia crítica</a:t>
            </a:r>
            <a:r>
              <a:rPr lang="pt-BR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0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processo de </a:t>
            </a:r>
            <a:r>
              <a:rPr lang="pt-BR" sz="2000" b="1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reposicionamento</a:t>
            </a:r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em termos relacionais.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REPOSICIONAMENTO: devemos enxergar o mundo pelos </a:t>
            </a:r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olhos dos despossuídos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agir contra a ideologia, os processos e as práticas institucionais que reproduzem condições opressivas.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ANÁLISE RELACIONAL: </a:t>
            </a:r>
            <a:r>
              <a:rPr lang="pt-BR" sz="20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coisas recebem significados relacionais, pelas conexões e laços complexos com o modo pelo qual uma sociedade é organizada e controlada.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20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recisamos situar a </a:t>
            </a:r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educação enquanto ato político e ético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inserida </a:t>
            </a:r>
            <a:r>
              <a:rPr lang="pt-BR" sz="20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 contextos de relações desiguais de poder, na sociedade em geral e nas relações de exploração, domínio e subordinação, e -nos conflitos- que são gerados por essas relações.</a:t>
            </a:r>
          </a:p>
        </p:txBody>
      </p:sp>
    </p:spTree>
    <p:extLst>
      <p:ext uri="{BB962C8B-B14F-4D97-AF65-F5344CB8AC3E}">
        <p14:creationId xmlns:p14="http://schemas.microsoft.com/office/powerpoint/2010/main" val="102238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</TotalTime>
  <Words>2846</Words>
  <Application>Microsoft Office PowerPoint</Application>
  <PresentationFormat>Widescreen</PresentationFormat>
  <Paragraphs>107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31" baseType="lpstr">
      <vt:lpstr>Arial</vt:lpstr>
      <vt:lpstr>Arial Black</vt:lpstr>
      <vt:lpstr>Calibri</vt:lpstr>
      <vt:lpstr>Calibri Light</vt:lpstr>
      <vt:lpstr>Segoe UI</vt:lpstr>
      <vt:lpstr>Tahoma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Beatriz Borges de Carvalho</dc:creator>
  <cp:lastModifiedBy>Noeli Rivas</cp:lastModifiedBy>
  <cp:revision>49</cp:revision>
  <dcterms:created xsi:type="dcterms:W3CDTF">2019-10-31T22:16:31Z</dcterms:created>
  <dcterms:modified xsi:type="dcterms:W3CDTF">2020-11-10T14:36:32Z</dcterms:modified>
</cp:coreProperties>
</file>