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8" r:id="rId7"/>
    <p:sldId id="270" r:id="rId8"/>
    <p:sldId id="271" r:id="rId9"/>
    <p:sldId id="272" r:id="rId10"/>
    <p:sldId id="264" r:id="rId11"/>
    <p:sldId id="266" r:id="rId12"/>
    <p:sldId id="263" r:id="rId13"/>
    <p:sldId id="274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BFFFB-287A-48B1-AF92-06F03BEAB7A5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B21DD-480F-4FDB-B6C6-67165F3BC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59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B21DD-480F-4FDB-B6C6-67165F3BC63A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94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7E3-0BFB-43E9-97FC-C48D500580B0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493-BEA5-463D-8417-48E3A3B251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76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7E3-0BFB-43E9-97FC-C48D500580B0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493-BEA5-463D-8417-48E3A3B251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24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7E3-0BFB-43E9-97FC-C48D500580B0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493-BEA5-463D-8417-48E3A3B251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2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7E3-0BFB-43E9-97FC-C48D500580B0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493-BEA5-463D-8417-48E3A3B251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96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7E3-0BFB-43E9-97FC-C48D500580B0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493-BEA5-463D-8417-48E3A3B251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86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7E3-0BFB-43E9-97FC-C48D500580B0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493-BEA5-463D-8417-48E3A3B251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93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7E3-0BFB-43E9-97FC-C48D500580B0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493-BEA5-463D-8417-48E3A3B251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74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7E3-0BFB-43E9-97FC-C48D500580B0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493-BEA5-463D-8417-48E3A3B251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41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7E3-0BFB-43E9-97FC-C48D500580B0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493-BEA5-463D-8417-48E3A3B251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19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7E3-0BFB-43E9-97FC-C48D500580B0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493-BEA5-463D-8417-48E3A3B251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4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7E3-0BFB-43E9-97FC-C48D500580B0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B4493-BEA5-463D-8417-48E3A3B251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01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EB7E3-0BFB-43E9-97FC-C48D500580B0}" type="datetimeFigureOut">
              <a:rPr lang="pt-BR" smtClean="0"/>
              <a:t>21/09/2016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B4493-BEA5-463D-8417-48E3A3B251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37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Brincadeiras ritmadas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19672" y="4750296"/>
            <a:ext cx="6944816" cy="1631032"/>
          </a:xfrm>
        </p:spPr>
        <p:txBody>
          <a:bodyPr>
            <a:normAutofit fontScale="92500"/>
          </a:bodyPr>
          <a:lstStyle/>
          <a:p>
            <a:pPr algn="r"/>
            <a:r>
              <a:rPr lang="pt-BR" sz="2800" dirty="0" smtClean="0">
                <a:solidFill>
                  <a:schemeClr val="tx1"/>
                </a:solidFill>
              </a:rPr>
              <a:t>Proposta de: </a:t>
            </a:r>
            <a:r>
              <a:rPr lang="pt-BR" sz="2800" dirty="0">
                <a:solidFill>
                  <a:schemeClr val="tx1"/>
                </a:solidFill>
              </a:rPr>
              <a:t>Lucilene Silva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r"/>
            <a:r>
              <a:rPr lang="pt-BR" sz="2800" dirty="0" smtClean="0">
                <a:solidFill>
                  <a:schemeClr val="tx1"/>
                </a:solidFill>
              </a:rPr>
              <a:t>Monitora: Adriana Moraes, MEMES II</a:t>
            </a:r>
          </a:p>
          <a:p>
            <a:pPr algn="r"/>
            <a:r>
              <a:rPr lang="pt-BR" sz="2800" dirty="0" smtClean="0">
                <a:solidFill>
                  <a:schemeClr val="tx1"/>
                </a:solidFill>
              </a:rPr>
              <a:t>Professor Responsável: Marcos Câmara de Castro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988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722313" y="4869160"/>
            <a:ext cx="7772400" cy="108012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Fórmula de escolha: As </a:t>
            </a:r>
            <a:r>
              <a:rPr lang="pt-BR" dirty="0">
                <a:solidFill>
                  <a:schemeClr val="tx1"/>
                </a:solidFill>
              </a:rPr>
              <a:t>crianças com as mãos fechadas em punho ficam em volta de quem escolhe, que vai batendo de mão em mão até </a:t>
            </a:r>
            <a:r>
              <a:rPr lang="pt-BR" dirty="0" smtClean="0">
                <a:solidFill>
                  <a:schemeClr val="tx1"/>
                </a:solidFill>
              </a:rPr>
              <a:t>o fim </a:t>
            </a:r>
            <a:r>
              <a:rPr lang="pt-BR" dirty="0">
                <a:solidFill>
                  <a:schemeClr val="tx1"/>
                </a:solidFill>
              </a:rPr>
              <a:t>da parlenda. O último que ficar, será o pegador</a:t>
            </a:r>
            <a:r>
              <a:rPr lang="pt-BR" dirty="0" smtClean="0">
                <a:solidFill>
                  <a:schemeClr val="tx1"/>
                </a:solidFill>
              </a:rPr>
              <a:t>. 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692324"/>
            <a:ext cx="8964488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47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95536" y="4149080"/>
            <a:ext cx="6768752" cy="2376264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Brincadeira de Mão</a:t>
            </a:r>
            <a:r>
              <a:rPr lang="pt-BR" dirty="0" smtClean="0">
                <a:solidFill>
                  <a:schemeClr val="tx1"/>
                </a:solidFill>
              </a:rPr>
              <a:t>: Em </a:t>
            </a:r>
            <a:r>
              <a:rPr lang="pt-BR" dirty="0">
                <a:solidFill>
                  <a:schemeClr val="tx1"/>
                </a:solidFill>
              </a:rPr>
              <a:t>dupla, uma criança em frente à outra, fazem-se os seguintes movimentos de acordo com o texto da parlenda</a:t>
            </a:r>
            <a:r>
              <a:rPr lang="pt-BR" dirty="0" smtClean="0">
                <a:solidFill>
                  <a:schemeClr val="tx1"/>
                </a:solidFill>
              </a:rPr>
              <a:t>: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b="1" dirty="0" smtClean="0">
                <a:solidFill>
                  <a:schemeClr val="tx1"/>
                </a:solidFill>
              </a:rPr>
              <a:t>CHOCO</a:t>
            </a:r>
            <a:r>
              <a:rPr lang="pt-BR" dirty="0">
                <a:solidFill>
                  <a:schemeClr val="tx1"/>
                </a:solidFill>
              </a:rPr>
              <a:t>: com as duas mãos fechadas em punho, a criança bate nas</a:t>
            </a:r>
          </a:p>
          <a:p>
            <a:r>
              <a:rPr lang="pt-BR" dirty="0">
                <a:solidFill>
                  <a:schemeClr val="tx1"/>
                </a:solidFill>
              </a:rPr>
              <a:t>duas mãos fechadas da criança em frente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b="1" dirty="0" smtClean="0">
                <a:solidFill>
                  <a:schemeClr val="tx1"/>
                </a:solidFill>
              </a:rPr>
              <a:t>LA</a:t>
            </a:r>
            <a:r>
              <a:rPr lang="pt-BR" dirty="0">
                <a:solidFill>
                  <a:schemeClr val="tx1"/>
                </a:solidFill>
              </a:rPr>
              <a:t>: palmas das mãos batem nas palmas das mãos da criança em frente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b="1" dirty="0" smtClean="0">
                <a:solidFill>
                  <a:schemeClr val="tx1"/>
                </a:solidFill>
              </a:rPr>
              <a:t>TE</a:t>
            </a:r>
            <a:r>
              <a:rPr lang="pt-BR" dirty="0">
                <a:solidFill>
                  <a:schemeClr val="tx1"/>
                </a:solidFill>
              </a:rPr>
              <a:t>: costas das mãos batem nas costas das mãos da criança em frente.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-27384"/>
            <a:ext cx="9144000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653136"/>
            <a:ext cx="15621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750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507"/>
            <a:ext cx="9144000" cy="432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37112"/>
            <a:ext cx="4435574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243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b="1" dirty="0" smtClean="0"/>
          </a:p>
          <a:p>
            <a:pPr algn="ctr"/>
            <a:endParaRPr lang="pt-BR" b="1" dirty="0"/>
          </a:p>
          <a:p>
            <a:pPr algn="ctr">
              <a:buFont typeface="Wingdings" panose="05000000000000000000" pitchFamily="2" charset="2"/>
              <a:buChar char="ü"/>
            </a:pPr>
            <a:r>
              <a:rPr lang="pt-BR" b="1" dirty="0" smtClean="0"/>
              <a:t>A música na escola</a:t>
            </a:r>
          </a:p>
          <a:p>
            <a:pPr marL="0" indent="0" algn="ctr">
              <a:buNone/>
            </a:pPr>
            <a:r>
              <a:rPr lang="pt-BR" dirty="0" smtClean="0"/>
              <a:t>Disponível em:  www.amusicanaescola.com.br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596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9208" y="557808"/>
            <a:ext cx="3250704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Resumo da Atividade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FAIXA </a:t>
            </a:r>
            <a:r>
              <a:rPr lang="pt-BR" dirty="0" smtClean="0"/>
              <a:t>ETÁRIA: 5 e 6 anos.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DURAÇÃO: Uma ou mais aulas.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CARACTERÍSTICAS:  Durações.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ORGANIZAÇÃO DO </a:t>
            </a:r>
            <a:r>
              <a:rPr lang="pt-BR" dirty="0" smtClean="0"/>
              <a:t>ESPAÇO: Área </a:t>
            </a:r>
            <a:r>
              <a:rPr lang="pt-BR" dirty="0"/>
              <a:t>externa ou sala de aula, sem cadeiras.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ORGANIZAÇÃO DOS ALUNOS: Variável, conforme a canção.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RECURSOS NECESSÁRIOS: Cordas</a:t>
            </a:r>
            <a:r>
              <a:rPr lang="pt-BR" dirty="0"/>
              <a:t>, </a:t>
            </a:r>
            <a:r>
              <a:rPr lang="pt-BR" dirty="0" smtClean="0"/>
              <a:t>instrumentos </a:t>
            </a:r>
            <a:r>
              <a:rPr lang="pt-BR" dirty="0"/>
              <a:t>de </a:t>
            </a:r>
            <a:r>
              <a:rPr lang="pt-BR" dirty="0" smtClean="0"/>
              <a:t>percussão </a:t>
            </a:r>
            <a:r>
              <a:rPr lang="pt-BR" dirty="0"/>
              <a:t>e o próprio corpo.</a:t>
            </a:r>
          </a:p>
        </p:txBody>
      </p:sp>
    </p:spTree>
    <p:extLst>
      <p:ext uri="{BB962C8B-B14F-4D97-AF65-F5344CB8AC3E}">
        <p14:creationId xmlns:p14="http://schemas.microsoft.com/office/powerpoint/2010/main" val="294789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3898776" cy="1143000"/>
          </a:xfrm>
        </p:spPr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388021"/>
            <a:ext cx="4038600" cy="334523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Muitas brincadeiras ritmadas como as de corda, mão, fórmulas de escolha, parlendas e quadrinhas trazem ritmos fáceis</a:t>
            </a:r>
            <a:r>
              <a:rPr lang="pt-BR" dirty="0" smtClean="0"/>
              <a:t>,  constituindo-se </a:t>
            </a:r>
            <a:r>
              <a:rPr lang="pt-BR" dirty="0"/>
              <a:t>num rico material para a introdução da leitura rítmica.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Brinca-se naturalmente e esse repertório passa </a:t>
            </a:r>
            <a:r>
              <a:rPr lang="pt-BR" dirty="0" smtClean="0"/>
              <a:t>a constituir </a:t>
            </a:r>
            <a:r>
              <a:rPr lang="pt-BR" dirty="0"/>
              <a:t>uma base para todo o processo da educação musical.</a:t>
            </a:r>
          </a:p>
        </p:txBody>
      </p:sp>
    </p:spTree>
    <p:extLst>
      <p:ext uri="{BB962C8B-B14F-4D97-AF65-F5344CB8AC3E}">
        <p14:creationId xmlns:p14="http://schemas.microsoft.com/office/powerpoint/2010/main" val="12270283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20055"/>
            <a:ext cx="8820472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5052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722313" y="4377085"/>
            <a:ext cx="7772400" cy="1500187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</a:rPr>
              <a:t>A criança entra na corda e pula no ritmo da parlenda. Quando se diz a última letra U, a criança sai da corda, </a:t>
            </a:r>
            <a:r>
              <a:rPr lang="pt-BR" sz="2400" dirty="0" smtClean="0">
                <a:solidFill>
                  <a:schemeClr val="tx1"/>
                </a:solidFill>
              </a:rPr>
              <a:t>dando lugar </a:t>
            </a:r>
            <a:r>
              <a:rPr lang="pt-BR" sz="2400" dirty="0">
                <a:solidFill>
                  <a:schemeClr val="tx1"/>
                </a:solidFill>
              </a:rPr>
              <a:t>a outra, que recomeçará a brincadeira.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8460432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305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457200" y="2752328"/>
            <a:ext cx="4038600" cy="2332856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Pular </a:t>
            </a:r>
            <a:r>
              <a:rPr lang="pt-BR" dirty="0"/>
              <a:t>corda batendo o ritmo da </a:t>
            </a:r>
            <a:r>
              <a:rPr lang="pt-BR" dirty="0" smtClean="0"/>
              <a:t> parlenda </a:t>
            </a:r>
            <a:r>
              <a:rPr lang="pt-BR" dirty="0"/>
              <a:t>nas palmas</a:t>
            </a:r>
            <a:r>
              <a:rPr lang="pt-BR" dirty="0" smtClean="0"/>
              <a:t>;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716016" y="2575445"/>
            <a:ext cx="4038600" cy="301379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Andar pela sala fazendo o ritmo da parlenda nos pés;</a:t>
            </a:r>
          </a:p>
          <a:p>
            <a:pPr marL="0" indent="0">
              <a:buNone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Fazer o ritmo da parlenda em instrumentos de percussão.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584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8496944" cy="330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771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457200" y="2032248"/>
            <a:ext cx="4038600" cy="384502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Propor </a:t>
            </a:r>
            <a:r>
              <a:rPr lang="pt-BR" sz="2000" dirty="0"/>
              <a:t>que observem a diferença das figuras rítmicas da parlenda e que reproduzam essas figuras com sons </a:t>
            </a:r>
            <a:r>
              <a:rPr lang="pt-BR" sz="2000" dirty="0" smtClean="0"/>
              <a:t>diferentes no </a:t>
            </a:r>
            <a:r>
              <a:rPr lang="pt-BR" sz="2000" dirty="0"/>
              <a:t>corpo, no instrumento ou outros objetos. </a:t>
            </a:r>
            <a:endParaRPr lang="pt-BR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pt-BR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Por </a:t>
            </a:r>
            <a:r>
              <a:rPr lang="pt-BR" sz="2000" dirty="0"/>
              <a:t>exemplo, colcheias tocadas na pele do tambor e semínimas no aro</a:t>
            </a:r>
            <a:r>
              <a:rPr lang="pt-BR" sz="2000" dirty="0" smtClean="0"/>
              <a:t>; colcheias </a:t>
            </a:r>
            <a:r>
              <a:rPr lang="pt-BR" sz="2000" dirty="0"/>
              <a:t>na pele e semínimas nas baquetas; colcheias na pele e semínimas nas </a:t>
            </a:r>
            <a:r>
              <a:rPr lang="pt-BR" sz="2000" dirty="0" smtClean="0"/>
              <a:t>palmas...</a:t>
            </a:r>
            <a:endParaRPr lang="pt-BR" sz="20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648200" y="2348881"/>
            <a:ext cx="4038600" cy="381642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Dividir </a:t>
            </a:r>
            <a:r>
              <a:rPr lang="pt-BR" dirty="0"/>
              <a:t>as crianças em dois grupos, sendo que um grupo tocará somente as colcheias e outro somente as semínimas</a:t>
            </a:r>
            <a:r>
              <a:rPr lang="pt-BR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Propor que criem uma forma de representar as duas figuras, tentando deixar clara a diferença entre elas. É </a:t>
            </a:r>
            <a:r>
              <a:rPr lang="pt-BR" dirty="0" smtClean="0"/>
              <a:t>importante que </a:t>
            </a:r>
            <a:r>
              <a:rPr lang="pt-BR" dirty="0"/>
              <a:t>se deixe as crianças encontrarem essa forma de registro sem a interferência do professor, que cada aluno </a:t>
            </a:r>
            <a:r>
              <a:rPr lang="pt-BR" dirty="0" smtClean="0"/>
              <a:t>represente  do </a:t>
            </a:r>
            <a:r>
              <a:rPr lang="pt-BR" dirty="0"/>
              <a:t>seu jeito a diferença percebida</a:t>
            </a:r>
            <a:r>
              <a:rPr lang="pt-BR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449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464296"/>
            <a:ext cx="4038600" cy="334096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Compartilhar os registros, possibilitando que cada criança fale sobre o seu, sobre o que percebeu e representou </a:t>
            </a:r>
            <a:r>
              <a:rPr lang="pt-BR" dirty="0" smtClean="0"/>
              <a:t>a partir </a:t>
            </a:r>
            <a:r>
              <a:rPr lang="pt-BR" dirty="0"/>
              <a:t>daí.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Chamar </a:t>
            </a:r>
            <a:r>
              <a:rPr lang="pt-BR" dirty="0"/>
              <a:t>a atenção para as semelhanças entre os registros.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Tal experiência deverá ir sendo ampliada e as crianças poderão adotar sua forma de registro para transcrever </a:t>
            </a:r>
            <a:r>
              <a:rPr lang="pt-BR" dirty="0" smtClean="0"/>
              <a:t>outras brincadeiras. 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Outras brincadeiras com a mesma base rítmica que poderão ampliar essa prática.</a:t>
            </a:r>
          </a:p>
        </p:txBody>
      </p:sp>
    </p:spTree>
    <p:extLst>
      <p:ext uri="{BB962C8B-B14F-4D97-AF65-F5344CB8AC3E}">
        <p14:creationId xmlns:p14="http://schemas.microsoft.com/office/powerpoint/2010/main" val="539592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518</Words>
  <Application>Microsoft Office PowerPoint</Application>
  <PresentationFormat>Apresentação na tela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Brincadeiras ritmadas</vt:lpstr>
      <vt:lpstr>Resumo da Atividade</vt:lpstr>
      <vt:lpstr>Objetivos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Brincadeiras ritmadas</dc:title>
  <dc:creator>dri</dc:creator>
  <cp:lastModifiedBy>dri</cp:lastModifiedBy>
  <cp:revision>14</cp:revision>
  <dcterms:created xsi:type="dcterms:W3CDTF">2016-09-21T15:58:05Z</dcterms:created>
  <dcterms:modified xsi:type="dcterms:W3CDTF">2016-09-22T00:25:45Z</dcterms:modified>
</cp:coreProperties>
</file>