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77" r:id="rId3"/>
    <p:sldId id="259" r:id="rId4"/>
    <p:sldId id="260" r:id="rId5"/>
    <p:sldId id="263" r:id="rId6"/>
    <p:sldId id="264" r:id="rId7"/>
    <p:sldId id="261" r:id="rId8"/>
    <p:sldId id="265" r:id="rId9"/>
    <p:sldId id="288" r:id="rId10"/>
    <p:sldId id="271" r:id="rId11"/>
    <p:sldId id="272" r:id="rId12"/>
    <p:sldId id="290" r:id="rId13"/>
    <p:sldId id="292" r:id="rId14"/>
    <p:sldId id="293" r:id="rId15"/>
    <p:sldId id="286" r:id="rId16"/>
    <p:sldId id="284" r:id="rId17"/>
    <p:sldId id="279" r:id="rId18"/>
    <p:sldId id="280" r:id="rId19"/>
    <p:sldId id="282" r:id="rId20"/>
    <p:sldId id="289" r:id="rId21"/>
    <p:sldId id="283" r:id="rId22"/>
    <p:sldId id="285" r:id="rId23"/>
    <p:sldId id="287" r:id="rId24"/>
    <p:sldId id="281" r:id="rId25"/>
    <p:sldId id="267" r:id="rId26"/>
    <p:sldId id="268" r:id="rId27"/>
    <p:sldId id="266" r:id="rId28"/>
    <p:sldId id="303" r:id="rId29"/>
    <p:sldId id="302" r:id="rId30"/>
    <p:sldId id="276" r:id="rId31"/>
    <p:sldId id="304" r:id="rId32"/>
    <p:sldId id="273" r:id="rId33"/>
    <p:sldId id="274" r:id="rId34"/>
    <p:sldId id="306" r:id="rId35"/>
    <p:sldId id="297" r:id="rId36"/>
    <p:sldId id="299" r:id="rId37"/>
    <p:sldId id="300" r:id="rId38"/>
    <p:sldId id="278" r:id="rId39"/>
    <p:sldId id="301" r:id="rId40"/>
    <p:sldId id="296" r:id="rId41"/>
    <p:sldId id="257" r:id="rId42"/>
    <p:sldId id="258" r:id="rId43"/>
    <p:sldId id="262" r:id="rId44"/>
    <p:sldId id="298" r:id="rId45"/>
    <p:sldId id="295" r:id="rId46"/>
    <p:sldId id="294" r:id="rId47"/>
    <p:sldId id="275" r:id="rId4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0" d="100"/>
          <a:sy n="110" d="100"/>
        </p:scale>
        <p:origin x="-658"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2E4F7B-A081-4662-B1FF-73CEA2B05D9D}" type="datetimeFigureOut">
              <a:rPr lang="en-US" smtClean="0"/>
              <a:t>11/25/2022</a:t>
            </a:fld>
            <a:endParaRPr lang="en-US"/>
          </a:p>
        </p:txBody>
      </p:sp>
      <p:sp>
        <p:nvSpPr>
          <p:cNvPr id="4" name="Espaço Reservado para Imagem de Sli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9F5360-1BD3-4D19-AEE4-23335553D223}" type="slidenum">
              <a:rPr lang="en-US" smtClean="0"/>
              <a:t>‹nº›</a:t>
            </a:fld>
            <a:endParaRPr lang="en-US"/>
          </a:p>
        </p:txBody>
      </p:sp>
    </p:spTree>
    <p:extLst>
      <p:ext uri="{BB962C8B-B14F-4D97-AF65-F5344CB8AC3E}">
        <p14:creationId xmlns:p14="http://schemas.microsoft.com/office/powerpoint/2010/main" val="213486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https://www.researchgate.net/publication/339950260_Synthesis_Characterization_and_Application_of_Modified_Textile_Nanomaterials</a:t>
            </a:r>
          </a:p>
          <a:p>
            <a:r>
              <a:rPr lang="en-US" dirty="0" smtClean="0"/>
              <a:t>https://www.americanlaboratory.com/914-Application-Notes/167499-Microscopy-for-Materials-Characterization-Illuminating-Structures-With-Light-and-Electrons/</a:t>
            </a:r>
          </a:p>
          <a:p>
            <a:r>
              <a:rPr lang="en-US" dirty="0" smtClean="0"/>
              <a:t>https://cnme.es/index.php/microscopios/tem/jeol-jem-2100</a:t>
            </a:r>
            <a:endParaRPr lang="en-US" dirty="0"/>
          </a:p>
        </p:txBody>
      </p:sp>
      <p:sp>
        <p:nvSpPr>
          <p:cNvPr id="4" name="Espaço Reservado para Número de Slide 3"/>
          <p:cNvSpPr>
            <a:spLocks noGrp="1"/>
          </p:cNvSpPr>
          <p:nvPr>
            <p:ph type="sldNum" sz="quarter" idx="10"/>
          </p:nvPr>
        </p:nvSpPr>
        <p:spPr/>
        <p:txBody>
          <a:bodyPr/>
          <a:lstStyle/>
          <a:p>
            <a:fld id="{E89F5360-1BD3-4D19-AEE4-23335553D223}" type="slidenum">
              <a:rPr lang="en-US" smtClean="0"/>
              <a:t>3</a:t>
            </a:fld>
            <a:endParaRPr lang="en-US"/>
          </a:p>
        </p:txBody>
      </p:sp>
    </p:spTree>
    <p:extLst>
      <p:ext uri="{BB962C8B-B14F-4D97-AF65-F5344CB8AC3E}">
        <p14:creationId xmlns:p14="http://schemas.microsoft.com/office/powerpoint/2010/main" val="2326659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https://www.mitegen.com/product/nanosoft-autogrid-inspection-tool/</a:t>
            </a:r>
          </a:p>
        </p:txBody>
      </p:sp>
      <p:sp>
        <p:nvSpPr>
          <p:cNvPr id="4" name="Espaço Reservado para Número de Slide 3"/>
          <p:cNvSpPr>
            <a:spLocks noGrp="1"/>
          </p:cNvSpPr>
          <p:nvPr>
            <p:ph type="sldNum" sz="quarter" idx="10"/>
          </p:nvPr>
        </p:nvSpPr>
        <p:spPr/>
        <p:txBody>
          <a:bodyPr/>
          <a:lstStyle/>
          <a:p>
            <a:fld id="{E89F5360-1BD3-4D19-AEE4-23335553D223}" type="slidenum">
              <a:rPr lang="en-US" smtClean="0"/>
              <a:t>13</a:t>
            </a:fld>
            <a:endParaRPr lang="en-US"/>
          </a:p>
        </p:txBody>
      </p:sp>
    </p:spTree>
    <p:extLst>
      <p:ext uri="{BB962C8B-B14F-4D97-AF65-F5344CB8AC3E}">
        <p14:creationId xmlns:p14="http://schemas.microsoft.com/office/powerpoint/2010/main" val="242273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https://cryo-em.hkust.edu.hk/gallery/</a:t>
            </a:r>
            <a:endParaRPr lang="en-US" dirty="0"/>
          </a:p>
        </p:txBody>
      </p:sp>
      <p:sp>
        <p:nvSpPr>
          <p:cNvPr id="4" name="Espaço Reservado para Número de Slide 3"/>
          <p:cNvSpPr>
            <a:spLocks noGrp="1"/>
          </p:cNvSpPr>
          <p:nvPr>
            <p:ph type="sldNum" sz="quarter" idx="10"/>
          </p:nvPr>
        </p:nvSpPr>
        <p:spPr/>
        <p:txBody>
          <a:bodyPr/>
          <a:lstStyle/>
          <a:p>
            <a:fld id="{E89F5360-1BD3-4D19-AEE4-23335553D223}" type="slidenum">
              <a:rPr lang="en-US" smtClean="0"/>
              <a:t>14</a:t>
            </a:fld>
            <a:endParaRPr lang="en-US"/>
          </a:p>
        </p:txBody>
      </p:sp>
    </p:spTree>
    <p:extLst>
      <p:ext uri="{BB962C8B-B14F-4D97-AF65-F5344CB8AC3E}">
        <p14:creationId xmlns:p14="http://schemas.microsoft.com/office/powerpoint/2010/main" val="242273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https://cryoem.med.ubc.ca/get-started/workflow/grid-screening-and-optimisation/</a:t>
            </a:r>
            <a:endParaRPr lang="en-US" dirty="0"/>
          </a:p>
        </p:txBody>
      </p:sp>
      <p:sp>
        <p:nvSpPr>
          <p:cNvPr id="4" name="Espaço Reservado para Número de Slide 3"/>
          <p:cNvSpPr>
            <a:spLocks noGrp="1"/>
          </p:cNvSpPr>
          <p:nvPr>
            <p:ph type="sldNum" sz="quarter" idx="10"/>
          </p:nvPr>
        </p:nvSpPr>
        <p:spPr/>
        <p:txBody>
          <a:bodyPr/>
          <a:lstStyle/>
          <a:p>
            <a:fld id="{E89F5360-1BD3-4D19-AEE4-23335553D223}" type="slidenum">
              <a:rPr lang="en-US" smtClean="0"/>
              <a:t>17</a:t>
            </a:fld>
            <a:endParaRPr lang="en-US"/>
          </a:p>
        </p:txBody>
      </p:sp>
    </p:spTree>
    <p:extLst>
      <p:ext uri="{BB962C8B-B14F-4D97-AF65-F5344CB8AC3E}">
        <p14:creationId xmlns:p14="http://schemas.microsoft.com/office/powerpoint/2010/main" val="229531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https://cryoem.med.ubc.ca/get-started/workflow/grid-screening-and-optimisation/</a:t>
            </a:r>
          </a:p>
          <a:p>
            <a:endParaRPr lang="en-US" dirty="0"/>
          </a:p>
        </p:txBody>
      </p:sp>
      <p:sp>
        <p:nvSpPr>
          <p:cNvPr id="4" name="Espaço Reservado para Número de Slide 3"/>
          <p:cNvSpPr>
            <a:spLocks noGrp="1"/>
          </p:cNvSpPr>
          <p:nvPr>
            <p:ph type="sldNum" sz="quarter" idx="10"/>
          </p:nvPr>
        </p:nvSpPr>
        <p:spPr/>
        <p:txBody>
          <a:bodyPr/>
          <a:lstStyle/>
          <a:p>
            <a:fld id="{E89F5360-1BD3-4D19-AEE4-23335553D223}" type="slidenum">
              <a:rPr lang="en-US" smtClean="0"/>
              <a:t>18</a:t>
            </a:fld>
            <a:endParaRPr lang="en-US"/>
          </a:p>
        </p:txBody>
      </p:sp>
    </p:spTree>
    <p:extLst>
      <p:ext uri="{BB962C8B-B14F-4D97-AF65-F5344CB8AC3E}">
        <p14:creationId xmlns:p14="http://schemas.microsoft.com/office/powerpoint/2010/main" val="3267138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https://cryoem101.org/chapter-3/#part4</a:t>
            </a:r>
            <a:endParaRPr lang="en-US" dirty="0"/>
          </a:p>
        </p:txBody>
      </p:sp>
      <p:sp>
        <p:nvSpPr>
          <p:cNvPr id="4" name="Espaço Reservado para Número de Slide 3"/>
          <p:cNvSpPr>
            <a:spLocks noGrp="1"/>
          </p:cNvSpPr>
          <p:nvPr>
            <p:ph type="sldNum" sz="quarter" idx="10"/>
          </p:nvPr>
        </p:nvSpPr>
        <p:spPr/>
        <p:txBody>
          <a:bodyPr/>
          <a:lstStyle/>
          <a:p>
            <a:fld id="{E89F5360-1BD3-4D19-AEE4-23335553D223}" type="slidenum">
              <a:rPr lang="en-US" smtClean="0"/>
              <a:t>20</a:t>
            </a:fld>
            <a:endParaRPr lang="en-US"/>
          </a:p>
        </p:txBody>
      </p:sp>
    </p:spTree>
    <p:extLst>
      <p:ext uri="{BB962C8B-B14F-4D97-AF65-F5344CB8AC3E}">
        <p14:creationId xmlns:p14="http://schemas.microsoft.com/office/powerpoint/2010/main" val="1709004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i="1" dirty="0" smtClean="0"/>
              <a:t>X. citri</a:t>
            </a:r>
            <a:r>
              <a:rPr lang="en-AU" dirty="0" smtClean="0"/>
              <a:t> </a:t>
            </a:r>
            <a:r>
              <a:rPr lang="en-AU" dirty="0" err="1" smtClean="0"/>
              <a:t>PilQ-msfGFP-StrepTag</a:t>
            </a:r>
            <a:endParaRPr lang="en-US" dirty="0" smtClean="0"/>
          </a:p>
        </p:txBody>
      </p:sp>
      <p:sp>
        <p:nvSpPr>
          <p:cNvPr id="4" name="Espaço Reservado para Número de Slide 3"/>
          <p:cNvSpPr>
            <a:spLocks noGrp="1"/>
          </p:cNvSpPr>
          <p:nvPr>
            <p:ph type="sldNum" sz="quarter" idx="10"/>
          </p:nvPr>
        </p:nvSpPr>
        <p:spPr/>
        <p:txBody>
          <a:bodyPr/>
          <a:lstStyle/>
          <a:p>
            <a:fld id="{E89F5360-1BD3-4D19-AEE4-23335553D223}" type="slidenum">
              <a:rPr lang="en-US" smtClean="0"/>
              <a:t>21</a:t>
            </a:fld>
            <a:endParaRPr lang="en-US"/>
          </a:p>
        </p:txBody>
      </p:sp>
    </p:spTree>
    <p:extLst>
      <p:ext uri="{BB962C8B-B14F-4D97-AF65-F5344CB8AC3E}">
        <p14:creationId xmlns:p14="http://schemas.microsoft.com/office/powerpoint/2010/main" val="2875887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https://cryoem101.org/chapter-2/#part2</a:t>
            </a:r>
            <a:endParaRPr lang="en-US" dirty="0"/>
          </a:p>
        </p:txBody>
      </p:sp>
      <p:sp>
        <p:nvSpPr>
          <p:cNvPr id="4" name="Espaço Reservado para Número de Slide 3"/>
          <p:cNvSpPr>
            <a:spLocks noGrp="1"/>
          </p:cNvSpPr>
          <p:nvPr>
            <p:ph type="sldNum" sz="quarter" idx="10"/>
          </p:nvPr>
        </p:nvSpPr>
        <p:spPr/>
        <p:txBody>
          <a:bodyPr/>
          <a:lstStyle/>
          <a:p>
            <a:fld id="{E89F5360-1BD3-4D19-AEE4-23335553D223}" type="slidenum">
              <a:rPr lang="en-US" smtClean="0"/>
              <a:t>22</a:t>
            </a:fld>
            <a:endParaRPr lang="en-US"/>
          </a:p>
        </p:txBody>
      </p:sp>
    </p:spTree>
    <p:extLst>
      <p:ext uri="{BB962C8B-B14F-4D97-AF65-F5344CB8AC3E}">
        <p14:creationId xmlns:p14="http://schemas.microsoft.com/office/powerpoint/2010/main" val="1529888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https://cryoem101.org/chapter-2/#part2</a:t>
            </a:r>
            <a:endParaRPr lang="en-US" dirty="0"/>
          </a:p>
        </p:txBody>
      </p:sp>
      <p:sp>
        <p:nvSpPr>
          <p:cNvPr id="4" name="Espaço Reservado para Número de Slide 3"/>
          <p:cNvSpPr>
            <a:spLocks noGrp="1"/>
          </p:cNvSpPr>
          <p:nvPr>
            <p:ph type="sldNum" sz="quarter" idx="10"/>
          </p:nvPr>
        </p:nvSpPr>
        <p:spPr/>
        <p:txBody>
          <a:bodyPr/>
          <a:lstStyle/>
          <a:p>
            <a:fld id="{E89F5360-1BD3-4D19-AEE4-23335553D223}" type="slidenum">
              <a:rPr lang="en-US" smtClean="0"/>
              <a:t>23</a:t>
            </a:fld>
            <a:endParaRPr lang="en-US"/>
          </a:p>
        </p:txBody>
      </p:sp>
    </p:spTree>
    <p:extLst>
      <p:ext uri="{BB962C8B-B14F-4D97-AF65-F5344CB8AC3E}">
        <p14:creationId xmlns:p14="http://schemas.microsoft.com/office/powerpoint/2010/main" val="3529218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https://www.ncbi.nlm.nih.gov/pmc/articles/PMC3690530/</a:t>
            </a:r>
            <a:endParaRPr lang="en-US" dirty="0"/>
          </a:p>
        </p:txBody>
      </p:sp>
      <p:sp>
        <p:nvSpPr>
          <p:cNvPr id="4" name="Espaço Reservado para Número de Slide 3"/>
          <p:cNvSpPr>
            <a:spLocks noGrp="1"/>
          </p:cNvSpPr>
          <p:nvPr>
            <p:ph type="sldNum" sz="quarter" idx="10"/>
          </p:nvPr>
        </p:nvSpPr>
        <p:spPr/>
        <p:txBody>
          <a:bodyPr/>
          <a:lstStyle/>
          <a:p>
            <a:fld id="{E25EC80A-33C6-4073-919A-58B7A6DE2ADD}" type="slidenum">
              <a:rPr lang="en-US" smtClean="0"/>
              <a:t>27</a:t>
            </a:fld>
            <a:endParaRPr lang="en-US"/>
          </a:p>
        </p:txBody>
      </p:sp>
    </p:spTree>
    <p:extLst>
      <p:ext uri="{BB962C8B-B14F-4D97-AF65-F5344CB8AC3E}">
        <p14:creationId xmlns:p14="http://schemas.microsoft.com/office/powerpoint/2010/main" val="2227533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https://pysdr.org/content/frequency_domain.html</a:t>
            </a:r>
          </a:p>
          <a:p>
            <a:r>
              <a:rPr lang="en-US" dirty="0" smtClean="0"/>
              <a:t>https://commons.wikimedia.org/wiki/File:Fourier_synthesis_square_wave_animated.gif</a:t>
            </a:r>
          </a:p>
          <a:p>
            <a:endParaRPr lang="en-US" dirty="0"/>
          </a:p>
        </p:txBody>
      </p:sp>
      <p:sp>
        <p:nvSpPr>
          <p:cNvPr id="4" name="Espaço Reservado para Número de Slide 3"/>
          <p:cNvSpPr>
            <a:spLocks noGrp="1"/>
          </p:cNvSpPr>
          <p:nvPr>
            <p:ph type="sldNum" sz="quarter" idx="10"/>
          </p:nvPr>
        </p:nvSpPr>
        <p:spPr/>
        <p:txBody>
          <a:bodyPr/>
          <a:lstStyle/>
          <a:p>
            <a:fld id="{E89F5360-1BD3-4D19-AEE4-23335553D223}" type="slidenum">
              <a:rPr lang="en-US" smtClean="0"/>
              <a:t>28</a:t>
            </a:fld>
            <a:endParaRPr lang="en-US"/>
          </a:p>
        </p:txBody>
      </p:sp>
    </p:spTree>
    <p:extLst>
      <p:ext uri="{BB962C8B-B14F-4D97-AF65-F5344CB8AC3E}">
        <p14:creationId xmlns:p14="http://schemas.microsoft.com/office/powerpoint/2010/main" val="2311198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https://www.jove.com/t/59758/generation-alpha-synuclein-preformed-fibrils-from-monomers-use</a:t>
            </a:r>
            <a:endParaRPr lang="en-US" dirty="0"/>
          </a:p>
        </p:txBody>
      </p:sp>
      <p:sp>
        <p:nvSpPr>
          <p:cNvPr id="4" name="Espaço Reservado para Número de Slide 3"/>
          <p:cNvSpPr>
            <a:spLocks noGrp="1"/>
          </p:cNvSpPr>
          <p:nvPr>
            <p:ph type="sldNum" sz="quarter" idx="10"/>
          </p:nvPr>
        </p:nvSpPr>
        <p:spPr/>
        <p:txBody>
          <a:bodyPr/>
          <a:lstStyle/>
          <a:p>
            <a:fld id="{E89F5360-1BD3-4D19-AEE4-23335553D223}" type="slidenum">
              <a:rPr lang="en-US" smtClean="0"/>
              <a:t>4</a:t>
            </a:fld>
            <a:endParaRPr lang="en-US"/>
          </a:p>
        </p:txBody>
      </p:sp>
    </p:spTree>
    <p:extLst>
      <p:ext uri="{BB962C8B-B14F-4D97-AF65-F5344CB8AC3E}">
        <p14:creationId xmlns:p14="http://schemas.microsoft.com/office/powerpoint/2010/main" val="3945905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https://pysdr.org/content/frequency_domain.html</a:t>
            </a:r>
          </a:p>
          <a:p>
            <a:r>
              <a:rPr lang="en-US" dirty="0" smtClean="0"/>
              <a:t>https://www.arxiv-vanity.com/papers/1801.01451/</a:t>
            </a:r>
            <a:endParaRPr lang="en-US" dirty="0"/>
          </a:p>
        </p:txBody>
      </p:sp>
      <p:sp>
        <p:nvSpPr>
          <p:cNvPr id="4" name="Espaço Reservado para Número de Slide 3"/>
          <p:cNvSpPr>
            <a:spLocks noGrp="1"/>
          </p:cNvSpPr>
          <p:nvPr>
            <p:ph type="sldNum" sz="quarter" idx="10"/>
          </p:nvPr>
        </p:nvSpPr>
        <p:spPr/>
        <p:txBody>
          <a:bodyPr/>
          <a:lstStyle/>
          <a:p>
            <a:fld id="{E89F5360-1BD3-4D19-AEE4-23335553D223}" type="slidenum">
              <a:rPr lang="en-US" smtClean="0"/>
              <a:t>29</a:t>
            </a:fld>
            <a:endParaRPr lang="en-US"/>
          </a:p>
        </p:txBody>
      </p:sp>
    </p:spTree>
    <p:extLst>
      <p:ext uri="{BB962C8B-B14F-4D97-AF65-F5344CB8AC3E}">
        <p14:creationId xmlns:p14="http://schemas.microsoft.com/office/powerpoint/2010/main" val="2311198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https://elifesciences.org/articles/00573</a:t>
            </a:r>
          </a:p>
          <a:p>
            <a:r>
              <a:rPr lang="en-US" dirty="0" smtClean="0"/>
              <a:t>https://pubs.acs.org/doi/10.1021/cr100353t</a:t>
            </a:r>
            <a:endParaRPr lang="en-US" dirty="0"/>
          </a:p>
        </p:txBody>
      </p:sp>
      <p:sp>
        <p:nvSpPr>
          <p:cNvPr id="4" name="Espaço Reservado para Número de Slide 3"/>
          <p:cNvSpPr>
            <a:spLocks noGrp="1"/>
          </p:cNvSpPr>
          <p:nvPr>
            <p:ph type="sldNum" sz="quarter" idx="10"/>
          </p:nvPr>
        </p:nvSpPr>
        <p:spPr/>
        <p:txBody>
          <a:bodyPr/>
          <a:lstStyle/>
          <a:p>
            <a:fld id="{E25EC80A-33C6-4073-919A-58B7A6DE2ADD}" type="slidenum">
              <a:rPr lang="en-US" smtClean="0"/>
              <a:t>30</a:t>
            </a:fld>
            <a:endParaRPr lang="en-US"/>
          </a:p>
        </p:txBody>
      </p:sp>
    </p:spTree>
    <p:extLst>
      <p:ext uri="{BB962C8B-B14F-4D97-AF65-F5344CB8AC3E}">
        <p14:creationId xmlns:p14="http://schemas.microsoft.com/office/powerpoint/2010/main" val="1208460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https://pubs.acs.org/doi/10.1021/cr100353t</a:t>
            </a:r>
            <a:endParaRPr lang="en-US" dirty="0"/>
          </a:p>
        </p:txBody>
      </p:sp>
      <p:sp>
        <p:nvSpPr>
          <p:cNvPr id="4" name="Espaço Reservado para Número de Slide 3"/>
          <p:cNvSpPr>
            <a:spLocks noGrp="1"/>
          </p:cNvSpPr>
          <p:nvPr>
            <p:ph type="sldNum" sz="quarter" idx="10"/>
          </p:nvPr>
        </p:nvSpPr>
        <p:spPr/>
        <p:txBody>
          <a:bodyPr/>
          <a:lstStyle/>
          <a:p>
            <a:fld id="{E89F5360-1BD3-4D19-AEE4-23335553D223}" type="slidenum">
              <a:rPr lang="en-US" smtClean="0"/>
              <a:t>31</a:t>
            </a:fld>
            <a:endParaRPr lang="en-US"/>
          </a:p>
        </p:txBody>
      </p:sp>
    </p:spTree>
    <p:extLst>
      <p:ext uri="{BB962C8B-B14F-4D97-AF65-F5344CB8AC3E}">
        <p14:creationId xmlns:p14="http://schemas.microsoft.com/office/powerpoint/2010/main" val="2921518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https://www.sciencedirect.com/science/article/pii/S1097276515001331</a:t>
            </a:r>
            <a:endParaRPr lang="en-US" dirty="0"/>
          </a:p>
        </p:txBody>
      </p:sp>
      <p:sp>
        <p:nvSpPr>
          <p:cNvPr id="4" name="Espaço Reservado para Número de Slide 3"/>
          <p:cNvSpPr>
            <a:spLocks noGrp="1"/>
          </p:cNvSpPr>
          <p:nvPr>
            <p:ph type="sldNum" sz="quarter" idx="10"/>
          </p:nvPr>
        </p:nvSpPr>
        <p:spPr/>
        <p:txBody>
          <a:bodyPr/>
          <a:lstStyle/>
          <a:p>
            <a:fld id="{E89F5360-1BD3-4D19-AEE4-23335553D223}" type="slidenum">
              <a:rPr lang="en-US" smtClean="0"/>
              <a:t>32</a:t>
            </a:fld>
            <a:endParaRPr lang="en-US"/>
          </a:p>
        </p:txBody>
      </p:sp>
    </p:spTree>
    <p:extLst>
      <p:ext uri="{BB962C8B-B14F-4D97-AF65-F5344CB8AC3E}">
        <p14:creationId xmlns:p14="http://schemas.microsoft.com/office/powerpoint/2010/main" val="2054898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https://www.sciencedirect.com/science/article/pii/S1097276515001331</a:t>
            </a:r>
            <a:endParaRPr lang="en-US" dirty="0"/>
          </a:p>
        </p:txBody>
      </p:sp>
      <p:sp>
        <p:nvSpPr>
          <p:cNvPr id="4" name="Espaço Reservado para Número de Slide 3"/>
          <p:cNvSpPr>
            <a:spLocks noGrp="1"/>
          </p:cNvSpPr>
          <p:nvPr>
            <p:ph type="sldNum" sz="quarter" idx="10"/>
          </p:nvPr>
        </p:nvSpPr>
        <p:spPr/>
        <p:txBody>
          <a:bodyPr/>
          <a:lstStyle/>
          <a:p>
            <a:fld id="{E89F5360-1BD3-4D19-AEE4-23335553D223}" type="slidenum">
              <a:rPr lang="en-US" smtClean="0"/>
              <a:t>33</a:t>
            </a:fld>
            <a:endParaRPr lang="en-US"/>
          </a:p>
        </p:txBody>
      </p:sp>
    </p:spTree>
    <p:extLst>
      <p:ext uri="{BB962C8B-B14F-4D97-AF65-F5344CB8AC3E}">
        <p14:creationId xmlns:p14="http://schemas.microsoft.com/office/powerpoint/2010/main" val="2186866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https://pubs.acs.org/doi/10.1021/cr100353t</a:t>
            </a:r>
            <a:endParaRPr lang="en-US" dirty="0"/>
          </a:p>
        </p:txBody>
      </p:sp>
      <p:sp>
        <p:nvSpPr>
          <p:cNvPr id="4" name="Espaço Reservado para Número de Slide 3"/>
          <p:cNvSpPr>
            <a:spLocks noGrp="1"/>
          </p:cNvSpPr>
          <p:nvPr>
            <p:ph type="sldNum" sz="quarter" idx="10"/>
          </p:nvPr>
        </p:nvSpPr>
        <p:spPr/>
        <p:txBody>
          <a:bodyPr/>
          <a:lstStyle/>
          <a:p>
            <a:fld id="{E89F5360-1BD3-4D19-AEE4-23335553D223}" type="slidenum">
              <a:rPr lang="en-US" smtClean="0"/>
              <a:t>34</a:t>
            </a:fld>
            <a:endParaRPr lang="en-US"/>
          </a:p>
        </p:txBody>
      </p:sp>
    </p:spTree>
    <p:extLst>
      <p:ext uri="{BB962C8B-B14F-4D97-AF65-F5344CB8AC3E}">
        <p14:creationId xmlns:p14="http://schemas.microsoft.com/office/powerpoint/2010/main" val="2921518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https://www.sciencedirect.com/science/article/pii/S0079610720300699</a:t>
            </a:r>
            <a:endParaRPr lang="en-US" dirty="0"/>
          </a:p>
        </p:txBody>
      </p:sp>
      <p:sp>
        <p:nvSpPr>
          <p:cNvPr id="4" name="Espaço Reservado para Número de Slide 3"/>
          <p:cNvSpPr>
            <a:spLocks noGrp="1"/>
          </p:cNvSpPr>
          <p:nvPr>
            <p:ph type="sldNum" sz="quarter" idx="10"/>
          </p:nvPr>
        </p:nvSpPr>
        <p:spPr/>
        <p:txBody>
          <a:bodyPr/>
          <a:lstStyle/>
          <a:p>
            <a:fld id="{E89F5360-1BD3-4D19-AEE4-23335553D223}" type="slidenum">
              <a:rPr lang="en-US" smtClean="0"/>
              <a:t>35</a:t>
            </a:fld>
            <a:endParaRPr lang="en-US"/>
          </a:p>
        </p:txBody>
      </p:sp>
    </p:spTree>
    <p:extLst>
      <p:ext uri="{BB962C8B-B14F-4D97-AF65-F5344CB8AC3E}">
        <p14:creationId xmlns:p14="http://schemas.microsoft.com/office/powerpoint/2010/main" val="42344443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https://www.sciencedirect.com/science/article/pii/S0079610720300699</a:t>
            </a:r>
            <a:endParaRPr lang="en-US" dirty="0"/>
          </a:p>
        </p:txBody>
      </p:sp>
      <p:sp>
        <p:nvSpPr>
          <p:cNvPr id="4" name="Espaço Reservado para Número de Slide 3"/>
          <p:cNvSpPr>
            <a:spLocks noGrp="1"/>
          </p:cNvSpPr>
          <p:nvPr>
            <p:ph type="sldNum" sz="quarter" idx="10"/>
          </p:nvPr>
        </p:nvSpPr>
        <p:spPr/>
        <p:txBody>
          <a:bodyPr/>
          <a:lstStyle/>
          <a:p>
            <a:fld id="{E89F5360-1BD3-4D19-AEE4-23335553D223}" type="slidenum">
              <a:rPr lang="en-US" smtClean="0"/>
              <a:t>36</a:t>
            </a:fld>
            <a:endParaRPr lang="en-US"/>
          </a:p>
        </p:txBody>
      </p:sp>
    </p:spTree>
    <p:extLst>
      <p:ext uri="{BB962C8B-B14F-4D97-AF65-F5344CB8AC3E}">
        <p14:creationId xmlns:p14="http://schemas.microsoft.com/office/powerpoint/2010/main" val="42344443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https://www.nature.com/articles/s41586-020-2829-0</a:t>
            </a:r>
            <a:endParaRPr lang="en-US" dirty="0"/>
          </a:p>
        </p:txBody>
      </p:sp>
      <p:sp>
        <p:nvSpPr>
          <p:cNvPr id="4" name="Espaço Reservado para Número de Slide 3"/>
          <p:cNvSpPr>
            <a:spLocks noGrp="1"/>
          </p:cNvSpPr>
          <p:nvPr>
            <p:ph type="sldNum" sz="quarter" idx="10"/>
          </p:nvPr>
        </p:nvSpPr>
        <p:spPr/>
        <p:txBody>
          <a:bodyPr/>
          <a:lstStyle/>
          <a:p>
            <a:fld id="{E89F5360-1BD3-4D19-AEE4-23335553D223}" type="slidenum">
              <a:rPr lang="en-US" smtClean="0"/>
              <a:t>40</a:t>
            </a:fld>
            <a:endParaRPr lang="en-US"/>
          </a:p>
        </p:txBody>
      </p:sp>
    </p:spTree>
    <p:extLst>
      <p:ext uri="{BB962C8B-B14F-4D97-AF65-F5344CB8AC3E}">
        <p14:creationId xmlns:p14="http://schemas.microsoft.com/office/powerpoint/2010/main" val="8847249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https://www.sciencedirect.com/science/article/pii/S0959440X20300841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Figure 1. High-resolution sub-200 </a:t>
            </a:r>
            <a:r>
              <a:rPr lang="en-US" dirty="0" err="1" smtClean="0"/>
              <a:t>kDa</a:t>
            </a:r>
            <a:r>
              <a:rPr lang="en-US" dirty="0" smtClean="0"/>
              <a:t> structures determined by </a:t>
            </a:r>
            <a:r>
              <a:rPr lang="en-US" dirty="0" err="1" smtClean="0"/>
              <a:t>cryo</a:t>
            </a:r>
            <a:r>
              <a:rPr lang="en-US" dirty="0" smtClean="0"/>
              <a:t>-EM single-particle analysis. </a:t>
            </a:r>
            <a:r>
              <a:rPr lang="en-US" b="1" dirty="0" smtClean="0"/>
              <a:t>Top:</a:t>
            </a:r>
            <a:r>
              <a:rPr lang="en-US" dirty="0" smtClean="0"/>
              <a:t> Electron Microscopy Data Bank (EMDB) entries of complexes amassing below 200 </a:t>
            </a:r>
            <a:r>
              <a:rPr lang="en-US" dirty="0" err="1" smtClean="0"/>
              <a:t>kDa</a:t>
            </a:r>
            <a:r>
              <a:rPr lang="en-US" dirty="0" smtClean="0"/>
              <a:t> and resolved to better than 4 Å resolution, plotted by molecular weight and resolution. Data points are up to date to the point of this publication. </a:t>
            </a:r>
            <a:r>
              <a:rPr lang="en-US" b="1" dirty="0" smtClean="0"/>
              <a:t>Bottom:</a:t>
            </a:r>
            <a:r>
              <a:rPr lang="en-US" dirty="0" smtClean="0"/>
              <a:t> </a:t>
            </a:r>
            <a:r>
              <a:rPr lang="en-US" dirty="0" err="1" smtClean="0"/>
              <a:t>Cryo</a:t>
            </a:r>
            <a:r>
              <a:rPr lang="en-US" dirty="0" smtClean="0"/>
              <a:t>-EM density is shown for selected entries (outlined in black in the plot above) along with the corresponding EMDB identifier, molecule name, molecular mass, and reported resolution. Further details for each structure are listed in Table S1.</a:t>
            </a:r>
          </a:p>
        </p:txBody>
      </p:sp>
      <p:sp>
        <p:nvSpPr>
          <p:cNvPr id="4" name="Espaço Reservado para Número de Slide 3"/>
          <p:cNvSpPr>
            <a:spLocks noGrp="1"/>
          </p:cNvSpPr>
          <p:nvPr>
            <p:ph type="sldNum" sz="quarter" idx="10"/>
          </p:nvPr>
        </p:nvSpPr>
        <p:spPr/>
        <p:txBody>
          <a:bodyPr/>
          <a:lstStyle/>
          <a:p>
            <a:fld id="{E89F5360-1BD3-4D19-AEE4-23335553D223}" type="slidenum">
              <a:rPr lang="en-US" smtClean="0"/>
              <a:t>43</a:t>
            </a:fld>
            <a:endParaRPr lang="en-US"/>
          </a:p>
        </p:txBody>
      </p:sp>
    </p:spTree>
    <p:extLst>
      <p:ext uri="{BB962C8B-B14F-4D97-AF65-F5344CB8AC3E}">
        <p14:creationId xmlns:p14="http://schemas.microsoft.com/office/powerpoint/2010/main" val="3820871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https://www.gu.se/en/core-facilities/centre-for-cellular-imaging/electron-microscopy/negative-staining</a:t>
            </a:r>
          </a:p>
          <a:p>
            <a:r>
              <a:rPr lang="en-US" dirty="0" smtClean="0"/>
              <a:t>https://www.creative-biostructure.com/negative-staining-transmission-electron-microscopy-service.htm</a:t>
            </a:r>
            <a:endParaRPr lang="en-US" dirty="0"/>
          </a:p>
        </p:txBody>
      </p:sp>
      <p:sp>
        <p:nvSpPr>
          <p:cNvPr id="4" name="Espaço Reservado para Número de Slide 3"/>
          <p:cNvSpPr>
            <a:spLocks noGrp="1"/>
          </p:cNvSpPr>
          <p:nvPr>
            <p:ph type="sldNum" sz="quarter" idx="10"/>
          </p:nvPr>
        </p:nvSpPr>
        <p:spPr/>
        <p:txBody>
          <a:bodyPr/>
          <a:lstStyle/>
          <a:p>
            <a:fld id="{E25EC80A-33C6-4073-919A-58B7A6DE2ADD}" type="slidenum">
              <a:rPr lang="en-US" smtClean="0"/>
              <a:t>5</a:t>
            </a:fld>
            <a:endParaRPr lang="en-US"/>
          </a:p>
        </p:txBody>
      </p:sp>
    </p:spTree>
    <p:extLst>
      <p:ext uri="{BB962C8B-B14F-4D97-AF65-F5344CB8AC3E}">
        <p14:creationId xmlns:p14="http://schemas.microsoft.com/office/powerpoint/2010/main" val="41975938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https://www.sciencedirect.com/science/article/pii/S0959440X20300841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Figure 1. High-resolution sub-200 </a:t>
            </a:r>
            <a:r>
              <a:rPr lang="en-US" dirty="0" err="1" smtClean="0"/>
              <a:t>kDa</a:t>
            </a:r>
            <a:r>
              <a:rPr lang="en-US" dirty="0" smtClean="0"/>
              <a:t> structures determined by </a:t>
            </a:r>
            <a:r>
              <a:rPr lang="en-US" dirty="0" err="1" smtClean="0"/>
              <a:t>cryo</a:t>
            </a:r>
            <a:r>
              <a:rPr lang="en-US" dirty="0" smtClean="0"/>
              <a:t>-EM single-particle analysis. </a:t>
            </a:r>
            <a:r>
              <a:rPr lang="en-US" b="1" dirty="0" smtClean="0"/>
              <a:t>Top:</a:t>
            </a:r>
            <a:r>
              <a:rPr lang="en-US" dirty="0" smtClean="0"/>
              <a:t> Electron Microscopy Data Bank (EMDB) entries of complexes amassing below 200 </a:t>
            </a:r>
            <a:r>
              <a:rPr lang="en-US" dirty="0" err="1" smtClean="0"/>
              <a:t>kDa</a:t>
            </a:r>
            <a:r>
              <a:rPr lang="en-US" dirty="0" smtClean="0"/>
              <a:t> and resolved to better than 4 Å resolution, plotted by molecular weight and resolution. Data points are up to date to the point of this publication. </a:t>
            </a:r>
            <a:r>
              <a:rPr lang="en-US" b="1" dirty="0" smtClean="0"/>
              <a:t>Bottom:</a:t>
            </a:r>
            <a:r>
              <a:rPr lang="en-US" dirty="0" smtClean="0"/>
              <a:t> </a:t>
            </a:r>
            <a:r>
              <a:rPr lang="en-US" dirty="0" err="1" smtClean="0"/>
              <a:t>Cryo</a:t>
            </a:r>
            <a:r>
              <a:rPr lang="en-US" dirty="0" smtClean="0"/>
              <a:t>-EM density is shown for selected entries (outlined in black in the plot above) along with the corresponding EMDB identifier, molecule name, molecular mass, and reported resolution. Further details for each structure are listed in Table S1.</a:t>
            </a:r>
          </a:p>
        </p:txBody>
      </p:sp>
      <p:sp>
        <p:nvSpPr>
          <p:cNvPr id="4" name="Espaço Reservado para Número de Slide 3"/>
          <p:cNvSpPr>
            <a:spLocks noGrp="1"/>
          </p:cNvSpPr>
          <p:nvPr>
            <p:ph type="sldNum" sz="quarter" idx="10"/>
          </p:nvPr>
        </p:nvSpPr>
        <p:spPr/>
        <p:txBody>
          <a:bodyPr/>
          <a:lstStyle/>
          <a:p>
            <a:fld id="{E89F5360-1BD3-4D19-AEE4-23335553D223}" type="slidenum">
              <a:rPr lang="en-US" smtClean="0"/>
              <a:t>44</a:t>
            </a:fld>
            <a:endParaRPr lang="en-US"/>
          </a:p>
        </p:txBody>
      </p:sp>
    </p:spTree>
    <p:extLst>
      <p:ext uri="{BB962C8B-B14F-4D97-AF65-F5344CB8AC3E}">
        <p14:creationId xmlns:p14="http://schemas.microsoft.com/office/powerpoint/2010/main" val="3820871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AU" i="1" dirty="0" smtClean="0"/>
              <a:t>X. citri</a:t>
            </a:r>
            <a:r>
              <a:rPr lang="en-AU" dirty="0" smtClean="0"/>
              <a:t> </a:t>
            </a:r>
            <a:r>
              <a:rPr lang="en-AU" dirty="0" err="1" smtClean="0"/>
              <a:t>PilQ-msfGFP-StrepTag</a:t>
            </a:r>
            <a:endParaRPr lang="en-US" dirty="0"/>
          </a:p>
        </p:txBody>
      </p:sp>
      <p:sp>
        <p:nvSpPr>
          <p:cNvPr id="4" name="Espaço Reservado para Número de Slide 3"/>
          <p:cNvSpPr>
            <a:spLocks noGrp="1"/>
          </p:cNvSpPr>
          <p:nvPr>
            <p:ph type="sldNum" sz="quarter" idx="10"/>
          </p:nvPr>
        </p:nvSpPr>
        <p:spPr/>
        <p:txBody>
          <a:bodyPr/>
          <a:lstStyle/>
          <a:p>
            <a:fld id="{E89F5360-1BD3-4D19-AEE4-23335553D223}" type="slidenum">
              <a:rPr lang="en-US" smtClean="0"/>
              <a:t>6</a:t>
            </a:fld>
            <a:endParaRPr lang="en-US"/>
          </a:p>
        </p:txBody>
      </p:sp>
    </p:spTree>
    <p:extLst>
      <p:ext uri="{BB962C8B-B14F-4D97-AF65-F5344CB8AC3E}">
        <p14:creationId xmlns:p14="http://schemas.microsoft.com/office/powerpoint/2010/main" val="881053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https://www.tandfonline.com/doi/full/10.1080/15384101.2017.1321180</a:t>
            </a:r>
            <a:endParaRPr lang="en-US" dirty="0"/>
          </a:p>
        </p:txBody>
      </p:sp>
      <p:sp>
        <p:nvSpPr>
          <p:cNvPr id="4" name="Espaço Reservado para Número de Slide 3"/>
          <p:cNvSpPr>
            <a:spLocks noGrp="1"/>
          </p:cNvSpPr>
          <p:nvPr>
            <p:ph type="sldNum" sz="quarter" idx="10"/>
          </p:nvPr>
        </p:nvSpPr>
        <p:spPr/>
        <p:txBody>
          <a:bodyPr/>
          <a:lstStyle/>
          <a:p>
            <a:fld id="{E89F5360-1BD3-4D19-AEE4-23335553D223}" type="slidenum">
              <a:rPr lang="en-US" smtClean="0"/>
              <a:t>7</a:t>
            </a:fld>
            <a:endParaRPr lang="en-US"/>
          </a:p>
        </p:txBody>
      </p:sp>
    </p:spTree>
    <p:extLst>
      <p:ext uri="{BB962C8B-B14F-4D97-AF65-F5344CB8AC3E}">
        <p14:creationId xmlns:p14="http://schemas.microsoft.com/office/powerpoint/2010/main" val="3551870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https://www.frontiersin.org/articles/10.3389/fmolb.2018.00074/full</a:t>
            </a:r>
          </a:p>
          <a:p>
            <a:endParaRPr lang="en-US" dirty="0"/>
          </a:p>
        </p:txBody>
      </p:sp>
      <p:sp>
        <p:nvSpPr>
          <p:cNvPr id="4" name="Espaço Reservado para Número de Slide 3"/>
          <p:cNvSpPr>
            <a:spLocks noGrp="1"/>
          </p:cNvSpPr>
          <p:nvPr>
            <p:ph type="sldNum" sz="quarter" idx="10"/>
          </p:nvPr>
        </p:nvSpPr>
        <p:spPr/>
        <p:txBody>
          <a:bodyPr/>
          <a:lstStyle/>
          <a:p>
            <a:fld id="{E89F5360-1BD3-4D19-AEE4-23335553D223}" type="slidenum">
              <a:rPr lang="en-US" smtClean="0"/>
              <a:t>9</a:t>
            </a:fld>
            <a:endParaRPr lang="en-US"/>
          </a:p>
        </p:txBody>
      </p:sp>
    </p:spTree>
    <p:extLst>
      <p:ext uri="{BB962C8B-B14F-4D97-AF65-F5344CB8AC3E}">
        <p14:creationId xmlns:p14="http://schemas.microsoft.com/office/powerpoint/2010/main" val="1329565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https://www.frontiersin.org/articles/10.3389/fmolb.2018.00074/full</a:t>
            </a:r>
            <a:endParaRPr lang="en-US" dirty="0"/>
          </a:p>
        </p:txBody>
      </p:sp>
      <p:sp>
        <p:nvSpPr>
          <p:cNvPr id="4" name="Espaço Reservado para Número de Slide 3"/>
          <p:cNvSpPr>
            <a:spLocks noGrp="1"/>
          </p:cNvSpPr>
          <p:nvPr>
            <p:ph type="sldNum" sz="quarter" idx="10"/>
          </p:nvPr>
        </p:nvSpPr>
        <p:spPr/>
        <p:txBody>
          <a:bodyPr/>
          <a:lstStyle/>
          <a:p>
            <a:fld id="{E25EC80A-33C6-4073-919A-58B7A6DE2ADD}" type="slidenum">
              <a:rPr lang="en-US" smtClean="0"/>
              <a:t>10</a:t>
            </a:fld>
            <a:endParaRPr lang="en-US"/>
          </a:p>
        </p:txBody>
      </p:sp>
    </p:spTree>
    <p:extLst>
      <p:ext uri="{BB962C8B-B14F-4D97-AF65-F5344CB8AC3E}">
        <p14:creationId xmlns:p14="http://schemas.microsoft.com/office/powerpoint/2010/main" val="3647597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https://www.researchgate.net/profile/Ev-Orlova/publication/318102798_Structural_Analysis_of_Protein_Complexes_by_Cryo_Electron_Microscopy/links/59d3874caca2721f436cd35b/Structural-Analysis-of-Protein-Complexes-by-Cryo-Electron-Microscopy.pdf?origin=publication_detail</a:t>
            </a:r>
            <a:endParaRPr lang="en-US" dirty="0"/>
          </a:p>
        </p:txBody>
      </p:sp>
      <p:sp>
        <p:nvSpPr>
          <p:cNvPr id="4" name="Espaço Reservado para Número de Slide 3"/>
          <p:cNvSpPr>
            <a:spLocks noGrp="1"/>
          </p:cNvSpPr>
          <p:nvPr>
            <p:ph type="sldNum" sz="quarter" idx="10"/>
          </p:nvPr>
        </p:nvSpPr>
        <p:spPr/>
        <p:txBody>
          <a:bodyPr/>
          <a:lstStyle/>
          <a:p>
            <a:fld id="{E25EC80A-33C6-4073-919A-58B7A6DE2ADD}" type="slidenum">
              <a:rPr lang="en-US" smtClean="0"/>
              <a:t>11</a:t>
            </a:fld>
            <a:endParaRPr lang="en-US"/>
          </a:p>
        </p:txBody>
      </p:sp>
    </p:spTree>
    <p:extLst>
      <p:ext uri="{BB962C8B-B14F-4D97-AF65-F5344CB8AC3E}">
        <p14:creationId xmlns:p14="http://schemas.microsoft.com/office/powerpoint/2010/main" val="1379175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https://www.jonipsaro.com/post/krios/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https://cryoem101.org/chapter-3/#part4</a:t>
            </a:r>
          </a:p>
          <a:p>
            <a:endParaRPr lang="en-US" dirty="0" smtClean="0"/>
          </a:p>
          <a:p>
            <a:endParaRPr lang="en-US" dirty="0"/>
          </a:p>
        </p:txBody>
      </p:sp>
      <p:sp>
        <p:nvSpPr>
          <p:cNvPr id="4" name="Espaço Reservado para Número de Slide 3"/>
          <p:cNvSpPr>
            <a:spLocks noGrp="1"/>
          </p:cNvSpPr>
          <p:nvPr>
            <p:ph type="sldNum" sz="quarter" idx="10"/>
          </p:nvPr>
        </p:nvSpPr>
        <p:spPr/>
        <p:txBody>
          <a:bodyPr/>
          <a:lstStyle/>
          <a:p>
            <a:fld id="{E89F5360-1BD3-4D19-AEE4-23335553D223}" type="slidenum">
              <a:rPr lang="en-US" smtClean="0"/>
              <a:t>12</a:t>
            </a:fld>
            <a:endParaRPr lang="en-US"/>
          </a:p>
        </p:txBody>
      </p:sp>
    </p:spTree>
    <p:extLst>
      <p:ext uri="{BB962C8B-B14F-4D97-AF65-F5344CB8AC3E}">
        <p14:creationId xmlns:p14="http://schemas.microsoft.com/office/powerpoint/2010/main" val="1147208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7819"/>
            <a:ext cx="7772400" cy="1102519"/>
          </a:xfrm>
        </p:spPr>
        <p:txBody>
          <a:bodyPr/>
          <a:lstStyle/>
          <a:p>
            <a:r>
              <a:rPr lang="pt-BR" smtClean="0"/>
              <a:t>Clique para editar o título mestre</a:t>
            </a:r>
            <a:endParaRPr lang="en-US"/>
          </a:p>
        </p:txBody>
      </p:sp>
      <p:sp>
        <p:nvSpPr>
          <p:cNvPr id="3" name="Subtítu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n-US"/>
          </a:p>
        </p:txBody>
      </p:sp>
      <p:sp>
        <p:nvSpPr>
          <p:cNvPr id="4" name="Espaço Reservado para Data 3"/>
          <p:cNvSpPr>
            <a:spLocks noGrp="1"/>
          </p:cNvSpPr>
          <p:nvPr>
            <p:ph type="dt" sz="half" idx="10"/>
          </p:nvPr>
        </p:nvSpPr>
        <p:spPr/>
        <p:txBody>
          <a:bodyPr/>
          <a:lstStyle/>
          <a:p>
            <a:fld id="{F02C4B28-D0E7-44ED-93FB-A07D3C296892}" type="datetimeFigureOut">
              <a:rPr lang="en-US" smtClean="0"/>
              <a:t>11/25/2022</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B5A5D930-B290-47BA-AE46-C1E1B73C502C}" type="slidenum">
              <a:rPr lang="en-US" smtClean="0"/>
              <a:t>‹nº›</a:t>
            </a:fld>
            <a:endParaRPr lang="en-US"/>
          </a:p>
        </p:txBody>
      </p:sp>
    </p:spTree>
    <p:extLst>
      <p:ext uri="{BB962C8B-B14F-4D97-AF65-F5344CB8AC3E}">
        <p14:creationId xmlns:p14="http://schemas.microsoft.com/office/powerpoint/2010/main" val="2510133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en-US"/>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3"/>
          <p:cNvSpPr>
            <a:spLocks noGrp="1"/>
          </p:cNvSpPr>
          <p:nvPr>
            <p:ph type="dt" sz="half" idx="10"/>
          </p:nvPr>
        </p:nvSpPr>
        <p:spPr/>
        <p:txBody>
          <a:bodyPr/>
          <a:lstStyle/>
          <a:p>
            <a:fld id="{F02C4B28-D0E7-44ED-93FB-A07D3C296892}" type="datetimeFigureOut">
              <a:rPr lang="en-US" smtClean="0"/>
              <a:t>11/25/2022</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B5A5D930-B290-47BA-AE46-C1E1B73C502C}" type="slidenum">
              <a:rPr lang="en-US" smtClean="0"/>
              <a:t>‹nº›</a:t>
            </a:fld>
            <a:endParaRPr lang="en-US"/>
          </a:p>
        </p:txBody>
      </p:sp>
    </p:spTree>
    <p:extLst>
      <p:ext uri="{BB962C8B-B14F-4D97-AF65-F5344CB8AC3E}">
        <p14:creationId xmlns:p14="http://schemas.microsoft.com/office/powerpoint/2010/main" val="1020275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54781"/>
            <a:ext cx="2057400" cy="3290888"/>
          </a:xfrm>
        </p:spPr>
        <p:txBody>
          <a:bodyPr vert="eaVert"/>
          <a:lstStyle/>
          <a:p>
            <a:r>
              <a:rPr lang="pt-BR" smtClean="0"/>
              <a:t>Clique para editar o título mestre</a:t>
            </a:r>
            <a:endParaRPr lang="en-US"/>
          </a:p>
        </p:txBody>
      </p:sp>
      <p:sp>
        <p:nvSpPr>
          <p:cNvPr id="3" name="Espaço Reservado para Texto Vertical 2"/>
          <p:cNvSpPr>
            <a:spLocks noGrp="1"/>
          </p:cNvSpPr>
          <p:nvPr>
            <p:ph type="body" orient="vert" idx="1"/>
          </p:nvPr>
        </p:nvSpPr>
        <p:spPr>
          <a:xfrm>
            <a:off x="457200" y="154781"/>
            <a:ext cx="6019800" cy="32908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3"/>
          <p:cNvSpPr>
            <a:spLocks noGrp="1"/>
          </p:cNvSpPr>
          <p:nvPr>
            <p:ph type="dt" sz="half" idx="10"/>
          </p:nvPr>
        </p:nvSpPr>
        <p:spPr/>
        <p:txBody>
          <a:bodyPr/>
          <a:lstStyle/>
          <a:p>
            <a:fld id="{F02C4B28-D0E7-44ED-93FB-A07D3C296892}" type="datetimeFigureOut">
              <a:rPr lang="en-US" smtClean="0"/>
              <a:t>11/25/2022</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B5A5D930-B290-47BA-AE46-C1E1B73C502C}" type="slidenum">
              <a:rPr lang="en-US" smtClean="0"/>
              <a:t>‹nº›</a:t>
            </a:fld>
            <a:endParaRPr lang="en-US"/>
          </a:p>
        </p:txBody>
      </p:sp>
    </p:spTree>
    <p:extLst>
      <p:ext uri="{BB962C8B-B14F-4D97-AF65-F5344CB8AC3E}">
        <p14:creationId xmlns:p14="http://schemas.microsoft.com/office/powerpoint/2010/main" val="491873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en-US"/>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3"/>
          <p:cNvSpPr>
            <a:spLocks noGrp="1"/>
          </p:cNvSpPr>
          <p:nvPr>
            <p:ph type="dt" sz="half" idx="10"/>
          </p:nvPr>
        </p:nvSpPr>
        <p:spPr/>
        <p:txBody>
          <a:bodyPr/>
          <a:lstStyle/>
          <a:p>
            <a:fld id="{F02C4B28-D0E7-44ED-93FB-A07D3C296892}" type="datetimeFigureOut">
              <a:rPr lang="en-US" smtClean="0"/>
              <a:t>11/25/2022</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B5A5D930-B290-47BA-AE46-C1E1B73C502C}" type="slidenum">
              <a:rPr lang="en-US" smtClean="0"/>
              <a:t>‹nº›</a:t>
            </a:fld>
            <a:endParaRPr lang="en-US"/>
          </a:p>
        </p:txBody>
      </p:sp>
    </p:spTree>
    <p:extLst>
      <p:ext uri="{BB962C8B-B14F-4D97-AF65-F5344CB8AC3E}">
        <p14:creationId xmlns:p14="http://schemas.microsoft.com/office/powerpoint/2010/main" val="640649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3305176"/>
            <a:ext cx="7772400" cy="1021556"/>
          </a:xfrm>
        </p:spPr>
        <p:txBody>
          <a:bodyPr anchor="t"/>
          <a:lstStyle>
            <a:lvl1pPr algn="l">
              <a:defRPr sz="4000" b="1" cap="all"/>
            </a:lvl1pPr>
          </a:lstStyle>
          <a:p>
            <a:r>
              <a:rPr lang="pt-BR" smtClean="0"/>
              <a:t>Clique para editar o título mestre</a:t>
            </a:r>
            <a:endParaRPr lang="en-US"/>
          </a:p>
        </p:txBody>
      </p:sp>
      <p:sp>
        <p:nvSpPr>
          <p:cNvPr id="3" name="Espaço Reservado para Tex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F02C4B28-D0E7-44ED-93FB-A07D3C296892}" type="datetimeFigureOut">
              <a:rPr lang="en-US" smtClean="0"/>
              <a:t>11/25/2022</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B5A5D930-B290-47BA-AE46-C1E1B73C502C}" type="slidenum">
              <a:rPr lang="en-US" smtClean="0"/>
              <a:t>‹nº›</a:t>
            </a:fld>
            <a:endParaRPr lang="en-US"/>
          </a:p>
        </p:txBody>
      </p:sp>
    </p:spTree>
    <p:extLst>
      <p:ext uri="{BB962C8B-B14F-4D97-AF65-F5344CB8AC3E}">
        <p14:creationId xmlns:p14="http://schemas.microsoft.com/office/powerpoint/2010/main" val="407006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en-US"/>
          </a:p>
        </p:txBody>
      </p:sp>
      <p:sp>
        <p:nvSpPr>
          <p:cNvPr id="3" name="Espaço Reservado para Conteúdo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Conteúdo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Data 4"/>
          <p:cNvSpPr>
            <a:spLocks noGrp="1"/>
          </p:cNvSpPr>
          <p:nvPr>
            <p:ph type="dt" sz="half" idx="10"/>
          </p:nvPr>
        </p:nvSpPr>
        <p:spPr/>
        <p:txBody>
          <a:bodyPr/>
          <a:lstStyle/>
          <a:p>
            <a:fld id="{F02C4B28-D0E7-44ED-93FB-A07D3C296892}" type="datetimeFigureOut">
              <a:rPr lang="en-US" smtClean="0"/>
              <a:t>11/25/2022</a:t>
            </a:fld>
            <a:endParaRPr lang="en-US"/>
          </a:p>
        </p:txBody>
      </p:sp>
      <p:sp>
        <p:nvSpPr>
          <p:cNvPr id="6" name="Espaço Reservado para Rodapé 5"/>
          <p:cNvSpPr>
            <a:spLocks noGrp="1"/>
          </p:cNvSpPr>
          <p:nvPr>
            <p:ph type="ftr" sz="quarter" idx="11"/>
          </p:nvPr>
        </p:nvSpPr>
        <p:spPr/>
        <p:txBody>
          <a:bodyPr/>
          <a:lstStyle/>
          <a:p>
            <a:endParaRPr lang="en-US"/>
          </a:p>
        </p:txBody>
      </p:sp>
      <p:sp>
        <p:nvSpPr>
          <p:cNvPr id="7" name="Espaço Reservado para Número de Slide 6"/>
          <p:cNvSpPr>
            <a:spLocks noGrp="1"/>
          </p:cNvSpPr>
          <p:nvPr>
            <p:ph type="sldNum" sz="quarter" idx="12"/>
          </p:nvPr>
        </p:nvSpPr>
        <p:spPr/>
        <p:txBody>
          <a:bodyPr/>
          <a:lstStyle/>
          <a:p>
            <a:fld id="{B5A5D930-B290-47BA-AE46-C1E1B73C502C}" type="slidenum">
              <a:rPr lang="en-US" smtClean="0"/>
              <a:t>‹nº›</a:t>
            </a:fld>
            <a:endParaRPr lang="en-US"/>
          </a:p>
        </p:txBody>
      </p:sp>
    </p:spTree>
    <p:extLst>
      <p:ext uri="{BB962C8B-B14F-4D97-AF65-F5344CB8AC3E}">
        <p14:creationId xmlns:p14="http://schemas.microsoft.com/office/powerpoint/2010/main" val="1105824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05979"/>
            <a:ext cx="8229600" cy="857250"/>
          </a:xfrm>
        </p:spPr>
        <p:txBody>
          <a:bodyPr/>
          <a:lstStyle>
            <a:lvl1pPr>
              <a:defRPr/>
            </a:lvl1pPr>
          </a:lstStyle>
          <a:p>
            <a:r>
              <a:rPr lang="pt-BR" smtClean="0"/>
              <a:t>Clique para editar o título mestre</a:t>
            </a:r>
            <a:endParaRPr lang="en-US"/>
          </a:p>
        </p:txBody>
      </p:sp>
      <p:sp>
        <p:nvSpPr>
          <p:cNvPr id="3" name="Espaço Reservado para Tex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Tex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7" name="Espaço Reservado para Data 6"/>
          <p:cNvSpPr>
            <a:spLocks noGrp="1"/>
          </p:cNvSpPr>
          <p:nvPr>
            <p:ph type="dt" sz="half" idx="10"/>
          </p:nvPr>
        </p:nvSpPr>
        <p:spPr/>
        <p:txBody>
          <a:bodyPr/>
          <a:lstStyle/>
          <a:p>
            <a:fld id="{F02C4B28-D0E7-44ED-93FB-A07D3C296892}" type="datetimeFigureOut">
              <a:rPr lang="en-US" smtClean="0"/>
              <a:t>11/25/2022</a:t>
            </a:fld>
            <a:endParaRPr lang="en-US"/>
          </a:p>
        </p:txBody>
      </p:sp>
      <p:sp>
        <p:nvSpPr>
          <p:cNvPr id="8" name="Espaço Reservado para Rodapé 7"/>
          <p:cNvSpPr>
            <a:spLocks noGrp="1"/>
          </p:cNvSpPr>
          <p:nvPr>
            <p:ph type="ftr" sz="quarter" idx="11"/>
          </p:nvPr>
        </p:nvSpPr>
        <p:spPr/>
        <p:txBody>
          <a:bodyPr/>
          <a:lstStyle/>
          <a:p>
            <a:endParaRPr lang="en-US"/>
          </a:p>
        </p:txBody>
      </p:sp>
      <p:sp>
        <p:nvSpPr>
          <p:cNvPr id="9" name="Espaço Reservado para Número de Slide 8"/>
          <p:cNvSpPr>
            <a:spLocks noGrp="1"/>
          </p:cNvSpPr>
          <p:nvPr>
            <p:ph type="sldNum" sz="quarter" idx="12"/>
          </p:nvPr>
        </p:nvSpPr>
        <p:spPr/>
        <p:txBody>
          <a:bodyPr/>
          <a:lstStyle/>
          <a:p>
            <a:fld id="{B5A5D930-B290-47BA-AE46-C1E1B73C502C}" type="slidenum">
              <a:rPr lang="en-US" smtClean="0"/>
              <a:t>‹nº›</a:t>
            </a:fld>
            <a:endParaRPr lang="en-US"/>
          </a:p>
        </p:txBody>
      </p:sp>
    </p:spTree>
    <p:extLst>
      <p:ext uri="{BB962C8B-B14F-4D97-AF65-F5344CB8AC3E}">
        <p14:creationId xmlns:p14="http://schemas.microsoft.com/office/powerpoint/2010/main" val="350544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en-US"/>
          </a:p>
        </p:txBody>
      </p:sp>
      <p:sp>
        <p:nvSpPr>
          <p:cNvPr id="3" name="Espaço Reservado para Data 2"/>
          <p:cNvSpPr>
            <a:spLocks noGrp="1"/>
          </p:cNvSpPr>
          <p:nvPr>
            <p:ph type="dt" sz="half" idx="10"/>
          </p:nvPr>
        </p:nvSpPr>
        <p:spPr/>
        <p:txBody>
          <a:bodyPr/>
          <a:lstStyle/>
          <a:p>
            <a:fld id="{F02C4B28-D0E7-44ED-93FB-A07D3C296892}" type="datetimeFigureOut">
              <a:rPr lang="en-US" smtClean="0"/>
              <a:t>11/25/2022</a:t>
            </a:fld>
            <a:endParaRPr lang="en-US"/>
          </a:p>
        </p:txBody>
      </p:sp>
      <p:sp>
        <p:nvSpPr>
          <p:cNvPr id="4" name="Espaço Reservado para Rodapé 3"/>
          <p:cNvSpPr>
            <a:spLocks noGrp="1"/>
          </p:cNvSpPr>
          <p:nvPr>
            <p:ph type="ftr" sz="quarter" idx="11"/>
          </p:nvPr>
        </p:nvSpPr>
        <p:spPr/>
        <p:txBody>
          <a:bodyPr/>
          <a:lstStyle/>
          <a:p>
            <a:endParaRPr lang="en-US"/>
          </a:p>
        </p:txBody>
      </p:sp>
      <p:sp>
        <p:nvSpPr>
          <p:cNvPr id="5" name="Espaço Reservado para Número de Slide 4"/>
          <p:cNvSpPr>
            <a:spLocks noGrp="1"/>
          </p:cNvSpPr>
          <p:nvPr>
            <p:ph type="sldNum" sz="quarter" idx="12"/>
          </p:nvPr>
        </p:nvSpPr>
        <p:spPr/>
        <p:txBody>
          <a:bodyPr/>
          <a:lstStyle/>
          <a:p>
            <a:fld id="{B5A5D930-B290-47BA-AE46-C1E1B73C502C}" type="slidenum">
              <a:rPr lang="en-US" smtClean="0"/>
              <a:t>‹nº›</a:t>
            </a:fld>
            <a:endParaRPr lang="en-US"/>
          </a:p>
        </p:txBody>
      </p:sp>
    </p:spTree>
    <p:extLst>
      <p:ext uri="{BB962C8B-B14F-4D97-AF65-F5344CB8AC3E}">
        <p14:creationId xmlns:p14="http://schemas.microsoft.com/office/powerpoint/2010/main" val="1006098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F02C4B28-D0E7-44ED-93FB-A07D3C296892}" type="datetimeFigureOut">
              <a:rPr lang="en-US" smtClean="0"/>
              <a:t>11/25/2022</a:t>
            </a:fld>
            <a:endParaRPr lang="en-US"/>
          </a:p>
        </p:txBody>
      </p:sp>
      <p:sp>
        <p:nvSpPr>
          <p:cNvPr id="3" name="Espaço Reservado para Rodapé 2"/>
          <p:cNvSpPr>
            <a:spLocks noGrp="1"/>
          </p:cNvSpPr>
          <p:nvPr>
            <p:ph type="ftr" sz="quarter" idx="11"/>
          </p:nvPr>
        </p:nvSpPr>
        <p:spPr/>
        <p:txBody>
          <a:bodyPr/>
          <a:lstStyle/>
          <a:p>
            <a:endParaRPr lang="en-US"/>
          </a:p>
        </p:txBody>
      </p:sp>
      <p:sp>
        <p:nvSpPr>
          <p:cNvPr id="4" name="Espaço Reservado para Número de Slide 3"/>
          <p:cNvSpPr>
            <a:spLocks noGrp="1"/>
          </p:cNvSpPr>
          <p:nvPr>
            <p:ph type="sldNum" sz="quarter" idx="12"/>
          </p:nvPr>
        </p:nvSpPr>
        <p:spPr/>
        <p:txBody>
          <a:bodyPr/>
          <a:lstStyle/>
          <a:p>
            <a:fld id="{B5A5D930-B290-47BA-AE46-C1E1B73C502C}" type="slidenum">
              <a:rPr lang="en-US" smtClean="0"/>
              <a:t>‹nº›</a:t>
            </a:fld>
            <a:endParaRPr lang="en-US"/>
          </a:p>
        </p:txBody>
      </p:sp>
    </p:spTree>
    <p:extLst>
      <p:ext uri="{BB962C8B-B14F-4D97-AF65-F5344CB8AC3E}">
        <p14:creationId xmlns:p14="http://schemas.microsoft.com/office/powerpoint/2010/main" val="2982265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04787"/>
            <a:ext cx="3008313" cy="871538"/>
          </a:xfrm>
        </p:spPr>
        <p:txBody>
          <a:bodyPr anchor="b"/>
          <a:lstStyle>
            <a:lvl1pPr algn="l">
              <a:defRPr sz="2000" b="1"/>
            </a:lvl1pPr>
          </a:lstStyle>
          <a:p>
            <a:r>
              <a:rPr lang="pt-BR" smtClean="0"/>
              <a:t>Clique para editar o título mestre</a:t>
            </a:r>
            <a:endParaRPr lang="en-US"/>
          </a:p>
        </p:txBody>
      </p:sp>
      <p:sp>
        <p:nvSpPr>
          <p:cNvPr id="3" name="Espaço Reservado para Conteúd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Tex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F02C4B28-D0E7-44ED-93FB-A07D3C296892}" type="datetimeFigureOut">
              <a:rPr lang="en-US" smtClean="0"/>
              <a:t>11/25/2022</a:t>
            </a:fld>
            <a:endParaRPr lang="en-US"/>
          </a:p>
        </p:txBody>
      </p:sp>
      <p:sp>
        <p:nvSpPr>
          <p:cNvPr id="6" name="Espaço Reservado para Rodapé 5"/>
          <p:cNvSpPr>
            <a:spLocks noGrp="1"/>
          </p:cNvSpPr>
          <p:nvPr>
            <p:ph type="ftr" sz="quarter" idx="11"/>
          </p:nvPr>
        </p:nvSpPr>
        <p:spPr/>
        <p:txBody>
          <a:bodyPr/>
          <a:lstStyle/>
          <a:p>
            <a:endParaRPr lang="en-US"/>
          </a:p>
        </p:txBody>
      </p:sp>
      <p:sp>
        <p:nvSpPr>
          <p:cNvPr id="7" name="Espaço Reservado para Número de Slide 6"/>
          <p:cNvSpPr>
            <a:spLocks noGrp="1"/>
          </p:cNvSpPr>
          <p:nvPr>
            <p:ph type="sldNum" sz="quarter" idx="12"/>
          </p:nvPr>
        </p:nvSpPr>
        <p:spPr/>
        <p:txBody>
          <a:bodyPr/>
          <a:lstStyle/>
          <a:p>
            <a:fld id="{B5A5D930-B290-47BA-AE46-C1E1B73C502C}" type="slidenum">
              <a:rPr lang="en-US" smtClean="0"/>
              <a:t>‹nº›</a:t>
            </a:fld>
            <a:endParaRPr lang="en-US"/>
          </a:p>
        </p:txBody>
      </p:sp>
    </p:spTree>
    <p:extLst>
      <p:ext uri="{BB962C8B-B14F-4D97-AF65-F5344CB8AC3E}">
        <p14:creationId xmlns:p14="http://schemas.microsoft.com/office/powerpoint/2010/main" val="3202001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0"/>
            <a:ext cx="5486400" cy="425054"/>
          </a:xfrm>
        </p:spPr>
        <p:txBody>
          <a:bodyPr anchor="b"/>
          <a:lstStyle>
            <a:lvl1pPr algn="l">
              <a:defRPr sz="2000" b="1"/>
            </a:lvl1pPr>
          </a:lstStyle>
          <a:p>
            <a:r>
              <a:rPr lang="pt-BR" smtClean="0"/>
              <a:t>Clique para editar o título mestre</a:t>
            </a:r>
            <a:endParaRPr lang="en-US"/>
          </a:p>
        </p:txBody>
      </p:sp>
      <p:sp>
        <p:nvSpPr>
          <p:cNvPr id="3" name="Espaço Reservado para Imagem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ço Reservado para Tex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F02C4B28-D0E7-44ED-93FB-A07D3C296892}" type="datetimeFigureOut">
              <a:rPr lang="en-US" smtClean="0"/>
              <a:t>11/25/2022</a:t>
            </a:fld>
            <a:endParaRPr lang="en-US"/>
          </a:p>
        </p:txBody>
      </p:sp>
      <p:sp>
        <p:nvSpPr>
          <p:cNvPr id="6" name="Espaço Reservado para Rodapé 5"/>
          <p:cNvSpPr>
            <a:spLocks noGrp="1"/>
          </p:cNvSpPr>
          <p:nvPr>
            <p:ph type="ftr" sz="quarter" idx="11"/>
          </p:nvPr>
        </p:nvSpPr>
        <p:spPr/>
        <p:txBody>
          <a:bodyPr/>
          <a:lstStyle/>
          <a:p>
            <a:endParaRPr lang="en-US"/>
          </a:p>
        </p:txBody>
      </p:sp>
      <p:sp>
        <p:nvSpPr>
          <p:cNvPr id="7" name="Espaço Reservado para Número de Slide 6"/>
          <p:cNvSpPr>
            <a:spLocks noGrp="1"/>
          </p:cNvSpPr>
          <p:nvPr>
            <p:ph type="sldNum" sz="quarter" idx="12"/>
          </p:nvPr>
        </p:nvSpPr>
        <p:spPr/>
        <p:txBody>
          <a:bodyPr/>
          <a:lstStyle/>
          <a:p>
            <a:fld id="{B5A5D930-B290-47BA-AE46-C1E1B73C502C}" type="slidenum">
              <a:rPr lang="en-US" smtClean="0"/>
              <a:t>‹nº›</a:t>
            </a:fld>
            <a:endParaRPr lang="en-US"/>
          </a:p>
        </p:txBody>
      </p:sp>
    </p:spTree>
    <p:extLst>
      <p:ext uri="{BB962C8B-B14F-4D97-AF65-F5344CB8AC3E}">
        <p14:creationId xmlns:p14="http://schemas.microsoft.com/office/powerpoint/2010/main" val="4251073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pt-BR" smtClean="0"/>
              <a:t>Clique para editar o título mestre</a:t>
            </a:r>
            <a:endParaRPr lang="en-US"/>
          </a:p>
        </p:txBody>
      </p:sp>
      <p:sp>
        <p:nvSpPr>
          <p:cNvPr id="3" name="Espaço Reservado para Tex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02C4B28-D0E7-44ED-93FB-A07D3C296892}" type="datetimeFigureOut">
              <a:rPr lang="en-US" smtClean="0"/>
              <a:t>11/25/2022</a:t>
            </a:fld>
            <a:endParaRPr lang="en-US"/>
          </a:p>
        </p:txBody>
      </p:sp>
      <p:sp>
        <p:nvSpPr>
          <p:cNvPr id="5" name="Espaço Reservado para Rodapé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ço Reservado para Número de Slid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5A5D930-B290-47BA-AE46-C1E1B73C502C}" type="slidenum">
              <a:rPr lang="en-US" smtClean="0"/>
              <a:t>‹nº›</a:t>
            </a:fld>
            <a:endParaRPr lang="en-US"/>
          </a:p>
        </p:txBody>
      </p:sp>
    </p:spTree>
    <p:extLst>
      <p:ext uri="{BB962C8B-B14F-4D97-AF65-F5344CB8AC3E}">
        <p14:creationId xmlns:p14="http://schemas.microsoft.com/office/powerpoint/2010/main" val="3475633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5.jpe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gif"/></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6.gi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gif"/><Relationship Id="rId7" Type="http://schemas.openxmlformats.org/officeDocument/2006/relationships/image" Target="../media/image50.gif"/><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gif"/><Relationship Id="rId5" Type="http://schemas.openxmlformats.org/officeDocument/2006/relationships/image" Target="../media/image48.gif"/><Relationship Id="rId4" Type="http://schemas.openxmlformats.org/officeDocument/2006/relationships/image" Target="../media/image47.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cryoem101.org/" TargetMode="External"/><Relationship Id="rId2" Type="http://schemas.openxmlformats.org/officeDocument/2006/relationships/hyperlink" Target="https://cryo-em-course.caltech.edu/" TargetMode="External"/><Relationship Id="rId1" Type="http://schemas.openxmlformats.org/officeDocument/2006/relationships/slideLayout" Target="../slideLayouts/slideLayout2.xml"/><Relationship Id="rId5" Type="http://schemas.openxmlformats.org/officeDocument/2006/relationships/hyperlink" Target="https://cryoemprinciples.yale.edu/" TargetMode="External"/><Relationship Id="rId4" Type="http://schemas.openxmlformats.org/officeDocument/2006/relationships/hyperlink" Target="https://www2.mrc-lmb.cam.ac.uk/research/scientific-training/electron-microscopy/"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059582"/>
            <a:ext cx="7772400" cy="1102519"/>
          </a:xfrm>
        </p:spPr>
        <p:txBody>
          <a:bodyPr>
            <a:noAutofit/>
          </a:bodyPr>
          <a:lstStyle/>
          <a:p>
            <a:r>
              <a:rPr lang="pt-BR" sz="3600" dirty="0" smtClean="0"/>
              <a:t>Conceitos em</a:t>
            </a:r>
            <a:br>
              <a:rPr lang="pt-BR" sz="3600" dirty="0" smtClean="0"/>
            </a:br>
            <a:r>
              <a:rPr lang="pt-BR" sz="3600" b="1" dirty="0" smtClean="0"/>
              <a:t>criomicroscopia eletrônica</a:t>
            </a:r>
            <a:r>
              <a:rPr lang="pt-BR" sz="3600" dirty="0" smtClean="0"/>
              <a:t/>
            </a:r>
            <a:br>
              <a:rPr lang="pt-BR" sz="3600" dirty="0" smtClean="0"/>
            </a:br>
            <a:r>
              <a:rPr lang="pt-BR" sz="3600" dirty="0" smtClean="0"/>
              <a:t>para biologia estrutural</a:t>
            </a:r>
            <a:endParaRPr lang="pt-BR" sz="3600" dirty="0"/>
          </a:p>
        </p:txBody>
      </p:sp>
      <p:sp>
        <p:nvSpPr>
          <p:cNvPr id="3" name="Subtítulo 2"/>
          <p:cNvSpPr>
            <a:spLocks noGrp="1"/>
          </p:cNvSpPr>
          <p:nvPr>
            <p:ph type="subTitle" idx="1"/>
          </p:nvPr>
        </p:nvSpPr>
        <p:spPr/>
        <p:txBody>
          <a:bodyPr>
            <a:normAutofit fontScale="62500" lnSpcReduction="20000"/>
          </a:bodyPr>
          <a:lstStyle/>
          <a:p>
            <a:r>
              <a:rPr lang="pt-BR" b="1" dirty="0" smtClean="0"/>
              <a:t>Gabriel G. Araujo</a:t>
            </a:r>
          </a:p>
          <a:p>
            <a:r>
              <a:rPr lang="pt-BR" dirty="0" smtClean="0"/>
              <a:t>Departamento de Microbiologia</a:t>
            </a:r>
          </a:p>
          <a:p>
            <a:r>
              <a:rPr lang="pt-BR" dirty="0" smtClean="0"/>
              <a:t>Instituto de Ciências Biomédicas</a:t>
            </a:r>
          </a:p>
          <a:p>
            <a:r>
              <a:rPr lang="pt-BR" dirty="0" smtClean="0"/>
              <a:t>Universidade de São Paulo</a:t>
            </a:r>
            <a:endParaRPr lang="pt-BR" dirty="0"/>
          </a:p>
        </p:txBody>
      </p:sp>
    </p:spTree>
    <p:extLst>
      <p:ext uri="{BB962C8B-B14F-4D97-AF65-F5344CB8AC3E}">
        <p14:creationId xmlns:p14="http://schemas.microsoft.com/office/powerpoint/2010/main" val="6296624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d3i71xaburhd42.cloudfront.net/573722e8b499f4a16f819130d33014f534138cb3/4-Figure2-1.png"/>
          <p:cNvPicPr>
            <a:picLocks noChangeAspect="1" noChangeArrowheads="1"/>
          </p:cNvPicPr>
          <p:nvPr/>
        </p:nvPicPr>
        <p:blipFill rotWithShape="1">
          <a:blip r:embed="rId3">
            <a:extLst>
              <a:ext uri="{28A0092B-C50C-407E-A947-70E740481C1C}">
                <a14:useLocalDpi xmlns:a14="http://schemas.microsoft.com/office/drawing/2010/main" val="0"/>
              </a:ext>
            </a:extLst>
          </a:blip>
          <a:srcRect l="2779" t="1156" r="43776" b="70471"/>
          <a:stretch/>
        </p:blipFill>
        <p:spPr bwMode="auto">
          <a:xfrm>
            <a:off x="755576" y="92725"/>
            <a:ext cx="2507036" cy="21909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d3i71xaburhd42.cloudfront.net/573722e8b499f4a16f819130d33014f534138cb3/4-Figure2-1.png"/>
          <p:cNvPicPr>
            <a:picLocks noChangeAspect="1" noChangeArrowheads="1"/>
          </p:cNvPicPr>
          <p:nvPr/>
        </p:nvPicPr>
        <p:blipFill rotWithShape="1">
          <a:blip r:embed="rId3">
            <a:extLst>
              <a:ext uri="{28A0092B-C50C-407E-A947-70E740481C1C}">
                <a14:useLocalDpi xmlns:a14="http://schemas.microsoft.com/office/drawing/2010/main" val="0"/>
              </a:ext>
            </a:extLst>
          </a:blip>
          <a:srcRect l="2188" t="32804" r="2599" b="1855"/>
          <a:stretch/>
        </p:blipFill>
        <p:spPr bwMode="auto">
          <a:xfrm>
            <a:off x="4143154" y="51750"/>
            <a:ext cx="4461294" cy="504000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1" y="4866501"/>
            <a:ext cx="3581077" cy="276999"/>
          </a:xfrm>
          <a:prstGeom prst="rect">
            <a:avLst/>
          </a:prstGeom>
          <a:noFill/>
        </p:spPr>
        <p:txBody>
          <a:bodyPr wrap="square" rtlCol="0">
            <a:spAutoFit/>
          </a:bodyPr>
          <a:lstStyle/>
          <a:p>
            <a:r>
              <a:rPr lang="pt-BR" sz="1200" dirty="0" err="1" smtClean="0"/>
              <a:t>Sgro</a:t>
            </a:r>
            <a:r>
              <a:rPr lang="pt-BR" sz="1200" dirty="0" smtClean="0"/>
              <a:t> &amp; Costa, 2018; </a:t>
            </a:r>
            <a:r>
              <a:rPr lang="pt-BR" sz="1200" dirty="0" err="1" smtClean="0"/>
              <a:t>R’mili</a:t>
            </a:r>
            <a:r>
              <a:rPr lang="pt-BR" sz="1200" dirty="0" smtClean="0"/>
              <a:t> et al., 2013</a:t>
            </a:r>
            <a:endParaRPr lang="en-US" sz="1200" dirty="0"/>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2318853"/>
            <a:ext cx="2825501" cy="2341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51300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sApp Video 2022-03-16 at 10.13.2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08104" y="51750"/>
            <a:ext cx="2782483" cy="5040000"/>
          </a:xfrm>
          <a:prstGeom prst="rect">
            <a:avLst/>
          </a:prstGeom>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1543" t="14531" r="12917" b="7169"/>
          <a:stretch/>
        </p:blipFill>
        <p:spPr bwMode="auto">
          <a:xfrm>
            <a:off x="539552" y="411750"/>
            <a:ext cx="4466795" cy="43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0" y="4866501"/>
            <a:ext cx="1944216" cy="276999"/>
          </a:xfrm>
          <a:prstGeom prst="rect">
            <a:avLst/>
          </a:prstGeom>
          <a:noFill/>
        </p:spPr>
        <p:txBody>
          <a:bodyPr wrap="square" rtlCol="0">
            <a:spAutoFit/>
          </a:bodyPr>
          <a:lstStyle/>
          <a:p>
            <a:r>
              <a:rPr lang="pt-BR" sz="1200" dirty="0" smtClean="0"/>
              <a:t>Costa et al., 2017</a:t>
            </a:r>
            <a:endParaRPr lang="en-US" sz="1200" dirty="0"/>
          </a:p>
        </p:txBody>
      </p:sp>
    </p:spTree>
    <p:extLst>
      <p:ext uri="{BB962C8B-B14F-4D97-AF65-F5344CB8AC3E}">
        <p14:creationId xmlns:p14="http://schemas.microsoft.com/office/powerpoint/2010/main" val="33082269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173" r="2998"/>
          <a:stretch/>
        </p:blipFill>
        <p:spPr bwMode="auto">
          <a:xfrm>
            <a:off x="4283968" y="591750"/>
            <a:ext cx="4588042" cy="39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722" y="591750"/>
            <a:ext cx="3891230" cy="39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85715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176" y="591750"/>
            <a:ext cx="6149648" cy="39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39907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6264" r="7541"/>
          <a:stretch/>
        </p:blipFill>
        <p:spPr bwMode="auto">
          <a:xfrm>
            <a:off x="1897552" y="231750"/>
            <a:ext cx="5348897" cy="46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32698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AU" dirty="0" err="1" smtClean="0"/>
              <a:t>Triagem</a:t>
            </a:r>
            <a:r>
              <a:rPr lang="en-AU" dirty="0" smtClean="0"/>
              <a:t> de grids e </a:t>
            </a:r>
            <a:r>
              <a:rPr lang="en-AU" dirty="0" err="1" smtClean="0"/>
              <a:t>coleta</a:t>
            </a:r>
            <a:r>
              <a:rPr lang="en-AU" dirty="0" smtClean="0"/>
              <a:t> de dados de </a:t>
            </a:r>
            <a:r>
              <a:rPr lang="en-AU" dirty="0" err="1" smtClean="0"/>
              <a:t>cryo-em</a:t>
            </a:r>
            <a:endParaRPr lang="en-US" dirty="0"/>
          </a:p>
        </p:txBody>
      </p:sp>
      <p:sp>
        <p:nvSpPr>
          <p:cNvPr id="3" name="Espaço Reservado para Texto 2"/>
          <p:cNvSpPr>
            <a:spLocks noGrp="1"/>
          </p:cNvSpPr>
          <p:nvPr>
            <p:ph type="body" idx="1"/>
          </p:nvPr>
        </p:nvSpPr>
        <p:spPr/>
        <p:txBody>
          <a:bodyPr/>
          <a:lstStyle/>
          <a:p>
            <a:endParaRPr lang="en-US"/>
          </a:p>
        </p:txBody>
      </p:sp>
    </p:spTree>
    <p:extLst>
      <p:ext uri="{BB962C8B-B14F-4D97-AF65-F5344CB8AC3E}">
        <p14:creationId xmlns:p14="http://schemas.microsoft.com/office/powerpoint/2010/main" val="9271298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lnnano.cnpem.br/wp-content/uploads/2020/09/Talos-Arctica-G2-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486" y="231750"/>
            <a:ext cx="3508474" cy="4680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lnnano.cnpem.br/wp-content/uploads/2020/09/Titan-Krios-G3i-Thermo-Fish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31750"/>
            <a:ext cx="3508475" cy="46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6401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cryoem.med.ubc.ca/files/2021/03/icethickne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4000" y="1015098"/>
            <a:ext cx="6696000" cy="3113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9321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cryoem.med.ubc.ca/files/2021/03/grid_to_prote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4000" y="1540841"/>
            <a:ext cx="6696000" cy="2061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6090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g_gua\Desktop\Secretina\CryoEM\20220317-CRYOEMFT20220362-Grid09_Data\20220317-EPU_EPU_AutomatedAcquisition_003.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9000" contrast="40000"/>
                    </a14:imgEffect>
                  </a14:imgLayer>
                </a14:imgProps>
              </a:ext>
              <a:ext uri="{28A0092B-C50C-407E-A947-70E740481C1C}">
                <a14:useLocalDpi xmlns:a14="http://schemas.microsoft.com/office/drawing/2010/main" val="0"/>
              </a:ext>
            </a:extLst>
          </a:blip>
          <a:srcRect l="172" t="306" b="4186"/>
          <a:stretch/>
        </p:blipFill>
        <p:spPr bwMode="auto">
          <a:xfrm>
            <a:off x="348936" y="51750"/>
            <a:ext cx="8446129" cy="50400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4118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Microscopia eletrônica de transmissão</a:t>
            </a:r>
            <a:endParaRPr lang="en-US" dirty="0"/>
          </a:p>
        </p:txBody>
      </p:sp>
      <p:sp>
        <p:nvSpPr>
          <p:cNvPr id="3" name="Espaço Reservado para Texto 2"/>
          <p:cNvSpPr>
            <a:spLocks noGrp="1"/>
          </p:cNvSpPr>
          <p:nvPr>
            <p:ph type="body" idx="1"/>
          </p:nvPr>
        </p:nvSpPr>
        <p:spPr/>
        <p:txBody>
          <a:bodyPr/>
          <a:lstStyle/>
          <a:p>
            <a:endParaRPr lang="en-US"/>
          </a:p>
        </p:txBody>
      </p:sp>
    </p:spTree>
    <p:extLst>
      <p:ext uri="{BB962C8B-B14F-4D97-AF65-F5344CB8AC3E}">
        <p14:creationId xmlns:p14="http://schemas.microsoft.com/office/powerpoint/2010/main" val="11386230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45" y="534150"/>
            <a:ext cx="3934823" cy="407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534150"/>
            <a:ext cx="4206800" cy="407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ixaDeTexto 5"/>
          <p:cNvSpPr txBox="1"/>
          <p:nvPr/>
        </p:nvSpPr>
        <p:spPr>
          <a:xfrm>
            <a:off x="0" y="4866501"/>
            <a:ext cx="1944216" cy="276999"/>
          </a:xfrm>
          <a:prstGeom prst="rect">
            <a:avLst/>
          </a:prstGeom>
          <a:noFill/>
        </p:spPr>
        <p:txBody>
          <a:bodyPr wrap="square" rtlCol="0">
            <a:spAutoFit/>
          </a:bodyPr>
          <a:lstStyle/>
          <a:p>
            <a:r>
              <a:rPr lang="pt-BR" sz="1200" dirty="0"/>
              <a:t>c</a:t>
            </a:r>
            <a:r>
              <a:rPr lang="pt-BR" sz="1200" dirty="0" smtClean="0"/>
              <a:t>ryoem101.org</a:t>
            </a:r>
            <a:endParaRPr lang="en-US" sz="1200" dirty="0"/>
          </a:p>
        </p:txBody>
      </p:sp>
      <p:sp>
        <p:nvSpPr>
          <p:cNvPr id="7" name="CaixaDeTexto 6"/>
          <p:cNvSpPr txBox="1"/>
          <p:nvPr/>
        </p:nvSpPr>
        <p:spPr>
          <a:xfrm>
            <a:off x="349145" y="257151"/>
            <a:ext cx="1944216" cy="276999"/>
          </a:xfrm>
          <a:prstGeom prst="rect">
            <a:avLst/>
          </a:prstGeom>
          <a:noFill/>
        </p:spPr>
        <p:txBody>
          <a:bodyPr wrap="square" rtlCol="0">
            <a:spAutoFit/>
          </a:bodyPr>
          <a:lstStyle/>
          <a:p>
            <a:r>
              <a:rPr lang="pt-BR" sz="1200" dirty="0" err="1" smtClean="0"/>
              <a:t>Ribosomes</a:t>
            </a:r>
            <a:endParaRPr lang="en-US" sz="1200" dirty="0"/>
          </a:p>
        </p:txBody>
      </p:sp>
      <p:sp>
        <p:nvSpPr>
          <p:cNvPr id="8" name="CaixaDeTexto 7"/>
          <p:cNvSpPr txBox="1"/>
          <p:nvPr/>
        </p:nvSpPr>
        <p:spPr>
          <a:xfrm>
            <a:off x="4644008" y="257151"/>
            <a:ext cx="1944216" cy="276999"/>
          </a:xfrm>
          <a:prstGeom prst="rect">
            <a:avLst/>
          </a:prstGeom>
          <a:noFill/>
        </p:spPr>
        <p:txBody>
          <a:bodyPr wrap="square" rtlCol="0">
            <a:spAutoFit/>
          </a:bodyPr>
          <a:lstStyle/>
          <a:p>
            <a:r>
              <a:rPr lang="pt-BR" sz="1200" dirty="0" smtClean="0"/>
              <a:t>PDE6 (EMPIAR-10228)</a:t>
            </a:r>
            <a:endParaRPr lang="en-US" sz="1200" dirty="0"/>
          </a:p>
        </p:txBody>
      </p:sp>
    </p:spTree>
    <p:extLst>
      <p:ext uri="{BB962C8B-B14F-4D97-AF65-F5344CB8AC3E}">
        <p14:creationId xmlns:p14="http://schemas.microsoft.com/office/powerpoint/2010/main" val="7418408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g_gua\Desktop\Secretina\CryoEM\20220317-CRYOEMFT20220362-Grid09_Data\20220317-EPU_EPU_AutomatedAcquisition_003.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9000" contrast="40000"/>
                    </a14:imgEffect>
                  </a14:imgLayer>
                </a14:imgProps>
              </a:ext>
              <a:ext uri="{28A0092B-C50C-407E-A947-70E740481C1C}">
                <a14:useLocalDpi xmlns:a14="http://schemas.microsoft.com/office/drawing/2010/main" val="0"/>
              </a:ext>
            </a:extLst>
          </a:blip>
          <a:srcRect l="35764" t="60722" r="43869" b="6879"/>
          <a:stretch/>
        </p:blipFill>
        <p:spPr bwMode="auto">
          <a:xfrm>
            <a:off x="323528" y="535049"/>
            <a:ext cx="4105725" cy="40735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3" descr="C:\Users\g_gua\Desktop\Secretina\CryoEM\20220317-CRYOEMFT20220362-Grid09_Data\20220317-EPU_EPU_AutomatedAcquisition_008.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35844" t="60649" r="43840" b="6951"/>
          <a:stretch/>
        </p:blipFill>
        <p:spPr bwMode="auto">
          <a:xfrm>
            <a:off x="4725029" y="534924"/>
            <a:ext cx="4095443" cy="407365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1148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976" y="591750"/>
            <a:ext cx="3960000" cy="39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591750"/>
            <a:ext cx="3960000" cy="39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ixaDeTexto 5"/>
          <p:cNvSpPr txBox="1"/>
          <p:nvPr/>
        </p:nvSpPr>
        <p:spPr>
          <a:xfrm>
            <a:off x="0" y="4866501"/>
            <a:ext cx="1944216" cy="276999"/>
          </a:xfrm>
          <a:prstGeom prst="rect">
            <a:avLst/>
          </a:prstGeom>
          <a:noFill/>
        </p:spPr>
        <p:txBody>
          <a:bodyPr wrap="square" rtlCol="0">
            <a:spAutoFit/>
          </a:bodyPr>
          <a:lstStyle/>
          <a:p>
            <a:r>
              <a:rPr lang="pt-BR" sz="1200" dirty="0"/>
              <a:t>c</a:t>
            </a:r>
            <a:r>
              <a:rPr lang="pt-BR" sz="1200" dirty="0" smtClean="0"/>
              <a:t>ryoem101.org</a:t>
            </a:r>
            <a:endParaRPr lang="en-US" sz="1200" dirty="0"/>
          </a:p>
        </p:txBody>
      </p:sp>
    </p:spTree>
    <p:extLst>
      <p:ext uri="{BB962C8B-B14F-4D97-AF65-F5344CB8AC3E}">
        <p14:creationId xmlns:p14="http://schemas.microsoft.com/office/powerpoint/2010/main" val="28566608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976" y="591750"/>
            <a:ext cx="3960000" cy="39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591750"/>
            <a:ext cx="3960000" cy="39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0" y="4866501"/>
            <a:ext cx="1944216" cy="276999"/>
          </a:xfrm>
          <a:prstGeom prst="rect">
            <a:avLst/>
          </a:prstGeom>
          <a:noFill/>
        </p:spPr>
        <p:txBody>
          <a:bodyPr wrap="square" rtlCol="0">
            <a:spAutoFit/>
          </a:bodyPr>
          <a:lstStyle/>
          <a:p>
            <a:r>
              <a:rPr lang="pt-BR" sz="1200" dirty="0"/>
              <a:t>c</a:t>
            </a:r>
            <a:r>
              <a:rPr lang="pt-BR" sz="1200" dirty="0" smtClean="0"/>
              <a:t>ryoem101.org</a:t>
            </a:r>
            <a:endParaRPr lang="en-US" sz="1200" dirty="0"/>
          </a:p>
        </p:txBody>
      </p:sp>
    </p:spTree>
    <p:extLst>
      <p:ext uri="{BB962C8B-B14F-4D97-AF65-F5344CB8AC3E}">
        <p14:creationId xmlns:p14="http://schemas.microsoft.com/office/powerpoint/2010/main" val="6647065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AU" dirty="0" err="1" smtClean="0"/>
              <a:t>Processamento</a:t>
            </a:r>
            <a:r>
              <a:rPr lang="en-AU" dirty="0" smtClean="0"/>
              <a:t> de dados de </a:t>
            </a:r>
            <a:r>
              <a:rPr lang="en-AU" dirty="0" err="1" smtClean="0"/>
              <a:t>cryo-em</a:t>
            </a:r>
            <a:endParaRPr lang="en-US" dirty="0"/>
          </a:p>
        </p:txBody>
      </p:sp>
      <p:sp>
        <p:nvSpPr>
          <p:cNvPr id="3" name="Espaço Reservado para Texto 2"/>
          <p:cNvSpPr>
            <a:spLocks noGrp="1"/>
          </p:cNvSpPr>
          <p:nvPr>
            <p:ph type="body" idx="1"/>
          </p:nvPr>
        </p:nvSpPr>
        <p:spPr/>
        <p:txBody>
          <a:bodyPr/>
          <a:lstStyle/>
          <a:p>
            <a:endParaRPr lang="en-US"/>
          </a:p>
        </p:txBody>
      </p:sp>
    </p:spTree>
    <p:extLst>
      <p:ext uri="{BB962C8B-B14F-4D97-AF65-F5344CB8AC3E}">
        <p14:creationId xmlns:p14="http://schemas.microsoft.com/office/powerpoint/2010/main" val="37272664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eople.csail.mit.edu/gdp/images/cryoem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713" y="771750"/>
            <a:ext cx="6394574" cy="360000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0" y="4866501"/>
            <a:ext cx="3635896" cy="276999"/>
          </a:xfrm>
          <a:prstGeom prst="rect">
            <a:avLst/>
          </a:prstGeom>
          <a:noFill/>
        </p:spPr>
        <p:txBody>
          <a:bodyPr wrap="square" rtlCol="0">
            <a:spAutoFit/>
          </a:bodyPr>
          <a:lstStyle/>
          <a:p>
            <a:r>
              <a:rPr lang="pt-BR" sz="1200" dirty="0"/>
              <a:t>https://people.csail.mit.edu/gdp/cryoem.html</a:t>
            </a:r>
            <a:endParaRPr lang="en-US" sz="1200" dirty="0"/>
          </a:p>
        </p:txBody>
      </p:sp>
    </p:spTree>
    <p:extLst>
      <p:ext uri="{BB962C8B-B14F-4D97-AF65-F5344CB8AC3E}">
        <p14:creationId xmlns:p14="http://schemas.microsoft.com/office/powerpoint/2010/main" val="9435176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4866501"/>
            <a:ext cx="3635896" cy="276999"/>
          </a:xfrm>
          <a:prstGeom prst="rect">
            <a:avLst/>
          </a:prstGeom>
          <a:noFill/>
        </p:spPr>
        <p:txBody>
          <a:bodyPr wrap="square" rtlCol="0">
            <a:spAutoFit/>
          </a:bodyPr>
          <a:lstStyle/>
          <a:p>
            <a:r>
              <a:rPr lang="pt-BR" sz="1200" dirty="0"/>
              <a:t>https://people.csail.mit.edu/gdp/cryoem.html</a:t>
            </a:r>
            <a:endParaRPr lang="en-US" sz="1200" dirty="0"/>
          </a:p>
        </p:txBody>
      </p:sp>
      <p:pic>
        <p:nvPicPr>
          <p:cNvPr id="2050" name="Picture 2" descr="https://people.csail.mit.edu/gdp/images/cryoem_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000" y="1353750"/>
            <a:ext cx="7200000" cy="243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5412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hpc.nih.gov/apps/RELION/RELION_3.1.2_ma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3544" y="51750"/>
            <a:ext cx="5096913" cy="5040000"/>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0" y="0"/>
            <a:ext cx="1763688" cy="923330"/>
          </a:xfrm>
          <a:prstGeom prst="rect">
            <a:avLst/>
          </a:prstGeom>
          <a:noFill/>
        </p:spPr>
        <p:txBody>
          <a:bodyPr wrap="square" rtlCol="0">
            <a:spAutoFit/>
          </a:bodyPr>
          <a:lstStyle/>
          <a:p>
            <a:r>
              <a:rPr lang="pt-BR" i="1" dirty="0"/>
              <a:t>Single </a:t>
            </a:r>
            <a:r>
              <a:rPr lang="pt-BR" i="1" dirty="0" err="1"/>
              <a:t>particle</a:t>
            </a:r>
            <a:r>
              <a:rPr lang="pt-BR" i="1" dirty="0"/>
              <a:t> </a:t>
            </a:r>
            <a:r>
              <a:rPr lang="pt-BR" i="1" dirty="0" err="1" smtClean="0"/>
              <a:t>analysis</a:t>
            </a:r>
            <a:endParaRPr lang="pt-BR" i="1" dirty="0"/>
          </a:p>
          <a:p>
            <a:r>
              <a:rPr lang="pt-BR" b="1" dirty="0" err="1" smtClean="0"/>
              <a:t>Relion</a:t>
            </a:r>
            <a:endParaRPr lang="en-US" b="1" dirty="0"/>
          </a:p>
        </p:txBody>
      </p:sp>
      <p:sp>
        <p:nvSpPr>
          <p:cNvPr id="4" name="CaixaDeTexto 3"/>
          <p:cNvSpPr txBox="1"/>
          <p:nvPr/>
        </p:nvSpPr>
        <p:spPr>
          <a:xfrm>
            <a:off x="0" y="4866501"/>
            <a:ext cx="3635896" cy="276999"/>
          </a:xfrm>
          <a:prstGeom prst="rect">
            <a:avLst/>
          </a:prstGeom>
          <a:noFill/>
        </p:spPr>
        <p:txBody>
          <a:bodyPr wrap="square" rtlCol="0">
            <a:spAutoFit/>
          </a:bodyPr>
          <a:lstStyle/>
          <a:p>
            <a:r>
              <a:rPr lang="pt-BR" sz="1200" dirty="0" err="1" smtClean="0"/>
              <a:t>Scheres</a:t>
            </a:r>
            <a:r>
              <a:rPr lang="pt-BR" sz="1200" dirty="0" smtClean="0"/>
              <a:t>, 2012</a:t>
            </a:r>
            <a:endParaRPr lang="en-US" sz="1200" dirty="0"/>
          </a:p>
        </p:txBody>
      </p:sp>
    </p:spTree>
    <p:extLst>
      <p:ext uri="{BB962C8B-B14F-4D97-AF65-F5344CB8AC3E}">
        <p14:creationId xmlns:p14="http://schemas.microsoft.com/office/powerpoint/2010/main" val="27184280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053" r="56185" b="11074"/>
          <a:stretch/>
        </p:blipFill>
        <p:spPr bwMode="auto">
          <a:xfrm>
            <a:off x="899592" y="844002"/>
            <a:ext cx="3456384" cy="3455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descr="https://upload.wikimedia.org/wikipedia/commons/a/af/Fourier_synthesis_square_wave_animated.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971550"/>
            <a:ext cx="32004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4260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ourier transformation of a spatially varying image decomposes the image into a series of periodic intensity functions. These periodic stripes constitute the complete ensemble of kernels that make up the image. We can thus think of the stripe patterns in a manner analogous to the filter kernels in CN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000" y="2859782"/>
            <a:ext cx="7560000" cy="18340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pysdr.org/_images/fourier_series_arbitrary_function.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16380" y="461774"/>
            <a:ext cx="6111240" cy="1965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8173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9904" y="476814"/>
            <a:ext cx="2628000" cy="4189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ixaDeTexto 5"/>
          <p:cNvSpPr txBox="1"/>
          <p:nvPr/>
        </p:nvSpPr>
        <p:spPr>
          <a:xfrm>
            <a:off x="0" y="4835723"/>
            <a:ext cx="4499992" cy="307777"/>
          </a:xfrm>
          <a:prstGeom prst="rect">
            <a:avLst/>
          </a:prstGeom>
          <a:noFill/>
        </p:spPr>
        <p:txBody>
          <a:bodyPr wrap="square" rtlCol="0">
            <a:spAutoFit/>
          </a:bodyPr>
          <a:lstStyle/>
          <a:p>
            <a:r>
              <a:rPr lang="pt-BR" sz="1400" dirty="0" smtClean="0"/>
              <a:t>JEOL</a:t>
            </a:r>
            <a:endParaRPr lang="en-US" sz="1400" dirty="0"/>
          </a:p>
        </p:txBody>
      </p:sp>
      <p:pic>
        <p:nvPicPr>
          <p:cNvPr id="2053" name="Picture 5" descr="JEOL JEM 21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591750"/>
            <a:ext cx="2735226" cy="39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9196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101" y="1472574"/>
            <a:ext cx="4492545" cy="219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ixaDeTexto 1"/>
          <p:cNvSpPr txBox="1"/>
          <p:nvPr/>
        </p:nvSpPr>
        <p:spPr>
          <a:xfrm>
            <a:off x="0" y="0"/>
            <a:ext cx="2267744" cy="369332"/>
          </a:xfrm>
          <a:prstGeom prst="rect">
            <a:avLst/>
          </a:prstGeom>
          <a:noFill/>
        </p:spPr>
        <p:txBody>
          <a:bodyPr wrap="square" rtlCol="0">
            <a:spAutoFit/>
          </a:bodyPr>
          <a:lstStyle/>
          <a:p>
            <a:r>
              <a:rPr lang="pt-BR" dirty="0" smtClean="0"/>
              <a:t>Motion </a:t>
            </a:r>
            <a:r>
              <a:rPr lang="pt-BR" dirty="0" err="1" smtClean="0"/>
              <a:t>correction</a:t>
            </a:r>
            <a:endParaRPr lang="en-US" dirty="0"/>
          </a:p>
        </p:txBody>
      </p:sp>
      <p:sp>
        <p:nvSpPr>
          <p:cNvPr id="3" name="CaixaDeTexto 2"/>
          <p:cNvSpPr txBox="1"/>
          <p:nvPr/>
        </p:nvSpPr>
        <p:spPr>
          <a:xfrm>
            <a:off x="7236296" y="0"/>
            <a:ext cx="1903053" cy="369332"/>
          </a:xfrm>
          <a:prstGeom prst="rect">
            <a:avLst/>
          </a:prstGeom>
          <a:noFill/>
        </p:spPr>
        <p:txBody>
          <a:bodyPr wrap="square" rtlCol="0">
            <a:spAutoFit/>
          </a:bodyPr>
          <a:lstStyle/>
          <a:p>
            <a:pPr algn="r"/>
            <a:r>
              <a:rPr lang="pt-BR" dirty="0" smtClean="0"/>
              <a:t>CTF </a:t>
            </a:r>
            <a:r>
              <a:rPr lang="pt-BR" dirty="0" err="1" smtClean="0"/>
              <a:t>correction</a:t>
            </a:r>
            <a:endParaRPr lang="en-US" dirty="0"/>
          </a:p>
        </p:txBody>
      </p:sp>
      <p:sp>
        <p:nvSpPr>
          <p:cNvPr id="5" name="CaixaDeTexto 4"/>
          <p:cNvSpPr txBox="1"/>
          <p:nvPr/>
        </p:nvSpPr>
        <p:spPr>
          <a:xfrm>
            <a:off x="0" y="4866501"/>
            <a:ext cx="3707904" cy="276999"/>
          </a:xfrm>
          <a:prstGeom prst="rect">
            <a:avLst/>
          </a:prstGeom>
          <a:noFill/>
        </p:spPr>
        <p:txBody>
          <a:bodyPr wrap="square" rtlCol="0">
            <a:spAutoFit/>
          </a:bodyPr>
          <a:lstStyle/>
          <a:p>
            <a:r>
              <a:rPr lang="en-US" sz="1200" dirty="0" err="1" smtClean="0"/>
              <a:t>Grigorieff</a:t>
            </a:r>
            <a:r>
              <a:rPr lang="en-US" sz="1200" dirty="0" smtClean="0"/>
              <a:t>, 2013</a:t>
            </a:r>
            <a:endParaRPr lang="en-US" sz="1200" dirty="0"/>
          </a:p>
        </p:txBody>
      </p:sp>
      <p:pic>
        <p:nvPicPr>
          <p:cNvPr id="3075" name="Picture 3"/>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2726" t="27161" r="37007" b="36419"/>
          <a:stretch/>
        </p:blipFill>
        <p:spPr bwMode="auto">
          <a:xfrm>
            <a:off x="5353091" y="314444"/>
            <a:ext cx="2880000" cy="1465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056" y="1732712"/>
            <a:ext cx="3434070" cy="313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aixaDeTexto 10"/>
          <p:cNvSpPr txBox="1"/>
          <p:nvPr/>
        </p:nvSpPr>
        <p:spPr>
          <a:xfrm>
            <a:off x="5436096" y="4866501"/>
            <a:ext cx="3707904" cy="276999"/>
          </a:xfrm>
          <a:prstGeom prst="rect">
            <a:avLst/>
          </a:prstGeom>
          <a:noFill/>
        </p:spPr>
        <p:txBody>
          <a:bodyPr wrap="square" rtlCol="0">
            <a:spAutoFit/>
          </a:bodyPr>
          <a:lstStyle/>
          <a:p>
            <a:pPr algn="r"/>
            <a:r>
              <a:rPr lang="en-US" sz="1200" dirty="0" err="1" smtClean="0"/>
              <a:t>Orlova</a:t>
            </a:r>
            <a:r>
              <a:rPr lang="en-US" sz="1200" dirty="0" smtClean="0"/>
              <a:t> and </a:t>
            </a:r>
            <a:r>
              <a:rPr lang="en-US" sz="1200" dirty="0" err="1" smtClean="0"/>
              <a:t>Saibil</a:t>
            </a:r>
            <a:r>
              <a:rPr lang="en-US" sz="1200" dirty="0" smtClean="0"/>
              <a:t>, 2011</a:t>
            </a:r>
            <a:endParaRPr lang="en-US" sz="1200" dirty="0"/>
          </a:p>
        </p:txBody>
      </p:sp>
    </p:spTree>
    <p:extLst>
      <p:ext uri="{BB962C8B-B14F-4D97-AF65-F5344CB8AC3E}">
        <p14:creationId xmlns:p14="http://schemas.microsoft.com/office/powerpoint/2010/main" val="12568000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pubs.acs.org/cms/10.1021/cr100353t/asset/images/medium/cr-2010-00353t_002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0" y="190500"/>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0" y="4866501"/>
            <a:ext cx="3635896" cy="276999"/>
          </a:xfrm>
          <a:prstGeom prst="rect">
            <a:avLst/>
          </a:prstGeom>
          <a:noFill/>
        </p:spPr>
        <p:txBody>
          <a:bodyPr wrap="square" rtlCol="0">
            <a:spAutoFit/>
          </a:bodyPr>
          <a:lstStyle/>
          <a:p>
            <a:r>
              <a:rPr lang="en-US" sz="1200" dirty="0" err="1" smtClean="0"/>
              <a:t>Orlova</a:t>
            </a:r>
            <a:r>
              <a:rPr lang="en-US" sz="1200" dirty="0" smtClean="0"/>
              <a:t> and </a:t>
            </a:r>
            <a:r>
              <a:rPr lang="en-US" sz="1200" dirty="0" err="1" smtClean="0"/>
              <a:t>Saibil</a:t>
            </a:r>
            <a:r>
              <a:rPr lang="en-US" sz="1200" dirty="0" smtClean="0"/>
              <a:t>, 2011</a:t>
            </a:r>
            <a:endParaRPr lang="en-US" sz="1200" dirty="0"/>
          </a:p>
        </p:txBody>
      </p:sp>
    </p:spTree>
    <p:extLst>
      <p:ext uri="{BB962C8B-B14F-4D97-AF65-F5344CB8AC3E}">
        <p14:creationId xmlns:p14="http://schemas.microsoft.com/office/powerpoint/2010/main" val="38201614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ars.els-cdn.com/content/image/1-s2.0-S1097276515001331-gr1_lr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57" b="43394"/>
          <a:stretch/>
        </p:blipFill>
        <p:spPr bwMode="auto">
          <a:xfrm>
            <a:off x="911002" y="771750"/>
            <a:ext cx="7321997" cy="360000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0" y="4866501"/>
            <a:ext cx="3635896" cy="276999"/>
          </a:xfrm>
          <a:prstGeom prst="rect">
            <a:avLst/>
          </a:prstGeom>
          <a:noFill/>
        </p:spPr>
        <p:txBody>
          <a:bodyPr wrap="square" rtlCol="0">
            <a:spAutoFit/>
          </a:bodyPr>
          <a:lstStyle/>
          <a:p>
            <a:r>
              <a:rPr lang="pt-BR" sz="1200" dirty="0" err="1" smtClean="0"/>
              <a:t>Nogales</a:t>
            </a:r>
            <a:r>
              <a:rPr lang="pt-BR" sz="1200" dirty="0" smtClean="0"/>
              <a:t> &amp; </a:t>
            </a:r>
            <a:r>
              <a:rPr lang="pt-BR" sz="1200" dirty="0" err="1" smtClean="0"/>
              <a:t>Scheres</a:t>
            </a:r>
            <a:r>
              <a:rPr lang="pt-BR" sz="1200" dirty="0" smtClean="0"/>
              <a:t>, 2015</a:t>
            </a:r>
            <a:endParaRPr lang="en-US" sz="1200" dirty="0"/>
          </a:p>
        </p:txBody>
      </p:sp>
    </p:spTree>
    <p:extLst>
      <p:ext uri="{BB962C8B-B14F-4D97-AF65-F5344CB8AC3E}">
        <p14:creationId xmlns:p14="http://schemas.microsoft.com/office/powerpoint/2010/main" val="37329736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rs.els-cdn.com/content/image/1-s2.0-S1097276515001331-gr1_lr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6444"/>
          <a:stretch/>
        </p:blipFill>
        <p:spPr bwMode="auto">
          <a:xfrm>
            <a:off x="906033" y="1184057"/>
            <a:ext cx="7331934" cy="2775387"/>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0" y="4866501"/>
            <a:ext cx="3635896" cy="276999"/>
          </a:xfrm>
          <a:prstGeom prst="rect">
            <a:avLst/>
          </a:prstGeom>
          <a:noFill/>
        </p:spPr>
        <p:txBody>
          <a:bodyPr wrap="square" rtlCol="0">
            <a:spAutoFit/>
          </a:bodyPr>
          <a:lstStyle/>
          <a:p>
            <a:r>
              <a:rPr lang="pt-BR" sz="1200" dirty="0" err="1" smtClean="0"/>
              <a:t>Nogales</a:t>
            </a:r>
            <a:r>
              <a:rPr lang="pt-BR" sz="1200" dirty="0" smtClean="0"/>
              <a:t> &amp; </a:t>
            </a:r>
            <a:r>
              <a:rPr lang="pt-BR" sz="1200" dirty="0" err="1" smtClean="0"/>
              <a:t>Scheres</a:t>
            </a:r>
            <a:r>
              <a:rPr lang="pt-BR" sz="1200" dirty="0" smtClean="0"/>
              <a:t>, 2015</a:t>
            </a:r>
            <a:endParaRPr lang="en-US" sz="1200" dirty="0"/>
          </a:p>
        </p:txBody>
      </p:sp>
    </p:spTree>
    <p:extLst>
      <p:ext uri="{BB962C8B-B14F-4D97-AF65-F5344CB8AC3E}">
        <p14:creationId xmlns:p14="http://schemas.microsoft.com/office/powerpoint/2010/main" val="33905230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0" y="4866501"/>
            <a:ext cx="3635896" cy="276999"/>
          </a:xfrm>
          <a:prstGeom prst="rect">
            <a:avLst/>
          </a:prstGeom>
          <a:noFill/>
        </p:spPr>
        <p:txBody>
          <a:bodyPr wrap="square" rtlCol="0">
            <a:spAutoFit/>
          </a:bodyPr>
          <a:lstStyle/>
          <a:p>
            <a:r>
              <a:rPr lang="en-US" sz="1200" dirty="0" err="1" smtClean="0"/>
              <a:t>Orlova</a:t>
            </a:r>
            <a:r>
              <a:rPr lang="en-US" sz="1200" dirty="0" smtClean="0"/>
              <a:t> and </a:t>
            </a:r>
            <a:r>
              <a:rPr lang="en-US" sz="1200" dirty="0" err="1" smtClean="0"/>
              <a:t>Saibil</a:t>
            </a:r>
            <a:r>
              <a:rPr lang="en-US" sz="1200" dirty="0" smtClean="0"/>
              <a:t>, 2011</a:t>
            </a:r>
            <a:endParaRPr lang="en-US" sz="1200" dirty="0"/>
          </a:p>
        </p:txBody>
      </p:sp>
      <p:pic>
        <p:nvPicPr>
          <p:cNvPr id="30722" name="Picture 2" descr="https://pubs.acs.org/cms/10.1021/cr100353t/asset/images/large/cr-2010-00353t_0026.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0512" y="591750"/>
            <a:ext cx="5722977" cy="39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7999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36" b="59541"/>
          <a:stretch/>
        </p:blipFill>
        <p:spPr bwMode="auto">
          <a:xfrm>
            <a:off x="792000" y="1088019"/>
            <a:ext cx="7560000" cy="2967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0" y="4866501"/>
            <a:ext cx="3635896" cy="276999"/>
          </a:xfrm>
          <a:prstGeom prst="rect">
            <a:avLst/>
          </a:prstGeom>
          <a:noFill/>
        </p:spPr>
        <p:txBody>
          <a:bodyPr wrap="square" rtlCol="0">
            <a:spAutoFit/>
          </a:bodyPr>
          <a:lstStyle/>
          <a:p>
            <a:r>
              <a:rPr lang="pt-BR" sz="1200" dirty="0" err="1" smtClean="0"/>
              <a:t>Beckers</a:t>
            </a:r>
            <a:r>
              <a:rPr lang="pt-BR" sz="1200" dirty="0" smtClean="0"/>
              <a:t> et al., 2021</a:t>
            </a:r>
            <a:endParaRPr lang="en-US" sz="1200" dirty="0"/>
          </a:p>
        </p:txBody>
      </p:sp>
    </p:spTree>
    <p:extLst>
      <p:ext uri="{BB962C8B-B14F-4D97-AF65-F5344CB8AC3E}">
        <p14:creationId xmlns:p14="http://schemas.microsoft.com/office/powerpoint/2010/main" val="20201142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93" t="41232" b="28474"/>
          <a:stretch/>
        </p:blipFill>
        <p:spPr bwMode="auto">
          <a:xfrm>
            <a:off x="988282" y="1407968"/>
            <a:ext cx="7167436" cy="2327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0" y="4866501"/>
            <a:ext cx="3635896" cy="276999"/>
          </a:xfrm>
          <a:prstGeom prst="rect">
            <a:avLst/>
          </a:prstGeom>
          <a:noFill/>
        </p:spPr>
        <p:txBody>
          <a:bodyPr wrap="square" rtlCol="0">
            <a:spAutoFit/>
          </a:bodyPr>
          <a:lstStyle/>
          <a:p>
            <a:r>
              <a:rPr lang="pt-BR" sz="1200" dirty="0" err="1" smtClean="0"/>
              <a:t>Beckers</a:t>
            </a:r>
            <a:r>
              <a:rPr lang="pt-BR" sz="1200" dirty="0" smtClean="0"/>
              <a:t> et al., 2021</a:t>
            </a:r>
            <a:endParaRPr lang="en-US" sz="1200" dirty="0"/>
          </a:p>
        </p:txBody>
      </p:sp>
    </p:spTree>
    <p:extLst>
      <p:ext uri="{BB962C8B-B14F-4D97-AF65-F5344CB8AC3E}">
        <p14:creationId xmlns:p14="http://schemas.microsoft.com/office/powerpoint/2010/main" val="6957824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39502"/>
            <a:ext cx="291465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3707904" y="697761"/>
            <a:ext cx="1872208" cy="369332"/>
          </a:xfrm>
          <a:prstGeom prst="rect">
            <a:avLst/>
          </a:prstGeom>
          <a:noFill/>
        </p:spPr>
        <p:txBody>
          <a:bodyPr wrap="square" rtlCol="0">
            <a:spAutoFit/>
          </a:bodyPr>
          <a:lstStyle/>
          <a:p>
            <a:r>
              <a:rPr lang="en-AU" dirty="0" smtClean="0"/>
              <a:t>Recent entries:</a:t>
            </a:r>
            <a:endParaRPr lang="en-US" dirty="0"/>
          </a:p>
        </p:txBody>
      </p:sp>
      <p:pic>
        <p:nvPicPr>
          <p:cNvPr id="23561" name="Picture 9" descr="https://www.ebi.ac.uk/emdb/images/entry/EMD-4928/400_4928.gif"/>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877483"/>
            <a:ext cx="247802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3563" name="Picture 11" descr="https://www.ebi.ac.uk/emdb/images/entry/EMD-14566/400_14566.gif"/>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44248" y="1877483"/>
            <a:ext cx="233172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3565" name="Picture 13" descr="https://www.ebi.ac.uk/emdb/images/entry/EMD-14704/400_14704.gif"/>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3928" y="1747883"/>
            <a:ext cx="216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3567" name="Picture 15" descr="https://www.ebi.ac.uk/emdb/images/entry/EMD-14705/400_14705.gif"/>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8344" y="1711883"/>
            <a:ext cx="216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3569" name="Picture 17" descr="https://www.ebi.ac.uk/emdb/images/entry/EMD-25400/400_25400.gif"/>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8224" y="1877483"/>
            <a:ext cx="2880360"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539553" y="3706282"/>
            <a:ext cx="1368152" cy="738664"/>
          </a:xfrm>
          <a:prstGeom prst="rect">
            <a:avLst/>
          </a:prstGeom>
          <a:noFill/>
        </p:spPr>
        <p:txBody>
          <a:bodyPr wrap="square" rtlCol="0">
            <a:spAutoFit/>
          </a:bodyPr>
          <a:lstStyle/>
          <a:p>
            <a:pPr algn="ctr"/>
            <a:r>
              <a:rPr lang="en-US" sz="1050" dirty="0" smtClean="0"/>
              <a:t>TMV coat protein</a:t>
            </a:r>
          </a:p>
          <a:p>
            <a:pPr algn="ctr"/>
            <a:r>
              <a:rPr lang="en-US" sz="1050" dirty="0" smtClean="0"/>
              <a:t>Release: Nov. 23, 2022</a:t>
            </a:r>
          </a:p>
          <a:p>
            <a:pPr algn="ctr"/>
            <a:r>
              <a:rPr lang="en-US" sz="1050" dirty="0" smtClean="0"/>
              <a:t>Resolution: 2.3 Å</a:t>
            </a:r>
            <a:endParaRPr lang="en-US" sz="1050" dirty="0"/>
          </a:p>
        </p:txBody>
      </p:sp>
      <p:sp>
        <p:nvSpPr>
          <p:cNvPr id="15" name="CaixaDeTexto 14"/>
          <p:cNvSpPr txBox="1"/>
          <p:nvPr/>
        </p:nvSpPr>
        <p:spPr>
          <a:xfrm>
            <a:off x="2555776" y="3706282"/>
            <a:ext cx="1368151" cy="900246"/>
          </a:xfrm>
          <a:prstGeom prst="rect">
            <a:avLst/>
          </a:prstGeom>
          <a:noFill/>
        </p:spPr>
        <p:txBody>
          <a:bodyPr wrap="square" rtlCol="0">
            <a:spAutoFit/>
          </a:bodyPr>
          <a:lstStyle/>
          <a:p>
            <a:pPr algn="ctr"/>
            <a:r>
              <a:rPr lang="en-US" sz="1050" dirty="0" err="1" smtClean="0"/>
              <a:t>Leishmania</a:t>
            </a:r>
            <a:r>
              <a:rPr lang="en-US" sz="1050" dirty="0" smtClean="0"/>
              <a:t> RNA virus 1 </a:t>
            </a:r>
            <a:r>
              <a:rPr lang="en-US" sz="1050" dirty="0" err="1" smtClean="0"/>
              <a:t>virion</a:t>
            </a:r>
            <a:endParaRPr lang="en-US" sz="1050" dirty="0" smtClean="0"/>
          </a:p>
          <a:p>
            <a:pPr algn="ctr"/>
            <a:r>
              <a:rPr lang="en-US" sz="1050" dirty="0" smtClean="0"/>
              <a:t>Release: Nov. 23, 2022</a:t>
            </a:r>
          </a:p>
          <a:p>
            <a:pPr algn="ctr"/>
            <a:r>
              <a:rPr lang="en-US" sz="1050" dirty="0" smtClean="0"/>
              <a:t>Resolution: 3.88 Å</a:t>
            </a:r>
            <a:endParaRPr lang="en-US" sz="1050" dirty="0"/>
          </a:p>
        </p:txBody>
      </p:sp>
      <p:sp>
        <p:nvSpPr>
          <p:cNvPr id="16" name="CaixaDeTexto 15"/>
          <p:cNvSpPr txBox="1"/>
          <p:nvPr/>
        </p:nvSpPr>
        <p:spPr>
          <a:xfrm>
            <a:off x="4319853" y="3706282"/>
            <a:ext cx="1368151" cy="1223412"/>
          </a:xfrm>
          <a:prstGeom prst="rect">
            <a:avLst/>
          </a:prstGeom>
          <a:noFill/>
        </p:spPr>
        <p:txBody>
          <a:bodyPr wrap="square" rtlCol="0">
            <a:spAutoFit/>
          </a:bodyPr>
          <a:lstStyle/>
          <a:p>
            <a:pPr algn="ctr"/>
            <a:r>
              <a:rPr lang="en-US" sz="1050" dirty="0" smtClean="0"/>
              <a:t>Human 80S ribosome obtained from ssDNA coated grid</a:t>
            </a:r>
          </a:p>
          <a:p>
            <a:pPr algn="ctr"/>
            <a:r>
              <a:rPr lang="en-US" sz="1050" dirty="0" smtClean="0"/>
              <a:t>Release: Nov. 23, 2022</a:t>
            </a:r>
          </a:p>
          <a:p>
            <a:pPr algn="ctr"/>
            <a:r>
              <a:rPr lang="en-US" sz="1050" dirty="0" smtClean="0"/>
              <a:t>Resolution: 3.8 Å</a:t>
            </a:r>
            <a:endParaRPr lang="en-US" sz="1050" dirty="0"/>
          </a:p>
        </p:txBody>
      </p:sp>
      <p:sp>
        <p:nvSpPr>
          <p:cNvPr id="17" name="CaixaDeTexto 16"/>
          <p:cNvSpPr txBox="1"/>
          <p:nvPr/>
        </p:nvSpPr>
        <p:spPr>
          <a:xfrm>
            <a:off x="5904269" y="3706283"/>
            <a:ext cx="1368151" cy="1061829"/>
          </a:xfrm>
          <a:prstGeom prst="rect">
            <a:avLst/>
          </a:prstGeom>
          <a:noFill/>
        </p:spPr>
        <p:txBody>
          <a:bodyPr wrap="square" rtlCol="0">
            <a:spAutoFit/>
          </a:bodyPr>
          <a:lstStyle/>
          <a:p>
            <a:pPr algn="ctr"/>
            <a:r>
              <a:rPr lang="en-US" sz="1050" dirty="0"/>
              <a:t>H</a:t>
            </a:r>
            <a:r>
              <a:rPr lang="en-US" sz="1050" dirty="0" smtClean="0"/>
              <a:t>uman </a:t>
            </a:r>
            <a:r>
              <a:rPr lang="en-US" sz="1050" dirty="0" err="1" smtClean="0"/>
              <a:t>Apoferritin</a:t>
            </a:r>
            <a:r>
              <a:rPr lang="en-US" sz="1050" dirty="0" smtClean="0"/>
              <a:t> obtained from ssDNA coated grid</a:t>
            </a:r>
          </a:p>
          <a:p>
            <a:pPr algn="ctr"/>
            <a:r>
              <a:rPr lang="en-US" sz="1050" dirty="0" smtClean="0"/>
              <a:t>Release: Nov. 23, 2022</a:t>
            </a:r>
          </a:p>
          <a:p>
            <a:pPr algn="ctr"/>
            <a:r>
              <a:rPr lang="en-US" sz="1050" dirty="0" smtClean="0"/>
              <a:t>Resolution: 1.77 Å</a:t>
            </a:r>
            <a:endParaRPr lang="en-US" sz="1050" dirty="0"/>
          </a:p>
        </p:txBody>
      </p:sp>
      <p:sp>
        <p:nvSpPr>
          <p:cNvPr id="18" name="CaixaDeTexto 17"/>
          <p:cNvSpPr txBox="1"/>
          <p:nvPr/>
        </p:nvSpPr>
        <p:spPr>
          <a:xfrm>
            <a:off x="7524329" y="3706281"/>
            <a:ext cx="1368151" cy="900246"/>
          </a:xfrm>
          <a:prstGeom prst="rect">
            <a:avLst/>
          </a:prstGeom>
          <a:noFill/>
        </p:spPr>
        <p:txBody>
          <a:bodyPr wrap="square" rtlCol="0">
            <a:spAutoFit/>
          </a:bodyPr>
          <a:lstStyle/>
          <a:p>
            <a:pPr algn="ctr"/>
            <a:r>
              <a:rPr lang="en-US" sz="1050" dirty="0" smtClean="0"/>
              <a:t>Multidrug efflux pump subunit </a:t>
            </a:r>
            <a:r>
              <a:rPr lang="en-US" sz="1050" dirty="0" err="1" smtClean="0"/>
              <a:t>AcrB</a:t>
            </a:r>
            <a:endParaRPr lang="en-US" sz="1050" dirty="0" smtClean="0"/>
          </a:p>
          <a:p>
            <a:pPr algn="ctr"/>
            <a:r>
              <a:rPr lang="en-US" sz="1050" dirty="0" smtClean="0"/>
              <a:t>Release: Nov. 23, 2022</a:t>
            </a:r>
          </a:p>
          <a:p>
            <a:pPr algn="ctr"/>
            <a:r>
              <a:rPr lang="en-US" sz="1050" dirty="0" smtClean="0"/>
              <a:t>Resolution: 3.69 Å</a:t>
            </a:r>
            <a:endParaRPr lang="en-US" sz="1050" dirty="0"/>
          </a:p>
        </p:txBody>
      </p:sp>
    </p:spTree>
    <p:extLst>
      <p:ext uri="{BB962C8B-B14F-4D97-AF65-F5344CB8AC3E}">
        <p14:creationId xmlns:p14="http://schemas.microsoft.com/office/powerpoint/2010/main" val="31857343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Considerações finais</a:t>
            </a:r>
            <a:endParaRPr lang="en-US" dirty="0"/>
          </a:p>
        </p:txBody>
      </p:sp>
      <p:sp>
        <p:nvSpPr>
          <p:cNvPr id="3" name="Espaço Reservado para Texto 2"/>
          <p:cNvSpPr>
            <a:spLocks noGrp="1"/>
          </p:cNvSpPr>
          <p:nvPr>
            <p:ph type="body" idx="1"/>
          </p:nvPr>
        </p:nvSpPr>
        <p:spPr/>
        <p:txBody>
          <a:bodyPr/>
          <a:lstStyle/>
          <a:p>
            <a:endParaRPr lang="en-US"/>
          </a:p>
        </p:txBody>
      </p:sp>
    </p:spTree>
    <p:extLst>
      <p:ext uri="{BB962C8B-B14F-4D97-AF65-F5344CB8AC3E}">
        <p14:creationId xmlns:p14="http://schemas.microsoft.com/office/powerpoint/2010/main" val="14270921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99" t="3887" r="2739"/>
          <a:stretch/>
        </p:blipFill>
        <p:spPr bwMode="auto">
          <a:xfrm>
            <a:off x="775855" y="430841"/>
            <a:ext cx="7592291" cy="4281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ixaDeTexto 4"/>
          <p:cNvSpPr txBox="1"/>
          <p:nvPr/>
        </p:nvSpPr>
        <p:spPr>
          <a:xfrm>
            <a:off x="0" y="4866501"/>
            <a:ext cx="9144000" cy="276999"/>
          </a:xfrm>
          <a:prstGeom prst="rect">
            <a:avLst/>
          </a:prstGeom>
          <a:noFill/>
        </p:spPr>
        <p:txBody>
          <a:bodyPr wrap="square" rtlCol="0">
            <a:spAutoFit/>
          </a:bodyPr>
          <a:lstStyle/>
          <a:p>
            <a:r>
              <a:rPr lang="pt-BR" sz="1200" dirty="0" smtClean="0"/>
              <a:t>https://www.diamond.ac.uk/Instruments/Biological-Cryo-Imaging/eBIC/Training/Course-pages/Cryo-EM-course/2021.html</a:t>
            </a:r>
            <a:endParaRPr lang="en-US" sz="1200" dirty="0"/>
          </a:p>
        </p:txBody>
      </p:sp>
    </p:spTree>
    <p:extLst>
      <p:ext uri="{BB962C8B-B14F-4D97-AF65-F5344CB8AC3E}">
        <p14:creationId xmlns:p14="http://schemas.microsoft.com/office/powerpoint/2010/main" val="8335872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cloudfront.jove.com/files/ftp_upload/59758/59758fig2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l="12389" t="8078" r="4831" b="72438"/>
          <a:stretch/>
        </p:blipFill>
        <p:spPr bwMode="auto">
          <a:xfrm>
            <a:off x="792000" y="1418878"/>
            <a:ext cx="7560000" cy="2305744"/>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0" y="4866501"/>
            <a:ext cx="3635896" cy="276999"/>
          </a:xfrm>
          <a:prstGeom prst="rect">
            <a:avLst/>
          </a:prstGeom>
          <a:noFill/>
        </p:spPr>
        <p:txBody>
          <a:bodyPr wrap="square" rtlCol="0">
            <a:spAutoFit/>
          </a:bodyPr>
          <a:lstStyle/>
          <a:p>
            <a:r>
              <a:rPr lang="pt-BR" sz="1200" dirty="0" smtClean="0"/>
              <a:t>Patterson et al., 2019</a:t>
            </a:r>
            <a:endParaRPr lang="en-US" sz="1200" dirty="0"/>
          </a:p>
        </p:txBody>
      </p:sp>
    </p:spTree>
    <p:extLst>
      <p:ext uri="{BB962C8B-B14F-4D97-AF65-F5344CB8AC3E}">
        <p14:creationId xmlns:p14="http://schemas.microsoft.com/office/powerpoint/2010/main" val="41808575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0" y="4866501"/>
            <a:ext cx="3635896" cy="276999"/>
          </a:xfrm>
          <a:prstGeom prst="rect">
            <a:avLst/>
          </a:prstGeom>
          <a:noFill/>
        </p:spPr>
        <p:txBody>
          <a:bodyPr wrap="square" rtlCol="0">
            <a:spAutoFit/>
          </a:bodyPr>
          <a:lstStyle/>
          <a:p>
            <a:r>
              <a:rPr lang="pt-BR" sz="1200" dirty="0" err="1" smtClean="0"/>
              <a:t>Nakane</a:t>
            </a:r>
            <a:r>
              <a:rPr lang="pt-BR" sz="1200" dirty="0" smtClean="0"/>
              <a:t> et al., 2020</a:t>
            </a:r>
            <a:endParaRPr lang="en-US" sz="1200" dirty="0"/>
          </a:p>
        </p:txBody>
      </p:sp>
      <p:pic>
        <p:nvPicPr>
          <p:cNvPr id="2253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06500" y="117475"/>
            <a:ext cx="6731000" cy="490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13107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Vantagens</a:t>
            </a:r>
            <a:endParaRPr lang="pt-BR" dirty="0"/>
          </a:p>
        </p:txBody>
      </p:sp>
      <p:sp>
        <p:nvSpPr>
          <p:cNvPr id="3" name="Espaço Reservado para Conteúdo 2"/>
          <p:cNvSpPr>
            <a:spLocks noGrp="1"/>
          </p:cNvSpPr>
          <p:nvPr>
            <p:ph idx="1"/>
          </p:nvPr>
        </p:nvSpPr>
        <p:spPr/>
        <p:txBody>
          <a:bodyPr/>
          <a:lstStyle/>
          <a:p>
            <a:r>
              <a:rPr lang="pt-BR" b="1" dirty="0" smtClean="0"/>
              <a:t>Pequenas quantidades de amostra</a:t>
            </a:r>
          </a:p>
          <a:p>
            <a:r>
              <a:rPr lang="pt-BR" dirty="0" smtClean="0"/>
              <a:t>Não requer cristalização</a:t>
            </a:r>
          </a:p>
          <a:p>
            <a:r>
              <a:rPr lang="pt-BR" dirty="0" smtClean="0"/>
              <a:t>Conformação nativa</a:t>
            </a:r>
          </a:p>
          <a:p>
            <a:r>
              <a:rPr lang="pt-BR" dirty="0" smtClean="0"/>
              <a:t>Múltiplas conformações – e até mesmo </a:t>
            </a:r>
            <a:r>
              <a:rPr lang="pt-BR" i="1" dirty="0" smtClean="0"/>
              <a:t>composições</a:t>
            </a:r>
            <a:r>
              <a:rPr lang="pt-BR" dirty="0" smtClean="0"/>
              <a:t> – observadas na mesma amostra</a:t>
            </a:r>
            <a:endParaRPr lang="pt-BR" dirty="0"/>
          </a:p>
        </p:txBody>
      </p:sp>
    </p:spTree>
    <p:extLst>
      <p:ext uri="{BB962C8B-B14F-4D97-AF65-F5344CB8AC3E}">
        <p14:creationId xmlns:p14="http://schemas.microsoft.com/office/powerpoint/2010/main" val="42043100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AU" dirty="0" err="1" smtClean="0"/>
              <a:t>Limita</a:t>
            </a:r>
            <a:r>
              <a:rPr lang="pt-BR" dirty="0" err="1" smtClean="0"/>
              <a:t>ções</a:t>
            </a:r>
            <a:endParaRPr lang="en-US" dirty="0"/>
          </a:p>
        </p:txBody>
      </p:sp>
      <p:sp>
        <p:nvSpPr>
          <p:cNvPr id="3" name="Espaço Reservado para Conteúdo 2"/>
          <p:cNvSpPr>
            <a:spLocks noGrp="1"/>
          </p:cNvSpPr>
          <p:nvPr>
            <p:ph idx="1"/>
          </p:nvPr>
        </p:nvSpPr>
        <p:spPr/>
        <p:txBody>
          <a:bodyPr/>
          <a:lstStyle/>
          <a:p>
            <a:r>
              <a:rPr lang="pt-BR" b="1" dirty="0" smtClean="0"/>
              <a:t>Bioquímica</a:t>
            </a:r>
          </a:p>
          <a:p>
            <a:r>
              <a:rPr lang="pt-BR" dirty="0" smtClean="0"/>
              <a:t>Preparo das amostras para </a:t>
            </a:r>
            <a:r>
              <a:rPr lang="pt-BR" dirty="0" err="1" smtClean="0"/>
              <a:t>cryoEM</a:t>
            </a:r>
            <a:endParaRPr lang="pt-BR" dirty="0" smtClean="0"/>
          </a:p>
          <a:p>
            <a:r>
              <a:rPr lang="pt-BR" dirty="0" smtClean="0"/>
              <a:t>Processamento</a:t>
            </a:r>
          </a:p>
          <a:p>
            <a:endParaRPr lang="pt-BR" dirty="0" smtClean="0"/>
          </a:p>
          <a:p>
            <a:r>
              <a:rPr lang="pt-BR" i="1" dirty="0" smtClean="0"/>
              <a:t>Tamanho do alvo</a:t>
            </a:r>
          </a:p>
          <a:p>
            <a:endParaRPr lang="en-US" dirty="0"/>
          </a:p>
        </p:txBody>
      </p:sp>
    </p:spTree>
    <p:extLst>
      <p:ext uri="{BB962C8B-B14F-4D97-AF65-F5344CB8AC3E}">
        <p14:creationId xmlns:p14="http://schemas.microsoft.com/office/powerpoint/2010/main" val="4510697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rs.els-cdn.com/content/image/1-s2.0-S0959440X20300841-gr1_lr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1679"/>
          <a:stretch/>
        </p:blipFill>
        <p:spPr bwMode="auto">
          <a:xfrm>
            <a:off x="1872000" y="745711"/>
            <a:ext cx="5400000" cy="365207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0" y="4835723"/>
            <a:ext cx="4499992" cy="307777"/>
          </a:xfrm>
          <a:prstGeom prst="rect">
            <a:avLst/>
          </a:prstGeom>
          <a:noFill/>
        </p:spPr>
        <p:txBody>
          <a:bodyPr wrap="square" rtlCol="0">
            <a:spAutoFit/>
          </a:bodyPr>
          <a:lstStyle/>
          <a:p>
            <a:r>
              <a:rPr lang="pt-BR" sz="1400" dirty="0" smtClean="0"/>
              <a:t>Wu &amp; Lander, 2020</a:t>
            </a:r>
            <a:endParaRPr lang="en-US" sz="1400" dirty="0"/>
          </a:p>
        </p:txBody>
      </p:sp>
    </p:spTree>
    <p:extLst>
      <p:ext uri="{BB962C8B-B14F-4D97-AF65-F5344CB8AC3E}">
        <p14:creationId xmlns:p14="http://schemas.microsoft.com/office/powerpoint/2010/main" val="33724860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rs.els-cdn.com/content/image/1-s2.0-S0959440X20300841-gr1_lr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1603" b="76"/>
          <a:stretch/>
        </p:blipFill>
        <p:spPr bwMode="auto">
          <a:xfrm>
            <a:off x="1872000" y="745711"/>
            <a:ext cx="5400000" cy="365207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0" y="4835723"/>
            <a:ext cx="4499992" cy="307777"/>
          </a:xfrm>
          <a:prstGeom prst="rect">
            <a:avLst/>
          </a:prstGeom>
          <a:noFill/>
        </p:spPr>
        <p:txBody>
          <a:bodyPr wrap="square" rtlCol="0">
            <a:spAutoFit/>
          </a:bodyPr>
          <a:lstStyle/>
          <a:p>
            <a:r>
              <a:rPr lang="pt-BR" sz="1400" dirty="0" smtClean="0"/>
              <a:t>Wu &amp; Lander, 2020</a:t>
            </a:r>
            <a:endParaRPr lang="en-US" sz="1400" dirty="0"/>
          </a:p>
        </p:txBody>
      </p:sp>
    </p:spTree>
    <p:extLst>
      <p:ext uri="{BB962C8B-B14F-4D97-AF65-F5344CB8AC3E}">
        <p14:creationId xmlns:p14="http://schemas.microsoft.com/office/powerpoint/2010/main" val="269761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090" t="15659" r="15636" b="11432"/>
          <a:stretch/>
        </p:blipFill>
        <p:spPr bwMode="auto">
          <a:xfrm>
            <a:off x="1227522" y="591750"/>
            <a:ext cx="6688957" cy="39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0" y="4866501"/>
            <a:ext cx="6084168" cy="276999"/>
          </a:xfrm>
          <a:prstGeom prst="rect">
            <a:avLst/>
          </a:prstGeom>
          <a:noFill/>
        </p:spPr>
        <p:txBody>
          <a:bodyPr wrap="square" rtlCol="0">
            <a:spAutoFit/>
          </a:bodyPr>
          <a:lstStyle/>
          <a:p>
            <a:r>
              <a:rPr lang="pt-BR" sz="1200" dirty="0" smtClean="0"/>
              <a:t>https://www.ifsc.usp.br/mx2018/presentations/Colin/Cryo-EM.pdf</a:t>
            </a:r>
            <a:endParaRPr lang="en-US" sz="1200" dirty="0"/>
          </a:p>
        </p:txBody>
      </p:sp>
      <p:sp>
        <p:nvSpPr>
          <p:cNvPr id="4" name="CaixaDeTexto 3"/>
          <p:cNvSpPr txBox="1"/>
          <p:nvPr/>
        </p:nvSpPr>
        <p:spPr>
          <a:xfrm>
            <a:off x="0" y="0"/>
            <a:ext cx="4499992" cy="307777"/>
          </a:xfrm>
          <a:prstGeom prst="rect">
            <a:avLst/>
          </a:prstGeom>
          <a:noFill/>
        </p:spPr>
        <p:txBody>
          <a:bodyPr wrap="square" rtlCol="0">
            <a:spAutoFit/>
          </a:bodyPr>
          <a:lstStyle/>
          <a:p>
            <a:r>
              <a:rPr lang="pt-BR" sz="1400" dirty="0" smtClean="0"/>
              <a:t>Outros métodos e aplicações de </a:t>
            </a:r>
            <a:r>
              <a:rPr lang="pt-BR" sz="1400" dirty="0" err="1" smtClean="0"/>
              <a:t>cryoEM</a:t>
            </a:r>
            <a:r>
              <a:rPr lang="pt-BR" sz="1400" dirty="0" smtClean="0"/>
              <a:t>:</a:t>
            </a:r>
            <a:endParaRPr lang="en-US" sz="1400" dirty="0"/>
          </a:p>
        </p:txBody>
      </p:sp>
    </p:spTree>
    <p:extLst>
      <p:ext uri="{BB962C8B-B14F-4D97-AF65-F5344CB8AC3E}">
        <p14:creationId xmlns:p14="http://schemas.microsoft.com/office/powerpoint/2010/main" val="33979798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Recursos</a:t>
            </a:r>
            <a:endParaRPr lang="en-US" dirty="0"/>
          </a:p>
        </p:txBody>
      </p:sp>
      <p:sp>
        <p:nvSpPr>
          <p:cNvPr id="3" name="Espaço Reservado para Conteúdo 2"/>
          <p:cNvSpPr>
            <a:spLocks noGrp="1"/>
          </p:cNvSpPr>
          <p:nvPr>
            <p:ph idx="1"/>
          </p:nvPr>
        </p:nvSpPr>
        <p:spPr/>
        <p:txBody>
          <a:bodyPr>
            <a:normAutofit fontScale="47500" lnSpcReduction="20000"/>
          </a:bodyPr>
          <a:lstStyle/>
          <a:p>
            <a:r>
              <a:rPr lang="en-US" b="1" dirty="0" smtClean="0"/>
              <a:t>A 3 minute introduction to CryoEM:</a:t>
            </a:r>
          </a:p>
          <a:p>
            <a:pPr lvl="1"/>
            <a:r>
              <a:rPr lang="en-AU" dirty="0" smtClean="0">
                <a:hlinkClick r:id="rId2"/>
              </a:rPr>
              <a:t>https://www.youtube.com/watch?v=BJKkC0W-6Qk</a:t>
            </a:r>
          </a:p>
          <a:p>
            <a:endParaRPr lang="en-US" dirty="0" smtClean="0">
              <a:hlinkClick r:id="rId2"/>
            </a:endParaRPr>
          </a:p>
          <a:p>
            <a:r>
              <a:rPr lang="en-US" b="1" dirty="0" err="1" smtClean="0"/>
              <a:t>Cryo</a:t>
            </a:r>
            <a:r>
              <a:rPr lang="en-US" b="1" dirty="0" smtClean="0"/>
              <a:t>-EM 101:</a:t>
            </a:r>
            <a:endParaRPr lang="en-US" dirty="0" smtClean="0">
              <a:hlinkClick r:id="rId2"/>
            </a:endParaRPr>
          </a:p>
          <a:p>
            <a:pPr lvl="1"/>
            <a:r>
              <a:rPr lang="en-US" dirty="0" smtClean="0">
                <a:hlinkClick r:id="rId3"/>
              </a:rPr>
              <a:t>https://cryoem101.org/</a:t>
            </a:r>
            <a:endParaRPr lang="en-US" dirty="0" smtClean="0"/>
          </a:p>
          <a:p>
            <a:endParaRPr lang="en-US" b="1" dirty="0" smtClean="0"/>
          </a:p>
          <a:p>
            <a:r>
              <a:rPr lang="en-US" b="1" dirty="0" smtClean="0"/>
              <a:t>Caltech Getting Started in </a:t>
            </a:r>
            <a:r>
              <a:rPr lang="en-US" b="1" dirty="0" err="1" smtClean="0"/>
              <a:t>Cryo</a:t>
            </a:r>
            <a:r>
              <a:rPr lang="en-US" b="1" dirty="0" smtClean="0"/>
              <a:t>-EM:</a:t>
            </a:r>
            <a:endParaRPr lang="en-US" dirty="0" smtClean="0">
              <a:hlinkClick r:id="rId2"/>
            </a:endParaRPr>
          </a:p>
          <a:p>
            <a:pPr lvl="1"/>
            <a:r>
              <a:rPr lang="en-US" dirty="0" smtClean="0">
                <a:hlinkClick r:id="rId2"/>
              </a:rPr>
              <a:t>https://cryo-em-course.caltech.edu/</a:t>
            </a:r>
            <a:endParaRPr lang="en-US" dirty="0" smtClean="0"/>
          </a:p>
          <a:p>
            <a:pPr marL="0" indent="0">
              <a:buNone/>
            </a:pPr>
            <a:endParaRPr lang="en-US" dirty="0" smtClean="0"/>
          </a:p>
          <a:p>
            <a:r>
              <a:rPr lang="en-US" b="1" dirty="0" smtClean="0"/>
              <a:t>MRC LMB Electron </a:t>
            </a:r>
            <a:r>
              <a:rPr lang="en-US" b="1" dirty="0" err="1" smtClean="0"/>
              <a:t>Cryo</a:t>
            </a:r>
            <a:r>
              <a:rPr lang="en-US" b="1" dirty="0" smtClean="0"/>
              <a:t>-microscopy Course:</a:t>
            </a:r>
            <a:endParaRPr lang="en-US" dirty="0" smtClean="0">
              <a:hlinkClick r:id="rId2"/>
            </a:endParaRPr>
          </a:p>
          <a:p>
            <a:pPr lvl="1"/>
            <a:r>
              <a:rPr lang="en-US" dirty="0" smtClean="0">
                <a:hlinkClick r:id="rId4"/>
              </a:rPr>
              <a:t>https://www2.mrc-lmb.cam.ac.uk/research/scientific-training/electron-microscopy/</a:t>
            </a:r>
            <a:endParaRPr lang="en-US" dirty="0" smtClean="0"/>
          </a:p>
          <a:p>
            <a:endParaRPr lang="en-US" b="1" dirty="0" smtClean="0"/>
          </a:p>
          <a:p>
            <a:r>
              <a:rPr lang="en-US" b="1" dirty="0" smtClean="0"/>
              <a:t>Yale University </a:t>
            </a:r>
            <a:r>
              <a:rPr lang="en-US" b="1" dirty="0" err="1" smtClean="0"/>
              <a:t>Cryo</a:t>
            </a:r>
            <a:r>
              <a:rPr lang="en-US" b="1" dirty="0" smtClean="0"/>
              <a:t>-EM Principles:</a:t>
            </a:r>
            <a:endParaRPr lang="en-US" dirty="0" smtClean="0">
              <a:hlinkClick r:id="rId5"/>
            </a:endParaRPr>
          </a:p>
          <a:p>
            <a:pPr lvl="1"/>
            <a:r>
              <a:rPr lang="en-US" dirty="0" smtClean="0">
                <a:hlinkClick r:id="rId5"/>
              </a:rPr>
              <a:t>https://cryoemprinciples.yale.edu/</a:t>
            </a:r>
            <a:endParaRPr lang="en-US" dirty="0" smtClean="0"/>
          </a:p>
          <a:p>
            <a:endParaRPr lang="pt-BR" dirty="0"/>
          </a:p>
        </p:txBody>
      </p:sp>
    </p:spTree>
    <p:extLst>
      <p:ext uri="{BB962C8B-B14F-4D97-AF65-F5344CB8AC3E}">
        <p14:creationId xmlns:p14="http://schemas.microsoft.com/office/powerpoint/2010/main" val="1123468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AU" dirty="0" err="1" smtClean="0"/>
              <a:t>Grato</a:t>
            </a:r>
            <a:r>
              <a:rPr lang="en-AU" dirty="0" smtClean="0"/>
              <a:t> pela </a:t>
            </a:r>
            <a:r>
              <a:rPr lang="en-AU" dirty="0" err="1" smtClean="0"/>
              <a:t>aten</a:t>
            </a:r>
            <a:r>
              <a:rPr lang="pt-BR" dirty="0" err="1" smtClean="0"/>
              <a:t>ção</a:t>
            </a:r>
            <a:r>
              <a:rPr lang="pt-BR" dirty="0" smtClean="0"/>
              <a:t>!</a:t>
            </a:r>
            <a:endParaRPr lang="en-US" dirty="0"/>
          </a:p>
        </p:txBody>
      </p:sp>
      <p:sp>
        <p:nvSpPr>
          <p:cNvPr id="3" name="Espaço Reservado para Texto 2"/>
          <p:cNvSpPr>
            <a:spLocks noGrp="1"/>
          </p:cNvSpPr>
          <p:nvPr>
            <p:ph type="body" idx="1"/>
          </p:nvPr>
        </p:nvSpPr>
        <p:spPr/>
        <p:txBody>
          <a:bodyPr/>
          <a:lstStyle/>
          <a:p>
            <a:r>
              <a:rPr lang="pt-BR" dirty="0" smtClean="0"/>
              <a:t>g.araujo@usp.br</a:t>
            </a:r>
            <a:endParaRPr lang="en-US" dirty="0"/>
          </a:p>
        </p:txBody>
      </p:sp>
    </p:spTree>
    <p:extLst>
      <p:ext uri="{BB962C8B-B14F-4D97-AF65-F5344CB8AC3E}">
        <p14:creationId xmlns:p14="http://schemas.microsoft.com/office/powerpoint/2010/main" val="39388464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gu.se/sites/default/files/dynamic-image/dynamic_image_1490_570/public/2020-06/neg_stain_1_1column.png?media_id=8039&amp;width=1260&amp;height=50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021" r="42374" b="23485"/>
          <a:stretch/>
        </p:blipFill>
        <p:spPr bwMode="auto">
          <a:xfrm>
            <a:off x="6157597" y="621684"/>
            <a:ext cx="2804412"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gu.se/sites/default/files/dynamic-image/dynamic_image_1490_570/public/2020-06/neg_stain_2_1column.png?media_id=8040&amp;width=1260&amp;height=500"/>
          <p:cNvPicPr>
            <a:picLocks noChangeAspect="1" noChangeArrowheads="1"/>
          </p:cNvPicPr>
          <p:nvPr/>
        </p:nvPicPr>
        <p:blipFill rotWithShape="1">
          <a:blip r:embed="rId4">
            <a:extLst>
              <a:ext uri="{28A0092B-C50C-407E-A947-70E740481C1C}">
                <a14:useLocalDpi xmlns:a14="http://schemas.microsoft.com/office/drawing/2010/main" val="0"/>
              </a:ext>
            </a:extLst>
          </a:blip>
          <a:srcRect l="17739" r="59698" b="39662"/>
          <a:stretch/>
        </p:blipFill>
        <p:spPr bwMode="auto">
          <a:xfrm>
            <a:off x="569882" y="211487"/>
            <a:ext cx="2561438" cy="26203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s://www.gu.se/sites/default/files/dynamic-image/dynamic_image_1490_570/public/2020-06/neg_stain_2_1column.png?media_id=8040&amp;width=1260&amp;height=500"/>
          <p:cNvPicPr>
            <a:picLocks noChangeAspect="1" noChangeArrowheads="1"/>
          </p:cNvPicPr>
          <p:nvPr/>
        </p:nvPicPr>
        <p:blipFill rotWithShape="1">
          <a:blip r:embed="rId4">
            <a:extLst>
              <a:ext uri="{28A0092B-C50C-407E-A947-70E740481C1C}">
                <a14:useLocalDpi xmlns:a14="http://schemas.microsoft.com/office/drawing/2010/main" val="0"/>
              </a:ext>
            </a:extLst>
          </a:blip>
          <a:srcRect l="19650" t="62578" r="22896"/>
          <a:stretch/>
        </p:blipFill>
        <p:spPr bwMode="auto">
          <a:xfrm>
            <a:off x="569882" y="3075806"/>
            <a:ext cx="6522398" cy="162518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ocess of negative staining sample preparation"/>
          <p:cNvPicPr>
            <a:picLocks noChangeAspect="1" noChangeArrowheads="1"/>
          </p:cNvPicPr>
          <p:nvPr/>
        </p:nvPicPr>
        <p:blipFill rotWithShape="1">
          <a:blip r:embed="rId5">
            <a:extLst>
              <a:ext uri="{28A0092B-C50C-407E-A947-70E740481C1C}">
                <a14:useLocalDpi xmlns:a14="http://schemas.microsoft.com/office/drawing/2010/main" val="0"/>
              </a:ext>
            </a:extLst>
          </a:blip>
          <a:srcRect r="48549" b="47267"/>
          <a:stretch/>
        </p:blipFill>
        <p:spPr bwMode="auto">
          <a:xfrm>
            <a:off x="3347864" y="529677"/>
            <a:ext cx="2479758" cy="1984013"/>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6768425" y="315632"/>
            <a:ext cx="1582755" cy="276999"/>
          </a:xfrm>
          <a:prstGeom prst="rect">
            <a:avLst/>
          </a:prstGeom>
          <a:noFill/>
        </p:spPr>
        <p:txBody>
          <a:bodyPr wrap="square" rtlCol="0">
            <a:spAutoFit/>
          </a:bodyPr>
          <a:lstStyle/>
          <a:p>
            <a:pPr algn="ctr"/>
            <a:r>
              <a:rPr lang="en-AU" sz="1200" b="1" dirty="0" smtClean="0"/>
              <a:t>Negative stain TEM</a:t>
            </a:r>
            <a:endParaRPr lang="en-US" sz="1200" b="1" dirty="0"/>
          </a:p>
        </p:txBody>
      </p:sp>
    </p:spTree>
    <p:extLst>
      <p:ext uri="{BB962C8B-B14F-4D97-AF65-F5344CB8AC3E}">
        <p14:creationId xmlns:p14="http://schemas.microsoft.com/office/powerpoint/2010/main" val="11340188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g_gua\Desktop\Secretina\2022-01-27\C4-2B_E2-20X_0024.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000" y="171750"/>
            <a:ext cx="7200000" cy="4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6905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tandfonline.com/na101/home/literatum/publisher/tandf/journals/content/kccy20/2017/kccy20.v016.i13/15384101.2017.1321180/20170726/images/large/kccy_a_1321180_f0004_c.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2000" y="207193"/>
            <a:ext cx="4320000" cy="4729115"/>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0" y="4866501"/>
            <a:ext cx="3635896" cy="276999"/>
          </a:xfrm>
          <a:prstGeom prst="rect">
            <a:avLst/>
          </a:prstGeom>
          <a:noFill/>
        </p:spPr>
        <p:txBody>
          <a:bodyPr wrap="square" rtlCol="0">
            <a:spAutoFit/>
          </a:bodyPr>
          <a:lstStyle/>
          <a:p>
            <a:r>
              <a:rPr lang="pt-BR" sz="1200" dirty="0" err="1" smtClean="0"/>
              <a:t>Enriquez</a:t>
            </a:r>
            <a:r>
              <a:rPr lang="pt-BR" sz="1200" dirty="0" smtClean="0"/>
              <a:t> et al., 2017</a:t>
            </a:r>
            <a:endParaRPr lang="en-US" sz="1200" dirty="0"/>
          </a:p>
        </p:txBody>
      </p:sp>
      <p:sp>
        <p:nvSpPr>
          <p:cNvPr id="4" name="Retângulo 3"/>
          <p:cNvSpPr/>
          <p:nvPr/>
        </p:nvSpPr>
        <p:spPr>
          <a:xfrm>
            <a:off x="7308304" y="0"/>
            <a:ext cx="1835696" cy="646331"/>
          </a:xfrm>
          <a:prstGeom prst="rect">
            <a:avLst/>
          </a:prstGeom>
        </p:spPr>
        <p:txBody>
          <a:bodyPr wrap="square">
            <a:spAutoFit/>
          </a:bodyPr>
          <a:lstStyle/>
          <a:p>
            <a:pPr algn="r"/>
            <a:r>
              <a:rPr lang="en-US" sz="1200" dirty="0" smtClean="0"/>
              <a:t>Human Mitochondrial APO-Hsp60 Reconstruction</a:t>
            </a:r>
            <a:endParaRPr lang="en-US" sz="1200" dirty="0"/>
          </a:p>
        </p:txBody>
      </p:sp>
    </p:spTree>
    <p:extLst>
      <p:ext uri="{BB962C8B-B14F-4D97-AF65-F5344CB8AC3E}">
        <p14:creationId xmlns:p14="http://schemas.microsoft.com/office/powerpoint/2010/main" val="32822564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en-AU" dirty="0" err="1" smtClean="0"/>
              <a:t>Preparo</a:t>
            </a:r>
            <a:r>
              <a:rPr lang="en-AU" dirty="0" smtClean="0"/>
              <a:t> de </a:t>
            </a:r>
            <a:r>
              <a:rPr lang="en-AU" dirty="0" err="1" smtClean="0"/>
              <a:t>amostras</a:t>
            </a:r>
            <a:r>
              <a:rPr lang="en-AU" dirty="0" smtClean="0"/>
              <a:t> para </a:t>
            </a:r>
            <a:r>
              <a:rPr lang="en-AU" dirty="0" err="1" smtClean="0"/>
              <a:t>cryo</a:t>
            </a:r>
            <a:r>
              <a:rPr lang="en-AU" dirty="0" smtClean="0"/>
              <a:t>-EM</a:t>
            </a:r>
            <a:endParaRPr lang="en-US" dirty="0"/>
          </a:p>
        </p:txBody>
      </p:sp>
      <p:sp>
        <p:nvSpPr>
          <p:cNvPr id="5" name="Espaço Reservado para Texto 4"/>
          <p:cNvSpPr>
            <a:spLocks noGrp="1"/>
          </p:cNvSpPr>
          <p:nvPr>
            <p:ph type="body" idx="1"/>
          </p:nvPr>
        </p:nvSpPr>
        <p:spPr/>
        <p:txBody>
          <a:bodyPr/>
          <a:lstStyle/>
          <a:p>
            <a:endParaRPr lang="en-US"/>
          </a:p>
        </p:txBody>
      </p:sp>
    </p:spTree>
    <p:extLst>
      <p:ext uri="{BB962C8B-B14F-4D97-AF65-F5344CB8AC3E}">
        <p14:creationId xmlns:p14="http://schemas.microsoft.com/office/powerpoint/2010/main" val="398090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www.frontiersin.org/files/Articles/376944/fmolb-05-00074-HTML/image_m/fmolb-05-00074-g001.jpg"/>
          <p:cNvPicPr>
            <a:picLocks noChangeAspect="1" noChangeArrowheads="1"/>
          </p:cNvPicPr>
          <p:nvPr/>
        </p:nvPicPr>
        <p:blipFill rotWithShape="1">
          <a:blip r:embed="rId3">
            <a:extLst>
              <a:ext uri="{28A0092B-C50C-407E-A947-70E740481C1C}">
                <a14:useLocalDpi xmlns:a14="http://schemas.microsoft.com/office/drawing/2010/main" val="0"/>
              </a:ext>
            </a:extLst>
          </a:blip>
          <a:srcRect l="3785" r="17256" b="44110"/>
          <a:stretch/>
        </p:blipFill>
        <p:spPr bwMode="auto">
          <a:xfrm>
            <a:off x="2175997" y="143059"/>
            <a:ext cx="4792006" cy="4857383"/>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p:cNvSpPr txBox="1"/>
          <p:nvPr/>
        </p:nvSpPr>
        <p:spPr>
          <a:xfrm>
            <a:off x="0" y="4866501"/>
            <a:ext cx="1944216" cy="276999"/>
          </a:xfrm>
          <a:prstGeom prst="rect">
            <a:avLst/>
          </a:prstGeom>
          <a:noFill/>
        </p:spPr>
        <p:txBody>
          <a:bodyPr wrap="square" rtlCol="0">
            <a:spAutoFit/>
          </a:bodyPr>
          <a:lstStyle/>
          <a:p>
            <a:r>
              <a:rPr lang="pt-BR" sz="1200" dirty="0" err="1" smtClean="0"/>
              <a:t>Sgro</a:t>
            </a:r>
            <a:r>
              <a:rPr lang="pt-BR" sz="1200" dirty="0" smtClean="0"/>
              <a:t> &amp; Costa, 2018</a:t>
            </a:r>
            <a:endParaRPr lang="en-US" sz="1200" dirty="0"/>
          </a:p>
        </p:txBody>
      </p:sp>
    </p:spTree>
    <p:extLst>
      <p:ext uri="{BB962C8B-B14F-4D97-AF65-F5344CB8AC3E}">
        <p14:creationId xmlns:p14="http://schemas.microsoft.com/office/powerpoint/2010/main" val="42668947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ada 1">
      <a:majorFont>
        <a:latin typeface="Trebuchet MS"/>
        <a:ea typeface=""/>
        <a:cs typeface=""/>
      </a:majorFont>
      <a:minorFont>
        <a:latin typeface="Trebuchet MS"/>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2073</TotalTime>
  <Words>514</Words>
  <Application>Microsoft Office PowerPoint</Application>
  <PresentationFormat>Apresentação na tela (16:9)</PresentationFormat>
  <Paragraphs>157</Paragraphs>
  <Slides>47</Slides>
  <Notes>30</Notes>
  <HiddenSlides>0</HiddenSlides>
  <MMClips>1</MMClips>
  <ScaleCrop>false</ScaleCrop>
  <HeadingPairs>
    <vt:vector size="4" baseType="variant">
      <vt:variant>
        <vt:lpstr>Tema</vt:lpstr>
      </vt:variant>
      <vt:variant>
        <vt:i4>1</vt:i4>
      </vt:variant>
      <vt:variant>
        <vt:lpstr>Títulos de slides</vt:lpstr>
      </vt:variant>
      <vt:variant>
        <vt:i4>47</vt:i4>
      </vt:variant>
    </vt:vector>
  </HeadingPairs>
  <TitlesOfParts>
    <vt:vector size="48" baseType="lpstr">
      <vt:lpstr>Tema do Office</vt:lpstr>
      <vt:lpstr>Conceitos em criomicroscopia eletrônica para biologia estrutural</vt:lpstr>
      <vt:lpstr>Microscopia eletrônica de transmissão</vt:lpstr>
      <vt:lpstr>Apresentação do PowerPoint</vt:lpstr>
      <vt:lpstr>Apresentação do PowerPoint</vt:lpstr>
      <vt:lpstr>Apresentação do PowerPoint</vt:lpstr>
      <vt:lpstr>Apresentação do PowerPoint</vt:lpstr>
      <vt:lpstr>Apresentação do PowerPoint</vt:lpstr>
      <vt:lpstr>Preparo de amostras para cryo-EM</vt:lpstr>
      <vt:lpstr>Apresentação do PowerPoint</vt:lpstr>
      <vt:lpstr>Apresentação do PowerPoint</vt:lpstr>
      <vt:lpstr>Apresentação do PowerPoint</vt:lpstr>
      <vt:lpstr>Apresentação do PowerPoint</vt:lpstr>
      <vt:lpstr>Apresentação do PowerPoint</vt:lpstr>
      <vt:lpstr>Apresentação do PowerPoint</vt:lpstr>
      <vt:lpstr>Triagem de grids e coleta de dados de cryo-em</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Processamento de dados de cryo-em</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Considerações finais</vt:lpstr>
      <vt:lpstr>Apresentação do PowerPoint</vt:lpstr>
      <vt:lpstr>Apresentação do PowerPoint</vt:lpstr>
      <vt:lpstr>Vantagens</vt:lpstr>
      <vt:lpstr>Limitações</vt:lpstr>
      <vt:lpstr>Apresentação do PowerPoint</vt:lpstr>
      <vt:lpstr>Apresentação do PowerPoint</vt:lpstr>
      <vt:lpstr>Apresentação do PowerPoint</vt:lpstr>
      <vt:lpstr>Recursos</vt:lpstr>
      <vt:lpstr>Grato pela atenção!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Criomicroscopia eletrônica (cryoEM) para biologia estrutural</dc:title>
  <dc:creator>Gabriel Araujo</dc:creator>
  <cp:lastModifiedBy>Gabriel Araujo</cp:lastModifiedBy>
  <cp:revision>30</cp:revision>
  <dcterms:created xsi:type="dcterms:W3CDTF">2022-11-24T04:16:53Z</dcterms:created>
  <dcterms:modified xsi:type="dcterms:W3CDTF">2022-11-25T15:12:08Z</dcterms:modified>
</cp:coreProperties>
</file>