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9" r:id="rId3"/>
    <p:sldId id="292" r:id="rId4"/>
    <p:sldId id="288" r:id="rId5"/>
    <p:sldId id="286" r:id="rId6"/>
    <p:sldId id="290" r:id="rId7"/>
    <p:sldId id="287" r:id="rId8"/>
    <p:sldId id="289" r:id="rId9"/>
    <p:sldId id="291" r:id="rId10"/>
    <p:sldId id="297" r:id="rId11"/>
    <p:sldId id="299" r:id="rId12"/>
    <p:sldId id="300" r:id="rId13"/>
    <p:sldId id="293" r:id="rId14"/>
    <p:sldId id="294" r:id="rId15"/>
    <p:sldId id="295" r:id="rId16"/>
    <p:sldId id="266" r:id="rId17"/>
  </p:sldIdLst>
  <p:sldSz cx="9144000" cy="5143500" type="screen16x9"/>
  <p:notesSz cx="6858000" cy="9144000"/>
  <p:embeddedFontLst>
    <p:embeddedFont>
      <p:font typeface="Roboto Slab" panose="020B0604020202020204" charset="0"/>
      <p:regular r:id="rId19"/>
      <p:bold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F7A8FA-FC0C-42D3-A1FD-B275E2D58403}">
  <a:tblStyle styleId="{D5F7A8FA-FC0C-42D3-A1FD-B275E2D584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40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81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Relacionamento em redes</a:t>
            </a:r>
            <a:endParaRPr dirty="0"/>
          </a:p>
        </p:txBody>
      </p:sp>
      <p:sp>
        <p:nvSpPr>
          <p:cNvPr id="3" name="Google Shape;76;p13">
            <a:extLst>
              <a:ext uri="{FF2B5EF4-FFF2-40B4-BE49-F238E27FC236}">
                <a16:creationId xmlns:a16="http://schemas.microsoft.com/office/drawing/2014/main" id="{20CB4109-0C25-4A43-ADE6-5BC8DC1EADD9}"/>
              </a:ext>
            </a:extLst>
          </p:cNvPr>
          <p:cNvSpPr txBox="1"/>
          <p:nvPr/>
        </p:nvSpPr>
        <p:spPr>
          <a:xfrm>
            <a:off x="0" y="4079067"/>
            <a:ext cx="7134990" cy="7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Modelos de Excelência em Logística Integrada e Gestão da Cadeia de Suprimentos</a:t>
            </a:r>
            <a:endParaRPr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Case 10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Camila Zaguetto</a:t>
            </a: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3.</a:t>
            </a:r>
            <a:endParaRPr sz="4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Conclusões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66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3F986E-0F40-497C-B3BE-BAA7AC3D6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76F0297-6791-46E7-A1F4-F884874E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50" y="514350"/>
            <a:ext cx="7571700" cy="4320950"/>
          </a:xfrm>
        </p:spPr>
        <p:txBody>
          <a:bodyPr/>
          <a:lstStyle/>
          <a:p>
            <a:pPr marL="76200" indent="0">
              <a:buNone/>
            </a:pPr>
            <a:r>
              <a:rPr lang="pt-BR" sz="1800" dirty="0">
                <a:solidFill>
                  <a:schemeClr val="accent2"/>
                </a:solidFill>
              </a:rPr>
              <a:t>As ameaças são interligadas e pertencem a 3 categorias de envolvimento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accent2"/>
                </a:solidFill>
              </a:rPr>
              <a:t>Cultural;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accent2"/>
                </a:solidFill>
              </a:rPr>
              <a:t>Política 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1800" dirty="0">
                <a:solidFill>
                  <a:schemeClr val="accent2"/>
                </a:solidFill>
              </a:rPr>
              <a:t>Territorial</a:t>
            </a:r>
          </a:p>
        </p:txBody>
      </p:sp>
    </p:spTree>
    <p:extLst>
      <p:ext uri="{BB962C8B-B14F-4D97-AF65-F5344CB8AC3E}">
        <p14:creationId xmlns:p14="http://schemas.microsoft.com/office/powerpoint/2010/main" val="16665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3F986E-0F40-497C-B3BE-BAA7AC3D6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A5846E-4314-4240-8FAB-FA395B36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83" y="0"/>
            <a:ext cx="66148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FE57F4-60F8-4A4C-A142-CF48AB4B7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9AD01F-B44A-4553-A534-5721D58E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27" y="677465"/>
            <a:ext cx="6753146" cy="3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15B572-8C80-4AE7-AD2A-057D63E6A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08E767-4D83-45DC-BE1D-7CDAABD5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571500"/>
            <a:ext cx="60674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577812-1B34-44FA-A952-12E5E45D09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4193C0-189D-43C3-A2EF-71F46016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385887"/>
            <a:ext cx="70580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87175" y="327675"/>
            <a:ext cx="2572500" cy="2496900"/>
          </a:xfrm>
          <a:prstGeom prst="ellipse">
            <a:avLst/>
          </a:prstGeom>
          <a:noFill/>
          <a:ln w="9525" cap="flat" cmpd="sng">
            <a:solidFill>
              <a:srgbClr val="ECEFF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Obrigada!</a:t>
            </a:r>
            <a:endParaRPr sz="28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1.</a:t>
            </a:r>
            <a:endParaRPr sz="36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Redes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E0E0C4-062C-4947-A261-2D1648CC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50" y="215900"/>
            <a:ext cx="7571700" cy="1663700"/>
          </a:xfrm>
        </p:spPr>
        <p:txBody>
          <a:bodyPr/>
          <a:lstStyle/>
          <a:p>
            <a:pPr marL="76200" indent="0">
              <a:buNone/>
            </a:pP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Uma rede de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organizações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interligadas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em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diferentes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processos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atividades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que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produz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valor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forma de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produtos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ou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serviços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para o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cliente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final.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Uma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empresa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manufatura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camisetas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não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tem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contato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com a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cadeia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suprimentos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da </a:t>
            </a:r>
            <a:r>
              <a:rPr lang="en-US" sz="1400" b="0" i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tecelagem</a:t>
            </a:r>
            <a:r>
              <a:rPr lang="en-US" sz="1400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400" b="0" i="1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upstream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),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nem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com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os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varejistas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que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venderão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aos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clientes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b="0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finais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en-US" sz="1400" b="0" i="1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downstream</a:t>
            </a:r>
            <a:r>
              <a:rPr lang="en-US" sz="1400" b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76200" indent="0">
              <a:buNone/>
            </a:pPr>
            <a:endParaRPr lang="en-US" sz="14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200" indent="0">
              <a:buNone/>
            </a:pPr>
            <a:endParaRPr lang="en-US" sz="1400" i="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200" indent="0">
              <a:buNone/>
            </a:pPr>
            <a:endParaRPr lang="en-US" sz="1400" b="0" i="0" dirty="0">
              <a:solidFill>
                <a:schemeClr val="accent2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6200" indent="0">
              <a:buNone/>
            </a:pPr>
            <a:r>
              <a:rPr lang="en-US" sz="18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sz="1800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76CC7F-2FBB-46EE-9E3A-2241014F7C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D7AE95-3D3C-4C6B-AB1B-B5CD7780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1879600"/>
            <a:ext cx="5130373" cy="3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</a:rPr>
              <a:t>2.</a:t>
            </a:r>
            <a:endParaRPr sz="4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81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224607-14A3-4FC5-9C48-42B216C73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50" y="438399"/>
            <a:ext cx="7571700" cy="384080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A literatura sobre resiliência em cadeias de suprimentos tem atendido apenas contextos de países desenvolvidos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Países em desenvolvimento têm problemas diferentes que precisam de maior atenção ao se tratar de disrupções nas cadeias de suprimentos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Uganda é um país sub </a:t>
            </a:r>
            <a:r>
              <a:rPr lang="pt-BR" sz="1600" dirty="0" err="1">
                <a:solidFill>
                  <a:schemeClr val="accent2"/>
                </a:solidFill>
              </a:rPr>
              <a:t>sahariano</a:t>
            </a:r>
            <a:r>
              <a:rPr lang="pt-BR" sz="1600" dirty="0">
                <a:solidFill>
                  <a:schemeClr val="accent2"/>
                </a:solidFill>
              </a:rPr>
              <a:t>, localizado entre Sudão do Sul, Quênia, Tanzânia, Ruanda e a República Democrática do Congo.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Tem, aproximadamente, 34,9mi de habitantes e renda </a:t>
            </a:r>
            <a:r>
              <a:rPr lang="pt-BR" sz="1600" i="1" dirty="0">
                <a:solidFill>
                  <a:schemeClr val="accent2"/>
                </a:solidFill>
              </a:rPr>
              <a:t>per capita </a:t>
            </a:r>
            <a:r>
              <a:rPr lang="pt-BR" sz="1600" dirty="0">
                <a:solidFill>
                  <a:schemeClr val="accent2"/>
                </a:solidFill>
              </a:rPr>
              <a:t>de U$706.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19,7% da população vive abaixo da linha da pobreza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accent2"/>
              </a:solidFill>
            </a:endParaRPr>
          </a:p>
          <a:p>
            <a:pPr marL="76200" indent="0">
              <a:lnSpc>
                <a:spcPct val="150000"/>
              </a:lnSpc>
              <a:buClr>
                <a:schemeClr val="accent3"/>
              </a:buClr>
              <a:buNone/>
            </a:pPr>
            <a:endParaRPr lang="pt-BR" sz="1600" dirty="0">
              <a:solidFill>
                <a:schemeClr val="accent2"/>
              </a:solidFill>
            </a:endParaRPr>
          </a:p>
          <a:p>
            <a:pPr marL="76200" indent="0">
              <a:lnSpc>
                <a:spcPct val="150000"/>
              </a:lnSpc>
              <a:buClr>
                <a:schemeClr val="accent3"/>
              </a:buClr>
              <a:buNone/>
            </a:pPr>
            <a:endParaRPr lang="pt-BR" sz="1600" dirty="0">
              <a:solidFill>
                <a:schemeClr val="accent2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6A78AD-2C9A-49AB-AB02-A6E0F6EAE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9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6A78AD-2C9A-49AB-AB02-A6E0F6EAE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6B7FAD16-9EB3-4B3E-8FD6-163D0F83B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50" y="438399"/>
            <a:ext cx="7571700" cy="384080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Kampala, capital de Uganda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20 empresas de manufatura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Entrevistas semiestruturadas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2"/>
                </a:solidFill>
              </a:rPr>
              <a:t>45 gestores, de diferentes níveis hierárquicos</a:t>
            </a:r>
          </a:p>
          <a:p>
            <a:pPr marL="76200" indent="0">
              <a:lnSpc>
                <a:spcPct val="150000"/>
              </a:lnSpc>
              <a:buClr>
                <a:schemeClr val="accent3"/>
              </a:buClr>
              <a:buNone/>
            </a:pPr>
            <a:endParaRPr lang="pt-BR" sz="1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accent2"/>
              </a:solidFill>
            </a:endParaRPr>
          </a:p>
          <a:p>
            <a:pPr marL="76200" indent="0">
              <a:lnSpc>
                <a:spcPct val="150000"/>
              </a:lnSpc>
              <a:buClr>
                <a:schemeClr val="accent3"/>
              </a:buClr>
              <a:buNone/>
            </a:pPr>
            <a:endParaRPr lang="pt-BR" sz="1600" dirty="0">
              <a:solidFill>
                <a:schemeClr val="accent2"/>
              </a:solidFill>
            </a:endParaRPr>
          </a:p>
          <a:p>
            <a:pPr marL="76200" indent="0">
              <a:lnSpc>
                <a:spcPct val="150000"/>
              </a:lnSpc>
              <a:buClr>
                <a:schemeClr val="accent3"/>
              </a:buClr>
              <a:buNone/>
            </a:pP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F312E7-754D-41A1-A84F-E726FBE0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582D6C-1688-4015-9040-18424C4B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25"/>
            <a:ext cx="9144000" cy="50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ED078A-2CA8-47E4-AB30-5148BD2DB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D11B6B-8AE4-4B15-980E-9301E3B816BF}"/>
              </a:ext>
            </a:extLst>
          </p:cNvPr>
          <p:cNvSpPr txBox="1"/>
          <p:nvPr/>
        </p:nvSpPr>
        <p:spPr>
          <a:xfrm>
            <a:off x="269916" y="118866"/>
            <a:ext cx="8604168" cy="4905767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Escassez e atraso na entrega de matéria prima;</a:t>
            </a:r>
            <a:endParaRPr lang="pt-BR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Dificuldades financeiras (na firma focal);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Baixo desempenho na entrega ao cliente;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Produtos de baixa qualidade;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Base de clientes reduzida;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Matéria prima de baixa qualidade;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Falsificação de produtos;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Longas distâncias entre fornecedores;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Problemas no pagamento (para fornecedores e funcionários);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Quebra de maquinário;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Variação de demandas;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Competição injusta;</a:t>
            </a:r>
          </a:p>
          <a:p>
            <a:pPr>
              <a:lnSpc>
                <a:spcPct val="150000"/>
              </a:lnSpc>
            </a:pP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Falha na colaboração com fornecedores;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Políticas governamentais;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Altos custos de armazenamento de estoque;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Funcionários desonestos;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Falhas na entrega de suprimentos;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Corrupção;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Clientes/distribuidores desonestos;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Fornecedores desonestos;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Mercado local de suprimentos limitado;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Cancelamentos de pedidos;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Empresas com reputação de risco;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Insuficiência energética;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Escassez de mão de obra capacitada;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Desastres naturais;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Políticas nacionais;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Roubo de estoque;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Rotatividade de mão de obra;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Riscos de confidencialidade; e</a:t>
            </a:r>
            <a:b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b="0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Baixa flexibilidade para trocar de fornecedores.</a:t>
            </a:r>
            <a:r>
              <a:rPr lang="pt-BR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pt-BR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t-BR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2295A-9553-4744-B105-5E5E58F8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4356AB-5BD3-49E3-81A6-47744FD5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50" y="1261700"/>
            <a:ext cx="7571700" cy="1392600"/>
          </a:xfrm>
        </p:spPr>
        <p:txBody>
          <a:bodyPr/>
          <a:lstStyle/>
          <a:p>
            <a:pPr marL="419100" indent="-342900">
              <a:lnSpc>
                <a:spcPct val="150000"/>
              </a:lnSpc>
              <a:buAutoNum type="arabicPeriod"/>
            </a:pPr>
            <a:r>
              <a:rPr lang="pt-BR" sz="1400" dirty="0">
                <a:solidFill>
                  <a:schemeClr val="accent2"/>
                </a:solidFill>
              </a:rPr>
              <a:t>Como esses problemas estão ligados? </a:t>
            </a:r>
          </a:p>
          <a:p>
            <a:pPr marL="419100" indent="-342900">
              <a:lnSpc>
                <a:spcPct val="150000"/>
              </a:lnSpc>
              <a:buAutoNum type="arabicPeriod"/>
            </a:pPr>
            <a:r>
              <a:rPr lang="pt-BR" sz="1400" dirty="0">
                <a:solidFill>
                  <a:schemeClr val="accent2"/>
                </a:solidFill>
              </a:rPr>
              <a:t>Como esses problemas podem se difundir na rede?</a:t>
            </a:r>
          </a:p>
          <a:p>
            <a:pPr marL="419100" indent="-342900">
              <a:lnSpc>
                <a:spcPct val="150000"/>
              </a:lnSpc>
              <a:buAutoNum type="arabicPeriod"/>
            </a:pPr>
            <a:r>
              <a:rPr lang="pt-BR" sz="1400" dirty="0">
                <a:solidFill>
                  <a:schemeClr val="accent2"/>
                </a:solidFill>
              </a:rPr>
              <a:t>Que estratégias podem ser adotadas para saná-los, individual ou coletivamente?</a:t>
            </a:r>
          </a:p>
          <a:p>
            <a:pPr marL="419100" indent="-342900">
              <a:lnSpc>
                <a:spcPct val="150000"/>
              </a:lnSpc>
              <a:buAutoNum type="arabicPeriod"/>
            </a:pPr>
            <a:endParaRPr lang="pt-BR" sz="1400" dirty="0">
              <a:solidFill>
                <a:schemeClr val="accent2"/>
              </a:solidFill>
            </a:endParaRPr>
          </a:p>
          <a:p>
            <a:pPr marL="419100" indent="-342900">
              <a:lnSpc>
                <a:spcPct val="150000"/>
              </a:lnSpc>
              <a:buAutoNum type="arabicPeriod"/>
            </a:pPr>
            <a:endParaRPr lang="pt-BR" sz="1400" dirty="0">
              <a:solidFill>
                <a:schemeClr val="accent2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3F986E-0F40-497C-B3BE-BAA7AC3D6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BD5DF763-B47D-4B6D-99F9-AF8EA0060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47888"/>
              </p:ext>
            </p:extLst>
          </p:nvPr>
        </p:nvGraphicFramePr>
        <p:xfrm>
          <a:off x="2066925" y="3276649"/>
          <a:ext cx="5010150" cy="132715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505075">
                  <a:extLst>
                    <a:ext uri="{9D8B030D-6E8A-4147-A177-3AD203B41FA5}">
                      <a16:colId xmlns:a16="http://schemas.microsoft.com/office/drawing/2014/main" val="3576297661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177813743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r>
                        <a:rPr lang="pt-BR" sz="1100" dirty="0"/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Tempo estipulado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589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r>
                        <a:rPr lang="pt-BR" sz="1100" dirty="0"/>
                        <a:t>Discussão em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50min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20589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r>
                        <a:rPr lang="pt-BR" sz="1100" dirty="0"/>
                        <a:t>Apresentação de ideias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6517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r>
                        <a:rPr lang="pt-BR" sz="1100" dirty="0"/>
                        <a:t>Apresentação das conclusões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30min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5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08613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449</Words>
  <Application>Microsoft Office PowerPoint</Application>
  <PresentationFormat>Apresentação na tela (16:9)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Roboto Slab</vt:lpstr>
      <vt:lpstr>Courier New</vt:lpstr>
      <vt:lpstr>Source Sans Pro</vt:lpstr>
      <vt:lpstr>Cordelia template</vt:lpstr>
      <vt:lpstr>Relacionamento em redes</vt:lpstr>
      <vt:lpstr>1. Redes</vt:lpstr>
      <vt:lpstr>Apresentação do PowerPoint</vt:lpstr>
      <vt:lpstr>2. Case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3. Conclusões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Relacionamento em redes</dc:title>
  <dc:creator>Camila</dc:creator>
  <cp:lastModifiedBy>musetti</cp:lastModifiedBy>
  <cp:revision>17</cp:revision>
  <dcterms:modified xsi:type="dcterms:W3CDTF">2020-12-14T19:34:03Z</dcterms:modified>
</cp:coreProperties>
</file>