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Share Tech" charset="0"/>
      <p:regular r:id="rId25"/>
    </p:embeddedFont>
    <p:embeddedFont>
      <p:font typeface="Verdana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08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1158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9842b34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9842b34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9842b34ec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9842b34ec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9842b34ec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9842b34ec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9842b34ec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9842b34ec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9842b34ec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9842b34ec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9842b34ec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9842b34ec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9842b34ec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9842b34ec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89842b34ec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89842b34ec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9842b34ec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9842b34ec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9842b34ec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9842b34ec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9842b34ec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89842b34ec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9842b34e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9842b34e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9842b34ec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89842b34ec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9842b34ec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9842b34ec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89842b34ec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89842b34ec_0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9842b34e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9842b34e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9842b34e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9842b34e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9842b34ec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9842b34ec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9842b34ec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9842b34ec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9842b34ec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9842b34ec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9842b34ec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9842b34ec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9842b34ec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9842b34ec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Mon%C3%B4mero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hyperlink" Target="https://pt.wikipedia.org/wiki/Macromol%C3%A9cula" TargetMode="External"/><Relationship Id="rId12" Type="http://schemas.openxmlformats.org/officeDocument/2006/relationships/hyperlink" Target="https://pt.wikipedia.org/wiki/Etileno_glico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hyperlink" Target="https://pt.wikipedia.org/wiki/%C3%81cido_tereft%C3%A1lico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pt.wikipedia.org/wiki/Termopl%C3%A1stico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pt.wikipedia.org/wiki/Pol%C3%ADmer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lo.br/scielo.php?script=sci_arttext&amp;pid=S0100-40422011001000006" TargetMode="External"/><Relationship Id="rId3" Type="http://schemas.openxmlformats.org/officeDocument/2006/relationships/hyperlink" Target="https://www.itis.gov/servlet/SingleRpt/SingleRpt?search_topic=TSN&amp;search_value=194551#null" TargetMode="External"/><Relationship Id="rId7" Type="http://schemas.openxmlformats.org/officeDocument/2006/relationships/hyperlink" Target="http://www.ufrgs.br/imunovet/molecular_immunology/physiofungitaxonomy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revista.unilus.edu.br/index.php/ruep/article/view/1075" TargetMode="External"/><Relationship Id="rId5" Type="http://schemas.openxmlformats.org/officeDocument/2006/relationships/hyperlink" Target="https://pubs.acs.org/doi/abs/10.1021/acs.est.9b01517" TargetMode="External"/><Relationship Id="rId4" Type="http://schemas.openxmlformats.org/officeDocument/2006/relationships/hyperlink" Target="https://www.sciencedirect.com/science/article/pii/S0048969717302577" TargetMode="External"/><Relationship Id="rId9" Type="http://schemas.openxmlformats.org/officeDocument/2006/relationships/hyperlink" Target="http://www.biodiversidade.pgibt.ibot.sp.gov.br/Web/pdf/Fungos_em_ambientes_aqu%C3%A1ticos_Carolina_Gasch_Moreira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31500" y="109225"/>
            <a:ext cx="7635600" cy="3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BIORREMEDIAÇÃO:</a:t>
            </a:r>
            <a:endParaRPr sz="4000" b="1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USO DO FUNGO </a:t>
            </a:r>
            <a:r>
              <a:rPr lang="pt-BR" sz="4000" i="1">
                <a:solidFill>
                  <a:srgbClr val="00CFCC"/>
                </a:solidFill>
                <a:latin typeface="Share Tech"/>
                <a:ea typeface="Share Tech"/>
                <a:cs typeface="Share Tech"/>
                <a:sym typeface="Share Tech"/>
              </a:rPr>
              <a:t>Zalerion maritimum</a:t>
            </a:r>
            <a:r>
              <a:rPr lang="pt-BR" sz="4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 PARA BIORREMEDIAÇÃO DE OCEANOS CONTAMINADOS POR </a:t>
            </a:r>
            <a:r>
              <a:rPr lang="pt-BR" sz="4000">
                <a:solidFill>
                  <a:srgbClr val="FF9900"/>
                </a:solidFill>
                <a:latin typeface="Share Tech"/>
                <a:ea typeface="Share Tech"/>
                <a:cs typeface="Share Tech"/>
                <a:sym typeface="Share Tech"/>
              </a:rPr>
              <a:t>MICROPLÁSTICOS </a:t>
            </a:r>
            <a:endParaRPr sz="4000">
              <a:solidFill>
                <a:srgbClr val="FF9900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grpSp>
        <p:nvGrpSpPr>
          <p:cNvPr id="55" name="Google Shape;55;p13"/>
          <p:cNvGrpSpPr/>
          <p:nvPr/>
        </p:nvGrpSpPr>
        <p:grpSpPr>
          <a:xfrm>
            <a:off x="7049088" y="358"/>
            <a:ext cx="2095249" cy="3385777"/>
            <a:chOff x="4882900" y="-64350"/>
            <a:chExt cx="2493750" cy="2922300"/>
          </a:xfrm>
        </p:grpSpPr>
        <p:sp>
          <p:nvSpPr>
            <p:cNvPr id="56" name="Google Shape;56;p13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1" name="Google Shape;61;p13"/>
          <p:cNvCxnSpPr/>
          <p:nvPr/>
        </p:nvCxnSpPr>
        <p:spPr>
          <a:xfrm rot="-5400000" flipH="1">
            <a:off x="4826425" y="3495975"/>
            <a:ext cx="1420200" cy="1240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CF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13"/>
          <p:cNvSpPr txBox="1"/>
          <p:nvPr/>
        </p:nvSpPr>
        <p:spPr>
          <a:xfrm>
            <a:off x="589200" y="3824300"/>
            <a:ext cx="39828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FFFFFF"/>
                </a:solidFill>
              </a:rPr>
              <a:t>Profª Dra: Maria Bernadete A. Varesche</a:t>
            </a:r>
            <a:endParaRPr sz="15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rgbClr val="FFFFFF"/>
                </a:solidFill>
              </a:rPr>
              <a:t>SHS0377- Biologia Geral e Aplicada I</a:t>
            </a:r>
            <a:endParaRPr sz="1200" i="1">
              <a:solidFill>
                <a:srgbClr val="FFFFFF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6802288" y="3824300"/>
            <a:ext cx="1907400" cy="1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Cleilton de Lima Peixoto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Flavio C. S. C. Tavares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Nathan Boteon Caneias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0325" y="164225"/>
            <a:ext cx="743750" cy="78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500" y="3741450"/>
            <a:ext cx="2090900" cy="12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1600" y="2437400"/>
            <a:ext cx="2487675" cy="1306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2999"/>
              </a:srgbClr>
            </a:outerShdw>
          </a:effectLst>
        </p:spPr>
      </p:pic>
      <p:pic>
        <p:nvPicPr>
          <p:cNvPr id="227" name="Google Shape;2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600" y="3746325"/>
            <a:ext cx="2487676" cy="121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4620900" y="2434950"/>
            <a:ext cx="2024100" cy="1306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273755"/>
                </a:solidFill>
              </a:rPr>
              <a:t>Altera partes  das cadeias ecológicas presentes nos oceanos e prejudica ecossistemas inteiros.</a:t>
            </a:r>
            <a:endParaRPr sz="2400" b="1"/>
          </a:p>
        </p:txBody>
      </p:sp>
      <p:pic>
        <p:nvPicPr>
          <p:cNvPr id="229" name="Google Shape;22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1238" y="1066275"/>
            <a:ext cx="1306475" cy="13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8063" y="1303113"/>
            <a:ext cx="832800" cy="8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/>
          <p:nvPr/>
        </p:nvSpPr>
        <p:spPr>
          <a:xfrm>
            <a:off x="0" y="6150"/>
            <a:ext cx="4584300" cy="5131200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273755"/>
                </a:solidFill>
              </a:rPr>
              <a:t>reciclado</a:t>
            </a:r>
            <a:endParaRPr/>
          </a:p>
        </p:txBody>
      </p:sp>
      <p:pic>
        <p:nvPicPr>
          <p:cNvPr id="232" name="Google Shape;23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675" y="1191013"/>
            <a:ext cx="2090900" cy="20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8853" y="1413200"/>
            <a:ext cx="1646550" cy="16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/>
        </p:nvSpPr>
        <p:spPr>
          <a:xfrm>
            <a:off x="2677100" y="482100"/>
            <a:ext cx="4399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PLÁSTICO E </a:t>
            </a:r>
            <a:r>
              <a:rPr lang="pt-BR" sz="2900">
                <a:latin typeface="Share Tech"/>
                <a:ea typeface="Share Tech"/>
                <a:cs typeface="Share Tech"/>
                <a:sym typeface="Share Tech"/>
              </a:rPr>
              <a:t>MICROPLÁSTICO</a:t>
            </a:r>
            <a:endParaRPr sz="2900"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1006625" y="3433125"/>
            <a:ext cx="2091000" cy="1215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FFFFFF"/>
                </a:solidFill>
              </a:rPr>
              <a:t>11 Milhões de toneladas anualmente e apenas 1% reciclado.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1019575" y="601100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6056500" y="4866375"/>
            <a:ext cx="1646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Figura 11: Microplásticos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4300700"/>
            <a:ext cx="1449376" cy="7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0025" y="1105475"/>
            <a:ext cx="2857500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/>
          <p:nvPr/>
        </p:nvSpPr>
        <p:spPr>
          <a:xfrm>
            <a:off x="24800" y="-150"/>
            <a:ext cx="3371100" cy="5081700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200" y="1105475"/>
            <a:ext cx="1694275" cy="16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5988" y="1468250"/>
            <a:ext cx="968725" cy="9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 txBox="1"/>
          <p:nvPr/>
        </p:nvSpPr>
        <p:spPr>
          <a:xfrm>
            <a:off x="702350" y="3122588"/>
            <a:ext cx="2016000" cy="15375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" b="1">
                <a:solidFill>
                  <a:srgbClr val="FFFFFF"/>
                </a:solidFill>
              </a:rPr>
              <a:t>Polímero</a:t>
            </a:r>
            <a:endParaRPr sz="125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rgbClr val="FFFFFF"/>
                </a:solidFill>
              </a:rPr>
              <a:t>São </a:t>
            </a:r>
            <a:r>
              <a:rPr lang="pt-BR" sz="1250">
                <a:solidFill>
                  <a:srgbClr val="FFFFFF"/>
                </a:solidFill>
                <a:uFill>
                  <a:noFill/>
                </a:uFill>
                <a:hlinkClick r:id="rId7"/>
              </a:rPr>
              <a:t>macromoléculas</a:t>
            </a:r>
            <a:r>
              <a:rPr lang="pt-BR" sz="1250">
                <a:solidFill>
                  <a:srgbClr val="FFFFFF"/>
                </a:solidFill>
              </a:rPr>
              <a:t> formadas a partir de unidades estruturais menores (os </a:t>
            </a:r>
            <a:r>
              <a:rPr lang="pt-BR" sz="1250">
                <a:solidFill>
                  <a:srgbClr val="FFFFFF"/>
                </a:solidFill>
                <a:uFill>
                  <a:noFill/>
                </a:uFill>
                <a:hlinkClick r:id="rId8"/>
              </a:rPr>
              <a:t>monômeros</a:t>
            </a:r>
            <a:r>
              <a:rPr lang="pt-BR" sz="1250">
                <a:solidFill>
                  <a:srgbClr val="FFFFFF"/>
                </a:solidFill>
              </a:rPr>
              <a:t>). </a:t>
            </a:r>
            <a:endParaRPr sz="2600" b="1">
              <a:solidFill>
                <a:srgbClr val="FFFFFF"/>
              </a:solidFill>
            </a:endParaRPr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/>
          </p:nvPr>
        </p:nvSpPr>
        <p:spPr>
          <a:xfrm>
            <a:off x="-89762" y="326775"/>
            <a:ext cx="369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ESTRUTURAS POLIMÉRICAS</a:t>
            </a:r>
            <a:endParaRPr sz="2500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/>
          </p:nvPr>
        </p:nvSpPr>
        <p:spPr>
          <a:xfrm>
            <a:off x="4164375" y="284900"/>
            <a:ext cx="439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351C75"/>
                </a:solidFill>
                <a:latin typeface="Share Tech"/>
                <a:ea typeface="Share Tech"/>
                <a:cs typeface="Share Tech"/>
                <a:sym typeface="Share Tech"/>
              </a:rPr>
              <a:t>PET E POLIETILENO</a:t>
            </a:r>
            <a:endParaRPr sz="3000">
              <a:solidFill>
                <a:srgbClr val="351C75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6581650" y="899478"/>
            <a:ext cx="2016000" cy="19494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50" b="1">
                <a:solidFill>
                  <a:srgbClr val="202122"/>
                </a:solidFill>
                <a:highlight>
                  <a:srgbClr val="FFFFFF"/>
                </a:highlight>
              </a:rPr>
              <a:t>Polietileno tereftalato (PET)</a:t>
            </a:r>
            <a:endParaRPr sz="155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pt-BR" sz="1350">
                <a:highlight>
                  <a:srgbClr val="FFFFFF"/>
                </a:highlight>
              </a:rPr>
              <a:t>É um </a:t>
            </a:r>
            <a:r>
              <a:rPr lang="pt-BR" sz="1350">
                <a:highlight>
                  <a:srgbClr val="FFFFFF"/>
                </a:highlight>
                <a:uFill>
                  <a:noFill/>
                </a:uFill>
                <a:hlinkClick r:id="rId9"/>
              </a:rPr>
              <a:t>polímero</a:t>
            </a:r>
            <a:r>
              <a:rPr lang="pt-BR" sz="1350">
                <a:highlight>
                  <a:srgbClr val="FFFFFF"/>
                </a:highlight>
              </a:rPr>
              <a:t> </a:t>
            </a:r>
            <a:r>
              <a:rPr lang="pt-BR" sz="1350">
                <a:highlight>
                  <a:srgbClr val="FFFFFF"/>
                </a:highlight>
                <a:uFill>
                  <a:noFill/>
                </a:uFill>
                <a:hlinkClick r:id="rId10"/>
              </a:rPr>
              <a:t>termoplástico</a:t>
            </a:r>
            <a:r>
              <a:rPr lang="pt-BR" sz="1350">
                <a:highlight>
                  <a:srgbClr val="FFFFFF"/>
                </a:highlight>
              </a:rPr>
              <a:t> formado pela reação entre o </a:t>
            </a:r>
            <a:r>
              <a:rPr lang="pt-BR" sz="1350">
                <a:highlight>
                  <a:srgbClr val="FFFFFF"/>
                </a:highlight>
                <a:uFill>
                  <a:noFill/>
                </a:uFill>
                <a:hlinkClick r:id="rId11"/>
              </a:rPr>
              <a:t>ácido tereftálico</a:t>
            </a:r>
            <a:r>
              <a:rPr lang="pt-BR" sz="1350">
                <a:highlight>
                  <a:srgbClr val="FFFFFF"/>
                </a:highlight>
              </a:rPr>
              <a:t> e o </a:t>
            </a:r>
            <a:r>
              <a:rPr lang="pt-BR" sz="1350">
                <a:highlight>
                  <a:srgbClr val="FFFFFF"/>
                </a:highlight>
                <a:uFill>
                  <a:noFill/>
                </a:uFill>
                <a:hlinkClick r:id="rId12"/>
              </a:rPr>
              <a:t>etileno glicol</a:t>
            </a:r>
            <a:r>
              <a:rPr lang="pt-BR" sz="1350">
                <a:highlight>
                  <a:srgbClr val="FFFFFF"/>
                </a:highlight>
              </a:rPr>
              <a:t>. </a:t>
            </a:r>
            <a:endParaRPr sz="2900" b="1"/>
          </a:p>
        </p:txBody>
      </p:sp>
      <p:sp>
        <p:nvSpPr>
          <p:cNvPr id="251" name="Google Shape;251;p23"/>
          <p:cNvSpPr txBox="1"/>
          <p:nvPr/>
        </p:nvSpPr>
        <p:spPr>
          <a:xfrm>
            <a:off x="3980775" y="2721403"/>
            <a:ext cx="2016000" cy="19494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350" b="1">
                <a:solidFill>
                  <a:srgbClr val="202122"/>
                </a:solidFill>
                <a:highlight>
                  <a:srgbClr val="FFFFFF"/>
                </a:highlight>
              </a:rPr>
              <a:t>Polietileno (ou polieteno)</a:t>
            </a:r>
            <a:endParaRPr sz="185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pt-BR" sz="105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pt-BR" sz="1250">
                <a:highlight>
                  <a:srgbClr val="FFFFFF"/>
                </a:highlight>
              </a:rPr>
              <a:t>É, quimicamente, o </a:t>
            </a:r>
            <a:r>
              <a:rPr lang="pt-BR" sz="1250">
                <a:highlight>
                  <a:srgbClr val="FFFFFF"/>
                </a:highlight>
                <a:uFill>
                  <a:noFill/>
                </a:uFill>
                <a:hlinkClick r:id="rId9"/>
              </a:rPr>
              <a:t>polímero</a:t>
            </a:r>
            <a:r>
              <a:rPr lang="pt-BR" sz="1250">
                <a:highlight>
                  <a:srgbClr val="FFFFFF"/>
                </a:highlight>
              </a:rPr>
              <a:t> mais simples. É representado pela cadeia: </a:t>
            </a:r>
            <a:r>
              <a:rPr lang="pt-BR" sz="1250" strike="sngStrike">
                <a:highlight>
                  <a:srgbClr val="FFFFFF"/>
                </a:highlight>
              </a:rPr>
              <a:t>(</a:t>
            </a:r>
            <a:r>
              <a:rPr lang="pt-BR" sz="1250">
                <a:highlight>
                  <a:srgbClr val="FFFFFF"/>
                </a:highlight>
              </a:rPr>
              <a:t>CH</a:t>
            </a:r>
            <a:r>
              <a:rPr lang="pt-BR" sz="1600" baseline="-25000">
                <a:highlight>
                  <a:srgbClr val="FFFFFF"/>
                </a:highlight>
              </a:rPr>
              <a:t>2</a:t>
            </a:r>
            <a:r>
              <a:rPr lang="pt-BR" sz="1250">
                <a:highlight>
                  <a:srgbClr val="FFFFFF"/>
                </a:highlight>
              </a:rPr>
              <a:t>-CH</a:t>
            </a:r>
            <a:r>
              <a:rPr lang="pt-BR" sz="1600" baseline="-25000">
                <a:highlight>
                  <a:srgbClr val="FFFFFF"/>
                </a:highlight>
              </a:rPr>
              <a:t>2</a:t>
            </a:r>
            <a:r>
              <a:rPr lang="pt-BR" sz="1250" strike="sngStrike">
                <a:highlight>
                  <a:srgbClr val="FFFFFF"/>
                </a:highlight>
              </a:rPr>
              <a:t>)</a:t>
            </a:r>
            <a:r>
              <a:rPr lang="pt-BR" sz="1600" baseline="-25000">
                <a:highlight>
                  <a:srgbClr val="FFFFFF"/>
                </a:highlight>
              </a:rPr>
              <a:t>n</a:t>
            </a:r>
            <a:endParaRPr sz="3100" b="1"/>
          </a:p>
        </p:txBody>
      </p:sp>
      <p:pic>
        <p:nvPicPr>
          <p:cNvPr id="252" name="Google Shape;252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34025" y="3317816"/>
            <a:ext cx="1460596" cy="1147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628500" y="445025"/>
            <a:ext cx="78870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FF9973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259" name="Google Shape;2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47550"/>
            <a:ext cx="4496550" cy="240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24"/>
          <p:cNvGrpSpPr/>
          <p:nvPr/>
        </p:nvGrpSpPr>
        <p:grpSpPr>
          <a:xfrm>
            <a:off x="7587412" y="8"/>
            <a:ext cx="1556599" cy="1326140"/>
            <a:chOff x="4882900" y="-64350"/>
            <a:chExt cx="2493750" cy="2922300"/>
          </a:xfrm>
        </p:grpSpPr>
        <p:sp>
          <p:nvSpPr>
            <p:cNvPr id="261" name="Google Shape;261;p24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6" name="Google Shape;2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150" y="1768237"/>
            <a:ext cx="3491349" cy="23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 txBox="1"/>
          <p:nvPr/>
        </p:nvSpPr>
        <p:spPr>
          <a:xfrm>
            <a:off x="240975" y="632375"/>
            <a:ext cx="8151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Fungos são capazes de biorremediar microplásticos?</a:t>
            </a:r>
            <a:endParaRPr sz="3000"/>
          </a:p>
        </p:txBody>
      </p:sp>
      <p:sp>
        <p:nvSpPr>
          <p:cNvPr id="268" name="Google Shape;268;p24"/>
          <p:cNvSpPr txBox="1"/>
          <p:nvPr/>
        </p:nvSpPr>
        <p:spPr>
          <a:xfrm>
            <a:off x="1399575" y="4153200"/>
            <a:ext cx="23208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12: Decomposição do plástico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69" name="Google Shape;269;p24"/>
          <p:cNvSpPr txBox="1"/>
          <p:nvPr/>
        </p:nvSpPr>
        <p:spPr>
          <a:xfrm>
            <a:off x="6343575" y="4153200"/>
            <a:ext cx="11565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13: Fungo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950" y="1798374"/>
            <a:ext cx="6980100" cy="2097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5"/>
          <p:cNvGrpSpPr/>
          <p:nvPr/>
        </p:nvGrpSpPr>
        <p:grpSpPr>
          <a:xfrm>
            <a:off x="7587412" y="-5"/>
            <a:ext cx="1556599" cy="1326140"/>
            <a:chOff x="4882900" y="-64350"/>
            <a:chExt cx="2493750" cy="2922300"/>
          </a:xfrm>
        </p:grpSpPr>
        <p:sp>
          <p:nvSpPr>
            <p:cNvPr id="276" name="Google Shape;276;p25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5"/>
          <p:cNvSpPr txBox="1"/>
          <p:nvPr/>
        </p:nvSpPr>
        <p:spPr>
          <a:xfrm>
            <a:off x="2363050" y="82070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i="1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Zalerion maritimum</a:t>
            </a:r>
            <a:endParaRPr sz="3000" i="1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5"/>
          <p:cNvSpPr txBox="1"/>
          <p:nvPr/>
        </p:nvSpPr>
        <p:spPr>
          <a:xfrm>
            <a:off x="1696750" y="1491300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"/>
          <p:cNvSpPr txBox="1"/>
          <p:nvPr/>
        </p:nvSpPr>
        <p:spPr>
          <a:xfrm>
            <a:off x="1757625" y="1613050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 txBox="1"/>
          <p:nvPr/>
        </p:nvSpPr>
        <p:spPr>
          <a:xfrm>
            <a:off x="2332650" y="1491300"/>
            <a:ext cx="4478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Tabela 1: Hierarquia taxonômica do fungo </a:t>
            </a:r>
            <a:r>
              <a:rPr lang="pt-BR" sz="1200" i="1">
                <a:solidFill>
                  <a:srgbClr val="FFFFFF"/>
                </a:solidFill>
              </a:rPr>
              <a:t>Zalerion maritimum.</a:t>
            </a:r>
            <a:r>
              <a:rPr lang="pt-BR" sz="1200">
                <a:solidFill>
                  <a:srgbClr val="FFFFFF"/>
                </a:solidFill>
              </a:rPr>
              <a:t> </a:t>
            </a:r>
            <a:endParaRPr sz="1200">
              <a:solidFill>
                <a:srgbClr val="FFFFFF"/>
              </a:solidFill>
            </a:endParaRPr>
          </a:p>
        </p:txBody>
      </p:sp>
      <p:grpSp>
        <p:nvGrpSpPr>
          <p:cNvPr id="286" name="Google Shape;286;p25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287" name="Google Shape;287;p25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ctrTitle"/>
          </p:nvPr>
        </p:nvSpPr>
        <p:spPr>
          <a:xfrm>
            <a:off x="311700" y="139000"/>
            <a:ext cx="8520600" cy="6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Aspectos Morfológicos e Fisiológicos</a:t>
            </a:r>
            <a:endParaRPr sz="3000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297" name="Google Shape;297;p26"/>
          <p:cNvPicPr preferRelativeResize="0"/>
          <p:nvPr/>
        </p:nvPicPr>
        <p:blipFill rotWithShape="1">
          <a:blip r:embed="rId3">
            <a:alphaModFix/>
          </a:blip>
          <a:srcRect l="2038" t="3669" r="5300" b="3669"/>
          <a:stretch/>
        </p:blipFill>
        <p:spPr>
          <a:xfrm>
            <a:off x="1528975" y="2302062"/>
            <a:ext cx="2739524" cy="24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325" y="1390450"/>
            <a:ext cx="8707350" cy="717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6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300" name="Google Shape;300;p26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6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6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6"/>
          <p:cNvSpPr txBox="1"/>
          <p:nvPr/>
        </p:nvSpPr>
        <p:spPr>
          <a:xfrm>
            <a:off x="2907900" y="1065338"/>
            <a:ext cx="33282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Tabela 2: Características do filo Ascomicetos.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2172138" y="4732650"/>
            <a:ext cx="14532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14: Ascocarpo</a:t>
            </a:r>
            <a:endParaRPr sz="1000">
              <a:solidFill>
                <a:srgbClr val="FFFFFF"/>
              </a:solidFill>
            </a:endParaRPr>
          </a:p>
        </p:txBody>
      </p:sp>
      <p:grpSp>
        <p:nvGrpSpPr>
          <p:cNvPr id="307" name="Google Shape;307;p26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308" name="Google Shape;308;p26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6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6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6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6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1625" y="2302050"/>
            <a:ext cx="2461716" cy="246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6"/>
          <p:cNvSpPr txBox="1"/>
          <p:nvPr/>
        </p:nvSpPr>
        <p:spPr>
          <a:xfrm>
            <a:off x="4887238" y="4770075"/>
            <a:ext cx="28305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15: visão microscópica de Z. maritimum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"/>
          <p:cNvSpPr/>
          <p:nvPr/>
        </p:nvSpPr>
        <p:spPr>
          <a:xfrm>
            <a:off x="5772900" y="0"/>
            <a:ext cx="3371100" cy="5143500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50" y="2627700"/>
            <a:ext cx="5561224" cy="21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238" y="773463"/>
            <a:ext cx="1694275" cy="16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7"/>
          <p:cNvSpPr txBox="1"/>
          <p:nvPr/>
        </p:nvSpPr>
        <p:spPr>
          <a:xfrm>
            <a:off x="6487500" y="1844500"/>
            <a:ext cx="1941900" cy="15375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lt1"/>
                </a:solidFill>
              </a:rPr>
              <a:t>A ultraestrutura coesa formada por β-glicose e a parede celular não porosa correspondem à grande barreira ao processo biodegradativo.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323" name="Google Shape;323;p27"/>
          <p:cNvSpPr txBox="1"/>
          <p:nvPr/>
        </p:nvSpPr>
        <p:spPr>
          <a:xfrm>
            <a:off x="6450425" y="3482175"/>
            <a:ext cx="2016000" cy="15375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rgbClr val="FFFFFF"/>
                </a:solidFill>
              </a:rPr>
              <a:t> </a:t>
            </a:r>
            <a:r>
              <a:rPr lang="pt-BR" sz="1200">
                <a:solidFill>
                  <a:srgbClr val="FFFFFF"/>
                </a:solidFill>
              </a:rPr>
              <a:t>Dessa forma, o grupo de organismos aptos a degradar os materiais lignocelulósicos é bastante restrito.</a:t>
            </a:r>
            <a:endParaRPr sz="2700" b="1">
              <a:solidFill>
                <a:srgbClr val="FFFFFF"/>
              </a:solidFill>
            </a:endParaRPr>
          </a:p>
        </p:txBody>
      </p:sp>
      <p:sp>
        <p:nvSpPr>
          <p:cNvPr id="324" name="Google Shape;324;p27"/>
          <p:cNvSpPr txBox="1"/>
          <p:nvPr/>
        </p:nvSpPr>
        <p:spPr>
          <a:xfrm>
            <a:off x="2016525" y="613488"/>
            <a:ext cx="3275700" cy="20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highlight>
                  <a:srgbClr val="FFFFFF"/>
                </a:highlight>
              </a:rPr>
              <a:t>A celulose, hemicelulose e a lignina estão intimamente associados e/ou ligados quimicamente, formando a parede celular dos vegetais lenhosos.</a:t>
            </a: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2900" b="1"/>
          </a:p>
        </p:txBody>
      </p:sp>
      <p:pic>
        <p:nvPicPr>
          <p:cNvPr id="325" name="Google Shape;32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00" y="986914"/>
            <a:ext cx="1267375" cy="12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11700" y="155475"/>
            <a:ext cx="85206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latin typeface="Share Tech"/>
                <a:ea typeface="Share Tech"/>
                <a:cs typeface="Share Tech"/>
                <a:sym typeface="Share Tech"/>
              </a:rPr>
              <a:t>                    Celulose</a:t>
            </a:r>
            <a:endParaRPr sz="3000"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327" name="Google Shape;327;p27"/>
          <p:cNvSpPr txBox="1"/>
          <p:nvPr/>
        </p:nvSpPr>
        <p:spPr>
          <a:xfrm>
            <a:off x="2076755" y="4722925"/>
            <a:ext cx="16590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Figura 16: Célula vegetal</a:t>
            </a:r>
            <a:endParaRPr sz="1000"/>
          </a:p>
        </p:txBody>
      </p:sp>
      <p:pic>
        <p:nvPicPr>
          <p:cNvPr id="328" name="Google Shape;328;p27"/>
          <p:cNvPicPr preferRelativeResize="0"/>
          <p:nvPr/>
        </p:nvPicPr>
        <p:blipFill rotWithShape="1">
          <a:blip r:embed="rId6">
            <a:alphaModFix/>
          </a:blip>
          <a:srcRect l="3084" t="11333" r="5666" b="-2582"/>
          <a:stretch/>
        </p:blipFill>
        <p:spPr>
          <a:xfrm>
            <a:off x="6150375" y="64575"/>
            <a:ext cx="2616138" cy="15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7"/>
          <p:cNvSpPr txBox="1"/>
          <p:nvPr/>
        </p:nvSpPr>
        <p:spPr>
          <a:xfrm>
            <a:off x="6211475" y="1476650"/>
            <a:ext cx="24939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17: Ligações químicas da glicose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 txBox="1">
            <a:spLocks noGrp="1"/>
          </p:cNvSpPr>
          <p:nvPr>
            <p:ph type="ctrTitle"/>
          </p:nvPr>
        </p:nvSpPr>
        <p:spPr>
          <a:xfrm>
            <a:off x="197450" y="459875"/>
            <a:ext cx="80658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Experimentos com </a:t>
            </a:r>
            <a:r>
              <a:rPr lang="pt-BR" sz="3000" i="1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Zalerion maritimum</a:t>
            </a:r>
            <a:r>
              <a:rPr lang="pt-BR" sz="2500" i="1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 </a:t>
            </a:r>
            <a:r>
              <a:rPr lang="pt-BR" sz="4700"/>
              <a:t> </a:t>
            </a:r>
            <a:endParaRPr sz="47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1288" y="2670675"/>
            <a:ext cx="4081425" cy="207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28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337" name="Google Shape;337;p28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2" name="Google Shape;3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775" y="1386763"/>
            <a:ext cx="8559824" cy="9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8"/>
          <p:cNvSpPr txBox="1"/>
          <p:nvPr/>
        </p:nvSpPr>
        <p:spPr>
          <a:xfrm>
            <a:off x="2833350" y="1016050"/>
            <a:ext cx="3477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Tabela 3: Experimentos com </a:t>
            </a:r>
            <a:r>
              <a:rPr lang="pt-BR" sz="1200" i="1">
                <a:solidFill>
                  <a:srgbClr val="FFFFFF"/>
                </a:solidFill>
              </a:rPr>
              <a:t>Z. maritimum</a:t>
            </a:r>
            <a:endParaRPr sz="1200" i="1">
              <a:solidFill>
                <a:srgbClr val="FFFFFF"/>
              </a:solidFill>
            </a:endParaRPr>
          </a:p>
        </p:txBody>
      </p:sp>
      <p:sp>
        <p:nvSpPr>
          <p:cNvPr id="344" name="Google Shape;344;p28"/>
          <p:cNvSpPr txBox="1"/>
          <p:nvPr/>
        </p:nvSpPr>
        <p:spPr>
          <a:xfrm>
            <a:off x="3251863" y="4743300"/>
            <a:ext cx="264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18: Experimentos com </a:t>
            </a:r>
            <a:r>
              <a:rPr lang="pt-BR" sz="1000" i="1">
                <a:solidFill>
                  <a:srgbClr val="FFFFFF"/>
                </a:solidFill>
              </a:rPr>
              <a:t>Z. maritimum</a:t>
            </a:r>
            <a:r>
              <a:rPr lang="pt-BR" sz="1000">
                <a:solidFill>
                  <a:srgbClr val="FFFFFF"/>
                </a:solidFill>
              </a:rPr>
              <a:t> </a:t>
            </a:r>
            <a:endParaRPr sz="1000">
              <a:solidFill>
                <a:srgbClr val="FFFFFF"/>
              </a:solidFill>
            </a:endParaRPr>
          </a:p>
        </p:txBody>
      </p:sp>
      <p:grpSp>
        <p:nvGrpSpPr>
          <p:cNvPr id="345" name="Google Shape;345;p28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346" name="Google Shape;346;p28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Resultados</a:t>
            </a:r>
            <a:endParaRPr/>
          </a:p>
        </p:txBody>
      </p:sp>
      <p:pic>
        <p:nvPicPr>
          <p:cNvPr id="356" name="Google Shape;3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51" y="1612638"/>
            <a:ext cx="4002075" cy="29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9500" y="2771463"/>
            <a:ext cx="4747875" cy="1205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29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359" name="Google Shape;359;p29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29"/>
          <p:cNvSpPr txBox="1"/>
          <p:nvPr/>
        </p:nvSpPr>
        <p:spPr>
          <a:xfrm>
            <a:off x="4572000" y="2399850"/>
            <a:ext cx="4344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Tabela 4: Relação: Concentração de microplásticos X tempo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65" name="Google Shape;365;p29"/>
          <p:cNvSpPr txBox="1"/>
          <p:nvPr/>
        </p:nvSpPr>
        <p:spPr>
          <a:xfrm>
            <a:off x="-66962" y="1276450"/>
            <a:ext cx="4527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Gráfico 1: Biomassa X Quantidade de microplástico consumido. 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Resultados</a:t>
            </a:r>
            <a:endParaRPr/>
          </a:p>
        </p:txBody>
      </p:sp>
      <p:grpSp>
        <p:nvGrpSpPr>
          <p:cNvPr id="371" name="Google Shape;371;p30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372" name="Google Shape;372;p30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013" y="1682275"/>
            <a:ext cx="5751975" cy="26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0"/>
          <p:cNvSpPr txBox="1"/>
          <p:nvPr/>
        </p:nvSpPr>
        <p:spPr>
          <a:xfrm>
            <a:off x="2198600" y="1284625"/>
            <a:ext cx="50055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Tabela 5: Área de microplástico consumida com o passar do tempo.</a:t>
            </a:r>
            <a:endParaRPr sz="1200">
              <a:solidFill>
                <a:srgbClr val="FFFFFF"/>
              </a:solidFill>
            </a:endParaRPr>
          </a:p>
        </p:txBody>
      </p:sp>
      <p:grpSp>
        <p:nvGrpSpPr>
          <p:cNvPr id="379" name="Google Shape;379;p30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380" name="Google Shape;380;p30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1"/>
          <p:cNvSpPr txBox="1">
            <a:spLocks noGrp="1"/>
          </p:cNvSpPr>
          <p:nvPr>
            <p:ph type="title"/>
          </p:nvPr>
        </p:nvSpPr>
        <p:spPr>
          <a:xfrm>
            <a:off x="417825" y="6150"/>
            <a:ext cx="8520600" cy="6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  Outros experimentos com </a:t>
            </a:r>
            <a:r>
              <a:rPr lang="pt-BR" sz="3000" i="1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Zalerion maritimum</a:t>
            </a:r>
            <a:endParaRPr/>
          </a:p>
        </p:txBody>
      </p:sp>
      <p:grpSp>
        <p:nvGrpSpPr>
          <p:cNvPr id="390" name="Google Shape;390;p31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391" name="Google Shape;391;p31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6" name="Google Shape;3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099" y="930975"/>
            <a:ext cx="3396551" cy="40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1"/>
          <p:cNvSpPr txBox="1"/>
          <p:nvPr/>
        </p:nvSpPr>
        <p:spPr>
          <a:xfrm>
            <a:off x="2531775" y="608825"/>
            <a:ext cx="38052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    Gráfico 2: Biomassa </a:t>
            </a:r>
            <a:r>
              <a:rPr lang="pt-BR" sz="1200" i="1">
                <a:solidFill>
                  <a:srgbClr val="FFFFFF"/>
                </a:solidFill>
              </a:rPr>
              <a:t>Z. maritimum</a:t>
            </a:r>
            <a:r>
              <a:rPr lang="pt-BR" sz="1200">
                <a:solidFill>
                  <a:srgbClr val="FFFFFF"/>
                </a:solidFill>
              </a:rPr>
              <a:t> X Temperatura</a:t>
            </a:r>
            <a:endParaRPr sz="1200">
              <a:solidFill>
                <a:srgbClr val="FFFFFF"/>
              </a:solidFill>
            </a:endParaRPr>
          </a:p>
        </p:txBody>
      </p:sp>
      <p:grpSp>
        <p:nvGrpSpPr>
          <p:cNvPr id="398" name="Google Shape;398;p31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399" name="Google Shape;399;p31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2"/>
          </p:nvPr>
        </p:nvSpPr>
        <p:spPr>
          <a:xfrm>
            <a:off x="3637400" y="1638413"/>
            <a:ext cx="1648500" cy="471300"/>
          </a:xfrm>
          <a:prstGeom prst="rect">
            <a:avLst/>
          </a:prstGeom>
          <a:ln w="3810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 i="1">
                <a:solidFill>
                  <a:srgbClr val="FF9900"/>
                </a:solidFill>
              </a:rPr>
              <a:t>EX SITU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000"/>
          </a:p>
        </p:txBody>
      </p:sp>
      <p:sp>
        <p:nvSpPr>
          <p:cNvPr id="70" name="Google Shape;70;p14"/>
          <p:cNvSpPr txBox="1"/>
          <p:nvPr/>
        </p:nvSpPr>
        <p:spPr>
          <a:xfrm>
            <a:off x="556075" y="445000"/>
            <a:ext cx="42405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              </a:t>
            </a:r>
            <a:r>
              <a:rPr lang="pt-BR" sz="3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BIORREMEDIAÇÃO</a:t>
            </a:r>
            <a:endParaRPr sz="3000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1087850" y="1679313"/>
            <a:ext cx="1648500" cy="4713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 i="1">
                <a:solidFill>
                  <a:srgbClr val="FF9900"/>
                </a:solidFill>
              </a:rPr>
              <a:t>IN SITU</a:t>
            </a:r>
            <a:endParaRPr sz="1900">
              <a:solidFill>
                <a:srgbClr val="FF9900"/>
              </a:solidFill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6370050" y="-100"/>
            <a:ext cx="27738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575" y="869475"/>
            <a:ext cx="2082750" cy="29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7160850" y="3801375"/>
            <a:ext cx="11313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7806550" y="4200025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7039800" y="3754425"/>
            <a:ext cx="1434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Figura 1: Biorreatores</a:t>
            </a:r>
            <a:endParaRPr sz="1000"/>
          </a:p>
        </p:txBody>
      </p:sp>
      <p:sp>
        <p:nvSpPr>
          <p:cNvPr id="77" name="Google Shape;77;p14"/>
          <p:cNvSpPr txBox="1"/>
          <p:nvPr/>
        </p:nvSpPr>
        <p:spPr>
          <a:xfrm>
            <a:off x="1087850" y="2552150"/>
            <a:ext cx="16485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Trata o material no próprio local.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3637400" y="2552150"/>
            <a:ext cx="16485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Trata o material em um lugar externo.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79" name="Google Shape;79;p14"/>
          <p:cNvGrpSpPr/>
          <p:nvPr/>
        </p:nvGrpSpPr>
        <p:grpSpPr>
          <a:xfrm rot="10800000">
            <a:off x="-207" y="4052924"/>
            <a:ext cx="1251863" cy="1143788"/>
            <a:chOff x="4882900" y="-64350"/>
            <a:chExt cx="2493750" cy="2922300"/>
          </a:xfrm>
        </p:grpSpPr>
        <p:sp>
          <p:nvSpPr>
            <p:cNvPr id="80" name="Google Shape;80;p14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4"/>
          <p:cNvSpPr txBox="1"/>
          <p:nvPr/>
        </p:nvSpPr>
        <p:spPr>
          <a:xfrm>
            <a:off x="319575" y="684775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"/>
          <p:cNvSpPr txBox="1">
            <a:spLocks noGrp="1"/>
          </p:cNvSpPr>
          <p:nvPr>
            <p:ph type="title"/>
          </p:nvPr>
        </p:nvSpPr>
        <p:spPr>
          <a:xfrm>
            <a:off x="417825" y="6150"/>
            <a:ext cx="8520600" cy="6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  Outros experimentos com </a:t>
            </a:r>
            <a:r>
              <a:rPr lang="pt-BR" sz="3000" i="1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Zalerion maritimum</a:t>
            </a:r>
            <a:endParaRPr/>
          </a:p>
        </p:txBody>
      </p:sp>
      <p:pic>
        <p:nvPicPr>
          <p:cNvPr id="409" name="Google Shape;4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174" y="951250"/>
            <a:ext cx="4581651" cy="4099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32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411" name="Google Shape;411;p32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2"/>
          <p:cNvSpPr txBox="1"/>
          <p:nvPr/>
        </p:nvSpPr>
        <p:spPr>
          <a:xfrm>
            <a:off x="2281175" y="608075"/>
            <a:ext cx="39633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</a:rPr>
              <a:t>             Gráfico 3: Biomassa </a:t>
            </a:r>
            <a:r>
              <a:rPr lang="pt-BR" sz="1200" i="1">
                <a:solidFill>
                  <a:srgbClr val="FFFFFF"/>
                </a:solidFill>
              </a:rPr>
              <a:t>Z. maritimum</a:t>
            </a:r>
            <a:r>
              <a:rPr lang="pt-BR" sz="1200">
                <a:solidFill>
                  <a:srgbClr val="FFFFFF"/>
                </a:solidFill>
              </a:rPr>
              <a:t> X Salinidade</a:t>
            </a:r>
            <a:endParaRPr sz="1200">
              <a:solidFill>
                <a:srgbClr val="FFFFFF"/>
              </a:solidFill>
            </a:endParaRPr>
          </a:p>
        </p:txBody>
      </p:sp>
      <p:grpSp>
        <p:nvGrpSpPr>
          <p:cNvPr id="417" name="Google Shape;417;p32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418" name="Google Shape;418;p32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3"/>
          <p:cNvSpPr txBox="1">
            <a:spLocks noGrp="1"/>
          </p:cNvSpPr>
          <p:nvPr>
            <p:ph type="title"/>
          </p:nvPr>
        </p:nvSpPr>
        <p:spPr>
          <a:xfrm>
            <a:off x="443525" y="3654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Conclusão</a:t>
            </a:r>
            <a:endParaRPr sz="3300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428" name="Google Shape;428;p33"/>
          <p:cNvSpPr txBox="1"/>
          <p:nvPr/>
        </p:nvSpPr>
        <p:spPr>
          <a:xfrm>
            <a:off x="305400" y="1124425"/>
            <a:ext cx="4384200" cy="3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9900"/>
                </a:solidFill>
              </a:rPr>
              <a:t>Benefícios:</a:t>
            </a:r>
            <a:endParaRPr sz="2000" b="1">
              <a:solidFill>
                <a:srgbClr val="FF99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73"/>
              </a:solidFill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pt-BR" sz="1800">
                <a:solidFill>
                  <a:srgbClr val="FFFFFF"/>
                </a:solidFill>
              </a:rPr>
              <a:t>Solução definitiva;</a:t>
            </a:r>
            <a:endParaRPr sz="13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9900"/>
                </a:solidFill>
              </a:rPr>
              <a:t>Malefícios:</a:t>
            </a:r>
            <a:endParaRPr sz="2000" b="1">
              <a:solidFill>
                <a:srgbClr val="FF9900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Custos;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Preparo dos locais;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Tempo.</a:t>
            </a:r>
            <a:endParaRPr sz="1800">
              <a:solidFill>
                <a:srgbClr val="FFFFFF"/>
              </a:solidFill>
            </a:endParaRPr>
          </a:p>
          <a:p>
            <a:pPr marL="9144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</a:endParaRPr>
          </a:p>
        </p:txBody>
      </p:sp>
      <p:grpSp>
        <p:nvGrpSpPr>
          <p:cNvPr id="429" name="Google Shape;429;p33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430" name="Google Shape;430;p33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33"/>
          <p:cNvSpPr txBox="1"/>
          <p:nvPr/>
        </p:nvSpPr>
        <p:spPr>
          <a:xfrm>
            <a:off x="5086400" y="2727775"/>
            <a:ext cx="17511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19: Microplásticos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436" name="Google Shape;4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325" y="1040725"/>
            <a:ext cx="3115246" cy="1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225" y="3080300"/>
            <a:ext cx="3067450" cy="17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3"/>
          <p:cNvSpPr txBox="1"/>
          <p:nvPr/>
        </p:nvSpPr>
        <p:spPr>
          <a:xfrm>
            <a:off x="5140250" y="4758600"/>
            <a:ext cx="1643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20: microplásticos</a:t>
            </a:r>
            <a:endParaRPr sz="1000">
              <a:solidFill>
                <a:srgbClr val="FFFFFF"/>
              </a:solidFill>
            </a:endParaRPr>
          </a:p>
        </p:txBody>
      </p:sp>
      <p:grpSp>
        <p:nvGrpSpPr>
          <p:cNvPr id="439" name="Google Shape;439;p33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440" name="Google Shape;440;p33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4"/>
          <p:cNvSpPr txBox="1">
            <a:spLocks noGrp="1"/>
          </p:cNvSpPr>
          <p:nvPr>
            <p:ph type="title"/>
          </p:nvPr>
        </p:nvSpPr>
        <p:spPr>
          <a:xfrm>
            <a:off x="311700" y="459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Referências:</a:t>
            </a:r>
            <a:endParaRPr sz="3000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450" name="Google Shape;450;p34"/>
          <p:cNvSpPr txBox="1">
            <a:spLocks noGrp="1"/>
          </p:cNvSpPr>
          <p:nvPr>
            <p:ph type="body" idx="1"/>
          </p:nvPr>
        </p:nvSpPr>
        <p:spPr>
          <a:xfrm>
            <a:off x="311700" y="1031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https://www.itis.gov/servlet/SingleRpt/SingleRpt?search_topic=TSN&amp;search_value=194551#null</a:t>
            </a:r>
            <a:endParaRPr sz="1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https://www.sciencedirect.com/science/article/pii/S0048969717302577</a:t>
            </a:r>
            <a:endParaRPr sz="1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https://pubs.acs.org/doi/abs/10.1021/acs.est.9b01517</a:t>
            </a:r>
            <a:endParaRPr sz="1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http://revista.unilus.edu.br/index.php/ruep/article/view/1075</a:t>
            </a:r>
            <a:endParaRPr sz="1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http://www.ufrgs.br/imunovet/molecular_immunology/physiofungitaxonomy.html</a:t>
            </a:r>
            <a:endParaRPr sz="1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https://www.scielo.br/scielo.php?script=sci_arttext&amp;pid=S0100-40422011001000006</a:t>
            </a:r>
            <a:endParaRPr sz="1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MOLINA, F.I. and HUGHES, G. C. THE GROWTH OF ZALERZON MARZTZMUM (Linder) Anastasiou IN RESPONSE TO VARIATION IN SALINITY AND TEMPERATURE, J. Exp. Mar. Biol Ecol. 61, 147-156. Elsevier Biomedical Press, 1982</a:t>
            </a:r>
            <a:endParaRPr sz="1400" u="sng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Calibri"/>
              <a:buChar char="●"/>
            </a:pPr>
            <a:r>
              <a:rPr lang="pt-BR" sz="14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http://www.biodiversidade.pgibt.ibot.sp.gov.br/Web/pdf/Fungos_em_ambientes_aqu%C3%A1ticos_Carolina_Gasch_Moreira.pdf</a:t>
            </a:r>
            <a:endParaRPr sz="1700" u="sng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1" name="Google Shape;451;p34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452" name="Google Shape;452;p34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222425" y="351225"/>
            <a:ext cx="58626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9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A BIORREMEDIAÇÃO COMO FERRAMENTA DE DESCONTAMINAÇÃO AMBIENTAL 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762575" y="1719475"/>
            <a:ext cx="4782300" cy="3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 b="1">
                <a:solidFill>
                  <a:srgbClr val="FF9900"/>
                </a:solidFill>
              </a:rPr>
              <a:t>- Mecanismos de descontaminação:</a:t>
            </a:r>
            <a:r>
              <a:rPr lang="pt-BR" sz="1700" b="1">
                <a:solidFill>
                  <a:srgbClr val="00CFCC"/>
                </a:solidFill>
              </a:rPr>
              <a:t> </a:t>
            </a:r>
            <a:endParaRPr sz="1700" b="1">
              <a:solidFill>
                <a:srgbClr val="00CFCC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FFFF"/>
                </a:solidFill>
              </a:rPr>
              <a:t>-Absorção;</a:t>
            </a:r>
            <a:endParaRPr sz="1700">
              <a:solidFill>
                <a:srgbClr val="FFFFFF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FFFFFF"/>
                </a:solidFill>
              </a:rPr>
              <a:t>-Metabolização;</a:t>
            </a:r>
            <a:endParaRPr sz="1700">
              <a:solidFill>
                <a:srgbClr val="FFFFFF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FFFFFF"/>
                </a:solidFill>
              </a:rPr>
              <a:t>-Mineralização.​</a:t>
            </a:r>
            <a:endParaRPr sz="17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9900"/>
                </a:solidFill>
              </a:rPr>
              <a:t>- Contaminantes:​</a:t>
            </a:r>
            <a:endParaRPr sz="1700" b="1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 b="1">
                <a:solidFill>
                  <a:schemeClr val="lt1"/>
                </a:solidFill>
              </a:rPr>
              <a:t> 	</a:t>
            </a:r>
            <a:r>
              <a:rPr lang="pt-BR" sz="1600">
                <a:solidFill>
                  <a:srgbClr val="FFFFFF"/>
                </a:solidFill>
              </a:rPr>
              <a:t>-Compostos orgânicos;</a:t>
            </a:r>
            <a:endParaRPr sz="1600">
              <a:solidFill>
                <a:srgbClr val="FFFFFF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FFFFFF"/>
                </a:solidFill>
              </a:rPr>
              <a:t>-Compostos inorgânicos;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FFFFFF"/>
                </a:solidFill>
              </a:rPr>
              <a:t> 	-Nutrientes em excesso.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>
              <a:solidFill>
                <a:srgbClr val="00CF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-12400" y="0"/>
            <a:ext cx="30984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118" y="2959800"/>
            <a:ext cx="2233370" cy="167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144" y="779763"/>
            <a:ext cx="2233350" cy="148888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441300" y="2268650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/>
              <a:t>             </a:t>
            </a:r>
            <a:endParaRPr sz="1000" b="1"/>
          </a:p>
        </p:txBody>
      </p:sp>
      <p:sp>
        <p:nvSpPr>
          <p:cNvPr id="96" name="Google Shape;96;p15"/>
          <p:cNvSpPr txBox="1"/>
          <p:nvPr/>
        </p:nvSpPr>
        <p:spPr>
          <a:xfrm>
            <a:off x="928275" y="4306525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</p:txBody>
      </p:sp>
      <p:sp>
        <p:nvSpPr>
          <p:cNvPr id="97" name="Google Shape;97;p15"/>
          <p:cNvSpPr txBox="1"/>
          <p:nvPr/>
        </p:nvSpPr>
        <p:spPr>
          <a:xfrm>
            <a:off x="921824" y="2268650"/>
            <a:ext cx="12300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Figura 2: Poluição</a:t>
            </a:r>
            <a:endParaRPr sz="1000"/>
          </a:p>
        </p:txBody>
      </p:sp>
      <p:sp>
        <p:nvSpPr>
          <p:cNvPr id="98" name="Google Shape;98;p15"/>
          <p:cNvSpPr txBox="1"/>
          <p:nvPr/>
        </p:nvSpPr>
        <p:spPr>
          <a:xfrm>
            <a:off x="748850" y="4634825"/>
            <a:ext cx="15759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Figura 3: Contaminação</a:t>
            </a:r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178800" y="366050"/>
            <a:ext cx="87864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ORGANISMOS E SUAS FUNÇÕES ECOLÓGICAS 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051" y="3111150"/>
            <a:ext cx="3130376" cy="15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1870238" y="1016550"/>
            <a:ext cx="4836000" cy="20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b="1">
                <a:solidFill>
                  <a:srgbClr val="FF9900"/>
                </a:solidFill>
              </a:rPr>
              <a:t>ORGANISMOS RESPONSÁVEIS POR DIMINUIR A TOXICIDADE DOS CONTAMINANTES:</a:t>
            </a:r>
            <a:r>
              <a:rPr lang="pt-BR" sz="1500" b="1">
                <a:solidFill>
                  <a:srgbClr val="00CFCC"/>
                </a:solidFill>
              </a:rPr>
              <a:t> </a:t>
            </a:r>
            <a:endParaRPr sz="1800" b="1">
              <a:solidFill>
                <a:srgbClr val="00CF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-Bactérias;</a:t>
            </a:r>
            <a:endParaRPr sz="18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>
                <a:solidFill>
                  <a:srgbClr val="FFFFFF"/>
                </a:solidFill>
              </a:rPr>
              <a:t>-Fungos;</a:t>
            </a:r>
            <a:endParaRPr sz="18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>
                <a:solidFill>
                  <a:srgbClr val="FFFFFF"/>
                </a:solidFill>
              </a:rPr>
              <a:t>-Algas.</a:t>
            </a:r>
            <a:r>
              <a:rPr lang="pt-BR" sz="1800">
                <a:solidFill>
                  <a:srgbClr val="FF9900"/>
                </a:solidFill>
              </a:rPr>
              <a:t>​</a:t>
            </a:r>
            <a:endParaRPr sz="18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>
              <a:solidFill>
                <a:srgbClr val="00CF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grpSp>
        <p:nvGrpSpPr>
          <p:cNvPr id="106" name="Google Shape;106;p16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107" name="Google Shape;107;p16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 l="-5540" r="5540"/>
          <a:stretch/>
        </p:blipFill>
        <p:spPr>
          <a:xfrm>
            <a:off x="142925" y="3093337"/>
            <a:ext cx="2333618" cy="16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925" y="3093300"/>
            <a:ext cx="2796775" cy="16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686338" y="4632300"/>
            <a:ext cx="12468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4: Bactéria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3763188" y="4632300"/>
            <a:ext cx="11490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5: Fungos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6958012" y="4632300"/>
            <a:ext cx="108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6: Algas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474025" y="445025"/>
            <a:ext cx="82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ÊNFASE EM FUNGOS: ECOLOGIA E DEFINIÇÕES</a:t>
            </a:r>
            <a:endParaRPr sz="29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474025" y="1565400"/>
            <a:ext cx="5574300" cy="20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9900"/>
                </a:solidFill>
              </a:rPr>
              <a:t>- Macroscópicos: </a:t>
            </a:r>
            <a:endParaRPr sz="1800" b="1">
              <a:solidFill>
                <a:srgbClr val="FF99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</a:rPr>
              <a:t>Cogumelos (corpulentos, frutificantes);      </a:t>
            </a:r>
            <a:endParaRPr sz="1800">
              <a:solidFill>
                <a:schemeClr val="l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9900"/>
                </a:solidFill>
              </a:rPr>
              <a:t>- Microscópicos:</a:t>
            </a:r>
            <a:endParaRPr sz="1800" b="1">
              <a:solidFill>
                <a:srgbClr val="FF99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</a:rPr>
              <a:t>Bolores (micélios pluricelulares) e Leveduras (unicelulares, pseudo filamentosas);</a:t>
            </a:r>
            <a:endParaRPr sz="1800">
              <a:solidFill>
                <a:schemeClr val="l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lt1"/>
              </a:solidFill>
            </a:endParaRPr>
          </a:p>
        </p:txBody>
      </p:sp>
      <p:grpSp>
        <p:nvGrpSpPr>
          <p:cNvPr id="123" name="Google Shape;123;p17"/>
          <p:cNvGrpSpPr/>
          <p:nvPr/>
        </p:nvGrpSpPr>
        <p:grpSpPr>
          <a:xfrm>
            <a:off x="7587412" y="-5"/>
            <a:ext cx="1556599" cy="1326140"/>
            <a:chOff x="4882900" y="-64350"/>
            <a:chExt cx="2493750" cy="2922300"/>
          </a:xfrm>
        </p:grpSpPr>
        <p:sp>
          <p:nvSpPr>
            <p:cNvPr id="124" name="Google Shape;124;p17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3325" y="1371775"/>
            <a:ext cx="2434500" cy="36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/>
        </p:nvSpPr>
        <p:spPr>
          <a:xfrm>
            <a:off x="6368500" y="4702200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6368500" y="4565225"/>
            <a:ext cx="7152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Figura 7:</a:t>
            </a:r>
            <a:endParaRPr sz="700"/>
          </a:p>
        </p:txBody>
      </p:sp>
      <p:grpSp>
        <p:nvGrpSpPr>
          <p:cNvPr id="132" name="Google Shape;132;p17"/>
          <p:cNvGrpSpPr/>
          <p:nvPr/>
        </p:nvGrpSpPr>
        <p:grpSpPr>
          <a:xfrm rot="10800000">
            <a:off x="-7" y="3999724"/>
            <a:ext cx="1251863" cy="1143788"/>
            <a:chOff x="4882900" y="-64350"/>
            <a:chExt cx="2493750" cy="2922300"/>
          </a:xfrm>
        </p:grpSpPr>
        <p:sp>
          <p:nvSpPr>
            <p:cNvPr id="133" name="Google Shape;133;p17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394925" y="445025"/>
            <a:ext cx="838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ASPECTOS FISIOLÓGICOS DOS FUNGOS</a:t>
            </a:r>
            <a:endParaRPr sz="3000">
              <a:solidFill>
                <a:schemeClr val="lt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440575" y="1162300"/>
            <a:ext cx="37323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 b="1">
                <a:solidFill>
                  <a:srgbClr val="FF9900"/>
                </a:solidFill>
              </a:rPr>
              <a:t>A partir da digestão do substrato o fungo deve obter:</a:t>
            </a:r>
            <a:endParaRPr sz="1300">
              <a:solidFill>
                <a:srgbClr val="FF9900"/>
              </a:solidFill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494675" y="1817475"/>
            <a:ext cx="34590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rgbClr val="FFFFFF"/>
                </a:solidFill>
              </a:rPr>
              <a:t>-Fonte de carbono (açúcares);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rgbClr val="FFFFFF"/>
                </a:solidFill>
              </a:rPr>
              <a:t>-Fonte de nitrogênio;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rgbClr val="FFFFFF"/>
                </a:solidFill>
              </a:rPr>
              <a:t>-Vitaminas;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rgbClr val="FFFFFF"/>
                </a:solidFill>
              </a:rPr>
              <a:t>-Micronutrientes.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394925" y="3067050"/>
            <a:ext cx="3973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9900"/>
                </a:solidFill>
              </a:rPr>
              <a:t>Produto do metabolismo fúngico :</a:t>
            </a:r>
            <a:endParaRPr sz="1300">
              <a:solidFill>
                <a:srgbClr val="FF9900"/>
              </a:solidFill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494675" y="3578400"/>
            <a:ext cx="34590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FF"/>
                </a:solidFill>
              </a:rPr>
              <a:t>- </a:t>
            </a:r>
            <a:r>
              <a:rPr lang="pt-BR" sz="1600" b="1">
                <a:solidFill>
                  <a:srgbClr val="FFFFFF"/>
                </a:solidFill>
              </a:rPr>
              <a:t>Reservas de açúcar;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FFFFFF"/>
                </a:solidFill>
              </a:rPr>
              <a:t>- Metabolismo respiratório;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FFFFFF"/>
                </a:solidFill>
              </a:rPr>
              <a:t>- Metabolismo fermentativo;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</a:rPr>
              <a:t>-</a:t>
            </a:r>
            <a:r>
              <a:rPr lang="pt-BR" sz="1600" b="1">
                <a:solidFill>
                  <a:srgbClr val="FFFFFF"/>
                </a:solidFill>
              </a:rPr>
              <a:t> Lipídios e Proteínas</a:t>
            </a:r>
            <a:r>
              <a:rPr lang="pt-BR" sz="1600">
                <a:solidFill>
                  <a:srgbClr val="FFFFFF"/>
                </a:solidFill>
              </a:rPr>
              <a:t>.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CF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147" name="Google Shape;147;p18"/>
          <p:cNvGrpSpPr/>
          <p:nvPr/>
        </p:nvGrpSpPr>
        <p:grpSpPr>
          <a:xfrm>
            <a:off x="7587412" y="6145"/>
            <a:ext cx="1556599" cy="1326140"/>
            <a:chOff x="4882900" y="-64350"/>
            <a:chExt cx="2493750" cy="2922300"/>
          </a:xfrm>
        </p:grpSpPr>
        <p:sp>
          <p:nvSpPr>
            <p:cNvPr id="148" name="Google Shape;148;p18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3" name="Google Shape;15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875" y="1610100"/>
            <a:ext cx="4843842" cy="31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 txBox="1"/>
          <p:nvPr/>
        </p:nvSpPr>
        <p:spPr>
          <a:xfrm>
            <a:off x="4382600" y="3899850"/>
            <a:ext cx="9435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Figura 8:</a:t>
            </a:r>
            <a:endParaRPr sz="1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311700" y="346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TÉCNICAS DE BIORREMEDIAÇÃO</a:t>
            </a:r>
            <a:r>
              <a:rPr lang="pt-BR" sz="29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rPr>
              <a:t> 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4757000" y="2137800"/>
            <a:ext cx="4158300" cy="8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9900"/>
                </a:solidFill>
              </a:rPr>
              <a:t>No ambiente marinho:</a:t>
            </a:r>
            <a:endParaRPr sz="2000" b="1">
              <a:solidFill>
                <a:srgbClr val="FF99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</a:rPr>
              <a:t>Bioestimulação.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56212"/>
            <a:ext cx="4262299" cy="3510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19"/>
          <p:cNvGrpSpPr/>
          <p:nvPr/>
        </p:nvGrpSpPr>
        <p:grpSpPr>
          <a:xfrm>
            <a:off x="7587412" y="-11230"/>
            <a:ext cx="1556599" cy="1326140"/>
            <a:chOff x="4882900" y="-64350"/>
            <a:chExt cx="2493750" cy="2922300"/>
          </a:xfrm>
        </p:grpSpPr>
        <p:sp>
          <p:nvSpPr>
            <p:cNvPr id="163" name="Google Shape;163;p19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19"/>
          <p:cNvSpPr txBox="1"/>
          <p:nvPr/>
        </p:nvSpPr>
        <p:spPr>
          <a:xfrm>
            <a:off x="1282600" y="4519600"/>
            <a:ext cx="23205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</a:rPr>
              <a:t>Figura 9: Técnicas de biorremediação 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/>
        </p:nvSpPr>
        <p:spPr>
          <a:xfrm>
            <a:off x="3861875" y="482100"/>
            <a:ext cx="4399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PLÁSTICO E OS OCEANOS</a:t>
            </a:r>
            <a:endParaRPr sz="2900"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0" y="-11225"/>
            <a:ext cx="36438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00" y="3296800"/>
            <a:ext cx="1719075" cy="1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200" y="2204750"/>
            <a:ext cx="2202450" cy="10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6275" y="3296800"/>
            <a:ext cx="1556600" cy="127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6">
            <a:alphaModFix/>
          </a:blip>
          <a:srcRect r="45396"/>
          <a:stretch/>
        </p:blipFill>
        <p:spPr>
          <a:xfrm rot="-5400000">
            <a:off x="2365963" y="2207412"/>
            <a:ext cx="1103075" cy="10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8663" y="245262"/>
            <a:ext cx="1306475" cy="13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1350" y="447950"/>
            <a:ext cx="901100" cy="9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1090650" y="1524425"/>
            <a:ext cx="14625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273755"/>
                </a:solidFill>
              </a:rPr>
              <a:t>Desequilíbrio na fauna marinha</a:t>
            </a:r>
            <a:endParaRPr sz="1600"/>
          </a:p>
        </p:txBody>
      </p:sp>
      <p:sp>
        <p:nvSpPr>
          <p:cNvPr id="182" name="Google Shape;182;p20"/>
          <p:cNvSpPr txBox="1"/>
          <p:nvPr/>
        </p:nvSpPr>
        <p:spPr>
          <a:xfrm>
            <a:off x="4979925" y="1669400"/>
            <a:ext cx="2776200" cy="1272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pt-BR" sz="1800" i="1">
                <a:solidFill>
                  <a:srgbClr val="F9FCFF"/>
                </a:solidFill>
              </a:rPr>
              <a:t>Quais os motivos pelo qual o plástico não é reciclado?</a:t>
            </a:r>
            <a:endParaRPr sz="3800" b="1"/>
          </a:p>
        </p:txBody>
      </p:sp>
      <p:sp>
        <p:nvSpPr>
          <p:cNvPr id="183" name="Google Shape;183;p20"/>
          <p:cNvSpPr txBox="1"/>
          <p:nvPr/>
        </p:nvSpPr>
        <p:spPr>
          <a:xfrm>
            <a:off x="3675975" y="3296800"/>
            <a:ext cx="5384100" cy="16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Obstrução da entrada de ar e comida, devido ao acúmulo do material no organismo.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Infecções devido ao contato do microplástico com enzimas do sistema digestivo das mais diversas espécies.</a:t>
            </a:r>
            <a:endParaRPr sz="3800" b="1">
              <a:solidFill>
                <a:schemeClr val="lt1"/>
              </a:solidFill>
            </a:endParaRPr>
          </a:p>
        </p:txBody>
      </p:sp>
      <p:grpSp>
        <p:nvGrpSpPr>
          <p:cNvPr id="184" name="Google Shape;184;p20"/>
          <p:cNvGrpSpPr/>
          <p:nvPr/>
        </p:nvGrpSpPr>
        <p:grpSpPr>
          <a:xfrm>
            <a:off x="7587412" y="-11230"/>
            <a:ext cx="1556599" cy="1326140"/>
            <a:chOff x="4882900" y="-64350"/>
            <a:chExt cx="2493750" cy="2922300"/>
          </a:xfrm>
        </p:grpSpPr>
        <p:sp>
          <p:nvSpPr>
            <p:cNvPr id="185" name="Google Shape;185;p20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20"/>
          <p:cNvSpPr txBox="1"/>
          <p:nvPr/>
        </p:nvSpPr>
        <p:spPr>
          <a:xfrm>
            <a:off x="867400" y="4740225"/>
            <a:ext cx="438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335550" y="4569700"/>
            <a:ext cx="29727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Figura 10: Impactos do plástico na fauna marinha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/>
          <p:nvPr/>
        </p:nvSpPr>
        <p:spPr>
          <a:xfrm>
            <a:off x="524225" y="409025"/>
            <a:ext cx="81849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Share Tech"/>
                <a:ea typeface="Share Tech"/>
                <a:cs typeface="Share Tech"/>
                <a:sym typeface="Share Tech"/>
              </a:rPr>
              <a:t>O QUE É O PLÁSTICO?</a:t>
            </a:r>
            <a:endParaRPr sz="3000">
              <a:solidFill>
                <a:srgbClr val="FFFF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25" y="1365750"/>
            <a:ext cx="1694275" cy="16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475" y="1365750"/>
            <a:ext cx="1694275" cy="16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725" y="1365750"/>
            <a:ext cx="1694275" cy="16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975" y="1365750"/>
            <a:ext cx="1694275" cy="16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1775" y="1650800"/>
            <a:ext cx="1124175" cy="11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75" y="1650800"/>
            <a:ext cx="1124175" cy="11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0525" y="1650800"/>
            <a:ext cx="1124175" cy="11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3025" y="1650800"/>
            <a:ext cx="1124175" cy="11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524313" y="3110875"/>
            <a:ext cx="1694100" cy="832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Do grego significa "próprio para ser moldado".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2555575" y="3110875"/>
            <a:ext cx="1694100" cy="10536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Originados a partir de resinas derivadas do petróleo.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4586825" y="3110875"/>
            <a:ext cx="1694100" cy="1053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Pertencem ao grupo dos polímeros.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6432475" y="3110875"/>
            <a:ext cx="1879800" cy="10536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pt-BR">
                <a:solidFill>
                  <a:srgbClr val="FFFFFF"/>
                </a:solidFill>
              </a:rPr>
              <a:t>Termoplásticos;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pt-BR">
                <a:solidFill>
                  <a:srgbClr val="FFFFFF"/>
                </a:solidFill>
              </a:rPr>
              <a:t>Termorrígidos.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73755"/>
              </a:solidFill>
            </a:endParaRPr>
          </a:p>
        </p:txBody>
      </p:sp>
      <p:grpSp>
        <p:nvGrpSpPr>
          <p:cNvPr id="209" name="Google Shape;209;p21"/>
          <p:cNvGrpSpPr/>
          <p:nvPr/>
        </p:nvGrpSpPr>
        <p:grpSpPr>
          <a:xfrm>
            <a:off x="7587412" y="-11230"/>
            <a:ext cx="1556599" cy="1326140"/>
            <a:chOff x="4882900" y="-64350"/>
            <a:chExt cx="2493750" cy="2922300"/>
          </a:xfrm>
        </p:grpSpPr>
        <p:sp>
          <p:nvSpPr>
            <p:cNvPr id="210" name="Google Shape;210;p21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21"/>
          <p:cNvGrpSpPr/>
          <p:nvPr/>
        </p:nvGrpSpPr>
        <p:grpSpPr>
          <a:xfrm rot="10800000">
            <a:off x="-7" y="3994524"/>
            <a:ext cx="1251863" cy="1143788"/>
            <a:chOff x="4882900" y="-64350"/>
            <a:chExt cx="2493750" cy="2922300"/>
          </a:xfrm>
        </p:grpSpPr>
        <p:sp>
          <p:nvSpPr>
            <p:cNvPr id="216" name="Google Shape;216;p21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746</Words>
  <Application>Microsoft Office PowerPoint</Application>
  <PresentationFormat>Apresentação na tela (16:9)</PresentationFormat>
  <Paragraphs>136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Share Tech</vt:lpstr>
      <vt:lpstr>Verdana</vt:lpstr>
      <vt:lpstr>Calibri</vt:lpstr>
      <vt:lpstr>Simple Light</vt:lpstr>
      <vt:lpstr>Apresentação do PowerPoint</vt:lpstr>
      <vt:lpstr>Apresentação do PowerPoint</vt:lpstr>
      <vt:lpstr>A BIORREMEDIAÇÃO COMO FERRAMENTA DE DESCONTAMINAÇÃO AMBIENTAL </vt:lpstr>
      <vt:lpstr>ORGANISMOS E SUAS FUNÇÕES ECOLÓGICAS  </vt:lpstr>
      <vt:lpstr>ÊNFASE EM FUNGOS: ECOLOGIA E DEFINIÇÕES </vt:lpstr>
      <vt:lpstr>ASPECTOS FISIOLÓGICOS DOS FUNGOS </vt:lpstr>
      <vt:lpstr>TÉCNICAS DE BIORREMEDIAÇÃO  </vt:lpstr>
      <vt:lpstr>Apresentação do PowerPoint</vt:lpstr>
      <vt:lpstr>Apresentação do PowerPoint</vt:lpstr>
      <vt:lpstr>Apresentação do PowerPoint</vt:lpstr>
      <vt:lpstr>ESTRUTURAS POLIMÉRICAS</vt:lpstr>
      <vt:lpstr> </vt:lpstr>
      <vt:lpstr>Zalerion maritimum </vt:lpstr>
      <vt:lpstr>Aspectos Morfológicos e Fisiológicos</vt:lpstr>
      <vt:lpstr>                    Celulose</vt:lpstr>
      <vt:lpstr>Experimentos com Zalerion maritimum  </vt:lpstr>
      <vt:lpstr>Resultados</vt:lpstr>
      <vt:lpstr>Resultados</vt:lpstr>
      <vt:lpstr>  Outros experimentos com Zalerion maritimum</vt:lpstr>
      <vt:lpstr>  Outros experimentos com Zalerion maritimum</vt:lpstr>
      <vt:lpstr>Conclusão</vt:lpstr>
      <vt:lpstr>Referências: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user1</dc:creator>
  <cp:lastModifiedBy>user1</cp:lastModifiedBy>
  <cp:revision>1</cp:revision>
  <dcterms:modified xsi:type="dcterms:W3CDTF">2020-06-18T12:37:40Z</dcterms:modified>
</cp:coreProperties>
</file>