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4"/>
  </p:notesMasterIdLst>
  <p:handoutMasterIdLst>
    <p:handoutMasterId r:id="rId16"/>
  </p:handoutMasterIdLst>
  <p:sldIdLst>
    <p:sldId id="256" r:id="rId3"/>
    <p:sldId id="266" r:id="rId5"/>
    <p:sldId id="409" r:id="rId6"/>
    <p:sldId id="519" r:id="rId7"/>
    <p:sldId id="520" r:id="rId8"/>
    <p:sldId id="952" r:id="rId9"/>
    <p:sldId id="945" r:id="rId10"/>
    <p:sldId id="522" r:id="rId11"/>
    <p:sldId id="521" r:id="rId12"/>
    <p:sldId id="523" r:id="rId13"/>
    <p:sldId id="946" r:id="rId14"/>
    <p:sldId id="947" r:id="rId15"/>
  </p:sldIdLst>
  <p:sldSz cx="9906000" cy="6858000" type="A4"/>
  <p:notesSz cx="6985000" cy="9271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5930" indent="190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3130" indent="190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0330" indent="190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7530" indent="1905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422589"/>
    <a:srgbClr val="2A1896"/>
    <a:srgbClr val="DDDDDD"/>
    <a:srgbClr val="C0C0C0"/>
    <a:srgbClr val="EAEAEA"/>
    <a:srgbClr val="993300"/>
    <a:srgbClr val="702412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08" autoAdjust="0"/>
    <p:restoredTop sz="92571" autoAdjust="0"/>
  </p:normalViewPr>
  <p:slideViewPr>
    <p:cSldViewPr snapToGrid="0">
      <p:cViewPr>
        <p:scale>
          <a:sx n="60" d="100"/>
          <a:sy n="60" d="100"/>
        </p:scale>
        <p:origin x="-571" y="509"/>
      </p:cViewPr>
      <p:guideLst>
        <p:guide orient="horz" pos="2160"/>
        <p:guide pos="384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01"/>
    </p:cViewPr>
  </p:sorterViewPr>
  <p:notesViewPr>
    <p:cSldViewPr snapToGrid="0">
      <p:cViewPr varScale="1">
        <p:scale>
          <a:sx n="44" d="100"/>
          <a:sy n="44" d="100"/>
        </p:scale>
        <p:origin x="-1406" y="-72"/>
      </p:cViewPr>
      <p:guideLst>
        <p:guide orient="horz" pos="1960"/>
        <p:guide pos="319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4763"/>
            <a:ext cx="3030538" cy="4587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t" anchorCtr="0" compatLnSpc="1"/>
          <a:lstStyle>
            <a:lvl1pPr marL="352425" indent="-352425" defTabSz="96393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4763"/>
            <a:ext cx="3030537" cy="4587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t" anchorCtr="0" compatLnSpc="1"/>
          <a:lstStyle>
            <a:lvl1pPr marL="352425" indent="-352425" algn="r" defTabSz="96393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5" y="8807450"/>
            <a:ext cx="3030538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b" anchorCtr="0" compatLnSpc="1"/>
          <a:lstStyle>
            <a:lvl1pPr marL="352425" indent="-352425" defTabSz="96393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30537" cy="458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b" anchorCtr="0" compatLnSpc="1"/>
          <a:lstStyle>
            <a:lvl1pPr marL="352425" indent="-352425" algn="r" defTabSz="96393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8"/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81DE9D7-ECDA-4D57-BF6B-C923C1995AEF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4763"/>
            <a:ext cx="303053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t" anchorCtr="0" compatLnSpc="1"/>
          <a:lstStyle>
            <a:lvl1pPr defTabSz="96393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4763"/>
            <a:ext cx="3030537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t" anchorCtr="0" compatLnSpc="1"/>
          <a:lstStyle>
            <a:lvl1pPr algn="r" defTabSz="96393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8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11200"/>
            <a:ext cx="4989513" cy="345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583" tIns="47792" rIns="95583" bIns="47792" numCol="1" anchor="t" anchorCtr="0" compatLnSpc="1"/>
          <a:lstStyle/>
          <a:p>
            <a:pPr lvl="0"/>
            <a:r>
              <a:rPr lang="pt-BR" noProof="0" smtClean="0"/>
              <a:t>Click to edit Master text styles</a:t>
            </a:r>
            <a:endParaRPr lang="pt-BR" noProof="0" smtClean="0"/>
          </a:p>
          <a:p>
            <a:pPr lvl="1"/>
            <a:r>
              <a:rPr lang="pt-BR" noProof="0" smtClean="0"/>
              <a:t>Second level</a:t>
            </a:r>
            <a:endParaRPr lang="pt-BR" noProof="0" smtClean="0"/>
          </a:p>
          <a:p>
            <a:pPr lvl="2"/>
            <a:r>
              <a:rPr lang="pt-BR" noProof="0" smtClean="0"/>
              <a:t>Third level</a:t>
            </a:r>
            <a:endParaRPr lang="pt-BR" noProof="0" smtClean="0"/>
          </a:p>
          <a:p>
            <a:pPr lvl="3"/>
            <a:r>
              <a:rPr lang="pt-BR" noProof="0" smtClean="0"/>
              <a:t>Fourth level</a:t>
            </a:r>
            <a:endParaRPr lang="pt-BR" noProof="0" smtClean="0"/>
          </a:p>
          <a:p>
            <a:pPr lvl="4"/>
            <a:r>
              <a:rPr lang="pt-BR" noProof="0" smtClean="0"/>
              <a:t>Fifth level</a:t>
            </a:r>
            <a:endParaRPr lang="pt-BR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8809038"/>
            <a:ext cx="303053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b" anchorCtr="0" compatLnSpc="1"/>
          <a:lstStyle>
            <a:lvl1pPr defTabSz="96393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9038"/>
            <a:ext cx="3030537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117" tIns="0" rIns="19117" bIns="0" numCol="1" anchor="b" anchorCtr="0" compatLnSpc="1"/>
          <a:lstStyle>
            <a:lvl1pPr algn="r" defTabSz="96393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75D025C-E452-4709-BDBE-5229650937E8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68630"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38530"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95730"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68805" algn="l" defTabSz="96075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66907-42A2-4880-96ED-CB12CAD07A35}" type="slidenum">
              <a:rPr lang="pt-BR" smtClean="0"/>
            </a:fld>
            <a:endParaRPr lang="pt-BR" smtClean="0"/>
          </a:p>
        </p:txBody>
      </p:sp>
      <p:sp>
        <p:nvSpPr>
          <p:cNvPr id="509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9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6A657-80D4-42BC-8B96-BACD2278632A}" type="slidenum">
              <a:rPr lang="pt-BR" smtClean="0"/>
            </a:fld>
            <a:endParaRPr lang="pt-BR" smtClean="0"/>
          </a:p>
        </p:txBody>
      </p:sp>
      <p:sp>
        <p:nvSpPr>
          <p:cNvPr id="510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0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9BA2F-44BC-411A-BFB3-8FDCAA255877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4DF2B-B7C1-4BF7-AE38-01E54C24AAA8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CA334-5D7A-4243-8C32-6072097EE0D1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hasCustomPrompt="1"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695F5-4C1B-4BBD-8B07-911476383329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838B7-B9E0-491F-8B41-521587450D7C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86F04-6CC6-4821-82C1-FEC403C257F2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F3728-9640-4BFA-9357-7EAE7842F12F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AF52B-65A4-4B52-AE51-EC0A26B42A0B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B545A-C6E3-4CA6-8E18-F003C4801A68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C966C-537F-445E-A324-AA4AB0D3B0B3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F4D85-50DB-4E11-A28F-5539CFB92E81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25C7F-DC1F-45C4-BFA5-FA9D34B01C55}" type="slidenum">
              <a:rPr lang="pt-BR"/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pt-BR" smtClean="0"/>
              <a:t>Click to edit Master title style</a:t>
            </a:r>
            <a:endParaRPr lang="pt-BR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smtClean="0"/>
              <a:t>Click to edit Master text styles</a:t>
            </a:r>
            <a:endParaRPr lang="pt-BR" smtClean="0"/>
          </a:p>
          <a:p>
            <a:pPr lvl="1"/>
            <a:r>
              <a:rPr lang="pt-BR" smtClean="0"/>
              <a:t>Second level</a:t>
            </a:r>
            <a:endParaRPr lang="pt-BR" smtClean="0"/>
          </a:p>
          <a:p>
            <a:pPr lvl="2"/>
            <a:r>
              <a:rPr lang="pt-BR" smtClean="0"/>
              <a:t>Third level</a:t>
            </a:r>
            <a:endParaRPr lang="pt-BR" smtClean="0"/>
          </a:p>
          <a:p>
            <a:pPr lvl="3"/>
            <a:r>
              <a:rPr lang="pt-BR" smtClean="0"/>
              <a:t>Fourth level</a:t>
            </a:r>
            <a:endParaRPr lang="pt-BR" smtClean="0"/>
          </a:p>
          <a:p>
            <a:pPr lvl="4"/>
            <a:r>
              <a:rPr lang="pt-BR" smtClean="0"/>
              <a:t>Fifth level</a:t>
            </a:r>
            <a:endParaRPr lang="pt-B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r">
              <a:defRPr sz="1400">
                <a:latin typeface="Comic Sans MS" panose="030F0702030302020204" pitchFamily="66" charset="0"/>
              </a:defRPr>
            </a:lvl1pPr>
          </a:lstStyle>
          <a:p>
            <a:fld id="{8BC781DB-E878-45B7-822C-D788B467DB93}" type="slidenum">
              <a:rPr lang="pt-BR"/>
            </a:fld>
            <a:endParaRPr lang="pt-BR"/>
          </a:p>
        </p:txBody>
      </p:sp>
      <p:pic>
        <p:nvPicPr>
          <p:cNvPr id="43015" name="Picture 9" descr="minerva verde azul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9900" y="6159500"/>
            <a:ext cx="444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163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arlett" pitchFamily="2" charset="2"/>
        <a:buChar char="h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68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173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59893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13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NULL" TargetMode="Externa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225" y="771525"/>
            <a:ext cx="9055100" cy="4038600"/>
          </a:xfrm>
        </p:spPr>
        <p:txBody>
          <a:bodyPr/>
          <a:lstStyle/>
          <a:p>
            <a:pPr>
              <a:defRPr/>
            </a:pP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SEL0618</a:t>
            </a:r>
            <a:b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pt-B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Projeto de Circuitos Integrados Analógicos</a:t>
            </a:r>
            <a:br>
              <a:rPr lang="en-US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pt-BR" sz="4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6738" y="5399088"/>
            <a:ext cx="8461375" cy="727075"/>
          </a:xfrm>
          <a:noFill/>
        </p:spPr>
        <p:txBody>
          <a:bodyPr/>
          <a:lstStyle/>
          <a:p>
            <a:pPr marL="341630" indent="-342900" defTabSz="913130"/>
            <a:r>
              <a:rPr lang="pt-BR" b="1" smtClean="0">
                <a:solidFill>
                  <a:srgbClr val="CC3300"/>
                </a:solidFill>
                <a:latin typeface="Comic Sans MS" panose="030F0702030302020204" pitchFamily="66" charset="0"/>
              </a:rPr>
              <a:t>João Navarro</a:t>
            </a:r>
            <a:r>
              <a:rPr lang="pt-BR" b="1" smtClean="0">
                <a:solidFill>
                  <a:srgbClr val="CC3300"/>
                </a:solidFill>
                <a:latin typeface="Helvetica" charset="0"/>
              </a:rPr>
              <a:t> </a:t>
            </a:r>
            <a:endParaRPr lang="pt-BR" sz="36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164867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9E65EC3B-10B2-42EB-A1A3-8F43133806C6}" type="slidenum">
              <a:rPr lang="pt-BR"/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44500" y="625475"/>
            <a:ext cx="9096375" cy="58975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Tabelas </a:t>
            </a: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devem ter legenda e ter sua respectiva chamada no texto</a:t>
            </a:r>
            <a:endParaRPr lang="pt-BR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Ex.: A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tabela 1 </a:t>
            </a: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apresenta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os comprimentos de onda para varias tecnologias </a:t>
            </a:r>
            <a:endParaRPr lang="pt-BR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b="1" dirty="0" smtClean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b="1" dirty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 dirty="0">
                <a:solidFill>
                  <a:srgbClr val="000082"/>
                </a:solidFill>
                <a:latin typeface="Comic Sans MS" panose="030F0702030302020204" pitchFamily="66" charset="0"/>
              </a:rPr>
              <a:t> </a:t>
            </a: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 cstate="print"/>
          <a:srcRect l="993" t="1598" r="2762" b="2335"/>
          <a:stretch>
            <a:fillRect/>
          </a:stretch>
        </p:blipFill>
        <p:spPr bwMode="auto">
          <a:xfrm>
            <a:off x="765175" y="2968625"/>
            <a:ext cx="8296275" cy="3724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0823" y="2373382"/>
            <a:ext cx="8663677" cy="707886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Tabela 1. Ano de produção, mínima dimensão e comprimento de onda  usado na tecnologia</a:t>
            </a:r>
            <a:endParaRPr lang="pt-BR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     </a:t>
            </a:r>
            <a:r>
              <a:rPr lang="pt-BR" smtClean="0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966C-537F-445E-A324-AA4AB0D3B0B3}" type="slidenum">
              <a:rPr lang="pt-BR" smtClean="0"/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44500" y="625475"/>
            <a:ext cx="9096375" cy="58975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As legendas de gráficos devem informar o que cada eixo tem. Também não se esqueçam de colocar unidades nos eixos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quando apresentar dados numérico, avalie quantos dígitos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deve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colocar. Por exemplo, tempos de propagação podem ser obtidos por simulação. Um resultado </a:t>
            </a:r>
            <a:r>
              <a:rPr lang="pt-BR" sz="28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típico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fornecido por um simulador é </a:t>
            </a:r>
            <a:endParaRPr lang="pt-BR" sz="28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Tp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20,5689435 ps. </a:t>
            </a:r>
            <a:endParaRPr lang="pt-BR" sz="28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Apresentar o resultado, dessa forma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não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é ser cuidadoso mas sim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não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ter noção das ordens de grandeza (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 atraso esta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com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precisão </a:t>
            </a:r>
            <a:r>
              <a:rPr lang="pt-B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 milionésimo de pico segundo!!). </a:t>
            </a:r>
            <a:endParaRPr lang="pt-BR" sz="28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b="1" dirty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 dirty="0">
                <a:solidFill>
                  <a:srgbClr val="000082"/>
                </a:solidFill>
                <a:latin typeface="Comic Sans MS" panose="030F0702030302020204" pitchFamily="66" charset="0"/>
              </a:rPr>
              <a:t> </a:t>
            </a: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solidFill>
                <a:srgbClr val="000082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     </a:t>
            </a:r>
            <a:r>
              <a:rPr lang="pt-BR" smtClean="0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966C-537F-445E-A324-AA4AB0D3B0B3}" type="slidenum">
              <a:rPr lang="pt-BR" smtClean="0"/>
            </a:fld>
            <a:endParaRPr lang="pt-B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71700" y="330200"/>
            <a:ext cx="54991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V. </a:t>
            </a:r>
            <a:r>
              <a:rPr lang="pt-BR" sz="4000" b="1" kern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Experiência </a:t>
            </a:r>
            <a:r>
              <a:rPr lang="pt-BR" sz="40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1</a:t>
            </a:r>
            <a:endParaRPr kumimoji="0" 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39763" y="1317625"/>
            <a:ext cx="8851900" cy="5300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268605" indent="-269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3200" dirty="0" smtClean="0"/>
              <a:t> serão </a:t>
            </a:r>
            <a:r>
              <a:rPr lang="pt-BR" sz="3200" dirty="0" smtClean="0"/>
              <a:t>explorados os documentos que tratam dos parâmetros do processo, </a:t>
            </a:r>
            <a:r>
              <a:rPr lang="pt-BR" sz="3200" b="1" dirty="0" smtClean="0"/>
              <a:t>ENG-182_rev2.pdf</a:t>
            </a:r>
            <a:r>
              <a:rPr lang="pt-BR" sz="3200" dirty="0" smtClean="0"/>
              <a:t>, e das regras de projeto, </a:t>
            </a:r>
            <a:r>
              <a:rPr lang="pt-BR" sz="3200" b="1" dirty="0" smtClean="0"/>
              <a:t>ENG-183_rev3.pdf</a:t>
            </a:r>
            <a:r>
              <a:rPr lang="pt-BR" sz="3200" dirty="0" smtClean="0"/>
              <a:t>, da tecnologia AMS 0,35 </a:t>
            </a:r>
            <a:r>
              <a:rPr lang="pt-BR" sz="3200" dirty="0" smtClean="0"/>
              <a:t>um</a:t>
            </a:r>
            <a:r>
              <a:rPr lang="pt-BR" sz="3200" dirty="0" smtClean="0"/>
              <a:t>, para iniciar o contato com tecnologia e manuais</a:t>
            </a:r>
            <a:r>
              <a:rPr lang="pt-BR" sz="3200" dirty="0" smtClean="0"/>
              <a:t>. </a:t>
            </a:r>
            <a:endParaRPr lang="pt-BR" sz="3200" dirty="0" smtClean="0"/>
          </a:p>
          <a:p>
            <a:pPr marL="268605" indent="-269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3200" dirty="0" smtClean="0"/>
              <a:t> s</a:t>
            </a:r>
            <a:r>
              <a:rPr lang="pt-BR" sz="3200" dirty="0" smtClean="0"/>
              <a:t>erão descritos o </a:t>
            </a:r>
            <a:r>
              <a:rPr lang="pt-BR" sz="3200" i="1" dirty="0" smtClean="0"/>
              <a:t>layout</a:t>
            </a:r>
            <a:r>
              <a:rPr lang="pt-BR" sz="3200" dirty="0" smtClean="0"/>
              <a:t> de um transistores NMOS e de um PMOS</a:t>
            </a:r>
            <a:endParaRPr lang="pt-BR" sz="3200" dirty="0" smtClean="0"/>
          </a:p>
          <a:p>
            <a:pPr marL="268605" indent="-269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3200" dirty="0" smtClean="0"/>
          </a:p>
          <a:p>
            <a:pPr marL="268605" indent="-269875"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 smtClean="0"/>
              <a:t>navarro@sc.usp.br</a:t>
            </a:r>
            <a:endParaRPr lang="pt-BR" sz="3200" dirty="0" smtClean="0"/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pt-BR" sz="3200" dirty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latin typeface="+mn-lt"/>
              </a:rPr>
              <a:t>     </a:t>
            </a:r>
            <a:r>
              <a:rPr lang="pt-BR" dirty="0">
                <a:latin typeface="Comic Sans MS" panose="030F0702030302020204" pitchFamily="66" charset="0"/>
              </a:rPr>
              <a:t>mar./2012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4505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3CFCF459-67AF-4392-BE47-97B1BF871F5F}" type="slidenum">
              <a:rPr lang="pt-BR"/>
            </a:fld>
            <a:endParaRPr lang="pt-BR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330200"/>
            <a:ext cx="5499100" cy="762000"/>
          </a:xfr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r>
              <a:rPr lang="pt-BR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I. Introdução</a:t>
            </a:r>
            <a:endParaRPr lang="pt-BR" sz="40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39763" y="1317625"/>
            <a:ext cx="8851900" cy="5300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Objetivo: contato com tecnologia de circuitos integrados e ferramentas básicas de projetos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A disciplina é feita como laboratório onde são realizadas 5 experiências em 15 aulas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as experiências são realizadas por grupos de dois alunos, que utilizam um computador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266700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ao fim da experiência deve ser entregue um relatório por grupo. 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data e horário limites para entrega dos relatórios são indicadas pelo professor (há desconto de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 (1,0)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ponto por dia de atraso)</a:t>
            </a:r>
            <a:endParaRPr lang="pt-BR" sz="2800" dirty="0" smtClean="0">
              <a:solidFill>
                <a:srgbClr val="DA0F0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rgbClr val="DA0F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os relatórios devem entregues por email. </a:t>
            </a:r>
            <a:endParaRPr lang="pt-BR" sz="3200" dirty="0">
              <a:solidFill>
                <a:srgbClr val="0000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latin typeface="+mn-lt"/>
              </a:rPr>
              <a:t>     </a:t>
            </a:r>
            <a:r>
              <a:rPr lang="pt-BR" dirty="0">
                <a:latin typeface="Comic Sans MS" panose="030F0702030302020204" pitchFamily="66" charset="0"/>
              </a:rPr>
              <a:t>mar./2019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46083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1D9D7794-BCE6-42EB-940B-88BF2009CB22}" type="slidenum">
              <a:rPr lang="pt-BR"/>
            </a:fld>
            <a:endParaRPr lang="pt-BR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377825" y="1231900"/>
            <a:ext cx="9074150" cy="5270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Além dos relatórios serão aplicadas provas individuais. A Média final será calculada como: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 NP &gt;= 5  e MR &gt;= 5 </a:t>
            </a:r>
            <a:endParaRPr lang="pt-B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entao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{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Média = 0,3*NP + 0.7*MR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}</a:t>
            </a:r>
            <a:endParaRPr lang="pt-BR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senao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{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 MR &gt;= 5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entao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Media =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max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(NP, 3,0)</a:t>
            </a:r>
            <a:endParaRPr lang="pt-BR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                           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senao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Media = </a:t>
            </a:r>
            <a:r>
              <a:rPr lang="pt-B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min</a:t>
            </a:r>
            <a:r>
              <a:rPr lang="pt-B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(NP, MR)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}</a:t>
            </a:r>
            <a:endParaRPr lang="pt-BR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onde </a:t>
            </a:r>
            <a:endParaRPr lang="pt-B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NP: nota da prova</a:t>
            </a:r>
            <a:endParaRPr lang="pt-B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MR: média geométrica das notas dos relatórios (R1*R2*R3*R4)</a:t>
            </a:r>
            <a:r>
              <a:rPr lang="pt-BR" sz="24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0.25</a:t>
            </a:r>
            <a:endParaRPr lang="pt-B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R1, R2, R3 e R4: notas dos relatórios</a:t>
            </a:r>
            <a:endParaRPr lang="pt-BR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71700" y="330200"/>
            <a:ext cx="54991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II. </a:t>
            </a:r>
            <a:r>
              <a:rPr lang="pt-BR" sz="40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Avaliação</a:t>
            </a:r>
            <a:endParaRPr kumimoji="0" 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 dirty="0"/>
              <a:t>     </a:t>
            </a:r>
            <a:r>
              <a:rPr lang="pt-BR" dirty="0">
                <a:latin typeface="Comic Sans MS" panose="030F0702030302020204" pitchFamily="66" charset="0"/>
              </a:rPr>
              <a:t>mar./</a:t>
            </a:r>
            <a:r>
              <a:rPr lang="pt-BR" dirty="0" smtClean="0">
                <a:latin typeface="Comic Sans MS" panose="030F0702030302020204" pitchFamily="66" charset="0"/>
              </a:rPr>
              <a:t>2020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159747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A6B4D5C0-F38F-4A9E-955A-15B3D8D3FA03}" type="slidenum">
              <a:rPr lang="pt-BR"/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44500" y="628649"/>
            <a:ext cx="9096375" cy="580480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 ser aprovado o aluno deverá ter media igual ou superior de 5,0 e presença igual ou superior a 70%. A presença no laboratório é rigorosamente controlada. </a:t>
            </a:r>
            <a:endParaRPr lang="pt-BR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pt-BR" sz="28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Faltas podem ser repostas assistindo as aulas de reposicao que serao dadas aos sabados. 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Na elaboração dos relatórios, os alunos podem e devem discutir com colegas. No entanto, copias de respostas (plágio) não são toleradas. </a:t>
            </a:r>
            <a:r>
              <a:rPr lang="pt-B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Ficando comprovado qualquer copia, de colega ou de relatórios de anos anteriores, acarretará nota ZERO nos relatórios dos alunos envolvidos e consequente reprovação com zero.</a:t>
            </a:r>
            <a:endParaRPr lang="pt-BR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 dirty="0"/>
              <a:t>     </a:t>
            </a:r>
            <a:r>
              <a:rPr lang="pt-BR" dirty="0">
                <a:latin typeface="Comic Sans MS" panose="030F0702030302020204" pitchFamily="66" charset="0"/>
              </a:rPr>
              <a:t>mar./</a:t>
            </a:r>
            <a:r>
              <a:rPr lang="pt-BR" dirty="0" smtClean="0">
                <a:latin typeface="Comic Sans MS" panose="030F0702030302020204" pitchFamily="66" charset="0"/>
              </a:rPr>
              <a:t>2020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160771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5B543A49-6ADD-41C8-A736-6FD0BD841139}" type="slidenum">
              <a:rPr lang="pt-BR"/>
            </a:fld>
            <a:endParaRPr lang="pt-BR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44500" y="628650"/>
            <a:ext cx="9096375" cy="54022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Para </a:t>
            </a:r>
            <a:r>
              <a:rPr lang="pt-BR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evitar problemas, toda vez que usar algum texto ou, principalmente, figura que não gerou, indique a fonte (por exemplo site da internet)</a:t>
            </a:r>
            <a:endParaRPr lang="pt-BR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1C966C-537F-445E-A324-AA4AB0D3B0B3}" type="slidenum">
              <a:rPr lang="pt-BR"/>
            </a:fld>
            <a:endParaRPr lang="pt-B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77825" y="1231900"/>
            <a:ext cx="9074150" cy="5270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/>
            </a:pPr>
            <a:r>
              <a:rPr lang="pt-B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As aulas serão (como conversado com alunos)</a:t>
            </a:r>
            <a:endParaRPr lang="pt-BR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charset="0"/>
              <a:buChar char="§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tercas das 9:00 as 12:30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charset="0"/>
              <a:buChar char="§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quintas das 9:00 as 12:30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As aulas devem ser assistidas (sera cobrada frequencia)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/>
            </a:pP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/>
            </a:pPr>
            <a:r>
              <a:rPr lang="pt-BR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Aulas de reposição</a:t>
            </a:r>
            <a:endParaRPr lang="pt-BR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charset="0"/>
              <a:buChar char="§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sabado das 9:00 as 12:30 (semana sim, semana não). 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charset="0"/>
              <a:buNone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As aulas de reposicao podem ser assistidas por qualquer aluno do curso.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pt-BR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pt-BR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71700" y="330200"/>
            <a:ext cx="54991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III. Aulas</a:t>
            </a:r>
            <a:endParaRPr kumimoji="0" 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     </a:t>
            </a:r>
            <a:r>
              <a:rPr lang="pt-BR" smtClean="0">
                <a:latin typeface="Comic Sans MS" panose="030F0702030302020204" pitchFamily="66" charset="0"/>
              </a:rPr>
              <a:t>mar./2008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966C-537F-445E-A324-AA4AB0D3B0B3}" type="slidenum">
              <a:rPr lang="pt-BR" smtClean="0"/>
            </a:fld>
            <a:endParaRPr lang="pt-BR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77825" y="1231900"/>
            <a:ext cx="9074150" cy="5270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Algumas instruções para elaborar o </a:t>
            </a: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relatórios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pt-BR" sz="24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Como a media final dos relatórios é uma media geométrica, todos eles devem ser feitos. Uma nota muito baixa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em algum deles pode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acabar reprovando</a:t>
            </a:r>
            <a:endParaRPr lang="pt-BR" sz="2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No inicio de cada relatórios deve ser feita uma pequena introdução com um ou dois parágrafos. Escreve nela o que foi feito na experiência. A falta dessa introdução acarretara perda de um (1,0) ponto. </a:t>
            </a:r>
            <a:endParaRPr lang="pt-BR" sz="24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nos relatórios devem ser respondidas as questões feitas no documento da experiência. Assim, além da introdução e referencias,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aparecerão 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 relatório apenas as Questões e suas respostas. Não são solicitadas outras seções (teoria, materiais, processos, </a:t>
            </a:r>
            <a:r>
              <a:rPr lang="pt-BR" sz="24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etc</a:t>
            </a:r>
            <a:r>
              <a:rPr lang="pt-B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). O intuito é tornar simples.</a:t>
            </a:r>
            <a:endParaRPr lang="pt-BR" sz="24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71700" y="330200"/>
            <a:ext cx="5499100" cy="7620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accent2"/>
            </a:solidFill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IV. </a:t>
            </a:r>
            <a:r>
              <a:rPr lang="pt-BR" sz="4000" b="1" kern="0" noProof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j-ea"/>
                <a:cs typeface="+mj-cs"/>
              </a:rPr>
              <a:t>Relatórios</a:t>
            </a:r>
            <a:endParaRPr kumimoji="0" 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anose="030F07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mar./2012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162819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DEAAC6F9-E304-4609-8A0A-7B2AE6AD0DF0}" type="slidenum">
              <a:rPr lang="pt-BR"/>
            </a:fld>
            <a:endParaRPr lang="pt-B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77825" y="1231900"/>
            <a:ext cx="9074150" cy="52705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  <a:effectLst>
            <a:outerShdw dist="107763" dir="135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Responda as questões de forma direta e completa.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Tome cuidado com o português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Termos em inglês devem aparecer em itálico ou entre aspas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numeração usa virgula para separa a parte inteira da decimal (não é, por exemplo, 3.14, mas sim 3,14)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Figuras devem ter legenda e ter sua respectiva chamada no texto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Ex.: A figura 1 apresenta a película de proteção. </a:t>
            </a: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pt-BR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pt-BR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1905" indent="-31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  <a:defRPr/>
            </a:pPr>
            <a:endParaRPr lang="pt-BR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396875" indent="-396875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Espaço Reservado para Data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913130"/>
            <a:r>
              <a:rPr lang="pt-BR"/>
              <a:t>     </a:t>
            </a:r>
            <a:r>
              <a:rPr lang="pt-BR">
                <a:latin typeface="Comic Sans MS" panose="030F0702030302020204" pitchFamily="66" charset="0"/>
              </a:rPr>
              <a:t>mar./2012</a:t>
            </a:r>
            <a:endParaRPr lang="pt-BR">
              <a:latin typeface="Comic Sans MS" panose="030F0702030302020204" pitchFamily="66" charset="0"/>
            </a:endParaRPr>
          </a:p>
        </p:txBody>
      </p:sp>
      <p:sp>
        <p:nvSpPr>
          <p:cNvPr id="163843" name="Espaço Reservado para Número de Slid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3130"/>
            <a:fld id="{454E65E1-EF5A-4625-B603-95B0D3403A32}" type="slidenum">
              <a:rPr lang="pt-BR"/>
            </a:fld>
            <a:endParaRPr lang="pt-BR"/>
          </a:p>
        </p:txBody>
      </p:sp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pt-BR">
              <a:latin typeface="Arial" panose="020B0604020202020204" pitchFamily="34" charset="0"/>
            </a:endParaRPr>
          </a:p>
        </p:txBody>
      </p:sp>
      <p:pic>
        <p:nvPicPr>
          <p:cNvPr id="163845" name="Picture 1" descr="http://www.tf.uni-kiel.de/matwis/amat/elmat_en/kap_6/illustr/pellicle.gif"/>
          <p:cNvPicPr>
            <a:picLocks noChangeAspect="1" noChangeArrowheads="1"/>
          </p:cNvPicPr>
          <p:nvPr/>
        </p:nvPicPr>
        <p:blipFill>
          <a:blip r:embed="rId1" r:link="rId2" cstate="print"/>
          <a:srcRect/>
          <a:stretch>
            <a:fillRect/>
          </a:stretch>
        </p:blipFill>
        <p:spPr bwMode="auto">
          <a:xfrm>
            <a:off x="355600" y="881063"/>
            <a:ext cx="9244013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1395792" y="3975070"/>
            <a:ext cx="7441461" cy="400110"/>
          </a:xfrm>
          <a:prstGeom prst="rect">
            <a:avLst/>
          </a:prstGeom>
          <a:noFill/>
          <a:ln w="19050" cap="flat" cmpd="sng" algn="ctr">
            <a:noFill/>
            <a:prstDash val="solid"/>
            <a:miter lim="800000"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pt-BR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Figura 1. Representação da mascara com película de proteção</a:t>
            </a:r>
            <a:endParaRPr lang="pt-BR" sz="2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\\Servdmpsv\winappl\MSOffice.000\Template\BLANK.POT</Template>
  <TotalTime>0</TotalTime>
  <Words>4239</Words>
  <Application>WPS Presentation</Application>
  <PresentationFormat>Papel A4 (210 x 297 mm)</PresentationFormat>
  <Paragraphs>152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Comic Sans MS</vt:lpstr>
      <vt:lpstr>Marlett</vt:lpstr>
      <vt:lpstr>Helvetica</vt:lpstr>
      <vt:lpstr>Microsoft YaHei</vt:lpstr>
      <vt:lpstr>Arial Unicode MS</vt:lpstr>
      <vt:lpstr>Wingdings</vt:lpstr>
      <vt:lpstr>BLANK</vt:lpstr>
      <vt:lpstr>SEL0618  Projeto de Circuitos Integrados Analógicos </vt:lpstr>
      <vt:lpstr>I. Introdução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lsi</dc:creator>
  <cp:lastModifiedBy>navarro</cp:lastModifiedBy>
  <cp:revision>878</cp:revision>
  <cp:lastPrinted>1998-12-11T15:07:00Z</cp:lastPrinted>
  <dcterms:created xsi:type="dcterms:W3CDTF">1995-06-02T22:15:00Z</dcterms:created>
  <dcterms:modified xsi:type="dcterms:W3CDTF">2021-01-17T22:47:33Z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1046-11.2.0.9937</vt:lpwstr>
  </property>
</Properties>
</file>