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83" r:id="rId2"/>
    <p:sldId id="497" r:id="rId3"/>
    <p:sldId id="484" r:id="rId4"/>
    <p:sldId id="498" r:id="rId5"/>
    <p:sldId id="485" r:id="rId6"/>
    <p:sldId id="499" r:id="rId7"/>
  </p:sldIdLst>
  <p:sldSz cx="9144000" cy="6858000" type="screen4x3"/>
  <p:notesSz cx="6797675" cy="987425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000000"/>
    <a:srgbClr val="FF0000"/>
    <a:srgbClr val="C0C0C0"/>
    <a:srgbClr val="FFFF66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4" autoAdjust="0"/>
    <p:restoredTop sz="94673" autoAdjust="0"/>
  </p:normalViewPr>
  <p:slideViewPr>
    <p:cSldViewPr snapToGrid="0" showGuides="1">
      <p:cViewPr varScale="1">
        <p:scale>
          <a:sx n="80" d="100"/>
          <a:sy n="80" d="100"/>
        </p:scale>
        <p:origin x="806" y="67"/>
      </p:cViewPr>
      <p:guideLst>
        <p:guide orient="horz" pos="218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3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noFill/>
              </a:ln>
              <a:effectLst/>
            </c:spPr>
          </c:marker>
          <c:cat>
            <c:numRef>
              <c:f>Plan1!$A$2:$A$13</c:f>
              <c:numCache>
                <c:formatCode>General</c:formatCode>
                <c:ptCount val="12"/>
                <c:pt idx="0">
                  <c:v>1.8</c:v>
                </c:pt>
                <c:pt idx="1">
                  <c:v>1.9</c:v>
                </c:pt>
                <c:pt idx="2">
                  <c:v>2</c:v>
                </c:pt>
                <c:pt idx="3">
                  <c:v>2.1</c:v>
                </c:pt>
                <c:pt idx="4">
                  <c:v>2.2000000000000002</c:v>
                </c:pt>
                <c:pt idx="5">
                  <c:v>2.2999999999999998</c:v>
                </c:pt>
                <c:pt idx="6">
                  <c:v>2.4</c:v>
                </c:pt>
                <c:pt idx="7">
                  <c:v>2.5</c:v>
                </c:pt>
                <c:pt idx="8">
                  <c:v>2.6</c:v>
                </c:pt>
                <c:pt idx="9">
                  <c:v>2.7</c:v>
                </c:pt>
                <c:pt idx="10">
                  <c:v>2.8</c:v>
                </c:pt>
                <c:pt idx="11">
                  <c:v>2.9</c:v>
                </c:pt>
              </c:numCache>
            </c:numRef>
          </c:cat>
          <c:val>
            <c:numRef>
              <c:f>Plan1!$B$2:$B$13</c:f>
              <c:numCache>
                <c:formatCode>#,##0</c:formatCode>
                <c:ptCount val="12"/>
                <c:pt idx="0">
                  <c:v>-942039.99999999988</c:v>
                </c:pt>
                <c:pt idx="1">
                  <c:v>-738540.00000000035</c:v>
                </c:pt>
                <c:pt idx="2">
                  <c:v>-535039.99999999977</c:v>
                </c:pt>
                <c:pt idx="3">
                  <c:v>-331540.00000000023</c:v>
                </c:pt>
                <c:pt idx="4">
                  <c:v>-128039.99999999969</c:v>
                </c:pt>
                <c:pt idx="5">
                  <c:v>75459.999999998894</c:v>
                </c:pt>
                <c:pt idx="6">
                  <c:v>278960.00000000041</c:v>
                </c:pt>
                <c:pt idx="7">
                  <c:v>482460</c:v>
                </c:pt>
                <c:pt idx="8">
                  <c:v>685959.99999999953</c:v>
                </c:pt>
                <c:pt idx="9">
                  <c:v>889460.00000000023</c:v>
                </c:pt>
                <c:pt idx="10">
                  <c:v>1092959.9999999998</c:v>
                </c:pt>
                <c:pt idx="11">
                  <c:v>1296460.0000000002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977759280"/>
        <c:axId val="-977757648"/>
      </c:lineChart>
      <c:catAx>
        <c:axId val="-97775928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19050" cap="flat" cmpd="sng" algn="ctr">
            <a:solidFill>
              <a:srgbClr val="0000FF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977757648"/>
        <c:crosses val="autoZero"/>
        <c:auto val="1"/>
        <c:lblAlgn val="ctr"/>
        <c:lblOffset val="100"/>
        <c:noMultiLvlLbl val="0"/>
      </c:catAx>
      <c:valAx>
        <c:axId val="-97775764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 w="19050">
            <a:solidFill>
              <a:srgbClr val="0000FF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977759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0.36358</cdr:x>
      <cdr:y>0.4018</cdr:y>
    </cdr:from>
    <cdr:to>
      <cdr:x>0.44392</cdr:x>
      <cdr:y>0.46177</cdr:y>
    </cdr:to>
    <cdr:sp macro="" textlink="">
      <cdr:nvSpPr>
        <cdr:cNvPr id="3" name="Texto Explicativo 2 2"/>
        <cdr:cNvSpPr/>
      </cdr:nvSpPr>
      <cdr:spPr>
        <a:xfrm xmlns:a="http://schemas.openxmlformats.org/drawingml/2006/main" flipH="1">
          <a:off x="3227832" y="2450592"/>
          <a:ext cx="713232" cy="365760"/>
        </a:xfrm>
        <a:prstGeom xmlns:a="http://schemas.openxmlformats.org/drawingml/2006/main" prst="borderCallout2">
          <a:avLst>
            <a:gd name="adj1" fmla="val 18750"/>
            <a:gd name="adj2" fmla="val -8333"/>
            <a:gd name="adj3" fmla="val 18750"/>
            <a:gd name="adj4" fmla="val -16667"/>
            <a:gd name="adj5" fmla="val 145000"/>
            <a:gd name="adj6" fmla="val -69744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pt-BR" sz="1800" dirty="0" smtClean="0"/>
            <a:t>2,26</a:t>
          </a:r>
          <a:endParaRPr lang="pt-BR" sz="1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F463651-8224-4714-98EB-29B3B4EAD3D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46690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6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6E45937-7775-414D-A3D7-C4EAE623C2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17059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45937-7775-414D-A3D7-C4EAE623C23B}" type="slidenum">
              <a:rPr lang="pt-BR" altLang="pt-BR" smtClean="0"/>
              <a:pPr/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77394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45937-7775-414D-A3D7-C4EAE623C23B}" type="slidenum">
              <a:rPr lang="pt-BR" altLang="pt-BR" smtClean="0"/>
              <a:pPr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00106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5A91C0-B8F2-42F5-A8A8-32B9DD310F4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6909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C034E-81F3-47FC-B9D4-73141FE1BF5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0394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F59E76-B108-4869-A3A6-B10AE9C20E5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71996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D2584-E05A-4089-A576-EFB85C928AF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73823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12A142-D0BC-45F1-9663-947859ED6F8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6322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81666-BD46-4EE7-A0CA-D68201F3C8D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72135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08373-1858-4B70-A32C-1B16767AA1A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1838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67C1A5-FD7F-4B92-970E-CAA59DE2327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9516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5EBDD5-0622-4A58-B6CB-584302930AE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2939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A3910-E660-496F-97EB-CDA9CB0939D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6669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476B5-C0E7-4F1E-ADE8-1EC312FF311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335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294AEA-FB23-46E5-A653-EC801F8FB6B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8470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12B09-BB54-4CA9-9DFE-B449915F0F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4602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EEE44-587B-47C0-96ED-521D9477038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9185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6C3CB-371C-4C19-BE62-0BEBB1C3832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8583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969696"/>
                </a:solidFill>
              </a:defRPr>
            </a:lvl1pPr>
          </a:lstStyle>
          <a:p>
            <a:fld id="{CB9D237B-7DFA-4626-9E52-9801C7C39A3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31762" y="262679"/>
            <a:ext cx="8880475" cy="6225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empresa possui uma dívida de US$ 5 milhões, com juros de 8% a.a., para vencer após um ano. A empresa deseja se proteger da variação cambial e, assim, faz um contrato de swap. Nesse contrato, o banco fica ativo em taxa pré-fixada de 26% a.a. e a empresa fica ativa em variação cambial + juros de 8% a.a., por um ano. A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ptax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(taxa de câmbio) inicial do contrato estava em             R$ 3,00/US$.</a:t>
            </a:r>
          </a:p>
          <a:p>
            <a:pPr marL="971550" lvl="1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um cenário de desvalorização do Real, em que a taxa de câmbio atingisse R$ 3,80/US$ em um ano, a liquidação financeira do swap seria em qual valor? Quem pagaria para quem?</a:t>
            </a:r>
          </a:p>
          <a:p>
            <a:pPr marL="971550" lvl="1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um cenário de valorização do Real, em que a taxa de câmbio atingisse R$ 2,50/US$ em um ano, a liquidação financeira do swap seria em qual valor? Quem pagaria para quem? </a:t>
            </a:r>
          </a:p>
        </p:txBody>
      </p:sp>
    </p:spTree>
    <p:extLst>
      <p:ext uri="{BB962C8B-B14F-4D97-AF65-F5344CB8AC3E}">
        <p14:creationId xmlns:p14="http://schemas.microsoft.com/office/powerpoint/2010/main" val="332806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sel 7"/>
          <p:cNvSpPr/>
          <p:nvPr/>
        </p:nvSpPr>
        <p:spPr>
          <a:xfrm>
            <a:off x="6459956" y="686631"/>
            <a:ext cx="2255520" cy="548800"/>
          </a:xfrm>
          <a:prstGeom prst="beve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480276" y="692188"/>
            <a:ext cx="225552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pt-BR" altLang="pt-BR" sz="2800" kern="0" dirty="0" smtClean="0">
                <a:solidFill>
                  <a:schemeClr val="tx1"/>
                </a:solidFill>
                <a:sym typeface="Symbol" panose="05050102010706020507" pitchFamily="18" charset="2"/>
              </a:rPr>
              <a:t>Banco</a:t>
            </a:r>
            <a:endParaRPr lang="pt-BR" altLang="pt-BR" sz="2800" kern="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363206" y="351033"/>
            <a:ext cx="2207715" cy="120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pt-BR" altLang="pt-BR" sz="2200" kern="0" dirty="0">
                <a:solidFill>
                  <a:srgbClr val="000000"/>
                </a:solidFill>
                <a:sym typeface="Symbol" panose="05050102010706020507" pitchFamily="18" charset="2"/>
              </a:rPr>
              <a:t>VC + </a:t>
            </a: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8,0</a:t>
            </a: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%</a:t>
            </a:r>
            <a:endParaRPr lang="pt-BR" altLang="pt-BR" sz="2200" kern="0" dirty="0" smtClean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0" indent="0" algn="ctr" eaLnBrk="1" hangingPunct="1">
              <a:buNone/>
            </a:pPr>
            <a:endParaRPr lang="pt-BR" altLang="pt-BR" sz="2200" kern="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0" indent="0" algn="ctr" eaLnBrk="1" hangingPunct="1">
              <a:buNone/>
            </a:pP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26%</a:t>
            </a:r>
          </a:p>
        </p:txBody>
      </p:sp>
      <p:sp>
        <p:nvSpPr>
          <p:cNvPr id="2" name="Bisel 1"/>
          <p:cNvSpPr/>
          <p:nvPr/>
        </p:nvSpPr>
        <p:spPr>
          <a:xfrm>
            <a:off x="2270247" y="678931"/>
            <a:ext cx="2255520" cy="548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60116" y="686631"/>
            <a:ext cx="2150411" cy="5488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pt-BR" altLang="pt-BR" sz="2800" dirty="0" smtClean="0">
                <a:solidFill>
                  <a:schemeClr val="tx1"/>
                </a:solidFill>
                <a:sym typeface="Symbol" panose="05050102010706020507" pitchFamily="18" charset="2"/>
              </a:rPr>
              <a:t>Empresa</a:t>
            </a:r>
            <a:endParaRPr lang="pt-BR" altLang="pt-BR" sz="280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03602" y="298886"/>
            <a:ext cx="2001129" cy="111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200" kern="0" dirty="0">
                <a:solidFill>
                  <a:srgbClr val="000000"/>
                </a:solidFill>
                <a:sym typeface="Symbol" panose="05050102010706020507" pitchFamily="18" charset="2"/>
              </a:rPr>
              <a:t>VC + </a:t>
            </a: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8,0</a:t>
            </a: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%</a:t>
            </a:r>
            <a:endParaRPr lang="pt-BR" altLang="pt-BR" sz="2200" kern="0" dirty="0" smtClean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Mercado</a:t>
            </a:r>
          </a:p>
        </p:txBody>
      </p:sp>
      <p:sp>
        <p:nvSpPr>
          <p:cNvPr id="4" name="Seta para a esquerda 3"/>
          <p:cNvSpPr/>
          <p:nvPr/>
        </p:nvSpPr>
        <p:spPr>
          <a:xfrm>
            <a:off x="425303" y="893135"/>
            <a:ext cx="1814464" cy="108615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esquerda 13"/>
          <p:cNvSpPr/>
          <p:nvPr/>
        </p:nvSpPr>
        <p:spPr>
          <a:xfrm>
            <a:off x="4541006" y="829031"/>
            <a:ext cx="1888469" cy="12192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esquerda 14"/>
          <p:cNvSpPr/>
          <p:nvPr/>
        </p:nvSpPr>
        <p:spPr>
          <a:xfrm rot="10800000">
            <a:off x="4551166" y="1001750"/>
            <a:ext cx="1888469" cy="12192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674513"/>
              </p:ext>
            </p:extLst>
          </p:nvPr>
        </p:nvGraphicFramePr>
        <p:xfrm>
          <a:off x="116326" y="2011212"/>
          <a:ext cx="8869680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28720"/>
                <a:gridCol w="2555755"/>
                <a:gridCol w="2585205"/>
              </a:tblGrid>
              <a:tr h="39495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Para a Empresa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R$ 3,80/US$ </a:t>
                      </a:r>
                      <a:endParaRPr lang="pt-BR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R$ 2,50/US$ </a:t>
                      </a:r>
                      <a:endParaRPr lang="pt-BR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Principal em R$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5</a:t>
                      </a:r>
                      <a:r>
                        <a:rPr lang="pt-BR" sz="2000" baseline="0" dirty="0" smtClean="0"/>
                        <a:t> MM x 3,00 =    15.000.000,00</a:t>
                      </a: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5</a:t>
                      </a:r>
                      <a:r>
                        <a:rPr lang="pt-BR" sz="2000" baseline="0" dirty="0" smtClean="0"/>
                        <a:t> MM x 3,00 =    15.000.000,00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Variação Cambial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3,80/3,00-1=   26,67%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2,50/3,00-1=</a:t>
                      </a:r>
                      <a:r>
                        <a:rPr lang="pt-BR" sz="2000" baseline="0" dirty="0" smtClean="0"/>
                        <a:t>             </a:t>
                      </a:r>
                      <a:r>
                        <a:rPr lang="pt-BR" sz="2000" dirty="0" smtClean="0"/>
                        <a:t> -16,67%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pt-BR" sz="2000" kern="0" dirty="0" smtClean="0">
                          <a:solidFill>
                            <a:srgbClr val="000000"/>
                          </a:solidFill>
                          <a:sym typeface="Symbol" panose="05050102010706020507" pitchFamily="18" charset="2"/>
                        </a:rPr>
                        <a:t>(1+VC)</a:t>
                      </a:r>
                      <a:r>
                        <a:rPr lang="pt-BR" altLang="pt-BR" sz="2000" kern="0" baseline="0" dirty="0" smtClean="0">
                          <a:solidFill>
                            <a:srgbClr val="000000"/>
                          </a:solidFill>
                          <a:sym typeface="Symbol" panose="05050102010706020507" pitchFamily="18" charset="2"/>
                        </a:rPr>
                        <a:t> x (1</a:t>
                      </a:r>
                      <a:r>
                        <a:rPr lang="pt-BR" altLang="pt-BR" sz="2000" kern="0" dirty="0" smtClean="0">
                          <a:solidFill>
                            <a:srgbClr val="000000"/>
                          </a:solidFill>
                          <a:sym typeface="Symbol" panose="05050102010706020507" pitchFamily="18" charset="2"/>
                        </a:rPr>
                        <a:t>+ 8,0%) - 1</a:t>
                      </a: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36,80% a.a.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- 10,00% a.a.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Juros</a:t>
                      </a:r>
                      <a:r>
                        <a:rPr lang="pt-BR" sz="2000" baseline="0" dirty="0" smtClean="0"/>
                        <a:t> pagos (em R$)</a:t>
                      </a: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5.520.000,00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 -</a:t>
                      </a:r>
                      <a:r>
                        <a:rPr lang="pt-BR" sz="2000" baseline="0" dirty="0" smtClean="0"/>
                        <a:t> 1</a:t>
                      </a:r>
                      <a:r>
                        <a:rPr lang="pt-BR" sz="2000" dirty="0" smtClean="0"/>
                        <a:t>.500.000,00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Taxa </a:t>
                      </a:r>
                      <a:r>
                        <a:rPr lang="pt-BR" sz="2000" b="1" dirty="0" err="1" smtClean="0"/>
                        <a:t>pré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26</a:t>
                      </a:r>
                      <a:r>
                        <a:rPr lang="pt-BR" sz="2000" b="1" baseline="0" dirty="0" smtClean="0"/>
                        <a:t>% a.a.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26</a:t>
                      </a:r>
                      <a:r>
                        <a:rPr lang="pt-BR" sz="2000" b="1" baseline="0" dirty="0" smtClean="0"/>
                        <a:t>% a.a.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Juros </a:t>
                      </a:r>
                      <a:r>
                        <a:rPr lang="pt-BR" sz="2000" dirty="0" err="1" smtClean="0"/>
                        <a:t>pré</a:t>
                      </a:r>
                      <a:r>
                        <a:rPr lang="pt-BR" sz="2000" dirty="0" smtClean="0"/>
                        <a:t> (em R$)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3.900.000,00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3.900.000,00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Resultado SWAP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+ 1.620.000,00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- 5.400.000,00</a:t>
                      </a:r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63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7" grpId="0"/>
      <p:bldP spid="2" grpId="0" animBg="1"/>
      <p:bldP spid="142338" grpId="0" build="p"/>
      <p:bldP spid="10" grpId="0"/>
      <p:bldP spid="4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31762" y="262679"/>
            <a:ext cx="8880475" cy="4351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lphaUcPeriod" startAt="2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investidor quer apostar na alta do dólar e um banco não acredita nisso. Desse modo, celebram um contrato de swap no valor nocional de R$ 4,4 milhões. Nesse contrato, o banco fica ativo em taxa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fixada de 20% a.a. e a empresa fica ativa em variação cambial + juros de 7% a.a., por três meses. A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ptax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inicial do contrato estava em R$ 2,20/US$ e a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ptax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final em R$ 2,30/US</a:t>
            </a: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$.</a:t>
            </a:r>
          </a:p>
          <a:p>
            <a:pPr marL="971550" lvl="1" indent="-514350" algn="just">
              <a:lnSpc>
                <a:spcPct val="107000"/>
              </a:lnSpc>
              <a:spcAft>
                <a:spcPts val="800"/>
              </a:spcAft>
              <a:buAutoNum type="romanUcPeriod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foi o resultado financeiro para o especulador (investidor)?</a:t>
            </a:r>
          </a:p>
          <a:p>
            <a:pPr marL="971550" lvl="1" indent="-514350" algn="just">
              <a:lnSpc>
                <a:spcPct val="107000"/>
              </a:lnSpc>
              <a:spcAft>
                <a:spcPts val="800"/>
              </a:spcAft>
              <a:buAutoNum type="romanUcPeriod"/>
            </a:pP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é a taxa </a:t>
            </a:r>
            <a:r>
              <a:rPr lang="pt-BR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ptax</a:t>
            </a:r>
            <a:r>
              <a:rPr lang="pt-BR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equilíbrio?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endParaRPr lang="pt-BR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33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sel 7"/>
          <p:cNvSpPr/>
          <p:nvPr/>
        </p:nvSpPr>
        <p:spPr>
          <a:xfrm>
            <a:off x="5503026" y="644100"/>
            <a:ext cx="2255520" cy="548800"/>
          </a:xfrm>
          <a:prstGeom prst="beve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523346" y="649657"/>
            <a:ext cx="225552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pt-BR" altLang="pt-BR" sz="2800" kern="0" dirty="0" smtClean="0">
                <a:solidFill>
                  <a:schemeClr val="tx1"/>
                </a:solidFill>
                <a:sym typeface="Symbol" panose="05050102010706020507" pitchFamily="18" charset="2"/>
              </a:rPr>
              <a:t>Banco</a:t>
            </a:r>
            <a:endParaRPr lang="pt-BR" altLang="pt-BR" sz="2800" kern="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406276" y="308502"/>
            <a:ext cx="2207715" cy="120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pt-BR" altLang="pt-BR" sz="2200" kern="0" dirty="0">
                <a:solidFill>
                  <a:srgbClr val="000000"/>
                </a:solidFill>
                <a:sym typeface="Symbol" panose="05050102010706020507" pitchFamily="18" charset="2"/>
              </a:rPr>
              <a:t>VC + </a:t>
            </a: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7,0%/4</a:t>
            </a:r>
          </a:p>
          <a:p>
            <a:pPr marL="0" indent="0" algn="ctr" eaLnBrk="1" hangingPunct="1">
              <a:buNone/>
            </a:pPr>
            <a:endParaRPr lang="pt-BR" altLang="pt-BR" sz="2200" kern="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0" indent="0" algn="ctr" eaLnBrk="1" hangingPunct="1">
              <a:buNone/>
            </a:pP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(1+20%)</a:t>
            </a:r>
            <a:r>
              <a:rPr lang="pt-BR" altLang="pt-BR" sz="2200" kern="0" baseline="30000" dirty="0" smtClean="0">
                <a:solidFill>
                  <a:srgbClr val="000000"/>
                </a:solidFill>
                <a:sym typeface="Symbol" panose="05050102010706020507" pitchFamily="18" charset="2"/>
              </a:rPr>
              <a:t>0,25 </a:t>
            </a:r>
            <a:r>
              <a:rPr lang="pt-BR" altLang="pt-BR" sz="22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- 1</a:t>
            </a:r>
          </a:p>
        </p:txBody>
      </p:sp>
      <p:sp>
        <p:nvSpPr>
          <p:cNvPr id="2" name="Bisel 1"/>
          <p:cNvSpPr/>
          <p:nvPr/>
        </p:nvSpPr>
        <p:spPr>
          <a:xfrm>
            <a:off x="1313317" y="636400"/>
            <a:ext cx="2255520" cy="548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03186" y="644100"/>
            <a:ext cx="2150411" cy="5488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pt-BR" altLang="pt-BR" sz="2800" dirty="0" smtClean="0">
                <a:solidFill>
                  <a:schemeClr val="tx1"/>
                </a:solidFill>
                <a:sym typeface="Symbol" panose="05050102010706020507" pitchFamily="18" charset="2"/>
              </a:rPr>
              <a:t>Empresa</a:t>
            </a:r>
            <a:endParaRPr lang="pt-BR" altLang="pt-BR" sz="2800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14" name="Seta para a esquerda 13"/>
          <p:cNvSpPr/>
          <p:nvPr/>
        </p:nvSpPr>
        <p:spPr>
          <a:xfrm>
            <a:off x="3584076" y="786500"/>
            <a:ext cx="1888469" cy="12192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esquerda 14"/>
          <p:cNvSpPr/>
          <p:nvPr/>
        </p:nvSpPr>
        <p:spPr>
          <a:xfrm rot="10800000">
            <a:off x="3594236" y="959219"/>
            <a:ext cx="1888469" cy="121920"/>
          </a:xfrm>
          <a:prstGeom prst="leftArrow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201824"/>
              </p:ext>
            </p:extLst>
          </p:nvPr>
        </p:nvGraphicFramePr>
        <p:xfrm>
          <a:off x="1158317" y="1996017"/>
          <a:ext cx="6837367" cy="3962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56763"/>
                <a:gridCol w="2780604"/>
              </a:tblGrid>
              <a:tr h="39495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Para a Empresa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R$</a:t>
                      </a:r>
                      <a:endParaRPr lang="pt-BR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Principal em R$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4</a:t>
                      </a:r>
                      <a:r>
                        <a:rPr lang="pt-BR" sz="2000" baseline="0" dirty="0" smtClean="0"/>
                        <a:t>.400.000,00</a:t>
                      </a:r>
                      <a:endParaRPr lang="pt-B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Variação Cambial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2,30/2,20 -1= 4,55%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pt-BR" sz="2000" kern="0" dirty="0" smtClean="0">
                          <a:solidFill>
                            <a:srgbClr val="000000"/>
                          </a:solidFill>
                          <a:sym typeface="Symbol" panose="05050102010706020507" pitchFamily="18" charset="2"/>
                        </a:rPr>
                        <a:t>(1+VC)</a:t>
                      </a:r>
                      <a:r>
                        <a:rPr lang="pt-BR" altLang="pt-BR" sz="2000" kern="0" baseline="0" dirty="0" smtClean="0">
                          <a:solidFill>
                            <a:srgbClr val="000000"/>
                          </a:solidFill>
                          <a:sym typeface="Symbol" panose="05050102010706020507" pitchFamily="18" charset="2"/>
                        </a:rPr>
                        <a:t> x (1</a:t>
                      </a:r>
                      <a:r>
                        <a:rPr lang="pt-BR" altLang="pt-BR" sz="2000" kern="0" dirty="0" smtClean="0">
                          <a:solidFill>
                            <a:srgbClr val="000000"/>
                          </a:solidFill>
                          <a:sym typeface="Symbol" panose="05050102010706020507" pitchFamily="18" charset="2"/>
                        </a:rPr>
                        <a:t>+ 7,0%/4) - 1</a:t>
                      </a: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6,37% a.t.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Juros</a:t>
                      </a:r>
                      <a:r>
                        <a:rPr lang="pt-BR" sz="2000" baseline="0" dirty="0" smtClean="0"/>
                        <a:t> </a:t>
                      </a:r>
                      <a:r>
                        <a:rPr lang="pt-BR" sz="2000" dirty="0" smtClean="0"/>
                        <a:t>recebidos</a:t>
                      </a:r>
                      <a:r>
                        <a:rPr lang="pt-BR" sz="2000" baseline="0" dirty="0" smtClean="0"/>
                        <a:t> (em R$)</a:t>
                      </a:r>
                      <a:endParaRPr lang="pt-B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280.280,00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/>
                        <a:t>Taxa </a:t>
                      </a:r>
                      <a:r>
                        <a:rPr lang="pt-BR" sz="2000" b="0" dirty="0" err="1" smtClean="0"/>
                        <a:t>pré</a:t>
                      </a:r>
                      <a:endParaRPr lang="pt-B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baseline="0" dirty="0" smtClean="0"/>
                        <a:t>4,66% a.t.</a:t>
                      </a:r>
                      <a:endParaRPr lang="pt-BR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Juros </a:t>
                      </a:r>
                      <a:r>
                        <a:rPr lang="pt-BR" sz="2000" baseline="0" dirty="0" smtClean="0"/>
                        <a:t>pagos</a:t>
                      </a:r>
                      <a:r>
                        <a:rPr lang="pt-BR" sz="2000" dirty="0" smtClean="0"/>
                        <a:t> (em R$)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205.040,00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Resultado SWAP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+ 75.460,00</a:t>
                      </a:r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45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7" grpId="0"/>
      <p:bldP spid="2" grpId="0" animBg="1"/>
      <p:bldP spid="142338" grpId="0" build="p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061504"/>
              </p:ext>
            </p:extLst>
          </p:nvPr>
        </p:nvGraphicFramePr>
        <p:xfrm>
          <a:off x="504334" y="175260"/>
          <a:ext cx="8135332" cy="650748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668786"/>
                <a:gridCol w="2246480"/>
                <a:gridCol w="1968500"/>
                <a:gridCol w="2251566"/>
              </a:tblGrid>
              <a:tr h="4089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Ptax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Juros </a:t>
                      </a:r>
                      <a:r>
                        <a:rPr lang="pt-BR" sz="2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pré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VC + 7</a:t>
                      </a:r>
                      <a:r>
                        <a:rPr lang="pt-BR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Liquidação Swap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1,8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205.040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-737.000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-942.040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1,9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205.040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-533.500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-738.540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205.040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-330.000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-535.040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205.040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-126.500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-331.540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205.040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77.000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-128.040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2,262919</a:t>
                      </a:r>
                    </a:p>
                  </a:txBody>
                  <a:tcPr marL="7620" marR="7620" marT="7620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205.040</a:t>
                      </a:r>
                    </a:p>
                  </a:txBody>
                  <a:tcPr marL="7620" marR="7620" marT="7620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205.040</a:t>
                      </a:r>
                    </a:p>
                  </a:txBody>
                  <a:tcPr marL="7620" marR="7620" marT="7620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solidFill>
                      <a:srgbClr val="FFFF99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205.040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280.500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75.460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205.040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484.000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278.960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205.040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687.500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482.460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205.040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891.000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685.960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205.040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1.094.500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889.460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205.040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1.298.000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1.092.960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205.040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1.501.500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2800" b="0" i="0" u="none" strike="noStrike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</a:rPr>
                        <a:t>1.296.460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42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2B09-BB54-4CA9-9DFE-B449915F0F3B}" type="slidenum">
              <a:rPr lang="pt-BR" altLang="pt-BR" smtClean="0"/>
              <a:pPr/>
              <a:t>6</a:t>
            </a:fld>
            <a:endParaRPr lang="pt-BR" altLang="pt-BR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605118017"/>
              </p:ext>
            </p:extLst>
          </p:nvPr>
        </p:nvGraphicFramePr>
        <p:xfrm>
          <a:off x="164592" y="576072"/>
          <a:ext cx="8877808" cy="6099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8368537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14107</TotalTime>
  <Words>525</Words>
  <Application>Microsoft Office PowerPoint</Application>
  <PresentationFormat>Apresentação na tela (4:3)</PresentationFormat>
  <Paragraphs>118</Paragraphs>
  <Slides>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Derivativos Financeiros</dc:title>
  <dc:creator>Cliente</dc:creator>
  <cp:lastModifiedBy>USP</cp:lastModifiedBy>
  <cp:revision>186</cp:revision>
  <cp:lastPrinted>2017-06-29T10:41:36Z</cp:lastPrinted>
  <dcterms:created xsi:type="dcterms:W3CDTF">2005-10-15T00:30:50Z</dcterms:created>
  <dcterms:modified xsi:type="dcterms:W3CDTF">2020-05-21T12:36:27Z</dcterms:modified>
</cp:coreProperties>
</file>