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84" r:id="rId3"/>
    <p:sldId id="256" r:id="rId4"/>
    <p:sldId id="277" r:id="rId5"/>
    <p:sldId id="280" r:id="rId6"/>
    <p:sldId id="279" r:id="rId7"/>
    <p:sldId id="281" r:id="rId8"/>
    <p:sldId id="278" r:id="rId9"/>
    <p:sldId id="268" r:id="rId10"/>
    <p:sldId id="269" r:id="rId11"/>
    <p:sldId id="270" r:id="rId12"/>
    <p:sldId id="271" r:id="rId13"/>
    <p:sldId id="272" r:id="rId14"/>
    <p:sldId id="257" r:id="rId15"/>
    <p:sldId id="258" r:id="rId16"/>
    <p:sldId id="259" r:id="rId17"/>
    <p:sldId id="260" r:id="rId18"/>
    <p:sldId id="262" r:id="rId19"/>
    <p:sldId id="263" r:id="rId20"/>
    <p:sldId id="261" r:id="rId21"/>
    <p:sldId id="264" r:id="rId22"/>
    <p:sldId id="265" r:id="rId23"/>
    <p:sldId id="266" r:id="rId24"/>
    <p:sldId id="267" r:id="rId25"/>
    <p:sldId id="273" r:id="rId26"/>
    <p:sldId id="274" r:id="rId27"/>
    <p:sldId id="275" r:id="rId28"/>
    <p:sldId id="283" r:id="rId29"/>
    <p:sldId id="285" r:id="rId30"/>
    <p:sldId id="276" r:id="rId3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D7A"/>
    <a:srgbClr val="0066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51E29E-A113-49A8-8C7C-E27C4ADBC9F7}" type="doc">
      <dgm:prSet loTypeId="urn:microsoft.com/office/officeart/2005/8/layout/process5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pt-BR"/>
        </a:p>
      </dgm:t>
    </dgm:pt>
    <dgm:pt modelId="{1B6A92BC-4F1A-4F51-83EC-C8A7952ACDEC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Introdução</a:t>
          </a:r>
        </a:p>
      </dgm:t>
    </dgm:pt>
    <dgm:pt modelId="{C48DDD23-7BFC-497C-9EFA-DA55F71D0CC2}" type="parTrans" cxnId="{31A5964C-2FB6-46C2-808E-84C01A9B2E2B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DB507E50-6138-49BB-855F-5F202893EF32}" type="sibTrans" cxnId="{31A5964C-2FB6-46C2-808E-84C01A9B2E2B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6B94EC99-966C-40F5-BAE8-F124BB6E62F8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VPL</a:t>
          </a:r>
        </a:p>
      </dgm:t>
    </dgm:pt>
    <dgm:pt modelId="{E3BEC591-057C-43A2-A53E-8C0ACEB90E67}" type="parTrans" cxnId="{F2E55C9B-B47F-45DF-B926-5B7DC461A074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180F23E4-293B-40FB-8FB6-31F8E2C3E96B}" type="sibTrans" cxnId="{F2E55C9B-B47F-45DF-B926-5B7DC461A074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07B3A17E-4552-4CC8-9711-7D4221A19F3D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TIR</a:t>
          </a:r>
        </a:p>
      </dgm:t>
    </dgm:pt>
    <dgm:pt modelId="{B0378523-7F27-47BB-97E2-72756D3CD682}" type="parTrans" cxnId="{D66C7F8C-0736-44AE-AEB4-6B6823C6623E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D30F269E-9E6B-41C3-BA06-022EBC5524F3}" type="sibTrans" cxnId="{D66C7F8C-0736-44AE-AEB4-6B6823C6623E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170B4003-75BD-4107-AB44-EACD538D38C0}">
      <dgm:prSet phldrT="[Texto]"/>
      <dgm:spPr/>
      <dgm:t>
        <a:bodyPr/>
        <a:lstStyle/>
        <a:p>
          <a:r>
            <a:rPr lang="pt-BR" b="1" dirty="0" err="1">
              <a:solidFill>
                <a:schemeClr val="tx1"/>
              </a:solidFill>
            </a:rPr>
            <a:t>Payback</a:t>
          </a:r>
          <a:r>
            <a:rPr lang="pt-BR" b="1" dirty="0">
              <a:solidFill>
                <a:schemeClr val="tx1"/>
              </a:solidFill>
            </a:rPr>
            <a:t> Simples</a:t>
          </a:r>
        </a:p>
      </dgm:t>
    </dgm:pt>
    <dgm:pt modelId="{F51F0EE7-9DCD-4E64-9E54-8B1EE3492DC5}" type="parTrans" cxnId="{718B627E-AFCA-41BA-9CB4-85CD5945266A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04249CEE-A9A5-4FD5-9BBA-39C178669546}" type="sibTrans" cxnId="{718B627E-AFCA-41BA-9CB4-85CD5945266A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02DF1D36-79C5-4075-AF2C-B56059FA0F2E}">
      <dgm:prSet phldrT="[Texto]"/>
      <dgm:spPr/>
      <dgm:t>
        <a:bodyPr/>
        <a:lstStyle/>
        <a:p>
          <a:r>
            <a:rPr lang="pt-BR" b="1" dirty="0" err="1">
              <a:solidFill>
                <a:schemeClr val="tx1"/>
              </a:solidFill>
            </a:rPr>
            <a:t>Payback</a:t>
          </a:r>
          <a:r>
            <a:rPr lang="pt-BR" b="1" dirty="0">
              <a:solidFill>
                <a:schemeClr val="tx1"/>
              </a:solidFill>
            </a:rPr>
            <a:t> Descontado</a:t>
          </a:r>
        </a:p>
      </dgm:t>
    </dgm:pt>
    <dgm:pt modelId="{8643515F-9CB5-4C86-B8A4-7ECD2DE2CCA1}" type="parTrans" cxnId="{2D023E5E-A50F-4D1A-BCA0-620E56E0FDFC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A4DC724B-02D7-43C9-98CC-82980694855E}" type="sibTrans" cxnId="{2D023E5E-A50F-4D1A-BCA0-620E56E0FDFC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BB2FC758-68A5-414C-891C-E7CC8ED90CFF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Índice de Lucratividade</a:t>
          </a:r>
        </a:p>
      </dgm:t>
    </dgm:pt>
    <dgm:pt modelId="{55EB54B3-5B70-49F6-853D-4BBFA29B4DCA}" type="parTrans" cxnId="{083FF3E2-EA2F-473F-8A66-00F015AFC57E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8DAE769F-DD60-4AF8-8E5C-4B51C77379A2}" type="sibTrans" cxnId="{083FF3E2-EA2F-473F-8A66-00F015AFC57E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7FED2C96-E942-4991-B454-ED7016FFCAB7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Conclusão</a:t>
          </a:r>
        </a:p>
      </dgm:t>
    </dgm:pt>
    <dgm:pt modelId="{68FC1290-DC04-431A-A234-59D2542C3345}" type="parTrans" cxnId="{33E2B11D-FF53-42C9-AE6E-F1C34ECA8371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318BAE10-6F0C-407B-80C1-8AF57798BE04}" type="sibTrans" cxnId="{33E2B11D-FF53-42C9-AE6E-F1C34ECA8371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3C56F028-C195-45A6-A6F1-96F0D3D0FD88}">
      <dgm:prSet phldrT="[Texto]"/>
      <dgm:spPr/>
      <dgm:t>
        <a:bodyPr/>
        <a:lstStyle/>
        <a:p>
          <a:r>
            <a:rPr lang="pt-BR" b="1" dirty="0">
              <a:solidFill>
                <a:schemeClr val="tx1"/>
              </a:solidFill>
            </a:rPr>
            <a:t>Referências</a:t>
          </a:r>
        </a:p>
      </dgm:t>
    </dgm:pt>
    <dgm:pt modelId="{2AEA7BCD-FFBF-462E-A5C9-5903F6CD547D}" type="parTrans" cxnId="{91B9643D-AE58-4E67-82AC-FD1B6D5B7E87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1E51C7B0-9F82-4862-A246-87483A597782}" type="sibTrans" cxnId="{91B9643D-AE58-4E67-82AC-FD1B6D5B7E87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557F01C4-8F01-45F2-A23D-1B85A202D311}" type="pres">
      <dgm:prSet presAssocID="{8B51E29E-A113-49A8-8C7C-E27C4ADBC9F7}" presName="diagram" presStyleCnt="0">
        <dgm:presLayoutVars>
          <dgm:dir/>
          <dgm:resizeHandles val="exact"/>
        </dgm:presLayoutVars>
      </dgm:prSet>
      <dgm:spPr/>
    </dgm:pt>
    <dgm:pt modelId="{C27514F2-7A6C-47E8-8657-90BAA407C596}" type="pres">
      <dgm:prSet presAssocID="{1B6A92BC-4F1A-4F51-83EC-C8A7952ACDEC}" presName="node" presStyleLbl="node1" presStyleIdx="0" presStyleCnt="8">
        <dgm:presLayoutVars>
          <dgm:bulletEnabled val="1"/>
        </dgm:presLayoutVars>
      </dgm:prSet>
      <dgm:spPr/>
    </dgm:pt>
    <dgm:pt modelId="{D5B2A3B0-EA00-43E3-A9DC-32D811D1EA36}" type="pres">
      <dgm:prSet presAssocID="{DB507E50-6138-49BB-855F-5F202893EF32}" presName="sibTrans" presStyleLbl="sibTrans2D1" presStyleIdx="0" presStyleCnt="7"/>
      <dgm:spPr/>
    </dgm:pt>
    <dgm:pt modelId="{17DB5A58-B623-4B2E-B8E4-3B517B6DBB51}" type="pres">
      <dgm:prSet presAssocID="{DB507E50-6138-49BB-855F-5F202893EF32}" presName="connectorText" presStyleLbl="sibTrans2D1" presStyleIdx="0" presStyleCnt="7"/>
      <dgm:spPr/>
    </dgm:pt>
    <dgm:pt modelId="{DC58670A-F72A-451B-8233-21A4B64CAB71}" type="pres">
      <dgm:prSet presAssocID="{6B94EC99-966C-40F5-BAE8-F124BB6E62F8}" presName="node" presStyleLbl="node1" presStyleIdx="1" presStyleCnt="8">
        <dgm:presLayoutVars>
          <dgm:bulletEnabled val="1"/>
        </dgm:presLayoutVars>
      </dgm:prSet>
      <dgm:spPr/>
    </dgm:pt>
    <dgm:pt modelId="{3507F14F-1BE1-4100-A79F-B0E41F939432}" type="pres">
      <dgm:prSet presAssocID="{180F23E4-293B-40FB-8FB6-31F8E2C3E96B}" presName="sibTrans" presStyleLbl="sibTrans2D1" presStyleIdx="1" presStyleCnt="7"/>
      <dgm:spPr/>
    </dgm:pt>
    <dgm:pt modelId="{C1EE28E9-BE03-4D2D-8163-50782A9D489A}" type="pres">
      <dgm:prSet presAssocID="{180F23E4-293B-40FB-8FB6-31F8E2C3E96B}" presName="connectorText" presStyleLbl="sibTrans2D1" presStyleIdx="1" presStyleCnt="7"/>
      <dgm:spPr/>
    </dgm:pt>
    <dgm:pt modelId="{298F9930-088B-427E-882E-AC5A19CDC841}" type="pres">
      <dgm:prSet presAssocID="{07B3A17E-4552-4CC8-9711-7D4221A19F3D}" presName="node" presStyleLbl="node1" presStyleIdx="2" presStyleCnt="8">
        <dgm:presLayoutVars>
          <dgm:bulletEnabled val="1"/>
        </dgm:presLayoutVars>
      </dgm:prSet>
      <dgm:spPr/>
    </dgm:pt>
    <dgm:pt modelId="{BDC4B404-7873-4383-AE51-FFC7C33EA7B5}" type="pres">
      <dgm:prSet presAssocID="{D30F269E-9E6B-41C3-BA06-022EBC5524F3}" presName="sibTrans" presStyleLbl="sibTrans2D1" presStyleIdx="2" presStyleCnt="7"/>
      <dgm:spPr/>
    </dgm:pt>
    <dgm:pt modelId="{2D72E976-BA0C-488A-ACA1-8BA89D3BD335}" type="pres">
      <dgm:prSet presAssocID="{D30F269E-9E6B-41C3-BA06-022EBC5524F3}" presName="connectorText" presStyleLbl="sibTrans2D1" presStyleIdx="2" presStyleCnt="7"/>
      <dgm:spPr/>
    </dgm:pt>
    <dgm:pt modelId="{D46D3541-737B-477B-A4D4-205AA07757C6}" type="pres">
      <dgm:prSet presAssocID="{170B4003-75BD-4107-AB44-EACD538D38C0}" presName="node" presStyleLbl="node1" presStyleIdx="3" presStyleCnt="8">
        <dgm:presLayoutVars>
          <dgm:bulletEnabled val="1"/>
        </dgm:presLayoutVars>
      </dgm:prSet>
      <dgm:spPr/>
    </dgm:pt>
    <dgm:pt modelId="{2C5F1750-1EB7-4E99-B27F-389780E8F5EA}" type="pres">
      <dgm:prSet presAssocID="{04249CEE-A9A5-4FD5-9BBA-39C178669546}" presName="sibTrans" presStyleLbl="sibTrans2D1" presStyleIdx="3" presStyleCnt="7"/>
      <dgm:spPr/>
    </dgm:pt>
    <dgm:pt modelId="{C8776497-08CD-4CB6-BA94-FF698FD65D49}" type="pres">
      <dgm:prSet presAssocID="{04249CEE-A9A5-4FD5-9BBA-39C178669546}" presName="connectorText" presStyleLbl="sibTrans2D1" presStyleIdx="3" presStyleCnt="7"/>
      <dgm:spPr/>
    </dgm:pt>
    <dgm:pt modelId="{9ECD15CE-D539-40FB-8FFD-A9A79EB29677}" type="pres">
      <dgm:prSet presAssocID="{02DF1D36-79C5-4075-AF2C-B56059FA0F2E}" presName="node" presStyleLbl="node1" presStyleIdx="4" presStyleCnt="8">
        <dgm:presLayoutVars>
          <dgm:bulletEnabled val="1"/>
        </dgm:presLayoutVars>
      </dgm:prSet>
      <dgm:spPr/>
    </dgm:pt>
    <dgm:pt modelId="{631DB1D7-0867-4B84-92A3-E07A4D68D002}" type="pres">
      <dgm:prSet presAssocID="{A4DC724B-02D7-43C9-98CC-82980694855E}" presName="sibTrans" presStyleLbl="sibTrans2D1" presStyleIdx="4" presStyleCnt="7"/>
      <dgm:spPr/>
    </dgm:pt>
    <dgm:pt modelId="{BA53E997-CFE6-4453-8451-382840B01FA5}" type="pres">
      <dgm:prSet presAssocID="{A4DC724B-02D7-43C9-98CC-82980694855E}" presName="connectorText" presStyleLbl="sibTrans2D1" presStyleIdx="4" presStyleCnt="7"/>
      <dgm:spPr/>
    </dgm:pt>
    <dgm:pt modelId="{D741E59A-03D8-4F65-A14D-8076347C489B}" type="pres">
      <dgm:prSet presAssocID="{BB2FC758-68A5-414C-891C-E7CC8ED90CFF}" presName="node" presStyleLbl="node1" presStyleIdx="5" presStyleCnt="8">
        <dgm:presLayoutVars>
          <dgm:bulletEnabled val="1"/>
        </dgm:presLayoutVars>
      </dgm:prSet>
      <dgm:spPr/>
    </dgm:pt>
    <dgm:pt modelId="{E3EE8B0E-8156-4354-945B-C4B48B45A1FC}" type="pres">
      <dgm:prSet presAssocID="{8DAE769F-DD60-4AF8-8E5C-4B51C77379A2}" presName="sibTrans" presStyleLbl="sibTrans2D1" presStyleIdx="5" presStyleCnt="7"/>
      <dgm:spPr/>
    </dgm:pt>
    <dgm:pt modelId="{B1B53AA3-35AE-48EA-B887-DB83C4AE2AD0}" type="pres">
      <dgm:prSet presAssocID="{8DAE769F-DD60-4AF8-8E5C-4B51C77379A2}" presName="connectorText" presStyleLbl="sibTrans2D1" presStyleIdx="5" presStyleCnt="7"/>
      <dgm:spPr/>
    </dgm:pt>
    <dgm:pt modelId="{506CF77E-7281-40D2-B5F9-9A8F914517D0}" type="pres">
      <dgm:prSet presAssocID="{7FED2C96-E942-4991-B454-ED7016FFCAB7}" presName="node" presStyleLbl="node1" presStyleIdx="6" presStyleCnt="8">
        <dgm:presLayoutVars>
          <dgm:bulletEnabled val="1"/>
        </dgm:presLayoutVars>
      </dgm:prSet>
      <dgm:spPr/>
    </dgm:pt>
    <dgm:pt modelId="{7585B308-7EC9-4D36-9E00-5A657F84D746}" type="pres">
      <dgm:prSet presAssocID="{318BAE10-6F0C-407B-80C1-8AF57798BE04}" presName="sibTrans" presStyleLbl="sibTrans2D1" presStyleIdx="6" presStyleCnt="7"/>
      <dgm:spPr/>
    </dgm:pt>
    <dgm:pt modelId="{19118D7B-F723-4F8B-B5DC-52B97B483FEC}" type="pres">
      <dgm:prSet presAssocID="{318BAE10-6F0C-407B-80C1-8AF57798BE04}" presName="connectorText" presStyleLbl="sibTrans2D1" presStyleIdx="6" presStyleCnt="7"/>
      <dgm:spPr/>
    </dgm:pt>
    <dgm:pt modelId="{04F86753-62C8-4B42-B759-69E9A622FDCF}" type="pres">
      <dgm:prSet presAssocID="{3C56F028-C195-45A6-A6F1-96F0D3D0FD88}" presName="node" presStyleLbl="node1" presStyleIdx="7" presStyleCnt="8">
        <dgm:presLayoutVars>
          <dgm:bulletEnabled val="1"/>
        </dgm:presLayoutVars>
      </dgm:prSet>
      <dgm:spPr/>
    </dgm:pt>
  </dgm:ptLst>
  <dgm:cxnLst>
    <dgm:cxn modelId="{C5998301-F923-47EA-8803-D5337E79C98A}" type="presOf" srcId="{318BAE10-6F0C-407B-80C1-8AF57798BE04}" destId="{19118D7B-F723-4F8B-B5DC-52B97B483FEC}" srcOrd="1" destOrd="0" presId="urn:microsoft.com/office/officeart/2005/8/layout/process5"/>
    <dgm:cxn modelId="{26D1D804-DDBB-4DBB-A732-1770D68D4827}" type="presOf" srcId="{A4DC724B-02D7-43C9-98CC-82980694855E}" destId="{BA53E997-CFE6-4453-8451-382840B01FA5}" srcOrd="1" destOrd="0" presId="urn:microsoft.com/office/officeart/2005/8/layout/process5"/>
    <dgm:cxn modelId="{33E2B11D-FF53-42C9-AE6E-F1C34ECA8371}" srcId="{8B51E29E-A113-49A8-8C7C-E27C4ADBC9F7}" destId="{7FED2C96-E942-4991-B454-ED7016FFCAB7}" srcOrd="6" destOrd="0" parTransId="{68FC1290-DC04-431A-A234-59D2542C3345}" sibTransId="{318BAE10-6F0C-407B-80C1-8AF57798BE04}"/>
    <dgm:cxn modelId="{F5FA2F26-12C8-401C-BECC-EDD0F8D3AEF1}" type="presOf" srcId="{04249CEE-A9A5-4FD5-9BBA-39C178669546}" destId="{C8776497-08CD-4CB6-BA94-FF698FD65D49}" srcOrd="1" destOrd="0" presId="urn:microsoft.com/office/officeart/2005/8/layout/process5"/>
    <dgm:cxn modelId="{65508B2D-D3AA-4F67-AFBB-F83044EA2475}" type="presOf" srcId="{7FED2C96-E942-4991-B454-ED7016FFCAB7}" destId="{506CF77E-7281-40D2-B5F9-9A8F914517D0}" srcOrd="0" destOrd="0" presId="urn:microsoft.com/office/officeart/2005/8/layout/process5"/>
    <dgm:cxn modelId="{85B1D33C-673A-4D04-9130-39573486A143}" type="presOf" srcId="{02DF1D36-79C5-4075-AF2C-B56059FA0F2E}" destId="{9ECD15CE-D539-40FB-8FFD-A9A79EB29677}" srcOrd="0" destOrd="0" presId="urn:microsoft.com/office/officeart/2005/8/layout/process5"/>
    <dgm:cxn modelId="{91B9643D-AE58-4E67-82AC-FD1B6D5B7E87}" srcId="{8B51E29E-A113-49A8-8C7C-E27C4ADBC9F7}" destId="{3C56F028-C195-45A6-A6F1-96F0D3D0FD88}" srcOrd="7" destOrd="0" parTransId="{2AEA7BCD-FFBF-462E-A5C9-5903F6CD547D}" sibTransId="{1E51C7B0-9F82-4862-A246-87483A597782}"/>
    <dgm:cxn modelId="{2D023E5E-A50F-4D1A-BCA0-620E56E0FDFC}" srcId="{8B51E29E-A113-49A8-8C7C-E27C4ADBC9F7}" destId="{02DF1D36-79C5-4075-AF2C-B56059FA0F2E}" srcOrd="4" destOrd="0" parTransId="{8643515F-9CB5-4C86-B8A4-7ECD2DE2CCA1}" sibTransId="{A4DC724B-02D7-43C9-98CC-82980694855E}"/>
    <dgm:cxn modelId="{7FA01241-5AA0-407C-BBA6-8CA1A3B91047}" type="presOf" srcId="{3C56F028-C195-45A6-A6F1-96F0D3D0FD88}" destId="{04F86753-62C8-4B42-B759-69E9A622FDCF}" srcOrd="0" destOrd="0" presId="urn:microsoft.com/office/officeart/2005/8/layout/process5"/>
    <dgm:cxn modelId="{EA844342-F739-41C9-98FC-29E93D51DAFF}" type="presOf" srcId="{180F23E4-293B-40FB-8FB6-31F8E2C3E96B}" destId="{3507F14F-1BE1-4100-A79F-B0E41F939432}" srcOrd="0" destOrd="0" presId="urn:microsoft.com/office/officeart/2005/8/layout/process5"/>
    <dgm:cxn modelId="{2117B366-DCD4-4D30-9C74-8C999EE74FBE}" type="presOf" srcId="{180F23E4-293B-40FB-8FB6-31F8E2C3E96B}" destId="{C1EE28E9-BE03-4D2D-8163-50782A9D489A}" srcOrd="1" destOrd="0" presId="urn:microsoft.com/office/officeart/2005/8/layout/process5"/>
    <dgm:cxn modelId="{31A5964C-2FB6-46C2-808E-84C01A9B2E2B}" srcId="{8B51E29E-A113-49A8-8C7C-E27C4ADBC9F7}" destId="{1B6A92BC-4F1A-4F51-83EC-C8A7952ACDEC}" srcOrd="0" destOrd="0" parTransId="{C48DDD23-7BFC-497C-9EFA-DA55F71D0CC2}" sibTransId="{DB507E50-6138-49BB-855F-5F202893EF32}"/>
    <dgm:cxn modelId="{A58C8450-5FD2-46E4-AF79-0F3B40C84245}" type="presOf" srcId="{D30F269E-9E6B-41C3-BA06-022EBC5524F3}" destId="{2D72E976-BA0C-488A-ACA1-8BA89D3BD335}" srcOrd="1" destOrd="0" presId="urn:microsoft.com/office/officeart/2005/8/layout/process5"/>
    <dgm:cxn modelId="{0A0A6059-164D-4BCE-89C5-660D817C6B26}" type="presOf" srcId="{A4DC724B-02D7-43C9-98CC-82980694855E}" destId="{631DB1D7-0867-4B84-92A3-E07A4D68D002}" srcOrd="0" destOrd="0" presId="urn:microsoft.com/office/officeart/2005/8/layout/process5"/>
    <dgm:cxn modelId="{718B627E-AFCA-41BA-9CB4-85CD5945266A}" srcId="{8B51E29E-A113-49A8-8C7C-E27C4ADBC9F7}" destId="{170B4003-75BD-4107-AB44-EACD538D38C0}" srcOrd="3" destOrd="0" parTransId="{F51F0EE7-9DCD-4E64-9E54-8B1EE3492DC5}" sibTransId="{04249CEE-A9A5-4FD5-9BBA-39C178669546}"/>
    <dgm:cxn modelId="{D66C7F8C-0736-44AE-AEB4-6B6823C6623E}" srcId="{8B51E29E-A113-49A8-8C7C-E27C4ADBC9F7}" destId="{07B3A17E-4552-4CC8-9711-7D4221A19F3D}" srcOrd="2" destOrd="0" parTransId="{B0378523-7F27-47BB-97E2-72756D3CD682}" sibTransId="{D30F269E-9E6B-41C3-BA06-022EBC5524F3}"/>
    <dgm:cxn modelId="{82F5B596-08B7-46E3-B6BB-E049D6AC80A9}" type="presOf" srcId="{DB507E50-6138-49BB-855F-5F202893EF32}" destId="{17DB5A58-B623-4B2E-B8E4-3B517B6DBB51}" srcOrd="1" destOrd="0" presId="urn:microsoft.com/office/officeart/2005/8/layout/process5"/>
    <dgm:cxn modelId="{F2E55C9B-B47F-45DF-B926-5B7DC461A074}" srcId="{8B51E29E-A113-49A8-8C7C-E27C4ADBC9F7}" destId="{6B94EC99-966C-40F5-BAE8-F124BB6E62F8}" srcOrd="1" destOrd="0" parTransId="{E3BEC591-057C-43A2-A53E-8C0ACEB90E67}" sibTransId="{180F23E4-293B-40FB-8FB6-31F8E2C3E96B}"/>
    <dgm:cxn modelId="{6FFD44A4-9CB0-433F-9883-293050F83E91}" type="presOf" srcId="{318BAE10-6F0C-407B-80C1-8AF57798BE04}" destId="{7585B308-7EC9-4D36-9E00-5A657F84D746}" srcOrd="0" destOrd="0" presId="urn:microsoft.com/office/officeart/2005/8/layout/process5"/>
    <dgm:cxn modelId="{14D524AE-03C5-4CDB-97AA-092CD48C47E6}" type="presOf" srcId="{1B6A92BC-4F1A-4F51-83EC-C8A7952ACDEC}" destId="{C27514F2-7A6C-47E8-8657-90BAA407C596}" srcOrd="0" destOrd="0" presId="urn:microsoft.com/office/officeart/2005/8/layout/process5"/>
    <dgm:cxn modelId="{317202BC-4C59-44EF-AFFA-E4118210992A}" type="presOf" srcId="{170B4003-75BD-4107-AB44-EACD538D38C0}" destId="{D46D3541-737B-477B-A4D4-205AA07757C6}" srcOrd="0" destOrd="0" presId="urn:microsoft.com/office/officeart/2005/8/layout/process5"/>
    <dgm:cxn modelId="{C8DBFACA-5E82-47E5-BDEA-0F28C6FE2F3A}" type="presOf" srcId="{07B3A17E-4552-4CC8-9711-7D4221A19F3D}" destId="{298F9930-088B-427E-882E-AC5A19CDC841}" srcOrd="0" destOrd="0" presId="urn:microsoft.com/office/officeart/2005/8/layout/process5"/>
    <dgm:cxn modelId="{E5B23CCC-2A79-4617-9F28-49E1C32C2A89}" type="presOf" srcId="{D30F269E-9E6B-41C3-BA06-022EBC5524F3}" destId="{BDC4B404-7873-4383-AE51-FFC7C33EA7B5}" srcOrd="0" destOrd="0" presId="urn:microsoft.com/office/officeart/2005/8/layout/process5"/>
    <dgm:cxn modelId="{12581BD0-BBC3-433D-A8FB-CC2CD79CDBF4}" type="presOf" srcId="{04249CEE-A9A5-4FD5-9BBA-39C178669546}" destId="{2C5F1750-1EB7-4E99-B27F-389780E8F5EA}" srcOrd="0" destOrd="0" presId="urn:microsoft.com/office/officeart/2005/8/layout/process5"/>
    <dgm:cxn modelId="{74B86BD4-A3C5-4CB3-BF23-A7B8828F2532}" type="presOf" srcId="{BB2FC758-68A5-414C-891C-E7CC8ED90CFF}" destId="{D741E59A-03D8-4F65-A14D-8076347C489B}" srcOrd="0" destOrd="0" presId="urn:microsoft.com/office/officeart/2005/8/layout/process5"/>
    <dgm:cxn modelId="{08434EE0-F271-4BB8-BEAA-A2EA0873675A}" type="presOf" srcId="{8B51E29E-A113-49A8-8C7C-E27C4ADBC9F7}" destId="{557F01C4-8F01-45F2-A23D-1B85A202D311}" srcOrd="0" destOrd="0" presId="urn:microsoft.com/office/officeart/2005/8/layout/process5"/>
    <dgm:cxn modelId="{083FF3E2-EA2F-473F-8A66-00F015AFC57E}" srcId="{8B51E29E-A113-49A8-8C7C-E27C4ADBC9F7}" destId="{BB2FC758-68A5-414C-891C-E7CC8ED90CFF}" srcOrd="5" destOrd="0" parTransId="{55EB54B3-5B70-49F6-853D-4BBFA29B4DCA}" sibTransId="{8DAE769F-DD60-4AF8-8E5C-4B51C77379A2}"/>
    <dgm:cxn modelId="{46329EEE-723A-4E95-B255-0A33160436BB}" type="presOf" srcId="{6B94EC99-966C-40F5-BAE8-F124BB6E62F8}" destId="{DC58670A-F72A-451B-8233-21A4B64CAB71}" srcOrd="0" destOrd="0" presId="urn:microsoft.com/office/officeart/2005/8/layout/process5"/>
    <dgm:cxn modelId="{D68AAFEE-C1CF-4C53-BF0B-76C597F4D6CC}" type="presOf" srcId="{8DAE769F-DD60-4AF8-8E5C-4B51C77379A2}" destId="{B1B53AA3-35AE-48EA-B887-DB83C4AE2AD0}" srcOrd="1" destOrd="0" presId="urn:microsoft.com/office/officeart/2005/8/layout/process5"/>
    <dgm:cxn modelId="{948F6EF6-64B8-4BC9-A9F6-63C8875F4D81}" type="presOf" srcId="{8DAE769F-DD60-4AF8-8E5C-4B51C77379A2}" destId="{E3EE8B0E-8156-4354-945B-C4B48B45A1FC}" srcOrd="0" destOrd="0" presId="urn:microsoft.com/office/officeart/2005/8/layout/process5"/>
    <dgm:cxn modelId="{EC28D4FA-CA35-42A0-B203-CA8958D56FC6}" type="presOf" srcId="{DB507E50-6138-49BB-855F-5F202893EF32}" destId="{D5B2A3B0-EA00-43E3-A9DC-32D811D1EA36}" srcOrd="0" destOrd="0" presId="urn:microsoft.com/office/officeart/2005/8/layout/process5"/>
    <dgm:cxn modelId="{9590F132-B77B-4FA1-9A33-6139507AD5F1}" type="presParOf" srcId="{557F01C4-8F01-45F2-A23D-1B85A202D311}" destId="{C27514F2-7A6C-47E8-8657-90BAA407C596}" srcOrd="0" destOrd="0" presId="urn:microsoft.com/office/officeart/2005/8/layout/process5"/>
    <dgm:cxn modelId="{92B438E4-90DA-45BD-8A0C-53B46BC599EB}" type="presParOf" srcId="{557F01C4-8F01-45F2-A23D-1B85A202D311}" destId="{D5B2A3B0-EA00-43E3-A9DC-32D811D1EA36}" srcOrd="1" destOrd="0" presId="urn:microsoft.com/office/officeart/2005/8/layout/process5"/>
    <dgm:cxn modelId="{FB2F2885-5776-4616-9EB6-FA51CFF4D998}" type="presParOf" srcId="{D5B2A3B0-EA00-43E3-A9DC-32D811D1EA36}" destId="{17DB5A58-B623-4B2E-B8E4-3B517B6DBB51}" srcOrd="0" destOrd="0" presId="urn:microsoft.com/office/officeart/2005/8/layout/process5"/>
    <dgm:cxn modelId="{D5524A9E-98CF-488B-873C-10B7E0A8F051}" type="presParOf" srcId="{557F01C4-8F01-45F2-A23D-1B85A202D311}" destId="{DC58670A-F72A-451B-8233-21A4B64CAB71}" srcOrd="2" destOrd="0" presId="urn:microsoft.com/office/officeart/2005/8/layout/process5"/>
    <dgm:cxn modelId="{01DAF355-FC77-413C-AE04-F375BF025EB7}" type="presParOf" srcId="{557F01C4-8F01-45F2-A23D-1B85A202D311}" destId="{3507F14F-1BE1-4100-A79F-B0E41F939432}" srcOrd="3" destOrd="0" presId="urn:microsoft.com/office/officeart/2005/8/layout/process5"/>
    <dgm:cxn modelId="{0D49EDD5-7B96-40CB-85E9-52F51912D7F5}" type="presParOf" srcId="{3507F14F-1BE1-4100-A79F-B0E41F939432}" destId="{C1EE28E9-BE03-4D2D-8163-50782A9D489A}" srcOrd="0" destOrd="0" presId="urn:microsoft.com/office/officeart/2005/8/layout/process5"/>
    <dgm:cxn modelId="{B08525A4-5FB3-4A6A-A598-271985182677}" type="presParOf" srcId="{557F01C4-8F01-45F2-A23D-1B85A202D311}" destId="{298F9930-088B-427E-882E-AC5A19CDC841}" srcOrd="4" destOrd="0" presId="urn:microsoft.com/office/officeart/2005/8/layout/process5"/>
    <dgm:cxn modelId="{D9591C59-543E-48AB-ABAC-388B41CFCB48}" type="presParOf" srcId="{557F01C4-8F01-45F2-A23D-1B85A202D311}" destId="{BDC4B404-7873-4383-AE51-FFC7C33EA7B5}" srcOrd="5" destOrd="0" presId="urn:microsoft.com/office/officeart/2005/8/layout/process5"/>
    <dgm:cxn modelId="{F9233C4D-708A-458B-B1A1-58B6551866FB}" type="presParOf" srcId="{BDC4B404-7873-4383-AE51-FFC7C33EA7B5}" destId="{2D72E976-BA0C-488A-ACA1-8BA89D3BD335}" srcOrd="0" destOrd="0" presId="urn:microsoft.com/office/officeart/2005/8/layout/process5"/>
    <dgm:cxn modelId="{1A4E869F-8A8B-434B-97B9-7C7737CD43B8}" type="presParOf" srcId="{557F01C4-8F01-45F2-A23D-1B85A202D311}" destId="{D46D3541-737B-477B-A4D4-205AA07757C6}" srcOrd="6" destOrd="0" presId="urn:microsoft.com/office/officeart/2005/8/layout/process5"/>
    <dgm:cxn modelId="{CAB07FA6-4CFB-45FA-B709-737786C987D4}" type="presParOf" srcId="{557F01C4-8F01-45F2-A23D-1B85A202D311}" destId="{2C5F1750-1EB7-4E99-B27F-389780E8F5EA}" srcOrd="7" destOrd="0" presId="urn:microsoft.com/office/officeart/2005/8/layout/process5"/>
    <dgm:cxn modelId="{2A72A1F7-379B-4FE8-BA73-E077E4EFC482}" type="presParOf" srcId="{2C5F1750-1EB7-4E99-B27F-389780E8F5EA}" destId="{C8776497-08CD-4CB6-BA94-FF698FD65D49}" srcOrd="0" destOrd="0" presId="urn:microsoft.com/office/officeart/2005/8/layout/process5"/>
    <dgm:cxn modelId="{6DD448CB-A04D-44C0-ACAD-EDC524C3B56B}" type="presParOf" srcId="{557F01C4-8F01-45F2-A23D-1B85A202D311}" destId="{9ECD15CE-D539-40FB-8FFD-A9A79EB29677}" srcOrd="8" destOrd="0" presId="urn:microsoft.com/office/officeart/2005/8/layout/process5"/>
    <dgm:cxn modelId="{62461459-01D5-4072-B585-4BB510A853B7}" type="presParOf" srcId="{557F01C4-8F01-45F2-A23D-1B85A202D311}" destId="{631DB1D7-0867-4B84-92A3-E07A4D68D002}" srcOrd="9" destOrd="0" presId="urn:microsoft.com/office/officeart/2005/8/layout/process5"/>
    <dgm:cxn modelId="{A85DFDC2-DAB7-4EC3-94C2-8AE32173F546}" type="presParOf" srcId="{631DB1D7-0867-4B84-92A3-E07A4D68D002}" destId="{BA53E997-CFE6-4453-8451-382840B01FA5}" srcOrd="0" destOrd="0" presId="urn:microsoft.com/office/officeart/2005/8/layout/process5"/>
    <dgm:cxn modelId="{A92D103D-83D1-4262-B567-53068D085906}" type="presParOf" srcId="{557F01C4-8F01-45F2-A23D-1B85A202D311}" destId="{D741E59A-03D8-4F65-A14D-8076347C489B}" srcOrd="10" destOrd="0" presId="urn:microsoft.com/office/officeart/2005/8/layout/process5"/>
    <dgm:cxn modelId="{489D9AE3-01E8-43C1-8F38-9DE17808EAFE}" type="presParOf" srcId="{557F01C4-8F01-45F2-A23D-1B85A202D311}" destId="{E3EE8B0E-8156-4354-945B-C4B48B45A1FC}" srcOrd="11" destOrd="0" presId="urn:microsoft.com/office/officeart/2005/8/layout/process5"/>
    <dgm:cxn modelId="{3B26242F-BF19-42B0-9AC7-8858CDE86DA8}" type="presParOf" srcId="{E3EE8B0E-8156-4354-945B-C4B48B45A1FC}" destId="{B1B53AA3-35AE-48EA-B887-DB83C4AE2AD0}" srcOrd="0" destOrd="0" presId="urn:microsoft.com/office/officeart/2005/8/layout/process5"/>
    <dgm:cxn modelId="{FBD0B3FC-E549-4981-B5F6-8A176C0F06FD}" type="presParOf" srcId="{557F01C4-8F01-45F2-A23D-1B85A202D311}" destId="{506CF77E-7281-40D2-B5F9-9A8F914517D0}" srcOrd="12" destOrd="0" presId="urn:microsoft.com/office/officeart/2005/8/layout/process5"/>
    <dgm:cxn modelId="{D697F909-8491-4CAA-9FEB-6C636C1524F6}" type="presParOf" srcId="{557F01C4-8F01-45F2-A23D-1B85A202D311}" destId="{7585B308-7EC9-4D36-9E00-5A657F84D746}" srcOrd="13" destOrd="0" presId="urn:microsoft.com/office/officeart/2005/8/layout/process5"/>
    <dgm:cxn modelId="{BD52D837-F85A-4F1D-AC6F-97F6672C27DB}" type="presParOf" srcId="{7585B308-7EC9-4D36-9E00-5A657F84D746}" destId="{19118D7B-F723-4F8B-B5DC-52B97B483FEC}" srcOrd="0" destOrd="0" presId="urn:microsoft.com/office/officeart/2005/8/layout/process5"/>
    <dgm:cxn modelId="{AACF07DD-0EA3-4A18-8CF1-5531927BB252}" type="presParOf" srcId="{557F01C4-8F01-45F2-A23D-1B85A202D311}" destId="{04F86753-62C8-4B42-B759-69E9A622FDCF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B3160D-BA65-4AC2-ABBF-B94A60FD3D73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0947ADB5-5E32-4D93-A1CD-94168C2ECCEC}">
      <dgm:prSet phldrT="[Texto]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r>
            <a:rPr lang="pt-BR" b="1" dirty="0">
              <a:solidFill>
                <a:schemeClr val="tx1"/>
              </a:solidFill>
            </a:rPr>
            <a:t>O projeto vai se pagar?</a:t>
          </a:r>
        </a:p>
      </dgm:t>
    </dgm:pt>
    <dgm:pt modelId="{DC3AB165-2965-4600-94BB-923CE015AA16}" type="parTrans" cxnId="{D230EC9D-4C87-4099-87EF-32E02F9938A2}">
      <dgm:prSet/>
      <dgm:spPr/>
      <dgm:t>
        <a:bodyPr/>
        <a:lstStyle/>
        <a:p>
          <a:endParaRPr lang="pt-BR"/>
        </a:p>
      </dgm:t>
    </dgm:pt>
    <dgm:pt modelId="{C03064E3-5B6D-4F5B-B02F-EE1DCE3265B3}" type="sibTrans" cxnId="{D230EC9D-4C87-4099-87EF-32E02F9938A2}">
      <dgm:prSet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endParaRPr lang="pt-BR"/>
        </a:p>
      </dgm:t>
    </dgm:pt>
    <dgm:pt modelId="{78344493-269B-4DDA-8B33-FFA217A52AD1}">
      <dgm:prSet phldrT="[Texto]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r>
            <a:rPr lang="pt-BR" b="1" dirty="0">
              <a:solidFill>
                <a:schemeClr val="tx1"/>
              </a:solidFill>
            </a:rPr>
            <a:t>O projeto vai aumentar a riqueza dos acionistas ou vai diminuí-la?</a:t>
          </a:r>
        </a:p>
      </dgm:t>
    </dgm:pt>
    <dgm:pt modelId="{1002040C-EDB1-4BCB-BD81-07A59B975E51}" type="parTrans" cxnId="{1DF4260A-BB48-4BA3-BB02-762B94998DEE}">
      <dgm:prSet/>
      <dgm:spPr/>
      <dgm:t>
        <a:bodyPr/>
        <a:lstStyle/>
        <a:p>
          <a:endParaRPr lang="pt-BR"/>
        </a:p>
      </dgm:t>
    </dgm:pt>
    <dgm:pt modelId="{1C2A7FFF-AC12-4783-8AAB-BE6AA563D2F3}" type="sibTrans" cxnId="{1DF4260A-BB48-4BA3-BB02-762B94998DEE}">
      <dgm:prSet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endParaRPr lang="pt-BR"/>
        </a:p>
      </dgm:t>
    </dgm:pt>
    <dgm:pt modelId="{66ED286C-66FE-4943-8BC8-EC85E697A995}">
      <dgm:prSet phldrT="[Texto]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r>
            <a:rPr lang="pt-BR" b="1" dirty="0">
              <a:solidFill>
                <a:schemeClr val="tx1"/>
              </a:solidFill>
            </a:rPr>
            <a:t>Esta é a melhor alternativa de investimentos?</a:t>
          </a:r>
        </a:p>
      </dgm:t>
    </dgm:pt>
    <dgm:pt modelId="{5DD9F04E-631E-4819-92DB-3EF8ED9625B0}" type="parTrans" cxnId="{C1EFD4C8-4802-40E2-8F60-E901CCFFAC74}">
      <dgm:prSet/>
      <dgm:spPr/>
      <dgm:t>
        <a:bodyPr/>
        <a:lstStyle/>
        <a:p>
          <a:endParaRPr lang="pt-BR"/>
        </a:p>
      </dgm:t>
    </dgm:pt>
    <dgm:pt modelId="{3CC22699-32C8-400F-8FBA-B313D3B30B37}" type="sibTrans" cxnId="{C1EFD4C8-4802-40E2-8F60-E901CCFFAC74}">
      <dgm:prSet/>
      <dgm:spPr/>
      <dgm:t>
        <a:bodyPr/>
        <a:lstStyle/>
        <a:p>
          <a:endParaRPr lang="pt-BR"/>
        </a:p>
      </dgm:t>
    </dgm:pt>
    <dgm:pt modelId="{E6EECA78-569E-43D4-99BE-DA65AB28C04D}" type="pres">
      <dgm:prSet presAssocID="{45B3160D-BA65-4AC2-ABBF-B94A60FD3D73}" presName="linearFlow" presStyleCnt="0">
        <dgm:presLayoutVars>
          <dgm:resizeHandles val="exact"/>
        </dgm:presLayoutVars>
      </dgm:prSet>
      <dgm:spPr/>
    </dgm:pt>
    <dgm:pt modelId="{E8BD0466-56FE-417C-A929-C2A7B66965C4}" type="pres">
      <dgm:prSet presAssocID="{0947ADB5-5E32-4D93-A1CD-94168C2ECCEC}" presName="node" presStyleLbl="node1" presStyleIdx="0" presStyleCnt="3">
        <dgm:presLayoutVars>
          <dgm:bulletEnabled val="1"/>
        </dgm:presLayoutVars>
      </dgm:prSet>
      <dgm:spPr/>
    </dgm:pt>
    <dgm:pt modelId="{821FFC1B-365E-46F7-ABFE-45569C40AA51}" type="pres">
      <dgm:prSet presAssocID="{C03064E3-5B6D-4F5B-B02F-EE1DCE3265B3}" presName="sibTrans" presStyleLbl="sibTrans2D1" presStyleIdx="0" presStyleCnt="2"/>
      <dgm:spPr/>
    </dgm:pt>
    <dgm:pt modelId="{BBFA0516-D951-4FE0-ACA9-8CEB4F778A46}" type="pres">
      <dgm:prSet presAssocID="{C03064E3-5B6D-4F5B-B02F-EE1DCE3265B3}" presName="connectorText" presStyleLbl="sibTrans2D1" presStyleIdx="0" presStyleCnt="2"/>
      <dgm:spPr/>
    </dgm:pt>
    <dgm:pt modelId="{984B433A-9B8A-4CE2-AA53-E5AA123CD97A}" type="pres">
      <dgm:prSet presAssocID="{78344493-269B-4DDA-8B33-FFA217A52AD1}" presName="node" presStyleLbl="node1" presStyleIdx="1" presStyleCnt="3">
        <dgm:presLayoutVars>
          <dgm:bulletEnabled val="1"/>
        </dgm:presLayoutVars>
      </dgm:prSet>
      <dgm:spPr/>
    </dgm:pt>
    <dgm:pt modelId="{B274923D-0C6C-42B0-91EC-37CEA72134D5}" type="pres">
      <dgm:prSet presAssocID="{1C2A7FFF-AC12-4783-8AAB-BE6AA563D2F3}" presName="sibTrans" presStyleLbl="sibTrans2D1" presStyleIdx="1" presStyleCnt="2"/>
      <dgm:spPr/>
    </dgm:pt>
    <dgm:pt modelId="{60AFFEA9-B012-44D5-9FA6-3CC574EEFB24}" type="pres">
      <dgm:prSet presAssocID="{1C2A7FFF-AC12-4783-8AAB-BE6AA563D2F3}" presName="connectorText" presStyleLbl="sibTrans2D1" presStyleIdx="1" presStyleCnt="2"/>
      <dgm:spPr/>
    </dgm:pt>
    <dgm:pt modelId="{1C87B5B2-271E-487D-9EBE-7AAC33B2C5FF}" type="pres">
      <dgm:prSet presAssocID="{66ED286C-66FE-4943-8BC8-EC85E697A995}" presName="node" presStyleLbl="node1" presStyleIdx="2" presStyleCnt="3">
        <dgm:presLayoutVars>
          <dgm:bulletEnabled val="1"/>
        </dgm:presLayoutVars>
      </dgm:prSet>
      <dgm:spPr/>
    </dgm:pt>
  </dgm:ptLst>
  <dgm:cxnLst>
    <dgm:cxn modelId="{1DF4260A-BB48-4BA3-BB02-762B94998DEE}" srcId="{45B3160D-BA65-4AC2-ABBF-B94A60FD3D73}" destId="{78344493-269B-4DDA-8B33-FFA217A52AD1}" srcOrd="1" destOrd="0" parTransId="{1002040C-EDB1-4BCB-BD81-07A59B975E51}" sibTransId="{1C2A7FFF-AC12-4783-8AAB-BE6AA563D2F3}"/>
    <dgm:cxn modelId="{4AB0641E-5C11-4549-AEB0-2C97450724AB}" type="presOf" srcId="{66ED286C-66FE-4943-8BC8-EC85E697A995}" destId="{1C87B5B2-271E-487D-9EBE-7AAC33B2C5FF}" srcOrd="0" destOrd="0" presId="urn:microsoft.com/office/officeart/2005/8/layout/process2"/>
    <dgm:cxn modelId="{A6F6BB3E-C90F-4F73-AEC4-54A9B0C20934}" type="presOf" srcId="{1C2A7FFF-AC12-4783-8AAB-BE6AA563D2F3}" destId="{B274923D-0C6C-42B0-91EC-37CEA72134D5}" srcOrd="0" destOrd="0" presId="urn:microsoft.com/office/officeart/2005/8/layout/process2"/>
    <dgm:cxn modelId="{BD95FC61-D24A-4B65-A1D1-1021EDB7E7FD}" type="presOf" srcId="{C03064E3-5B6D-4F5B-B02F-EE1DCE3265B3}" destId="{821FFC1B-365E-46F7-ABFE-45569C40AA51}" srcOrd="0" destOrd="0" presId="urn:microsoft.com/office/officeart/2005/8/layout/process2"/>
    <dgm:cxn modelId="{8980BA55-F21D-4657-9BBA-869BAEA2BA74}" type="presOf" srcId="{45B3160D-BA65-4AC2-ABBF-B94A60FD3D73}" destId="{E6EECA78-569E-43D4-99BE-DA65AB28C04D}" srcOrd="0" destOrd="0" presId="urn:microsoft.com/office/officeart/2005/8/layout/process2"/>
    <dgm:cxn modelId="{BD1BE897-92B3-4D58-9A74-415D2B6C3102}" type="presOf" srcId="{0947ADB5-5E32-4D93-A1CD-94168C2ECCEC}" destId="{E8BD0466-56FE-417C-A929-C2A7B66965C4}" srcOrd="0" destOrd="0" presId="urn:microsoft.com/office/officeart/2005/8/layout/process2"/>
    <dgm:cxn modelId="{D230EC9D-4C87-4099-87EF-32E02F9938A2}" srcId="{45B3160D-BA65-4AC2-ABBF-B94A60FD3D73}" destId="{0947ADB5-5E32-4D93-A1CD-94168C2ECCEC}" srcOrd="0" destOrd="0" parTransId="{DC3AB165-2965-4600-94BB-923CE015AA16}" sibTransId="{C03064E3-5B6D-4F5B-B02F-EE1DCE3265B3}"/>
    <dgm:cxn modelId="{A2066BB6-B40C-41BC-928A-83E00F589B5B}" type="presOf" srcId="{C03064E3-5B6D-4F5B-B02F-EE1DCE3265B3}" destId="{BBFA0516-D951-4FE0-ACA9-8CEB4F778A46}" srcOrd="1" destOrd="0" presId="urn:microsoft.com/office/officeart/2005/8/layout/process2"/>
    <dgm:cxn modelId="{D4A99FC0-1C59-4559-8E3B-9973EAEA5134}" type="presOf" srcId="{1C2A7FFF-AC12-4783-8AAB-BE6AA563D2F3}" destId="{60AFFEA9-B012-44D5-9FA6-3CC574EEFB24}" srcOrd="1" destOrd="0" presId="urn:microsoft.com/office/officeart/2005/8/layout/process2"/>
    <dgm:cxn modelId="{C1EFD4C8-4802-40E2-8F60-E901CCFFAC74}" srcId="{45B3160D-BA65-4AC2-ABBF-B94A60FD3D73}" destId="{66ED286C-66FE-4943-8BC8-EC85E697A995}" srcOrd="2" destOrd="0" parTransId="{5DD9F04E-631E-4819-92DB-3EF8ED9625B0}" sibTransId="{3CC22699-32C8-400F-8FBA-B313D3B30B37}"/>
    <dgm:cxn modelId="{539660DD-4D81-42CE-8395-E116EA46D5EA}" type="presOf" srcId="{78344493-269B-4DDA-8B33-FFA217A52AD1}" destId="{984B433A-9B8A-4CE2-AA53-E5AA123CD97A}" srcOrd="0" destOrd="0" presId="urn:microsoft.com/office/officeart/2005/8/layout/process2"/>
    <dgm:cxn modelId="{EE6761C5-3908-4D2F-9E38-4AB6EB37AED8}" type="presParOf" srcId="{E6EECA78-569E-43D4-99BE-DA65AB28C04D}" destId="{E8BD0466-56FE-417C-A929-C2A7B66965C4}" srcOrd="0" destOrd="0" presId="urn:microsoft.com/office/officeart/2005/8/layout/process2"/>
    <dgm:cxn modelId="{B0035BE7-A36A-461F-AF2E-8DCD14729CD9}" type="presParOf" srcId="{E6EECA78-569E-43D4-99BE-DA65AB28C04D}" destId="{821FFC1B-365E-46F7-ABFE-45569C40AA51}" srcOrd="1" destOrd="0" presId="urn:microsoft.com/office/officeart/2005/8/layout/process2"/>
    <dgm:cxn modelId="{9650C61E-FC41-451F-96A7-168451BFC41A}" type="presParOf" srcId="{821FFC1B-365E-46F7-ABFE-45569C40AA51}" destId="{BBFA0516-D951-4FE0-ACA9-8CEB4F778A46}" srcOrd="0" destOrd="0" presId="urn:microsoft.com/office/officeart/2005/8/layout/process2"/>
    <dgm:cxn modelId="{36D9E61D-F23F-48A7-AE43-AC63FB06B3E3}" type="presParOf" srcId="{E6EECA78-569E-43D4-99BE-DA65AB28C04D}" destId="{984B433A-9B8A-4CE2-AA53-E5AA123CD97A}" srcOrd="2" destOrd="0" presId="urn:microsoft.com/office/officeart/2005/8/layout/process2"/>
    <dgm:cxn modelId="{EE44F5A0-5B96-48A3-8F27-AAA3A6C9D1AF}" type="presParOf" srcId="{E6EECA78-569E-43D4-99BE-DA65AB28C04D}" destId="{B274923D-0C6C-42B0-91EC-37CEA72134D5}" srcOrd="3" destOrd="0" presId="urn:microsoft.com/office/officeart/2005/8/layout/process2"/>
    <dgm:cxn modelId="{309540BB-CFD2-4D37-9473-6370F20272CD}" type="presParOf" srcId="{B274923D-0C6C-42B0-91EC-37CEA72134D5}" destId="{60AFFEA9-B012-44D5-9FA6-3CC574EEFB24}" srcOrd="0" destOrd="0" presId="urn:microsoft.com/office/officeart/2005/8/layout/process2"/>
    <dgm:cxn modelId="{ADBB2DFE-12FE-4188-A58B-ECB416DD841F}" type="presParOf" srcId="{E6EECA78-569E-43D4-99BE-DA65AB28C04D}" destId="{1C87B5B2-271E-487D-9EBE-7AAC33B2C5FF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CA593A-04D4-4457-93BE-23527F60B2E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2EA27AE-25A6-47EA-80DA-7BBB5472C793}">
      <dgm:prSet phldrT="[Texto]"/>
      <dgm:spPr/>
      <dgm:t>
        <a:bodyPr/>
        <a:lstStyle/>
        <a:p>
          <a:r>
            <a:rPr lang="pt-BR" dirty="0"/>
            <a:t>10% é a TIR desse projeto</a:t>
          </a:r>
        </a:p>
      </dgm:t>
    </dgm:pt>
    <dgm:pt modelId="{51E8C493-A412-446F-BCC7-F2980764ABEF}" type="parTrans" cxnId="{AEB73D57-A4EA-430A-A0D7-7300AA9E8205}">
      <dgm:prSet/>
      <dgm:spPr/>
      <dgm:t>
        <a:bodyPr/>
        <a:lstStyle/>
        <a:p>
          <a:endParaRPr lang="pt-BR"/>
        </a:p>
      </dgm:t>
    </dgm:pt>
    <dgm:pt modelId="{B6B6041D-C330-4895-B1E9-7C5B49E03733}" type="sibTrans" cxnId="{AEB73D57-A4EA-430A-A0D7-7300AA9E8205}">
      <dgm:prSet/>
      <dgm:spPr/>
      <dgm:t>
        <a:bodyPr/>
        <a:lstStyle/>
        <a:p>
          <a:endParaRPr lang="pt-BR"/>
        </a:p>
      </dgm:t>
    </dgm:pt>
    <dgm:pt modelId="{B1183B44-4C4D-4954-9607-FF470ABA7F7A}">
      <dgm:prSet phldrT="[Texto]"/>
      <dgm:spPr/>
      <dgm:t>
        <a:bodyPr/>
        <a:lstStyle/>
        <a:p>
          <a:r>
            <a:rPr lang="pt-BR" dirty="0"/>
            <a:t>Taxa que faz com que p VPL seja = ZERO</a:t>
          </a:r>
        </a:p>
      </dgm:t>
    </dgm:pt>
    <dgm:pt modelId="{C5E11274-BDEF-484C-936D-0E0088A50902}" type="parTrans" cxnId="{BB056847-37EE-4A27-A6D7-58CA97363D03}">
      <dgm:prSet/>
      <dgm:spPr/>
      <dgm:t>
        <a:bodyPr/>
        <a:lstStyle/>
        <a:p>
          <a:endParaRPr lang="pt-BR"/>
        </a:p>
      </dgm:t>
    </dgm:pt>
    <dgm:pt modelId="{33C70A8E-3D32-45B9-85A0-B656CEB7BE7A}" type="sibTrans" cxnId="{BB056847-37EE-4A27-A6D7-58CA97363D03}">
      <dgm:prSet/>
      <dgm:spPr/>
      <dgm:t>
        <a:bodyPr/>
        <a:lstStyle/>
        <a:p>
          <a:endParaRPr lang="pt-BR"/>
        </a:p>
      </dgm:t>
    </dgm:pt>
    <dgm:pt modelId="{D6531E59-8523-4834-95BF-BCA997A2AD83}">
      <dgm:prSet phldrT="[Texto]" custT="1"/>
      <dgm:spPr/>
      <dgm:t>
        <a:bodyPr/>
        <a:lstStyle/>
        <a:p>
          <a:r>
            <a:rPr lang="pt-BR" sz="3200" dirty="0"/>
            <a:t>Aceitar ou não se a taxa = 10%</a:t>
          </a:r>
        </a:p>
      </dgm:t>
    </dgm:pt>
    <dgm:pt modelId="{03CDE86F-CCDA-44B7-97DC-75D4996947D7}" type="parTrans" cxnId="{15DB6860-2131-409A-9D99-1E4D3577BF73}">
      <dgm:prSet/>
      <dgm:spPr/>
      <dgm:t>
        <a:bodyPr/>
        <a:lstStyle/>
        <a:p>
          <a:endParaRPr lang="pt-BR"/>
        </a:p>
      </dgm:t>
    </dgm:pt>
    <dgm:pt modelId="{D0167572-6FF5-4116-8851-5A05563F5042}" type="sibTrans" cxnId="{15DB6860-2131-409A-9D99-1E4D3577BF73}">
      <dgm:prSet/>
      <dgm:spPr/>
      <dgm:t>
        <a:bodyPr/>
        <a:lstStyle/>
        <a:p>
          <a:endParaRPr lang="pt-BR"/>
        </a:p>
      </dgm:t>
    </dgm:pt>
    <dgm:pt modelId="{360DCEDA-9CF5-4814-A79C-C1A7EBE4C6E6}" type="pres">
      <dgm:prSet presAssocID="{59CA593A-04D4-4457-93BE-23527F60B2E9}" presName="linear" presStyleCnt="0">
        <dgm:presLayoutVars>
          <dgm:animLvl val="lvl"/>
          <dgm:resizeHandles val="exact"/>
        </dgm:presLayoutVars>
      </dgm:prSet>
      <dgm:spPr/>
    </dgm:pt>
    <dgm:pt modelId="{A47CFF33-BA60-4E64-A04A-39A294F7666F}" type="pres">
      <dgm:prSet presAssocID="{D2EA27AE-25A6-47EA-80DA-7BBB5472C79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AB24BB9-9493-4D60-A4C1-1110B6C55548}" type="pres">
      <dgm:prSet presAssocID="{B6B6041D-C330-4895-B1E9-7C5B49E03733}" presName="spacer" presStyleCnt="0"/>
      <dgm:spPr/>
    </dgm:pt>
    <dgm:pt modelId="{2045284E-C85B-4070-93DC-91DBD592C590}" type="pres">
      <dgm:prSet presAssocID="{B1183B44-4C4D-4954-9607-FF470ABA7F7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6530A80-2EEC-4970-A473-B725984A1E7F}" type="pres">
      <dgm:prSet presAssocID="{33C70A8E-3D32-45B9-85A0-B656CEB7BE7A}" presName="spacer" presStyleCnt="0"/>
      <dgm:spPr/>
    </dgm:pt>
    <dgm:pt modelId="{D055AE7C-2B37-46DF-86BC-4764888F1D25}" type="pres">
      <dgm:prSet presAssocID="{D6531E59-8523-4834-95BF-BCA997A2AD8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8C9D329-512D-431C-BD81-C834782D9413}" type="presOf" srcId="{59CA593A-04D4-4457-93BE-23527F60B2E9}" destId="{360DCEDA-9CF5-4814-A79C-C1A7EBE4C6E6}" srcOrd="0" destOrd="0" presId="urn:microsoft.com/office/officeart/2005/8/layout/vList2"/>
    <dgm:cxn modelId="{15DB6860-2131-409A-9D99-1E4D3577BF73}" srcId="{59CA593A-04D4-4457-93BE-23527F60B2E9}" destId="{D6531E59-8523-4834-95BF-BCA997A2AD83}" srcOrd="2" destOrd="0" parTransId="{03CDE86F-CCDA-44B7-97DC-75D4996947D7}" sibTransId="{D0167572-6FF5-4116-8851-5A05563F5042}"/>
    <dgm:cxn modelId="{BB056847-37EE-4A27-A6D7-58CA97363D03}" srcId="{59CA593A-04D4-4457-93BE-23527F60B2E9}" destId="{B1183B44-4C4D-4954-9607-FF470ABA7F7A}" srcOrd="1" destOrd="0" parTransId="{C5E11274-BDEF-484C-936D-0E0088A50902}" sibTransId="{33C70A8E-3D32-45B9-85A0-B656CEB7BE7A}"/>
    <dgm:cxn modelId="{AEB73D57-A4EA-430A-A0D7-7300AA9E8205}" srcId="{59CA593A-04D4-4457-93BE-23527F60B2E9}" destId="{D2EA27AE-25A6-47EA-80DA-7BBB5472C793}" srcOrd="0" destOrd="0" parTransId="{51E8C493-A412-446F-BCC7-F2980764ABEF}" sibTransId="{B6B6041D-C330-4895-B1E9-7C5B49E03733}"/>
    <dgm:cxn modelId="{89F46D82-2901-4446-B886-B991B6DEC127}" type="presOf" srcId="{B1183B44-4C4D-4954-9607-FF470ABA7F7A}" destId="{2045284E-C85B-4070-93DC-91DBD592C590}" srcOrd="0" destOrd="0" presId="urn:microsoft.com/office/officeart/2005/8/layout/vList2"/>
    <dgm:cxn modelId="{D3B9A6B9-DE65-4753-AA51-660C4F383DCD}" type="presOf" srcId="{D2EA27AE-25A6-47EA-80DA-7BBB5472C793}" destId="{A47CFF33-BA60-4E64-A04A-39A294F7666F}" srcOrd="0" destOrd="0" presId="urn:microsoft.com/office/officeart/2005/8/layout/vList2"/>
    <dgm:cxn modelId="{F83D67D2-B04A-4EEB-8AAA-74E8696EC7A8}" type="presOf" srcId="{D6531E59-8523-4834-95BF-BCA997A2AD83}" destId="{D055AE7C-2B37-46DF-86BC-4764888F1D25}" srcOrd="0" destOrd="0" presId="urn:microsoft.com/office/officeart/2005/8/layout/vList2"/>
    <dgm:cxn modelId="{D6E581CC-2226-476D-8D65-4F2BA37AFAD8}" type="presParOf" srcId="{360DCEDA-9CF5-4814-A79C-C1A7EBE4C6E6}" destId="{A47CFF33-BA60-4E64-A04A-39A294F7666F}" srcOrd="0" destOrd="0" presId="urn:microsoft.com/office/officeart/2005/8/layout/vList2"/>
    <dgm:cxn modelId="{F41AA6CA-9321-4BFE-A394-0B86DA640191}" type="presParOf" srcId="{360DCEDA-9CF5-4814-A79C-C1A7EBE4C6E6}" destId="{6AB24BB9-9493-4D60-A4C1-1110B6C55548}" srcOrd="1" destOrd="0" presId="urn:microsoft.com/office/officeart/2005/8/layout/vList2"/>
    <dgm:cxn modelId="{3E5FFD96-A12A-409A-82F7-3D5FA7E5B0F2}" type="presParOf" srcId="{360DCEDA-9CF5-4814-A79C-C1A7EBE4C6E6}" destId="{2045284E-C85B-4070-93DC-91DBD592C590}" srcOrd="2" destOrd="0" presId="urn:microsoft.com/office/officeart/2005/8/layout/vList2"/>
    <dgm:cxn modelId="{FEDB793E-2982-49AD-A62B-A67220CA1864}" type="presParOf" srcId="{360DCEDA-9CF5-4814-A79C-C1A7EBE4C6E6}" destId="{F6530A80-2EEC-4970-A473-B725984A1E7F}" srcOrd="3" destOrd="0" presId="urn:microsoft.com/office/officeart/2005/8/layout/vList2"/>
    <dgm:cxn modelId="{4C0E9AA6-EDF1-4D35-9B88-472EC933D551}" type="presParOf" srcId="{360DCEDA-9CF5-4814-A79C-C1A7EBE4C6E6}" destId="{D055AE7C-2B37-46DF-86BC-4764888F1D2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4FF221-D102-497B-8C8D-E6C965A32B6C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E700A691-659A-4F00-B178-727308B42024}">
      <dgm:prSet phldrT="[Texto]"/>
      <dgm:spPr/>
      <dgm:t>
        <a:bodyPr/>
        <a:lstStyle/>
        <a:p>
          <a:r>
            <a:rPr lang="pt-BR" dirty="0"/>
            <a:t>Projetos Interdependentes</a:t>
          </a:r>
        </a:p>
      </dgm:t>
    </dgm:pt>
    <dgm:pt modelId="{F8A0EFC6-43BF-4F8A-B089-518296D8E35B}" type="parTrans" cxnId="{E4DC4593-65A6-4128-A159-A69067DBBB27}">
      <dgm:prSet/>
      <dgm:spPr/>
      <dgm:t>
        <a:bodyPr/>
        <a:lstStyle/>
        <a:p>
          <a:endParaRPr lang="pt-BR"/>
        </a:p>
      </dgm:t>
    </dgm:pt>
    <dgm:pt modelId="{A832CCCF-F585-4DA8-965D-680FD412E205}" type="sibTrans" cxnId="{E4DC4593-65A6-4128-A159-A69067DBBB27}">
      <dgm:prSet/>
      <dgm:spPr/>
      <dgm:t>
        <a:bodyPr/>
        <a:lstStyle/>
        <a:p>
          <a:endParaRPr lang="pt-BR"/>
        </a:p>
      </dgm:t>
    </dgm:pt>
    <dgm:pt modelId="{786C73AB-E9F1-449F-95F2-846684B4DEE7}">
      <dgm:prSet phldrT="[Texto]"/>
      <dgm:spPr/>
      <dgm:t>
        <a:bodyPr/>
        <a:lstStyle/>
        <a:p>
          <a:r>
            <a:rPr lang="pt-BR" dirty="0"/>
            <a:t>IL será &gt;1 sempre que o VPL for POSITIVO</a:t>
          </a:r>
        </a:p>
      </dgm:t>
    </dgm:pt>
    <dgm:pt modelId="{D069B465-A440-4DE6-B3DF-252CB2487940}" type="parTrans" cxnId="{87B6147D-3741-4331-88F8-B41B83FEEC1D}">
      <dgm:prSet/>
      <dgm:spPr/>
      <dgm:t>
        <a:bodyPr/>
        <a:lstStyle/>
        <a:p>
          <a:endParaRPr lang="pt-BR"/>
        </a:p>
      </dgm:t>
    </dgm:pt>
    <dgm:pt modelId="{8C3F9BEF-E237-437D-8B98-D65F96E9F392}" type="sibTrans" cxnId="{87B6147D-3741-4331-88F8-B41B83FEEC1D}">
      <dgm:prSet/>
      <dgm:spPr/>
      <dgm:t>
        <a:bodyPr/>
        <a:lstStyle/>
        <a:p>
          <a:endParaRPr lang="pt-BR"/>
        </a:p>
      </dgm:t>
    </dgm:pt>
    <dgm:pt modelId="{09EB84B0-425B-495E-97A5-D1BD36794539}">
      <dgm:prSet phldrT="[Texto]"/>
      <dgm:spPr/>
      <dgm:t>
        <a:bodyPr/>
        <a:lstStyle/>
        <a:p>
          <a:r>
            <a:rPr lang="pt-BR" dirty="0"/>
            <a:t>Aceito o projeto se IL &gt; 1</a:t>
          </a:r>
        </a:p>
      </dgm:t>
    </dgm:pt>
    <dgm:pt modelId="{78A474E5-F14E-43DB-8EDC-3608354D76F0}" type="parTrans" cxnId="{73C18D77-3859-40A9-B4DF-468041C9BC1C}">
      <dgm:prSet/>
      <dgm:spPr/>
      <dgm:t>
        <a:bodyPr/>
        <a:lstStyle/>
        <a:p>
          <a:endParaRPr lang="pt-BR"/>
        </a:p>
      </dgm:t>
    </dgm:pt>
    <dgm:pt modelId="{06FBBC6E-EB6F-4FA0-905C-3F9B5063DE94}" type="sibTrans" cxnId="{73C18D77-3859-40A9-B4DF-468041C9BC1C}">
      <dgm:prSet/>
      <dgm:spPr/>
      <dgm:t>
        <a:bodyPr/>
        <a:lstStyle/>
        <a:p>
          <a:endParaRPr lang="pt-BR"/>
        </a:p>
      </dgm:t>
    </dgm:pt>
    <dgm:pt modelId="{9E3AF3CC-92E1-46E4-83CE-FBF7897D6D09}" type="pres">
      <dgm:prSet presAssocID="{BE4FF221-D102-497B-8C8D-E6C965A32B6C}" presName="linear" presStyleCnt="0">
        <dgm:presLayoutVars>
          <dgm:animLvl val="lvl"/>
          <dgm:resizeHandles val="exact"/>
        </dgm:presLayoutVars>
      </dgm:prSet>
      <dgm:spPr/>
    </dgm:pt>
    <dgm:pt modelId="{9BA92ED4-8B58-47D4-B914-33237E004416}" type="pres">
      <dgm:prSet presAssocID="{E700A691-659A-4F00-B178-727308B42024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2F54BEBE-1B1A-45A9-8123-8D103DE0240D}" type="pres">
      <dgm:prSet presAssocID="{E700A691-659A-4F00-B178-727308B42024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1C555001-754C-48BC-8894-A9A2CC63556B}" type="presOf" srcId="{BE4FF221-D102-497B-8C8D-E6C965A32B6C}" destId="{9E3AF3CC-92E1-46E4-83CE-FBF7897D6D09}" srcOrd="0" destOrd="0" presId="urn:microsoft.com/office/officeart/2005/8/layout/vList2"/>
    <dgm:cxn modelId="{7B21CD54-A94C-4968-9574-BB5412CAD15B}" type="presOf" srcId="{786C73AB-E9F1-449F-95F2-846684B4DEE7}" destId="{2F54BEBE-1B1A-45A9-8123-8D103DE0240D}" srcOrd="0" destOrd="0" presId="urn:microsoft.com/office/officeart/2005/8/layout/vList2"/>
    <dgm:cxn modelId="{73C18D77-3859-40A9-B4DF-468041C9BC1C}" srcId="{E700A691-659A-4F00-B178-727308B42024}" destId="{09EB84B0-425B-495E-97A5-D1BD36794539}" srcOrd="1" destOrd="0" parTransId="{78A474E5-F14E-43DB-8EDC-3608354D76F0}" sibTransId="{06FBBC6E-EB6F-4FA0-905C-3F9B5063DE94}"/>
    <dgm:cxn modelId="{87B6147D-3741-4331-88F8-B41B83FEEC1D}" srcId="{E700A691-659A-4F00-B178-727308B42024}" destId="{786C73AB-E9F1-449F-95F2-846684B4DEE7}" srcOrd="0" destOrd="0" parTransId="{D069B465-A440-4DE6-B3DF-252CB2487940}" sibTransId="{8C3F9BEF-E237-437D-8B98-D65F96E9F392}"/>
    <dgm:cxn modelId="{E4DC4593-65A6-4128-A159-A69067DBBB27}" srcId="{BE4FF221-D102-497B-8C8D-E6C965A32B6C}" destId="{E700A691-659A-4F00-B178-727308B42024}" srcOrd="0" destOrd="0" parTransId="{F8A0EFC6-43BF-4F8A-B089-518296D8E35B}" sibTransId="{A832CCCF-F585-4DA8-965D-680FD412E205}"/>
    <dgm:cxn modelId="{F6744DC6-443D-43DD-B81B-00BCC735B727}" type="presOf" srcId="{E700A691-659A-4F00-B178-727308B42024}" destId="{9BA92ED4-8B58-47D4-B914-33237E004416}" srcOrd="0" destOrd="0" presId="urn:microsoft.com/office/officeart/2005/8/layout/vList2"/>
    <dgm:cxn modelId="{F533C9FC-AE81-4955-B000-37BF79F85DE5}" type="presOf" srcId="{09EB84B0-425B-495E-97A5-D1BD36794539}" destId="{2F54BEBE-1B1A-45A9-8123-8D103DE0240D}" srcOrd="0" destOrd="1" presId="urn:microsoft.com/office/officeart/2005/8/layout/vList2"/>
    <dgm:cxn modelId="{BD5E36CC-B897-4986-94D4-D8DBD32C7B3A}" type="presParOf" srcId="{9E3AF3CC-92E1-46E4-83CE-FBF7897D6D09}" destId="{9BA92ED4-8B58-47D4-B914-33237E004416}" srcOrd="0" destOrd="0" presId="urn:microsoft.com/office/officeart/2005/8/layout/vList2"/>
    <dgm:cxn modelId="{D532C136-3A76-4A39-8F74-9CCAFF421389}" type="presParOf" srcId="{9E3AF3CC-92E1-46E4-83CE-FBF7897D6D09}" destId="{2F54BEBE-1B1A-45A9-8123-8D103DE0240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A2EBC0-2768-47C5-847C-295A854493AD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79B54196-8E17-4E33-9791-9F03CC27CAD9}">
      <dgm:prSet phldrT="[Texto]"/>
      <dgm:spPr/>
      <dgm:t>
        <a:bodyPr/>
        <a:lstStyle/>
        <a:p>
          <a:pPr rtl="0"/>
          <a:r>
            <a:rPr kumimoji="0" lang="pt-BR" b="0" i="0" u="none" strike="noStrike" cap="none" spc="0" normalizeH="0" baseline="0" noProof="0" dirty="0">
              <a:ln/>
              <a:effectLst/>
              <a:uLnTx/>
              <a:uFillTx/>
              <a:latin typeface="+mn-lt"/>
              <a:ea typeface="+mn-ea"/>
              <a:cs typeface="+mn-cs"/>
            </a:rPr>
            <a:t>Projetos mutuamente excludentes </a:t>
          </a:r>
          <a:endParaRPr lang="pt-BR" dirty="0"/>
        </a:p>
      </dgm:t>
    </dgm:pt>
    <dgm:pt modelId="{253CC1E3-EEC0-4629-BBF6-B46D2B1E3A35}" type="parTrans" cxnId="{3989431C-A2D1-475C-9188-7B8623498D19}">
      <dgm:prSet/>
      <dgm:spPr/>
      <dgm:t>
        <a:bodyPr/>
        <a:lstStyle/>
        <a:p>
          <a:endParaRPr lang="pt-BR"/>
        </a:p>
      </dgm:t>
    </dgm:pt>
    <dgm:pt modelId="{F4BCD69D-9D43-48DB-A3D8-BA18C51EAD0F}" type="sibTrans" cxnId="{3989431C-A2D1-475C-9188-7B8623498D19}">
      <dgm:prSet/>
      <dgm:spPr/>
      <dgm:t>
        <a:bodyPr/>
        <a:lstStyle/>
        <a:p>
          <a:endParaRPr lang="pt-BR"/>
        </a:p>
      </dgm:t>
    </dgm:pt>
    <dgm:pt modelId="{6F97FD8D-C398-4B96-8446-C85ED7330C82}">
      <dgm:prSet/>
      <dgm:spPr/>
      <dgm:t>
        <a:bodyPr/>
        <a:lstStyle/>
        <a:p>
          <a:pPr rtl="0"/>
          <a:r>
            <a:rPr kumimoji="0" lang="pt-BR" b="0" i="0" u="none" strike="noStrike" cap="none" spc="0" normalizeH="0" baseline="0" noProof="0">
              <a:ln/>
              <a:effectLst/>
              <a:uLnTx/>
              <a:uFillTx/>
              <a:latin typeface="+mn-lt"/>
              <a:ea typeface="+mn-ea"/>
              <a:cs typeface="+mn-cs"/>
            </a:rPr>
            <a:t>Utiliza-se escala incremental</a:t>
          </a:r>
          <a:endParaRPr kumimoji="0" lang="pt-BR" b="0" i="0" u="none" strike="noStrike" cap="none" spc="0" normalizeH="0" baseline="0" noProof="0" dirty="0">
            <a:ln/>
            <a:effectLst/>
            <a:uLnTx/>
            <a:uFillTx/>
            <a:latin typeface="+mn-lt"/>
            <a:ea typeface="+mn-ea"/>
            <a:cs typeface="+mn-cs"/>
          </a:endParaRPr>
        </a:p>
      </dgm:t>
    </dgm:pt>
    <dgm:pt modelId="{8947A723-BE4E-4F0F-BCA0-9F321FF8351A}" type="parTrans" cxnId="{EA18C928-8DF3-4C79-81FA-13891DF99B29}">
      <dgm:prSet/>
      <dgm:spPr/>
      <dgm:t>
        <a:bodyPr/>
        <a:lstStyle/>
        <a:p>
          <a:endParaRPr lang="pt-BR"/>
        </a:p>
      </dgm:t>
    </dgm:pt>
    <dgm:pt modelId="{28DEADB4-0B24-4E5E-8028-84E6FC431D76}" type="sibTrans" cxnId="{EA18C928-8DF3-4C79-81FA-13891DF99B29}">
      <dgm:prSet/>
      <dgm:spPr/>
      <dgm:t>
        <a:bodyPr/>
        <a:lstStyle/>
        <a:p>
          <a:endParaRPr lang="pt-BR"/>
        </a:p>
      </dgm:t>
    </dgm:pt>
    <dgm:pt modelId="{DF525C65-1DA8-4434-AB63-906113853B14}">
      <dgm:prSet/>
      <dgm:spPr/>
      <dgm:t>
        <a:bodyPr/>
        <a:lstStyle/>
        <a:p>
          <a:pPr rtl="0"/>
          <a:r>
            <a:rPr kumimoji="0" lang="pt-BR" b="0" i="0" u="none" strike="noStrike" cap="none" spc="0" normalizeH="0" baseline="0" noProof="0">
              <a:ln/>
              <a:effectLst/>
              <a:uLnTx/>
              <a:uFillTx/>
              <a:latin typeface="+mn-lt"/>
              <a:ea typeface="+mn-ea"/>
              <a:cs typeface="+mn-cs"/>
            </a:rPr>
            <a:t>Ignora o investimento inicial  </a:t>
          </a:r>
          <a:r>
            <a:rPr kumimoji="0" lang="pt-BR" b="0" i="0" u="none" strike="noStrike" cap="none" spc="0" normalizeH="0" baseline="0" noProof="0">
              <a:ln/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rPr>
            <a:t> Ignora a diferença de escalas p/ esses projetos</a:t>
          </a:r>
          <a:endParaRPr kumimoji="0" lang="pt-BR" b="0" i="0" u="none" strike="noStrike" cap="none" spc="0" normalizeH="0" baseline="0" noProof="0" dirty="0">
            <a:ln/>
            <a:effectLst/>
            <a:uLnTx/>
            <a:uFillTx/>
            <a:latin typeface="+mn-lt"/>
            <a:ea typeface="+mn-ea"/>
            <a:cs typeface="+mn-cs"/>
          </a:endParaRPr>
        </a:p>
      </dgm:t>
    </dgm:pt>
    <dgm:pt modelId="{76683DC6-0C23-4445-9CA4-4D0948C11294}" type="parTrans" cxnId="{DB54C38E-97D5-4FEB-A954-D80DCE0074E1}">
      <dgm:prSet/>
      <dgm:spPr/>
      <dgm:t>
        <a:bodyPr/>
        <a:lstStyle/>
        <a:p>
          <a:endParaRPr lang="pt-BR"/>
        </a:p>
      </dgm:t>
    </dgm:pt>
    <dgm:pt modelId="{89E8BCBD-67EE-4B43-8F2F-5A8C9A2C2C17}" type="sibTrans" cxnId="{DB54C38E-97D5-4FEB-A954-D80DCE0074E1}">
      <dgm:prSet/>
      <dgm:spPr/>
      <dgm:t>
        <a:bodyPr/>
        <a:lstStyle/>
        <a:p>
          <a:endParaRPr lang="pt-BR"/>
        </a:p>
      </dgm:t>
    </dgm:pt>
    <dgm:pt modelId="{DC171D8E-C3B6-407A-9CCA-5E819E0E2375}" type="pres">
      <dgm:prSet presAssocID="{DFA2EBC0-2768-47C5-847C-295A854493AD}" presName="linear" presStyleCnt="0">
        <dgm:presLayoutVars>
          <dgm:animLvl val="lvl"/>
          <dgm:resizeHandles val="exact"/>
        </dgm:presLayoutVars>
      </dgm:prSet>
      <dgm:spPr/>
    </dgm:pt>
    <dgm:pt modelId="{A656E5E0-3034-46BA-B92D-483189FF4A42}" type="pres">
      <dgm:prSet presAssocID="{79B54196-8E17-4E33-9791-9F03CC27CAD9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B42A0656-93F3-47CD-A7C8-2330874FDA0A}" type="pres">
      <dgm:prSet presAssocID="{79B54196-8E17-4E33-9791-9F03CC27CAD9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989431C-A2D1-475C-9188-7B8623498D19}" srcId="{DFA2EBC0-2768-47C5-847C-295A854493AD}" destId="{79B54196-8E17-4E33-9791-9F03CC27CAD9}" srcOrd="0" destOrd="0" parTransId="{253CC1E3-EEC0-4629-BBF6-B46D2B1E3A35}" sibTransId="{F4BCD69D-9D43-48DB-A3D8-BA18C51EAD0F}"/>
    <dgm:cxn modelId="{EA18C928-8DF3-4C79-81FA-13891DF99B29}" srcId="{79B54196-8E17-4E33-9791-9F03CC27CAD9}" destId="{6F97FD8D-C398-4B96-8446-C85ED7330C82}" srcOrd="0" destOrd="0" parTransId="{8947A723-BE4E-4F0F-BCA0-9F321FF8351A}" sibTransId="{28DEADB4-0B24-4E5E-8028-84E6FC431D76}"/>
    <dgm:cxn modelId="{5835FF40-1679-4DE0-ADBC-8CE57113180B}" type="presOf" srcId="{DF525C65-1DA8-4434-AB63-906113853B14}" destId="{B42A0656-93F3-47CD-A7C8-2330874FDA0A}" srcOrd="0" destOrd="1" presId="urn:microsoft.com/office/officeart/2005/8/layout/vList2"/>
    <dgm:cxn modelId="{D4EE0048-FF26-44BB-9751-4C7D834C105C}" type="presOf" srcId="{79B54196-8E17-4E33-9791-9F03CC27CAD9}" destId="{A656E5E0-3034-46BA-B92D-483189FF4A42}" srcOrd="0" destOrd="0" presId="urn:microsoft.com/office/officeart/2005/8/layout/vList2"/>
    <dgm:cxn modelId="{DB54C38E-97D5-4FEB-A954-D80DCE0074E1}" srcId="{79B54196-8E17-4E33-9791-9F03CC27CAD9}" destId="{DF525C65-1DA8-4434-AB63-906113853B14}" srcOrd="1" destOrd="0" parTransId="{76683DC6-0C23-4445-9CA4-4D0948C11294}" sibTransId="{89E8BCBD-67EE-4B43-8F2F-5A8C9A2C2C17}"/>
    <dgm:cxn modelId="{3E883E9F-62B9-4EDF-8569-285E34A84B2D}" type="presOf" srcId="{DFA2EBC0-2768-47C5-847C-295A854493AD}" destId="{DC171D8E-C3B6-407A-9CCA-5E819E0E2375}" srcOrd="0" destOrd="0" presId="urn:microsoft.com/office/officeart/2005/8/layout/vList2"/>
    <dgm:cxn modelId="{AEA8FAC6-051C-49CD-A441-92BD2B322835}" type="presOf" srcId="{6F97FD8D-C398-4B96-8446-C85ED7330C82}" destId="{B42A0656-93F3-47CD-A7C8-2330874FDA0A}" srcOrd="0" destOrd="0" presId="urn:microsoft.com/office/officeart/2005/8/layout/vList2"/>
    <dgm:cxn modelId="{EF35E2D5-9728-4A6E-B91B-899D6DF31F2E}" type="presParOf" srcId="{DC171D8E-C3B6-407A-9CCA-5E819E0E2375}" destId="{A656E5E0-3034-46BA-B92D-483189FF4A42}" srcOrd="0" destOrd="0" presId="urn:microsoft.com/office/officeart/2005/8/layout/vList2"/>
    <dgm:cxn modelId="{EC369A32-7CE5-4ADD-A8F4-485306D4277F}" type="presParOf" srcId="{DC171D8E-C3B6-407A-9CCA-5E819E0E2375}" destId="{B42A0656-93F3-47CD-A7C8-2330874FDA0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1C600F8-97EA-4FAB-A083-C4CB68EC1CD1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E719AE9A-7E5E-42DF-8459-DFDF43E38685}">
      <dgm:prSet phldrT="[Texto]"/>
      <dgm:spPr/>
      <dgm:t>
        <a:bodyPr/>
        <a:lstStyle/>
        <a:p>
          <a:pPr rtl="0"/>
          <a:r>
            <a:rPr kumimoji="0" lang="pt-BR" b="0" i="0" u="none" strike="noStrike" cap="none" spc="0" normalizeH="0" baseline="0" noProof="0" dirty="0">
              <a:ln/>
              <a:effectLst/>
              <a:uLnTx/>
              <a:uFillTx/>
              <a:latin typeface="+mn-lt"/>
              <a:ea typeface="+mn-ea"/>
              <a:cs typeface="+mn-cs"/>
            </a:rPr>
            <a:t>Racionamento de Capital </a:t>
          </a:r>
          <a:endParaRPr lang="pt-BR" dirty="0"/>
        </a:p>
      </dgm:t>
    </dgm:pt>
    <dgm:pt modelId="{2FA630D3-4DA3-4DB1-9800-BD1DE4EA80AF}" type="parTrans" cxnId="{528EAE90-7A7D-46E6-943E-4708897DD366}">
      <dgm:prSet/>
      <dgm:spPr/>
      <dgm:t>
        <a:bodyPr/>
        <a:lstStyle/>
        <a:p>
          <a:endParaRPr lang="pt-BR"/>
        </a:p>
      </dgm:t>
    </dgm:pt>
    <dgm:pt modelId="{1050102C-847D-425A-8E0B-7007D0402A56}" type="sibTrans" cxnId="{528EAE90-7A7D-46E6-943E-4708897DD366}">
      <dgm:prSet/>
      <dgm:spPr/>
      <dgm:t>
        <a:bodyPr/>
        <a:lstStyle/>
        <a:p>
          <a:endParaRPr lang="pt-BR"/>
        </a:p>
      </dgm:t>
    </dgm:pt>
    <dgm:pt modelId="{E3E59946-3743-4E0B-ABA2-D100695ADBFC}">
      <dgm:prSet/>
      <dgm:spPr/>
      <dgm:t>
        <a:bodyPr/>
        <a:lstStyle/>
        <a:p>
          <a:pPr rtl="0"/>
          <a:r>
            <a:rPr kumimoji="0" lang="pt-BR" b="0" i="0" u="none" strike="noStrike" cap="none" spc="0" normalizeH="0" baseline="0" noProof="0" dirty="0">
              <a:ln/>
              <a:effectLst/>
              <a:uLnTx/>
              <a:uFillTx/>
              <a:latin typeface="+mn-lt"/>
              <a:ea typeface="+mn-ea"/>
              <a:cs typeface="+mn-cs"/>
            </a:rPr>
            <a:t>A empresa não tem capital suficiente </a:t>
          </a:r>
          <a:r>
            <a:rPr kumimoji="0" lang="pt-BR" b="0" i="0" u="none" strike="noStrike" cap="none" spc="0" normalizeH="0" baseline="0" noProof="0" dirty="0">
              <a:ln/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rPr>
            <a:t> considerar mais um projeto</a:t>
          </a:r>
          <a:endParaRPr kumimoji="0" lang="pt-BR" b="0" i="0" u="none" strike="noStrike" cap="none" spc="0" normalizeH="0" baseline="0" noProof="0" dirty="0">
            <a:ln/>
            <a:effectLst/>
            <a:uLnTx/>
            <a:uFillTx/>
            <a:latin typeface="+mn-lt"/>
            <a:ea typeface="+mn-ea"/>
            <a:cs typeface="+mn-cs"/>
          </a:endParaRPr>
        </a:p>
      </dgm:t>
    </dgm:pt>
    <dgm:pt modelId="{88A661F9-556F-4B2D-8AF9-8F9EDBEF6AFE}" type="parTrans" cxnId="{21544DF0-D0E0-476F-90D7-2C70543B6691}">
      <dgm:prSet/>
      <dgm:spPr/>
      <dgm:t>
        <a:bodyPr/>
        <a:lstStyle/>
        <a:p>
          <a:endParaRPr lang="pt-BR"/>
        </a:p>
      </dgm:t>
    </dgm:pt>
    <dgm:pt modelId="{E9EDC275-C287-41EE-BD1F-6225A2282046}" type="sibTrans" cxnId="{21544DF0-D0E0-476F-90D7-2C70543B6691}">
      <dgm:prSet/>
      <dgm:spPr/>
      <dgm:t>
        <a:bodyPr/>
        <a:lstStyle/>
        <a:p>
          <a:endParaRPr lang="pt-BR"/>
        </a:p>
      </dgm:t>
    </dgm:pt>
    <dgm:pt modelId="{12CDB31C-6E8A-4BA3-8000-2BD322AD7973}">
      <dgm:prSet/>
      <dgm:spPr/>
      <dgm:t>
        <a:bodyPr/>
        <a:lstStyle/>
        <a:p>
          <a:pPr rtl="0"/>
          <a:r>
            <a:rPr kumimoji="0" lang="pt-BR" b="0" i="0" u="none" strike="noStrike" cap="none" spc="0" normalizeH="0" baseline="0" noProof="0" dirty="0">
              <a:ln/>
              <a:effectLst/>
              <a:uLnTx/>
              <a:uFillTx/>
              <a:latin typeface="+mn-lt"/>
              <a:ea typeface="+mn-ea"/>
              <a:cs typeface="+mn-cs"/>
            </a:rPr>
            <a:t>Se tenho 20 milhões para investir. Qual escolher?</a:t>
          </a:r>
        </a:p>
      </dgm:t>
    </dgm:pt>
    <dgm:pt modelId="{B69CA81F-FBA9-49C1-8371-123672A56832}" type="parTrans" cxnId="{17C39E4B-811A-438D-863B-2450CBF6FEC1}">
      <dgm:prSet/>
      <dgm:spPr/>
      <dgm:t>
        <a:bodyPr/>
        <a:lstStyle/>
        <a:p>
          <a:endParaRPr lang="pt-BR"/>
        </a:p>
      </dgm:t>
    </dgm:pt>
    <dgm:pt modelId="{CF1589CA-A08E-4F96-BA69-ED49C5F1BB4B}" type="sibTrans" cxnId="{17C39E4B-811A-438D-863B-2450CBF6FEC1}">
      <dgm:prSet/>
      <dgm:spPr/>
      <dgm:t>
        <a:bodyPr/>
        <a:lstStyle/>
        <a:p>
          <a:endParaRPr lang="pt-BR"/>
        </a:p>
      </dgm:t>
    </dgm:pt>
    <dgm:pt modelId="{05D7D2C6-E0EF-4F8C-9995-D4A2910770D9}" type="pres">
      <dgm:prSet presAssocID="{E1C600F8-97EA-4FAB-A083-C4CB68EC1CD1}" presName="linear" presStyleCnt="0">
        <dgm:presLayoutVars>
          <dgm:animLvl val="lvl"/>
          <dgm:resizeHandles val="exact"/>
        </dgm:presLayoutVars>
      </dgm:prSet>
      <dgm:spPr/>
    </dgm:pt>
    <dgm:pt modelId="{C0736FED-55F7-429F-87EC-F92B74B7A220}" type="pres">
      <dgm:prSet presAssocID="{E719AE9A-7E5E-42DF-8459-DFDF43E38685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C1EF47E8-216E-43C8-9FBB-ACD3ED91617E}" type="pres">
      <dgm:prSet presAssocID="{E719AE9A-7E5E-42DF-8459-DFDF43E38685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DCCAB49-B0EB-4F70-8D8E-E60CCF8B9619}" type="presOf" srcId="{E3E59946-3743-4E0B-ABA2-D100695ADBFC}" destId="{C1EF47E8-216E-43C8-9FBB-ACD3ED91617E}" srcOrd="0" destOrd="0" presId="urn:microsoft.com/office/officeart/2005/8/layout/vList2"/>
    <dgm:cxn modelId="{17C39E4B-811A-438D-863B-2450CBF6FEC1}" srcId="{E719AE9A-7E5E-42DF-8459-DFDF43E38685}" destId="{12CDB31C-6E8A-4BA3-8000-2BD322AD7973}" srcOrd="1" destOrd="0" parTransId="{B69CA81F-FBA9-49C1-8371-123672A56832}" sibTransId="{CF1589CA-A08E-4F96-BA69-ED49C5F1BB4B}"/>
    <dgm:cxn modelId="{2326CD81-1ED4-4F80-86FB-4429ABEA30FD}" type="presOf" srcId="{12CDB31C-6E8A-4BA3-8000-2BD322AD7973}" destId="{C1EF47E8-216E-43C8-9FBB-ACD3ED91617E}" srcOrd="0" destOrd="1" presId="urn:microsoft.com/office/officeart/2005/8/layout/vList2"/>
    <dgm:cxn modelId="{528EAE90-7A7D-46E6-943E-4708897DD366}" srcId="{E1C600F8-97EA-4FAB-A083-C4CB68EC1CD1}" destId="{E719AE9A-7E5E-42DF-8459-DFDF43E38685}" srcOrd="0" destOrd="0" parTransId="{2FA630D3-4DA3-4DB1-9800-BD1DE4EA80AF}" sibTransId="{1050102C-847D-425A-8E0B-7007D0402A56}"/>
    <dgm:cxn modelId="{7DF9DCAB-124D-4496-9176-691F22FF677D}" type="presOf" srcId="{E1C600F8-97EA-4FAB-A083-C4CB68EC1CD1}" destId="{05D7D2C6-E0EF-4F8C-9995-D4A2910770D9}" srcOrd="0" destOrd="0" presId="urn:microsoft.com/office/officeart/2005/8/layout/vList2"/>
    <dgm:cxn modelId="{B0921CC5-8F02-4171-B8C8-F9C052753BCB}" type="presOf" srcId="{E719AE9A-7E5E-42DF-8459-DFDF43E38685}" destId="{C0736FED-55F7-429F-87EC-F92B74B7A220}" srcOrd="0" destOrd="0" presId="urn:microsoft.com/office/officeart/2005/8/layout/vList2"/>
    <dgm:cxn modelId="{21544DF0-D0E0-476F-90D7-2C70543B6691}" srcId="{E719AE9A-7E5E-42DF-8459-DFDF43E38685}" destId="{E3E59946-3743-4E0B-ABA2-D100695ADBFC}" srcOrd="0" destOrd="0" parTransId="{88A661F9-556F-4B2D-8AF9-8F9EDBEF6AFE}" sibTransId="{E9EDC275-C287-41EE-BD1F-6225A2282046}"/>
    <dgm:cxn modelId="{313A71BD-FEC6-41F9-ABBF-0A4DE5D7DDCB}" type="presParOf" srcId="{05D7D2C6-E0EF-4F8C-9995-D4A2910770D9}" destId="{C0736FED-55F7-429F-87EC-F92B74B7A220}" srcOrd="0" destOrd="0" presId="urn:microsoft.com/office/officeart/2005/8/layout/vList2"/>
    <dgm:cxn modelId="{61020758-FAFC-44B5-A6F9-14C4DB41F38A}" type="presParOf" srcId="{05D7D2C6-E0EF-4F8C-9995-D4A2910770D9}" destId="{C1EF47E8-216E-43C8-9FBB-ACD3ED91617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7514F2-7A6C-47E8-8657-90BAA407C596}">
      <dsp:nvSpPr>
        <dsp:cNvPr id="0" name=""/>
        <dsp:cNvSpPr/>
      </dsp:nvSpPr>
      <dsp:spPr>
        <a:xfrm>
          <a:off x="4899" y="704199"/>
          <a:ext cx="2142388" cy="128543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tx1"/>
              </a:solidFill>
            </a:rPr>
            <a:t>Introdução</a:t>
          </a:r>
        </a:p>
      </dsp:txBody>
      <dsp:txXfrm>
        <a:off x="42548" y="741848"/>
        <a:ext cx="2067090" cy="1210135"/>
      </dsp:txXfrm>
    </dsp:sp>
    <dsp:sp modelId="{D5B2A3B0-EA00-43E3-A9DC-32D811D1EA36}">
      <dsp:nvSpPr>
        <dsp:cNvPr id="0" name=""/>
        <dsp:cNvSpPr/>
      </dsp:nvSpPr>
      <dsp:spPr>
        <a:xfrm>
          <a:off x="2335818" y="1081260"/>
          <a:ext cx="454186" cy="5313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b="1" kern="1200">
            <a:solidFill>
              <a:schemeClr val="tx1"/>
            </a:solidFill>
          </a:endParaRPr>
        </a:p>
      </dsp:txBody>
      <dsp:txXfrm>
        <a:off x="2335818" y="1187522"/>
        <a:ext cx="317930" cy="318788"/>
      </dsp:txXfrm>
    </dsp:sp>
    <dsp:sp modelId="{DC58670A-F72A-451B-8233-21A4B64CAB71}">
      <dsp:nvSpPr>
        <dsp:cNvPr id="0" name=""/>
        <dsp:cNvSpPr/>
      </dsp:nvSpPr>
      <dsp:spPr>
        <a:xfrm>
          <a:off x="3004243" y="704199"/>
          <a:ext cx="2142388" cy="128543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5714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tx1"/>
              </a:solidFill>
            </a:rPr>
            <a:t>VPL</a:t>
          </a:r>
        </a:p>
      </dsp:txBody>
      <dsp:txXfrm>
        <a:off x="3041892" y="741848"/>
        <a:ext cx="2067090" cy="1210135"/>
      </dsp:txXfrm>
    </dsp:sp>
    <dsp:sp modelId="{3507F14F-1BE1-4100-A79F-B0E41F939432}">
      <dsp:nvSpPr>
        <dsp:cNvPr id="0" name=""/>
        <dsp:cNvSpPr/>
      </dsp:nvSpPr>
      <dsp:spPr>
        <a:xfrm>
          <a:off x="5335162" y="1081260"/>
          <a:ext cx="454186" cy="5313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-91452"/>
            <a:satOff val="1679"/>
            <a:lumOff val="49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b="1" kern="1200">
            <a:solidFill>
              <a:schemeClr val="tx1"/>
            </a:solidFill>
          </a:endParaRPr>
        </a:p>
      </dsp:txBody>
      <dsp:txXfrm>
        <a:off x="5335162" y="1187522"/>
        <a:ext cx="317930" cy="318788"/>
      </dsp:txXfrm>
    </dsp:sp>
    <dsp:sp modelId="{298F9930-088B-427E-882E-AC5A19CDC841}">
      <dsp:nvSpPr>
        <dsp:cNvPr id="0" name=""/>
        <dsp:cNvSpPr/>
      </dsp:nvSpPr>
      <dsp:spPr>
        <a:xfrm>
          <a:off x="6003587" y="704199"/>
          <a:ext cx="2142388" cy="128543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11429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tx1"/>
              </a:solidFill>
            </a:rPr>
            <a:t>TIR</a:t>
          </a:r>
        </a:p>
      </dsp:txBody>
      <dsp:txXfrm>
        <a:off x="6041236" y="741848"/>
        <a:ext cx="2067090" cy="1210135"/>
      </dsp:txXfrm>
    </dsp:sp>
    <dsp:sp modelId="{BDC4B404-7873-4383-AE51-FFC7C33EA7B5}">
      <dsp:nvSpPr>
        <dsp:cNvPr id="0" name=""/>
        <dsp:cNvSpPr/>
      </dsp:nvSpPr>
      <dsp:spPr>
        <a:xfrm>
          <a:off x="8334506" y="1081260"/>
          <a:ext cx="454186" cy="5313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-182904"/>
            <a:satOff val="3357"/>
            <a:lumOff val="984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b="1" kern="1200">
            <a:solidFill>
              <a:schemeClr val="tx1"/>
            </a:solidFill>
          </a:endParaRPr>
        </a:p>
      </dsp:txBody>
      <dsp:txXfrm>
        <a:off x="8334506" y="1187522"/>
        <a:ext cx="317930" cy="318788"/>
      </dsp:txXfrm>
    </dsp:sp>
    <dsp:sp modelId="{D46D3541-737B-477B-A4D4-205AA07757C6}">
      <dsp:nvSpPr>
        <dsp:cNvPr id="0" name=""/>
        <dsp:cNvSpPr/>
      </dsp:nvSpPr>
      <dsp:spPr>
        <a:xfrm>
          <a:off x="9002931" y="704199"/>
          <a:ext cx="2142388" cy="128543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1714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 err="1">
              <a:solidFill>
                <a:schemeClr val="tx1"/>
              </a:solidFill>
            </a:rPr>
            <a:t>Payback</a:t>
          </a:r>
          <a:r>
            <a:rPr lang="pt-BR" sz="2000" b="1" kern="1200" dirty="0">
              <a:solidFill>
                <a:schemeClr val="tx1"/>
              </a:solidFill>
            </a:rPr>
            <a:t> Simples</a:t>
          </a:r>
        </a:p>
      </dsp:txBody>
      <dsp:txXfrm>
        <a:off x="9040580" y="741848"/>
        <a:ext cx="2067090" cy="1210135"/>
      </dsp:txXfrm>
    </dsp:sp>
    <dsp:sp modelId="{2C5F1750-1EB7-4E99-B27F-389780E8F5EA}">
      <dsp:nvSpPr>
        <dsp:cNvPr id="0" name=""/>
        <dsp:cNvSpPr/>
      </dsp:nvSpPr>
      <dsp:spPr>
        <a:xfrm rot="5400000">
          <a:off x="9847032" y="2139599"/>
          <a:ext cx="454186" cy="5313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-274356"/>
            <a:satOff val="5036"/>
            <a:lumOff val="1477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b="1" kern="1200">
            <a:solidFill>
              <a:schemeClr val="tx1"/>
            </a:solidFill>
          </a:endParaRPr>
        </a:p>
      </dsp:txBody>
      <dsp:txXfrm rot="-5400000">
        <a:off x="9914731" y="2178162"/>
        <a:ext cx="318788" cy="317930"/>
      </dsp:txXfrm>
    </dsp:sp>
    <dsp:sp modelId="{9ECD15CE-D539-40FB-8FFD-A9A79EB29677}">
      <dsp:nvSpPr>
        <dsp:cNvPr id="0" name=""/>
        <dsp:cNvSpPr/>
      </dsp:nvSpPr>
      <dsp:spPr>
        <a:xfrm>
          <a:off x="9002931" y="2846588"/>
          <a:ext cx="2142388" cy="128543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285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 err="1">
              <a:solidFill>
                <a:schemeClr val="tx1"/>
              </a:solidFill>
            </a:rPr>
            <a:t>Payback</a:t>
          </a:r>
          <a:r>
            <a:rPr lang="pt-BR" sz="2000" b="1" kern="1200" dirty="0">
              <a:solidFill>
                <a:schemeClr val="tx1"/>
              </a:solidFill>
            </a:rPr>
            <a:t> Descontado</a:t>
          </a:r>
        </a:p>
      </dsp:txBody>
      <dsp:txXfrm>
        <a:off x="9040580" y="2884237"/>
        <a:ext cx="2067090" cy="1210135"/>
      </dsp:txXfrm>
    </dsp:sp>
    <dsp:sp modelId="{631DB1D7-0867-4B84-92A3-E07A4D68D002}">
      <dsp:nvSpPr>
        <dsp:cNvPr id="0" name=""/>
        <dsp:cNvSpPr/>
      </dsp:nvSpPr>
      <dsp:spPr>
        <a:xfrm rot="10800000">
          <a:off x="8360215" y="3223648"/>
          <a:ext cx="454186" cy="5313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-365809"/>
            <a:satOff val="6715"/>
            <a:lumOff val="1969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b="1" kern="1200">
            <a:solidFill>
              <a:schemeClr val="tx1"/>
            </a:solidFill>
          </a:endParaRPr>
        </a:p>
      </dsp:txBody>
      <dsp:txXfrm rot="10800000">
        <a:off x="8496471" y="3329910"/>
        <a:ext cx="317930" cy="318788"/>
      </dsp:txXfrm>
    </dsp:sp>
    <dsp:sp modelId="{D741E59A-03D8-4F65-A14D-8076347C489B}">
      <dsp:nvSpPr>
        <dsp:cNvPr id="0" name=""/>
        <dsp:cNvSpPr/>
      </dsp:nvSpPr>
      <dsp:spPr>
        <a:xfrm>
          <a:off x="6003587" y="2846588"/>
          <a:ext cx="2142388" cy="128543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8571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tx1"/>
              </a:solidFill>
            </a:rPr>
            <a:t>Índice de Lucratividade</a:t>
          </a:r>
        </a:p>
      </dsp:txBody>
      <dsp:txXfrm>
        <a:off x="6041236" y="2884237"/>
        <a:ext cx="2067090" cy="1210135"/>
      </dsp:txXfrm>
    </dsp:sp>
    <dsp:sp modelId="{E3EE8B0E-8156-4354-945B-C4B48B45A1FC}">
      <dsp:nvSpPr>
        <dsp:cNvPr id="0" name=""/>
        <dsp:cNvSpPr/>
      </dsp:nvSpPr>
      <dsp:spPr>
        <a:xfrm rot="10800000">
          <a:off x="5360871" y="3223648"/>
          <a:ext cx="454186" cy="5313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-457261"/>
            <a:satOff val="8393"/>
            <a:lumOff val="2461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b="1" kern="1200">
            <a:solidFill>
              <a:schemeClr val="tx1"/>
            </a:solidFill>
          </a:endParaRPr>
        </a:p>
      </dsp:txBody>
      <dsp:txXfrm rot="10800000">
        <a:off x="5497127" y="3329910"/>
        <a:ext cx="317930" cy="318788"/>
      </dsp:txXfrm>
    </dsp:sp>
    <dsp:sp modelId="{506CF77E-7281-40D2-B5F9-9A8F914517D0}">
      <dsp:nvSpPr>
        <dsp:cNvPr id="0" name=""/>
        <dsp:cNvSpPr/>
      </dsp:nvSpPr>
      <dsp:spPr>
        <a:xfrm>
          <a:off x="3004243" y="2846588"/>
          <a:ext cx="2142388" cy="128543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34286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tx1"/>
              </a:solidFill>
            </a:rPr>
            <a:t>Conclusão</a:t>
          </a:r>
        </a:p>
      </dsp:txBody>
      <dsp:txXfrm>
        <a:off x="3041892" y="2884237"/>
        <a:ext cx="2067090" cy="1210135"/>
      </dsp:txXfrm>
    </dsp:sp>
    <dsp:sp modelId="{7585B308-7EC9-4D36-9E00-5A657F84D746}">
      <dsp:nvSpPr>
        <dsp:cNvPr id="0" name=""/>
        <dsp:cNvSpPr/>
      </dsp:nvSpPr>
      <dsp:spPr>
        <a:xfrm rot="10800000">
          <a:off x="2361527" y="3223648"/>
          <a:ext cx="454186" cy="5313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-548713"/>
            <a:satOff val="10072"/>
            <a:lumOff val="295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b="1" kern="1200">
            <a:solidFill>
              <a:schemeClr val="tx1"/>
            </a:solidFill>
          </a:endParaRPr>
        </a:p>
      </dsp:txBody>
      <dsp:txXfrm rot="10800000">
        <a:off x="2497783" y="3329910"/>
        <a:ext cx="317930" cy="318788"/>
      </dsp:txXfrm>
    </dsp:sp>
    <dsp:sp modelId="{04F86753-62C8-4B42-B759-69E9A622FDCF}">
      <dsp:nvSpPr>
        <dsp:cNvPr id="0" name=""/>
        <dsp:cNvSpPr/>
      </dsp:nvSpPr>
      <dsp:spPr>
        <a:xfrm>
          <a:off x="4899" y="2846588"/>
          <a:ext cx="2142388" cy="128543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tx1"/>
              </a:solidFill>
            </a:rPr>
            <a:t>Referências</a:t>
          </a:r>
        </a:p>
      </dsp:txBody>
      <dsp:txXfrm>
        <a:off x="42548" y="2884237"/>
        <a:ext cx="2067090" cy="12101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D0466-56FE-417C-A929-C2A7B66965C4}">
      <dsp:nvSpPr>
        <dsp:cNvPr id="0" name=""/>
        <dsp:cNvSpPr/>
      </dsp:nvSpPr>
      <dsp:spPr>
        <a:xfrm>
          <a:off x="793271" y="0"/>
          <a:ext cx="2548136" cy="1270099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O projeto vai se pagar?</a:t>
          </a:r>
        </a:p>
      </dsp:txBody>
      <dsp:txXfrm>
        <a:off x="830471" y="37200"/>
        <a:ext cx="2473736" cy="1195699"/>
      </dsp:txXfrm>
    </dsp:sp>
    <dsp:sp modelId="{821FFC1B-365E-46F7-ABFE-45569C40AA51}">
      <dsp:nvSpPr>
        <dsp:cNvPr id="0" name=""/>
        <dsp:cNvSpPr/>
      </dsp:nvSpPr>
      <dsp:spPr>
        <a:xfrm rot="5400000">
          <a:off x="1829195" y="1301851"/>
          <a:ext cx="476287" cy="5715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 rot="-5400000">
        <a:off x="1895876" y="1349479"/>
        <a:ext cx="342926" cy="333401"/>
      </dsp:txXfrm>
    </dsp:sp>
    <dsp:sp modelId="{984B433A-9B8A-4CE2-AA53-E5AA123CD97A}">
      <dsp:nvSpPr>
        <dsp:cNvPr id="0" name=""/>
        <dsp:cNvSpPr/>
      </dsp:nvSpPr>
      <dsp:spPr>
        <a:xfrm>
          <a:off x="793271" y="1905148"/>
          <a:ext cx="2548136" cy="1270099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O projeto vai aumentar a riqueza dos acionistas ou vai diminuí-la?</a:t>
          </a:r>
        </a:p>
      </dsp:txBody>
      <dsp:txXfrm>
        <a:off x="830471" y="1942348"/>
        <a:ext cx="2473736" cy="1195699"/>
      </dsp:txXfrm>
    </dsp:sp>
    <dsp:sp modelId="{B274923D-0C6C-42B0-91EC-37CEA72134D5}">
      <dsp:nvSpPr>
        <dsp:cNvPr id="0" name=""/>
        <dsp:cNvSpPr/>
      </dsp:nvSpPr>
      <dsp:spPr>
        <a:xfrm rot="5400000">
          <a:off x="1829195" y="3207000"/>
          <a:ext cx="476287" cy="5715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 rot="-5400000">
        <a:off x="1895876" y="3254628"/>
        <a:ext cx="342926" cy="333401"/>
      </dsp:txXfrm>
    </dsp:sp>
    <dsp:sp modelId="{1C87B5B2-271E-487D-9EBE-7AAC33B2C5FF}">
      <dsp:nvSpPr>
        <dsp:cNvPr id="0" name=""/>
        <dsp:cNvSpPr/>
      </dsp:nvSpPr>
      <dsp:spPr>
        <a:xfrm>
          <a:off x="793271" y="3810297"/>
          <a:ext cx="2548136" cy="1270099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Esta é a melhor alternativa de investimentos?</a:t>
          </a:r>
        </a:p>
      </dsp:txBody>
      <dsp:txXfrm>
        <a:off x="830471" y="3847497"/>
        <a:ext cx="2473736" cy="11956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7CFF33-BA60-4E64-A04A-39A294F7666F}">
      <dsp:nvSpPr>
        <dsp:cNvPr id="0" name=""/>
        <dsp:cNvSpPr/>
      </dsp:nvSpPr>
      <dsp:spPr>
        <a:xfrm>
          <a:off x="0" y="769053"/>
          <a:ext cx="8705850" cy="81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 dirty="0"/>
            <a:t>10% é a TIR desse projeto</a:t>
          </a:r>
        </a:p>
      </dsp:txBody>
      <dsp:txXfrm>
        <a:off x="39809" y="808862"/>
        <a:ext cx="8626232" cy="735872"/>
      </dsp:txXfrm>
    </dsp:sp>
    <dsp:sp modelId="{2045284E-C85B-4070-93DC-91DBD592C590}">
      <dsp:nvSpPr>
        <dsp:cNvPr id="0" name=""/>
        <dsp:cNvSpPr/>
      </dsp:nvSpPr>
      <dsp:spPr>
        <a:xfrm>
          <a:off x="0" y="1682463"/>
          <a:ext cx="8705850" cy="81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 dirty="0"/>
            <a:t>Taxa que faz com que p VPL seja = ZERO</a:t>
          </a:r>
        </a:p>
      </dsp:txBody>
      <dsp:txXfrm>
        <a:off x="39809" y="1722272"/>
        <a:ext cx="8626232" cy="735872"/>
      </dsp:txXfrm>
    </dsp:sp>
    <dsp:sp modelId="{D055AE7C-2B37-46DF-86BC-4764888F1D25}">
      <dsp:nvSpPr>
        <dsp:cNvPr id="0" name=""/>
        <dsp:cNvSpPr/>
      </dsp:nvSpPr>
      <dsp:spPr>
        <a:xfrm>
          <a:off x="0" y="2595873"/>
          <a:ext cx="8705850" cy="81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Aceitar ou não se a taxa = 10%</a:t>
          </a:r>
        </a:p>
      </dsp:txBody>
      <dsp:txXfrm>
        <a:off x="39809" y="2635682"/>
        <a:ext cx="8626232" cy="7358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A92ED4-8B58-47D4-B914-33237E004416}">
      <dsp:nvSpPr>
        <dsp:cNvPr id="0" name=""/>
        <dsp:cNvSpPr/>
      </dsp:nvSpPr>
      <dsp:spPr>
        <a:xfrm>
          <a:off x="0" y="7957"/>
          <a:ext cx="9950450" cy="7915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 dirty="0"/>
            <a:t>Projetos Interdependentes</a:t>
          </a:r>
        </a:p>
      </dsp:txBody>
      <dsp:txXfrm>
        <a:off x="38638" y="46595"/>
        <a:ext cx="9873174" cy="714229"/>
      </dsp:txXfrm>
    </dsp:sp>
    <dsp:sp modelId="{2F54BEBE-1B1A-45A9-8123-8D103DE0240D}">
      <dsp:nvSpPr>
        <dsp:cNvPr id="0" name=""/>
        <dsp:cNvSpPr/>
      </dsp:nvSpPr>
      <dsp:spPr>
        <a:xfrm>
          <a:off x="0" y="799462"/>
          <a:ext cx="9950450" cy="888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5927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600" kern="1200" dirty="0"/>
            <a:t>IL será &gt;1 sempre que o VPL for POSITIVO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600" kern="1200" dirty="0"/>
            <a:t>Aceito o projeto se IL &gt; 1</a:t>
          </a:r>
        </a:p>
      </dsp:txBody>
      <dsp:txXfrm>
        <a:off x="0" y="799462"/>
        <a:ext cx="9950450" cy="8880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56E5E0-3034-46BA-B92D-483189FF4A42}">
      <dsp:nvSpPr>
        <dsp:cNvPr id="0" name=""/>
        <dsp:cNvSpPr/>
      </dsp:nvSpPr>
      <dsp:spPr>
        <a:xfrm>
          <a:off x="0" y="38541"/>
          <a:ext cx="10058399" cy="88744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pt-BR" sz="3700" b="0" i="0" u="none" strike="noStrike" kern="1200" cap="none" spc="0" normalizeH="0" baseline="0" noProof="0" dirty="0">
              <a:ln/>
              <a:effectLst/>
              <a:uLnTx/>
              <a:uFillTx/>
              <a:latin typeface="+mn-lt"/>
              <a:ea typeface="+mn-ea"/>
              <a:cs typeface="+mn-cs"/>
            </a:rPr>
            <a:t>Projetos mutuamente excludentes </a:t>
          </a:r>
          <a:endParaRPr lang="pt-BR" sz="3700" kern="1200" dirty="0"/>
        </a:p>
      </dsp:txBody>
      <dsp:txXfrm>
        <a:off x="43321" y="81862"/>
        <a:ext cx="9971757" cy="800803"/>
      </dsp:txXfrm>
    </dsp:sp>
    <dsp:sp modelId="{B42A0656-93F3-47CD-A7C8-2330874FDA0A}">
      <dsp:nvSpPr>
        <dsp:cNvPr id="0" name=""/>
        <dsp:cNvSpPr/>
      </dsp:nvSpPr>
      <dsp:spPr>
        <a:xfrm>
          <a:off x="0" y="925987"/>
          <a:ext cx="10058399" cy="1378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46990" rIns="263144" bIns="46990" numCol="1" spcCol="1270" anchor="t" anchorCtr="0">
          <a:noAutofit/>
        </a:bodyPr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kumimoji="0" lang="pt-BR" sz="2900" b="0" i="0" u="none" strike="noStrike" kern="1200" cap="none" spc="0" normalizeH="0" baseline="0" noProof="0">
              <a:ln/>
              <a:effectLst/>
              <a:uLnTx/>
              <a:uFillTx/>
              <a:latin typeface="+mn-lt"/>
              <a:ea typeface="+mn-ea"/>
              <a:cs typeface="+mn-cs"/>
            </a:rPr>
            <a:t>Utiliza-se escala incremental</a:t>
          </a:r>
          <a:endParaRPr kumimoji="0" lang="pt-BR" sz="2900" b="0" i="0" u="none" strike="noStrike" kern="1200" cap="none" spc="0" normalizeH="0" baseline="0" noProof="0" dirty="0">
            <a:ln/>
            <a:effectLst/>
            <a:uLnTx/>
            <a:uFillTx/>
            <a:latin typeface="+mn-lt"/>
            <a:ea typeface="+mn-ea"/>
            <a:cs typeface="+mn-cs"/>
          </a:endParaRPr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kumimoji="0" lang="pt-BR" sz="2900" b="0" i="0" u="none" strike="noStrike" kern="1200" cap="none" spc="0" normalizeH="0" baseline="0" noProof="0">
              <a:ln/>
              <a:effectLst/>
              <a:uLnTx/>
              <a:uFillTx/>
              <a:latin typeface="+mn-lt"/>
              <a:ea typeface="+mn-ea"/>
              <a:cs typeface="+mn-cs"/>
            </a:rPr>
            <a:t>Ignora o investimento inicial  </a:t>
          </a:r>
          <a:r>
            <a:rPr kumimoji="0" lang="pt-BR" sz="2900" b="0" i="0" u="none" strike="noStrike" kern="1200" cap="none" spc="0" normalizeH="0" baseline="0" noProof="0">
              <a:ln/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rPr>
            <a:t> Ignora a diferença de escalas p/ esses projetos</a:t>
          </a:r>
          <a:endParaRPr kumimoji="0" lang="pt-BR" sz="2900" b="0" i="0" u="none" strike="noStrike" kern="1200" cap="none" spc="0" normalizeH="0" baseline="0" noProof="0" dirty="0">
            <a:ln/>
            <a:effectLst/>
            <a:uLnTx/>
            <a:uFillTx/>
            <a:latin typeface="+mn-lt"/>
            <a:ea typeface="+mn-ea"/>
            <a:cs typeface="+mn-cs"/>
          </a:endParaRPr>
        </a:p>
      </dsp:txBody>
      <dsp:txXfrm>
        <a:off x="0" y="925987"/>
        <a:ext cx="10058399" cy="13786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736FED-55F7-429F-87EC-F92B74B7A220}">
      <dsp:nvSpPr>
        <dsp:cNvPr id="0" name=""/>
        <dsp:cNvSpPr/>
      </dsp:nvSpPr>
      <dsp:spPr>
        <a:xfrm>
          <a:off x="0" y="103704"/>
          <a:ext cx="10217150" cy="71954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pt-BR" sz="3000" b="0" i="0" u="none" strike="noStrike" kern="1200" cap="none" spc="0" normalizeH="0" baseline="0" noProof="0" dirty="0">
              <a:ln/>
              <a:effectLst/>
              <a:uLnTx/>
              <a:uFillTx/>
              <a:latin typeface="+mn-lt"/>
              <a:ea typeface="+mn-ea"/>
              <a:cs typeface="+mn-cs"/>
            </a:rPr>
            <a:t>Racionamento de Capital </a:t>
          </a:r>
          <a:endParaRPr lang="pt-BR" sz="3000" kern="1200" dirty="0"/>
        </a:p>
      </dsp:txBody>
      <dsp:txXfrm>
        <a:off x="35125" y="138829"/>
        <a:ext cx="10146900" cy="649299"/>
      </dsp:txXfrm>
    </dsp:sp>
    <dsp:sp modelId="{C1EF47E8-216E-43C8-9FBB-ACD3ED91617E}">
      <dsp:nvSpPr>
        <dsp:cNvPr id="0" name=""/>
        <dsp:cNvSpPr/>
      </dsp:nvSpPr>
      <dsp:spPr>
        <a:xfrm>
          <a:off x="0" y="823254"/>
          <a:ext cx="10217150" cy="791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4395" tIns="38100" rIns="213360" bIns="3810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kumimoji="0" lang="pt-BR" sz="2300" b="0" i="0" u="none" strike="noStrike" kern="1200" cap="none" spc="0" normalizeH="0" baseline="0" noProof="0" dirty="0">
              <a:ln/>
              <a:effectLst/>
              <a:uLnTx/>
              <a:uFillTx/>
              <a:latin typeface="+mn-lt"/>
              <a:ea typeface="+mn-ea"/>
              <a:cs typeface="+mn-cs"/>
            </a:rPr>
            <a:t>A empresa não tem capital suficiente </a:t>
          </a:r>
          <a:r>
            <a:rPr kumimoji="0" lang="pt-BR" sz="2300" b="0" i="0" u="none" strike="noStrike" kern="1200" cap="none" spc="0" normalizeH="0" baseline="0" noProof="0" dirty="0">
              <a:ln/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rPr>
            <a:t> considerar mais um projeto</a:t>
          </a:r>
          <a:endParaRPr kumimoji="0" lang="pt-BR" sz="2300" b="0" i="0" u="none" strike="noStrike" kern="1200" cap="none" spc="0" normalizeH="0" baseline="0" noProof="0" dirty="0">
            <a:ln/>
            <a:effectLst/>
            <a:uLnTx/>
            <a:uFillTx/>
            <a:latin typeface="+mn-lt"/>
            <a:ea typeface="+mn-ea"/>
            <a:cs typeface="+mn-cs"/>
          </a:endParaRP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kumimoji="0" lang="pt-BR" sz="2300" b="0" i="0" u="none" strike="noStrike" kern="1200" cap="none" spc="0" normalizeH="0" baseline="0" noProof="0" dirty="0">
              <a:ln/>
              <a:effectLst/>
              <a:uLnTx/>
              <a:uFillTx/>
              <a:latin typeface="+mn-lt"/>
              <a:ea typeface="+mn-ea"/>
              <a:cs typeface="+mn-cs"/>
            </a:rPr>
            <a:t>Se tenho 20 milhões para investir. Qual escolher?</a:t>
          </a:r>
        </a:p>
      </dsp:txBody>
      <dsp:txXfrm>
        <a:off x="0" y="823254"/>
        <a:ext cx="10217150" cy="7917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425F669A-054B-46A1-8E10-5832F0254BB2}" type="datetimeFigureOut">
              <a:rPr lang="pt-BR" smtClean="0"/>
              <a:pPr/>
              <a:t>04/05/2017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DA11FC9C-68B0-4001-A34D-A9DDA00EA95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F669A-054B-46A1-8E10-5832F0254BB2}" type="datetimeFigureOut">
              <a:rPr lang="pt-BR" smtClean="0"/>
              <a:pPr/>
              <a:t>04/05/2017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FC9C-68B0-4001-A34D-A9DDA00EA95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F669A-054B-46A1-8E10-5832F0254BB2}" type="datetimeFigureOut">
              <a:rPr lang="pt-BR" smtClean="0"/>
              <a:pPr/>
              <a:t>04/05/2017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FC9C-68B0-4001-A34D-A9DDA00EA95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25F669A-054B-46A1-8E10-5832F0254BB2}" type="datetimeFigureOut">
              <a:rPr lang="pt-BR" smtClean="0"/>
              <a:pPr/>
              <a:t>04/05/2017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A11FC9C-68B0-4001-A34D-A9DDA00EA95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425F669A-054B-46A1-8E10-5832F0254BB2}" type="datetimeFigureOut">
              <a:rPr lang="pt-BR" smtClean="0"/>
              <a:pPr/>
              <a:t>04/05/2017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DA11FC9C-68B0-4001-A34D-A9DDA00EA95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F669A-054B-46A1-8E10-5832F0254BB2}" type="datetimeFigureOut">
              <a:rPr lang="pt-BR" smtClean="0"/>
              <a:pPr/>
              <a:t>04/05/2017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FC9C-68B0-4001-A34D-A9DDA00EA95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F669A-054B-46A1-8E10-5832F0254BB2}" type="datetimeFigureOut">
              <a:rPr lang="pt-BR" smtClean="0"/>
              <a:pPr/>
              <a:t>04/05/2017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FC9C-68B0-4001-A34D-A9DDA00EA95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25F669A-054B-46A1-8E10-5832F0254BB2}" type="datetimeFigureOut">
              <a:rPr lang="pt-BR" smtClean="0"/>
              <a:pPr/>
              <a:t>04/05/2017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A11FC9C-68B0-4001-A34D-A9DDA00EA95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F669A-054B-46A1-8E10-5832F0254BB2}" type="datetimeFigureOut">
              <a:rPr lang="pt-BR" smtClean="0"/>
              <a:pPr/>
              <a:t>04/05/2017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1FC9C-68B0-4001-A34D-A9DDA00EA95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25F669A-054B-46A1-8E10-5832F0254BB2}" type="datetimeFigureOut">
              <a:rPr lang="pt-BR" smtClean="0"/>
              <a:pPr/>
              <a:t>04/05/2017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A11FC9C-68B0-4001-A34D-A9DDA00EA95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25F669A-054B-46A1-8E10-5832F0254BB2}" type="datetimeFigureOut">
              <a:rPr lang="pt-BR" smtClean="0"/>
              <a:pPr/>
              <a:t>04/05/2017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A11FC9C-68B0-4001-A34D-A9DDA00EA95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os estilos do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25F669A-054B-46A1-8E10-5832F0254BB2}" type="datetimeFigureOut">
              <a:rPr lang="pt-BR" smtClean="0"/>
              <a:pPr/>
              <a:t>04/05/2017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A11FC9C-68B0-4001-A34D-A9DDA00EA95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3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3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7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99792" y="2050774"/>
            <a:ext cx="8229600" cy="1894362"/>
          </a:xfrm>
        </p:spPr>
        <p:txBody>
          <a:bodyPr>
            <a:normAutofit/>
          </a:bodyPr>
          <a:lstStyle/>
          <a:p>
            <a:pPr algn="ctr"/>
            <a:r>
              <a:rPr lang="pt-BR" sz="3600" dirty="0"/>
              <a:t>TECNICAS DE ANÁLISE DE INVESTIMENTO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pt-BR" dirty="0"/>
              <a:t>Fernanda Freitas Pavani – 9323452</a:t>
            </a:r>
          </a:p>
          <a:p>
            <a:pPr algn="r"/>
            <a:r>
              <a:rPr lang="pt-BR" dirty="0"/>
              <a:t>Jade </a:t>
            </a:r>
            <a:r>
              <a:rPr lang="pt-BR" dirty="0" err="1"/>
              <a:t>Lais</a:t>
            </a:r>
            <a:r>
              <a:rPr lang="pt-BR" dirty="0"/>
              <a:t> </a:t>
            </a:r>
            <a:r>
              <a:rPr lang="pt-BR" dirty="0" err="1"/>
              <a:t>Redi</a:t>
            </a:r>
            <a:r>
              <a:rPr lang="pt-BR" dirty="0"/>
              <a:t> </a:t>
            </a:r>
            <a:r>
              <a:rPr lang="pt-BR" dirty="0" err="1"/>
              <a:t>Catagna</a:t>
            </a:r>
            <a:r>
              <a:rPr lang="pt-BR" dirty="0"/>
              <a:t> – 9370111</a:t>
            </a:r>
          </a:p>
          <a:p>
            <a:pPr algn="r"/>
            <a:r>
              <a:rPr lang="pt-BR" dirty="0"/>
              <a:t>Julia Baldovinotti </a:t>
            </a:r>
            <a:r>
              <a:rPr lang="pt-BR" dirty="0" err="1"/>
              <a:t>Iba</a:t>
            </a:r>
            <a:r>
              <a:rPr lang="pt-BR" dirty="0"/>
              <a:t> – 9323500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425148" y="145774"/>
            <a:ext cx="94620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UNIVERSIDADE DE SÃO PAULO</a:t>
            </a:r>
          </a:p>
          <a:p>
            <a:pPr algn="ctr"/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ESCOLA SUPERIOR DE AGRICULTURA LUIZ DE QUIROZ</a:t>
            </a:r>
          </a:p>
          <a:p>
            <a:pPr algn="ctr"/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DEPARTAMENTO DE ECONOMIA ADMINISTRAÇÃO E SOCIOLOGIA</a:t>
            </a:r>
          </a:p>
          <a:p>
            <a:pPr algn="ctr"/>
            <a:r>
              <a:rPr lang="pt-BR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ORÇAMENTO EMPRESARIAL</a:t>
            </a:r>
          </a:p>
        </p:txBody>
      </p:sp>
    </p:spTree>
    <p:extLst>
      <p:ext uri="{BB962C8B-B14F-4D97-AF65-F5344CB8AC3E}">
        <p14:creationId xmlns:p14="http://schemas.microsoft.com/office/powerpoint/2010/main" val="3877858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10991850" cy="4873752"/>
          </a:xfrm>
        </p:spPr>
        <p:txBody>
          <a:bodyPr/>
          <a:lstStyle/>
          <a:p>
            <a:r>
              <a:rPr lang="pt-BR" dirty="0"/>
              <a:t>Exemplo: Considere um projeto simples.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Para uma determinada taxa, o valor presente Líquido será: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lvl="1"/>
            <a:r>
              <a:rPr lang="pt-BR" dirty="0"/>
              <a:t>Em que R = Taxa de desconto </a:t>
            </a:r>
          </a:p>
          <a:p>
            <a:pPr lvl="1">
              <a:buNone/>
            </a:pPr>
            <a:endParaRPr lang="pt-BR" dirty="0"/>
          </a:p>
          <a:p>
            <a:pPr>
              <a:buNone/>
            </a:pPr>
            <a:endParaRPr lang="pt-BR" dirty="0"/>
          </a:p>
          <a:p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TIR – Taxa Interna de Retorno</a:t>
            </a:r>
            <a:endParaRPr lang="pt-BR" sz="4400" dirty="0"/>
          </a:p>
        </p:txBody>
      </p:sp>
      <p:pic>
        <p:nvPicPr>
          <p:cNvPr id="38914" name="Picture 2" descr="Resultado de imagem para investiment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3293"/>
          <a:stretch>
            <a:fillRect/>
          </a:stretch>
        </p:blipFill>
        <p:spPr bwMode="auto">
          <a:xfrm>
            <a:off x="7693801" y="4124325"/>
            <a:ext cx="4726799" cy="2733675"/>
          </a:xfrm>
          <a:prstGeom prst="rect">
            <a:avLst/>
          </a:prstGeom>
          <a:noFill/>
        </p:spPr>
      </p:pic>
      <p:sp>
        <p:nvSpPr>
          <p:cNvPr id="6" name="Retângulo de cantos arredondados 5"/>
          <p:cNvSpPr/>
          <p:nvPr/>
        </p:nvSpPr>
        <p:spPr>
          <a:xfrm>
            <a:off x="2990850" y="2209800"/>
            <a:ext cx="2438400" cy="8191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Investimento</a:t>
            </a:r>
          </a:p>
          <a:p>
            <a:pPr algn="ctr"/>
            <a:r>
              <a:rPr lang="pt-BR" dirty="0"/>
              <a:t> $-100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5753100" y="2209800"/>
            <a:ext cx="2438400" cy="81915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FC</a:t>
            </a:r>
          </a:p>
          <a:p>
            <a:pPr algn="ctr"/>
            <a:r>
              <a:rPr lang="pt-BR" dirty="0"/>
              <a:t> $ 110</a:t>
            </a:r>
          </a:p>
        </p:txBody>
      </p:sp>
      <p:sp>
        <p:nvSpPr>
          <p:cNvPr id="8" name="Retângulo 7"/>
          <p:cNvSpPr/>
          <p:nvPr/>
        </p:nvSpPr>
        <p:spPr>
          <a:xfrm>
            <a:off x="2215481" y="4139684"/>
            <a:ext cx="439486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pt-BR" sz="2800" dirty="0"/>
              <a:t>VPL = -100 + 110 / 1+ 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95300" y="2038350"/>
            <a:ext cx="4933950" cy="439750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pt-BR" dirty="0"/>
              <a:t>Situação 1) </a:t>
            </a:r>
          </a:p>
          <a:p>
            <a:pPr>
              <a:buNone/>
            </a:pPr>
            <a:r>
              <a:rPr lang="pt-BR" dirty="0"/>
              <a:t>Taxa de desconto =  0,08</a:t>
            </a:r>
          </a:p>
          <a:p>
            <a:pPr>
              <a:buNone/>
            </a:pPr>
            <a:endParaRPr lang="pt-BR" dirty="0"/>
          </a:p>
          <a:p>
            <a:pPr algn="ctr">
              <a:buNone/>
            </a:pPr>
            <a:r>
              <a:rPr lang="pt-BR" dirty="0"/>
              <a:t>$1,85 = -100 + 110 / 1,08</a:t>
            </a:r>
          </a:p>
          <a:p>
            <a:pPr algn="ctr">
              <a:buNone/>
            </a:pPr>
            <a:endParaRPr lang="pt-BR" dirty="0"/>
          </a:p>
          <a:p>
            <a:r>
              <a:rPr lang="pt-BR" dirty="0"/>
              <a:t>Situação 2) </a:t>
            </a:r>
          </a:p>
          <a:p>
            <a:pPr>
              <a:buNone/>
            </a:pPr>
            <a:r>
              <a:rPr lang="pt-BR" dirty="0"/>
              <a:t>Taxa de Desconto =  0,12</a:t>
            </a:r>
          </a:p>
          <a:p>
            <a:pPr>
              <a:buNone/>
            </a:pPr>
            <a:endParaRPr lang="pt-BR" dirty="0"/>
          </a:p>
          <a:p>
            <a:pPr algn="ctr">
              <a:buNone/>
            </a:pPr>
            <a:r>
              <a:rPr lang="pt-BR" dirty="0"/>
              <a:t>-$1,79 = -100 + 110 / 1,12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TIR – Taxa Interna de Retorno</a:t>
            </a:r>
            <a:endParaRPr lang="pt-BR" sz="4400" dirty="0"/>
          </a:p>
        </p:txBody>
      </p:sp>
      <p:sp>
        <p:nvSpPr>
          <p:cNvPr id="5" name="Retângulo 4"/>
          <p:cNvSpPr/>
          <p:nvPr/>
        </p:nvSpPr>
        <p:spPr>
          <a:xfrm>
            <a:off x="570025" y="1548884"/>
            <a:ext cx="31999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/>
              <a:t>Continuação do Exemplo:</a:t>
            </a:r>
          </a:p>
        </p:txBody>
      </p:sp>
      <p:sp>
        <p:nvSpPr>
          <p:cNvPr id="6" name="Seta para a direita 5"/>
          <p:cNvSpPr/>
          <p:nvPr/>
        </p:nvSpPr>
        <p:spPr>
          <a:xfrm>
            <a:off x="5638800" y="3448050"/>
            <a:ext cx="819150" cy="116205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610350" y="1447800"/>
            <a:ext cx="4933950" cy="17716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Como o VPL deu negativo,</a:t>
            </a:r>
            <a:r>
              <a:rPr kumimoji="0" lang="pt-BR" sz="2400" b="0" i="0" u="none" strike="noStrike" kern="1200" cap="none" spc="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tenta-se diminuir a taxa de desconto para 0,10</a:t>
            </a:r>
            <a:endParaRPr lang="pt-BR" sz="2400" baseline="0" dirty="0"/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pt-BR" sz="2400" dirty="0"/>
              <a:t>0 = -100 + 110 / 1,10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938" name="AutoShape 2" descr="Resultado de imagem para investimen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9940" name="Picture 4" descr="Resultado de imagem para investimen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51" y="3384117"/>
            <a:ext cx="5010150" cy="31881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Resultado de imagem para interpretaçã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FA003"/>
              </a:clrFrom>
              <a:clrTo>
                <a:srgbClr val="EFA003">
                  <a:alpha val="0"/>
                </a:srgbClr>
              </a:clrTo>
            </a:clrChange>
          </a:blip>
          <a:srcRect l="17072" r="25311"/>
          <a:stretch>
            <a:fillRect/>
          </a:stretch>
        </p:blipFill>
        <p:spPr bwMode="auto">
          <a:xfrm>
            <a:off x="9353550" y="3786046"/>
            <a:ext cx="3086100" cy="3071954"/>
          </a:xfrm>
          <a:prstGeom prst="rect">
            <a:avLst/>
          </a:prstGeom>
          <a:noFill/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800100" y="331788"/>
            <a:ext cx="9956800" cy="11430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small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TIR – Taxa Interna de Retorno</a:t>
            </a:r>
            <a:endParaRPr kumimoji="0" lang="pt-BR" sz="44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Diagrama 6"/>
          <p:cNvGraphicFramePr/>
          <p:nvPr/>
        </p:nvGraphicFramePr>
        <p:xfrm>
          <a:off x="647700" y="1134533"/>
          <a:ext cx="8705850" cy="4180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Elipse 8"/>
          <p:cNvSpPr/>
          <p:nvPr/>
        </p:nvSpPr>
        <p:spPr>
          <a:xfrm>
            <a:off x="1543050" y="5029200"/>
            <a:ext cx="2933700" cy="1447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000" dirty="0"/>
              <a:t>Aceito?</a:t>
            </a:r>
          </a:p>
        </p:txBody>
      </p:sp>
      <p:sp>
        <p:nvSpPr>
          <p:cNvPr id="10" name="Elipse 9"/>
          <p:cNvSpPr/>
          <p:nvPr/>
        </p:nvSpPr>
        <p:spPr>
          <a:xfrm>
            <a:off x="5448300" y="5105400"/>
            <a:ext cx="2933700" cy="14478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000" dirty="0"/>
              <a:t>Rejeito?</a:t>
            </a:r>
          </a:p>
        </p:txBody>
      </p:sp>
      <p:cxnSp>
        <p:nvCxnSpPr>
          <p:cNvPr id="12" name="Conector de seta reta 11"/>
          <p:cNvCxnSpPr/>
          <p:nvPr/>
        </p:nvCxnSpPr>
        <p:spPr>
          <a:xfrm rot="10800000" flipV="1">
            <a:off x="4038600" y="4667250"/>
            <a:ext cx="438150" cy="266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>
            <a:off x="5524500" y="4705350"/>
            <a:ext cx="43815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628650"/>
          </a:xfrm>
        </p:spPr>
        <p:txBody>
          <a:bodyPr/>
          <a:lstStyle/>
          <a:p>
            <a:r>
              <a:rPr lang="pt-BR" dirty="0"/>
              <a:t>Regra Geral para Investimento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400050" y="2266950"/>
            <a:ext cx="11010900" cy="10287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dirty="0"/>
              <a:t>Aceito o projeto se a TIR &gt; Taxa de Desconto adequada ao projeto</a:t>
            </a:r>
          </a:p>
        </p:txBody>
      </p:sp>
      <p:sp>
        <p:nvSpPr>
          <p:cNvPr id="5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small" spc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TIR – Taxa Interna de Retorno</a:t>
            </a:r>
            <a:endParaRPr kumimoji="0" lang="pt-BR" sz="44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495300" y="4438650"/>
            <a:ext cx="11010900" cy="10287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dirty="0"/>
              <a:t>Rejeito o projeto se a TIR &lt; Taxa de Desconto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742950" y="3619500"/>
            <a:ext cx="9956800" cy="62865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1986" name="Picture 2" descr="Resultado de imagem para ícone joia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0236199" y="1447799"/>
            <a:ext cx="1273175" cy="1273175"/>
          </a:xfrm>
          <a:prstGeom prst="rect">
            <a:avLst/>
          </a:prstGeom>
          <a:noFill/>
        </p:spPr>
      </p:pic>
      <p:pic>
        <p:nvPicPr>
          <p:cNvPr id="9" name="Picture 2" descr="Resultado de imagem para ícone joia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10800000">
            <a:off x="10312399" y="3771899"/>
            <a:ext cx="1273175" cy="1273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838200" y="1745088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pt-BR" dirty="0" err="1"/>
              <a:t>Gitman</a:t>
            </a:r>
            <a:r>
              <a:rPr lang="pt-BR" dirty="0"/>
              <a:t> (2007; p.339)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200" dirty="0"/>
              <a:t> “Trata-se do tempo necessário para que a empresa recupere seu investimento inicial em um projeto, calculado com suas entradas de caixa”.</a:t>
            </a:r>
          </a:p>
          <a:p>
            <a:pPr algn="just">
              <a:lnSpc>
                <a:spcPct val="150000"/>
              </a:lnSpc>
            </a:pPr>
            <a:r>
              <a:rPr lang="pt-BR" dirty="0"/>
              <a:t>Ross, </a:t>
            </a:r>
            <a:r>
              <a:rPr lang="pt-BR" dirty="0" err="1"/>
              <a:t>Westerfield</a:t>
            </a:r>
            <a:r>
              <a:rPr lang="pt-BR" dirty="0"/>
              <a:t> e Jordan (2002; p.220)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200" dirty="0"/>
              <a:t>“É o tempo necessário para haver equilíbrio num sentido contábil, mas não no sentido econômico”, isso por ignorar o valor do dinheiro no tempo”.</a:t>
            </a:r>
          </a:p>
        </p:txBody>
      </p:sp>
      <p:sp>
        <p:nvSpPr>
          <p:cNvPr id="4" name="Retângulo 3"/>
          <p:cNvSpPr/>
          <p:nvPr/>
        </p:nvSpPr>
        <p:spPr>
          <a:xfrm>
            <a:off x="2941931" y="662017"/>
            <a:ext cx="63081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j-lt"/>
              </a:rPr>
              <a:t>Payback</a:t>
            </a:r>
            <a:r>
              <a:rPr lang="pt-B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j-lt"/>
              </a:rPr>
              <a:t> Simples</a:t>
            </a:r>
          </a:p>
        </p:txBody>
      </p:sp>
      <p:pic>
        <p:nvPicPr>
          <p:cNvPr id="7" name="Espaço Reservado para Conteúdo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65774" y="4923684"/>
            <a:ext cx="3909388" cy="184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27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6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Payback</a:t>
            </a:r>
            <a:r>
              <a:rPr lang="pt-BR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Simples</a:t>
            </a:r>
            <a:br>
              <a:rPr lang="pt-BR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838200" y="1267070"/>
            <a:ext cx="10515600" cy="4351338"/>
          </a:xfrm>
        </p:spPr>
        <p:txBody>
          <a:bodyPr/>
          <a:lstStyle/>
          <a:p>
            <a:r>
              <a:rPr lang="pt-BR" dirty="0"/>
              <a:t>Objetivo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200" dirty="0"/>
              <a:t>“ Redução do risco e a valorização da liquidez. Isto se explica pelo fato do grau de incerteza aumentar, à medida que aumenta o horizonte de tempo considerado” (Braga, 1992, p.283).</a:t>
            </a:r>
            <a:endParaRPr lang="pt-BR" sz="2400" dirty="0"/>
          </a:p>
          <a:p>
            <a:pPr algn="just"/>
            <a:r>
              <a:rPr lang="pt-BR" dirty="0"/>
              <a:t>O </a:t>
            </a:r>
            <a:r>
              <a:rPr lang="pt-BR" dirty="0" err="1"/>
              <a:t>Payback</a:t>
            </a:r>
            <a:r>
              <a:rPr lang="pt-BR" dirty="0"/>
              <a:t> pode ser: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400" dirty="0"/>
              <a:t> </a:t>
            </a:r>
            <a:r>
              <a:rPr lang="pt-BR" sz="2200" dirty="0"/>
              <a:t>Nominal: se calculado com base no fluxo de caixa com valores nominais.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200" dirty="0"/>
              <a:t> Presente Líquido: se calculado com base no fluxo de caixa com valores trazidos                          ao valor presente líquido.</a:t>
            </a:r>
          </a:p>
          <a:p>
            <a:pPr marL="0" indent="0" algn="just">
              <a:buNone/>
            </a:pPr>
            <a:endParaRPr lang="pt-BR" sz="2400" dirty="0"/>
          </a:p>
          <a:p>
            <a:pPr marL="0" indent="0">
              <a:buNone/>
            </a:pPr>
            <a:endParaRPr lang="pt-BR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094" y="4507606"/>
            <a:ext cx="7528406" cy="222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37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Payback</a:t>
            </a:r>
            <a:r>
              <a:rPr lang="pt-B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Simples</a:t>
            </a:r>
            <a:endParaRPr lang="pt-BR" sz="5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pt-BR" dirty="0"/>
              <a:t>Critérios de Decisão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400" dirty="0"/>
              <a:t>Se o período de </a:t>
            </a:r>
            <a:r>
              <a:rPr lang="pt-BR" sz="2400" dirty="0" err="1"/>
              <a:t>payback</a:t>
            </a:r>
            <a:r>
              <a:rPr lang="pt-BR" sz="2400" dirty="0"/>
              <a:t> for menor que o período máximo aceitável de recuperação, o projeto será aceito.</a:t>
            </a:r>
          </a:p>
          <a:p>
            <a:pPr marL="0" indent="0" algn="just">
              <a:buNone/>
            </a:pPr>
            <a:endParaRPr lang="pt-BR" sz="24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400" dirty="0"/>
              <a:t>Se o período de </a:t>
            </a:r>
            <a:r>
              <a:rPr lang="pt-BR" sz="2400" dirty="0" err="1"/>
              <a:t>payback</a:t>
            </a:r>
            <a:r>
              <a:rPr lang="pt-BR" sz="2400" dirty="0"/>
              <a:t> for maior que o período máximo aceitável de recuperação, o projeto será rejeitado. 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051" y="4301543"/>
            <a:ext cx="6856658" cy="238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870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Payback</a:t>
            </a:r>
            <a:r>
              <a:rPr lang="pt-B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Simples</a:t>
            </a:r>
            <a:endParaRPr lang="pt-BR" sz="54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95" y="1736033"/>
            <a:ext cx="8732775" cy="4505740"/>
          </a:xfrm>
        </p:spPr>
      </p:pic>
    </p:spTree>
    <p:extLst>
      <p:ext uri="{BB962C8B-B14F-4D97-AF65-F5344CB8AC3E}">
        <p14:creationId xmlns:p14="http://schemas.microsoft.com/office/powerpoint/2010/main" val="2377607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Payback</a:t>
            </a:r>
            <a:r>
              <a:rPr lang="pt-B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Simples</a:t>
            </a:r>
            <a:endParaRPr lang="pt-BR" sz="5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EXEMPLO: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400" dirty="0"/>
              <a:t>Considere um investimento A de R$ 20 milhões que gere retornos líquidos anuais de R$ 5 milhões, a partir do final do primeiro ano, durante 10 anos. O diagrama de fluxo de caixa desta alternativa de investimento é: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876" y="4215515"/>
            <a:ext cx="4082603" cy="228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321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Payback</a:t>
            </a:r>
            <a:r>
              <a:rPr lang="pt-B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Simples</a:t>
            </a:r>
            <a:endParaRPr lang="pt-BR" sz="5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838200" y="1960562"/>
            <a:ext cx="10515600" cy="4351338"/>
          </a:xfrm>
        </p:spPr>
        <p:txBody>
          <a:bodyPr/>
          <a:lstStyle/>
          <a:p>
            <a:r>
              <a:rPr lang="pt-BR" dirty="0"/>
              <a:t>EXEMPLO</a:t>
            </a:r>
          </a:p>
          <a:p>
            <a:pPr marL="0" indent="0" algn="just">
              <a:buNone/>
            </a:pPr>
            <a:r>
              <a:rPr lang="pt-BR" sz="2400" dirty="0"/>
              <a:t>Agora considere um investimento B de R$ 18 milhões que gere resultados líquidos de R$ 6 milhões por ano, durante 4 anos. O diagrama de fluxo de caixa seria: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03956"/>
            <a:ext cx="4030014" cy="237300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597221" y="4136231"/>
            <a:ext cx="7027572" cy="2579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>
                <a:solidFill>
                  <a:srgbClr val="FF6600"/>
                </a:solidFill>
              </a:rPr>
              <a:t>Se dependesse apenas do </a:t>
            </a:r>
            <a:r>
              <a:rPr lang="pt-BR" sz="2200" dirty="0" err="1">
                <a:solidFill>
                  <a:srgbClr val="FF6600"/>
                </a:solidFill>
              </a:rPr>
              <a:t>payback</a:t>
            </a:r>
            <a:r>
              <a:rPr lang="pt-BR" sz="2200" dirty="0">
                <a:solidFill>
                  <a:srgbClr val="FF6600"/>
                </a:solidFill>
              </a:rPr>
              <a:t> o investimento B seria preferido, pois o seu prazo para retorno do investimento é menor: </a:t>
            </a:r>
          </a:p>
          <a:p>
            <a:pPr algn="just">
              <a:lnSpc>
                <a:spcPct val="150000"/>
              </a:lnSpc>
            </a:pPr>
            <a:r>
              <a:rPr lang="pt-BR" sz="2200" dirty="0" err="1">
                <a:solidFill>
                  <a:srgbClr val="FF6600"/>
                </a:solidFill>
              </a:rPr>
              <a:t>Payback</a:t>
            </a:r>
            <a:r>
              <a:rPr lang="pt-BR" sz="2200" dirty="0">
                <a:solidFill>
                  <a:srgbClr val="FF6600"/>
                </a:solidFill>
              </a:rPr>
              <a:t> B = 3 anos &lt; 4 anos = </a:t>
            </a:r>
            <a:r>
              <a:rPr lang="pt-BR" sz="2200" dirty="0" err="1">
                <a:solidFill>
                  <a:srgbClr val="FF6600"/>
                </a:solidFill>
              </a:rPr>
              <a:t>Payback</a:t>
            </a:r>
            <a:r>
              <a:rPr lang="pt-BR" sz="2200" dirty="0">
                <a:solidFill>
                  <a:srgbClr val="FF6600"/>
                </a:solidFill>
              </a:rPr>
              <a:t> A</a:t>
            </a:r>
          </a:p>
          <a:p>
            <a:pPr algn="just">
              <a:lnSpc>
                <a:spcPct val="150000"/>
              </a:lnSpc>
            </a:pPr>
            <a:r>
              <a:rPr lang="pt-BR" sz="2200" dirty="0">
                <a:solidFill>
                  <a:srgbClr val="FF6600"/>
                </a:solidFill>
              </a:rPr>
              <a:t>Prefere-se IB em detrimento de IA.</a:t>
            </a:r>
          </a:p>
        </p:txBody>
      </p:sp>
    </p:spTree>
    <p:extLst>
      <p:ext uri="{BB962C8B-B14F-4D97-AF65-F5344CB8AC3E}">
        <p14:creationId xmlns:p14="http://schemas.microsoft.com/office/powerpoint/2010/main" val="174732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9855" y="274638"/>
            <a:ext cx="9956800" cy="1143000"/>
          </a:xfr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+mn-ea"/>
                <a:cs typeface="+mn-cs"/>
              </a:rPr>
              <a:t>Calendário de Apresentação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86883113"/>
              </p:ext>
            </p:extLst>
          </p:nvPr>
        </p:nvGraphicFramePr>
        <p:xfrm>
          <a:off x="232013" y="1405716"/>
          <a:ext cx="11150220" cy="4836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8892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54109" y="2044565"/>
            <a:ext cx="10515600" cy="4351338"/>
          </a:xfrm>
        </p:spPr>
        <p:txBody>
          <a:bodyPr/>
          <a:lstStyle/>
          <a:p>
            <a:pPr algn="just"/>
            <a:r>
              <a:rPr lang="pt-BR" dirty="0"/>
              <a:t>BRIGAM E HOUSTON (199; p.7)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BR" sz="2200" dirty="0"/>
              <a:t>“ É o número de anos necessários para recuperar o investimento, com fluxos de caixa líquidos descontados”.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BR" sz="2000" dirty="0"/>
          </a:p>
          <a:p>
            <a:pPr algn="just">
              <a:lnSpc>
                <a:spcPct val="100000"/>
              </a:lnSpc>
            </a:pPr>
            <a:r>
              <a:rPr lang="pt-BR" dirty="0"/>
              <a:t>Características: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t-BR" sz="2200" dirty="0"/>
              <a:t>Se os fluxos de caixa forem positivos, o período de </a:t>
            </a:r>
            <a:r>
              <a:rPr lang="pt-BR" sz="2200" dirty="0" err="1"/>
              <a:t>payback</a:t>
            </a:r>
            <a:r>
              <a:rPr lang="pt-BR" sz="2200" dirty="0"/>
              <a:t> descontado jamais será mais curto que o período de </a:t>
            </a:r>
            <a:r>
              <a:rPr lang="pt-BR" sz="2200" dirty="0" err="1"/>
              <a:t>payback</a:t>
            </a:r>
            <a:r>
              <a:rPr lang="pt-BR" sz="2200" dirty="0"/>
              <a:t>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t-BR" sz="2200" dirty="0"/>
              <a:t>Desconsidera os fluxos de caixa que ocorrem após o prazo de retorno.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t-BR" sz="2200" dirty="0"/>
              <a:t>Dificuldade de aprovação de projeto de longo prazo.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49243" y="370851"/>
            <a:ext cx="76803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j-lt"/>
              </a:rPr>
              <a:t>Payback</a:t>
            </a:r>
            <a:r>
              <a:rPr lang="pt-B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j-lt"/>
              </a:rPr>
              <a:t> Descontado</a:t>
            </a:r>
            <a:endParaRPr lang="pt-BR" sz="5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247937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60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Payback</a:t>
            </a:r>
            <a:r>
              <a:rPr lang="pt-BR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Descontado</a:t>
            </a:r>
            <a:br>
              <a:rPr lang="pt-BR" dirty="0"/>
            </a:b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sz="quarter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63" y="1474968"/>
            <a:ext cx="11801293" cy="5099136"/>
          </a:xfrm>
        </p:spPr>
      </p:pic>
    </p:spTree>
    <p:extLst>
      <p:ext uri="{BB962C8B-B14F-4D97-AF65-F5344CB8AC3E}">
        <p14:creationId xmlns:p14="http://schemas.microsoft.com/office/powerpoint/2010/main" val="33083124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Payback</a:t>
            </a:r>
            <a:endParaRPr lang="pt-BR" sz="5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Vantagens: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400" dirty="0"/>
              <a:t> </a:t>
            </a:r>
            <a:r>
              <a:rPr lang="pt-BR" sz="2200" dirty="0"/>
              <a:t>Leva em conta o prazo de retorno do investimento;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200" dirty="0"/>
              <a:t> Muito utilizado pelas empresas para avaliar projetos;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200" dirty="0"/>
              <a:t> Considera os fluxos de caixa.</a:t>
            </a:r>
          </a:p>
          <a:p>
            <a:pPr marL="0" indent="0" algn="just">
              <a:buNone/>
            </a:pPr>
            <a:endParaRPr lang="pt-BR" sz="2000" dirty="0"/>
          </a:p>
          <a:p>
            <a:pPr algn="just"/>
            <a:r>
              <a:rPr lang="pt-BR" dirty="0"/>
              <a:t>Desvantagens: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200" dirty="0"/>
              <a:t>O período apropriado de recuperação é apenas um número determinado subjetivamente;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200" dirty="0"/>
              <a:t>Não pode ser especificado em vista do objetivo de maximização de riqueza;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200" dirty="0"/>
              <a:t>Não considera o valor do dinheiro no tempo.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68380" y="1562769"/>
            <a:ext cx="4923619" cy="292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0422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54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Índice de Lucratividade </a:t>
            </a:r>
            <a:endParaRPr lang="pt-BR" sz="4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pt-BR" dirty="0"/>
              <a:t>Outro índice: Quociente do Valor Presente do Fluxo de caixas futuros esperados após investimento inicial dividido pela quantia do Investimento Inicial </a:t>
            </a:r>
          </a:p>
        </p:txBody>
      </p:sp>
      <p:pic>
        <p:nvPicPr>
          <p:cNvPr id="15362" name="Picture 2" descr="Resultado de imagem para luc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9475" y="3981450"/>
            <a:ext cx="5102225" cy="248889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7496" y="3037196"/>
            <a:ext cx="6185565" cy="538518"/>
          </a:xfrm>
          <a:prstGeom prst="rect">
            <a:avLst/>
          </a:prstGeom>
          <a:noFill/>
        </p:spPr>
      </p:pic>
      <p:pic>
        <p:nvPicPr>
          <p:cNvPr id="8" name="Picture 2" descr="Resultado de imagem para investimento em projeto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34A4B8"/>
              </a:clrFrom>
              <a:clrTo>
                <a:srgbClr val="34A4B8">
                  <a:alpha val="0"/>
                </a:srgbClr>
              </a:clrTo>
            </a:clrChange>
          </a:blip>
          <a:srcRect l="29350" r="15786"/>
          <a:stretch>
            <a:fillRect/>
          </a:stretch>
        </p:blipFill>
        <p:spPr bwMode="auto">
          <a:xfrm>
            <a:off x="7096835" y="2634019"/>
            <a:ext cx="3725838" cy="39139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/>
          <p:cNvGraphicFramePr>
            <a:graphicFrameLocks noGrp="1"/>
          </p:cNvGraphicFramePr>
          <p:nvPr>
            <p:ph sz="quarter" idx="1"/>
          </p:nvPr>
        </p:nvGraphicFramePr>
        <p:xfrm>
          <a:off x="609600" y="1600200"/>
          <a:ext cx="10325100" cy="26098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5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5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50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650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4414">
                <a:tc rowSpan="2">
                  <a:txBody>
                    <a:bodyPr/>
                    <a:lstStyle/>
                    <a:p>
                      <a:r>
                        <a:rPr lang="pt-BR" dirty="0"/>
                        <a:t>PROJETO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BR" dirty="0"/>
                        <a:t>FLUXOS</a:t>
                      </a:r>
                      <a:r>
                        <a:rPr lang="pt-BR" baseline="0" dirty="0"/>
                        <a:t> DE CAIXA</a:t>
                      </a:r>
                      <a:endParaRPr lang="pt-B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pt-BR" dirty="0"/>
                        <a:t>VP a 12 % dos FC ao Investimento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6607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C 0</a:t>
                      </a:r>
                      <a:r>
                        <a:rPr lang="pt-BR" baseline="0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 </a:t>
                      </a:r>
                      <a:endParaRPr lang="pt-BR" dirty="0">
                        <a:ln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C1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C2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414">
                <a:tc>
                  <a:txBody>
                    <a:bodyPr/>
                    <a:lstStyle/>
                    <a:p>
                      <a:r>
                        <a:rPr lang="pt-B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70,5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414">
                <a:tc>
                  <a:txBody>
                    <a:bodyPr/>
                    <a:lstStyle/>
                    <a:p>
                      <a:r>
                        <a:rPr lang="pt-B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45,3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54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Índice de Lucratividade </a:t>
            </a:r>
            <a:endParaRPr lang="pt-BR" sz="48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751" y="5219700"/>
            <a:ext cx="4855844" cy="127635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7" name="Retângulo 6"/>
          <p:cNvSpPr/>
          <p:nvPr/>
        </p:nvSpPr>
        <p:spPr>
          <a:xfrm>
            <a:off x="685800" y="4457700"/>
            <a:ext cx="4857750" cy="685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Valor Presente do </a:t>
            </a:r>
            <a:r>
              <a:rPr lang="pt-BR" dirty="0" err="1"/>
              <a:t>FCs</a:t>
            </a:r>
            <a:r>
              <a:rPr lang="pt-BR" dirty="0"/>
              <a:t> depois do investimento</a:t>
            </a:r>
          </a:p>
        </p:txBody>
      </p:sp>
      <p:sp>
        <p:nvSpPr>
          <p:cNvPr id="9" name="Retângulo 8"/>
          <p:cNvSpPr/>
          <p:nvPr/>
        </p:nvSpPr>
        <p:spPr>
          <a:xfrm>
            <a:off x="6953250" y="4514850"/>
            <a:ext cx="302895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Índice de Lucratividade 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72300" y="5257800"/>
            <a:ext cx="2978493" cy="123825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12" name="Seta para a direita 11"/>
          <p:cNvSpPr/>
          <p:nvPr/>
        </p:nvSpPr>
        <p:spPr>
          <a:xfrm>
            <a:off x="5848350" y="5181600"/>
            <a:ext cx="819150" cy="85725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Picture 6" descr="Resultado de imagem para ícone investimento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249468" y="226562"/>
            <a:ext cx="1115468" cy="11154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54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Índice de Lucratividade </a:t>
            </a:r>
            <a:endParaRPr lang="pt-BR" sz="4800" dirty="0"/>
          </a:p>
        </p:txBody>
      </p:sp>
      <p:graphicFrame>
        <p:nvGraphicFramePr>
          <p:cNvPr id="6" name="Diagrama 5"/>
          <p:cNvGraphicFramePr/>
          <p:nvPr/>
        </p:nvGraphicFramePr>
        <p:xfrm>
          <a:off x="1079500" y="1771650"/>
          <a:ext cx="9950450" cy="1695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Espaço Reservado para Conteúdo 4"/>
          <p:cNvGraphicFramePr>
            <a:graphicFrameLocks/>
          </p:cNvGraphicFramePr>
          <p:nvPr/>
        </p:nvGraphicFramePr>
        <p:xfrm>
          <a:off x="1364777" y="3712191"/>
          <a:ext cx="9836620" cy="2745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7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73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73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73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673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4848">
                <a:tc rowSpan="2">
                  <a:txBody>
                    <a:bodyPr/>
                    <a:lstStyle/>
                    <a:p>
                      <a:r>
                        <a:rPr lang="pt-BR" dirty="0"/>
                        <a:t>PROJETO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BR" dirty="0"/>
                        <a:t>FLUXOS</a:t>
                      </a:r>
                      <a:r>
                        <a:rPr lang="pt-BR" baseline="0" dirty="0"/>
                        <a:t> DE CAIXA</a:t>
                      </a:r>
                      <a:endParaRPr lang="pt-B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pt-BR" dirty="0"/>
                        <a:t>VP a 12 % dos FC ao Investimento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1215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C 0</a:t>
                      </a:r>
                      <a:r>
                        <a:rPr lang="pt-BR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 </a:t>
                      </a:r>
                      <a:endParaRPr lang="pt-BR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C1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C2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4848">
                <a:tc>
                  <a:txBody>
                    <a:bodyPr/>
                    <a:lstStyle/>
                    <a:p>
                      <a:r>
                        <a:rPr lang="pt-B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70,5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4848">
                <a:tc>
                  <a:txBody>
                    <a:bodyPr/>
                    <a:lstStyle/>
                    <a:p>
                      <a:r>
                        <a:rPr lang="pt-B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45,3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3794" name="AutoShape 2" descr="Resultado de imagem para ícone investimen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3796" name="AutoShape 4" descr="Resultado de imagem para ícone investimen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3798" name="Picture 6" descr="Resultado de imagem para ícone investimento"/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249468" y="226562"/>
            <a:ext cx="1115468" cy="11154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ço Reservado para Conteúdo 6"/>
          <p:cNvGraphicFramePr>
            <a:graphicFrameLocks noGrp="1"/>
          </p:cNvGraphicFramePr>
          <p:nvPr>
            <p:ph sz="quarter" idx="1"/>
          </p:nvPr>
        </p:nvGraphicFramePr>
        <p:xfrm>
          <a:off x="1028700" y="1600201"/>
          <a:ext cx="10058400" cy="2343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54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Índice de Lucratividade </a:t>
            </a:r>
            <a:endParaRPr lang="pt-BR" sz="4800" dirty="0"/>
          </a:p>
        </p:txBody>
      </p:sp>
      <p:graphicFrame>
        <p:nvGraphicFramePr>
          <p:cNvPr id="9" name="Espaço Reservado para Conteúdo 4"/>
          <p:cNvGraphicFramePr>
            <a:graphicFrameLocks/>
          </p:cNvGraphicFramePr>
          <p:nvPr/>
        </p:nvGraphicFramePr>
        <p:xfrm>
          <a:off x="876300" y="4248151"/>
          <a:ext cx="10325100" cy="2025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0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0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0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0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0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20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84414">
                <a:tc rowSpan="2">
                  <a:txBody>
                    <a:bodyPr/>
                    <a:lstStyle/>
                    <a:p>
                      <a:r>
                        <a:rPr lang="pt-BR" dirty="0"/>
                        <a:t>PROJETO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BR" dirty="0"/>
                        <a:t>FLUXOS</a:t>
                      </a:r>
                      <a:r>
                        <a:rPr lang="pt-BR" baseline="0" dirty="0"/>
                        <a:t> DE CAIXA INCREMENTAL</a:t>
                      </a:r>
                      <a:endParaRPr lang="pt-B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pt-BR" dirty="0"/>
                        <a:t>VP a 12 % dos FC ao Investimento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dirty="0"/>
                        <a:t> IL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6607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C 0</a:t>
                      </a:r>
                      <a:r>
                        <a:rPr lang="pt-BR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 </a:t>
                      </a:r>
                      <a:endParaRPr lang="pt-BR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C1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C2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414">
                <a:tc>
                  <a:txBody>
                    <a:bodyPr/>
                    <a:lstStyle/>
                    <a:p>
                      <a:r>
                        <a:rPr lang="pt-B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25,2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2,52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" name="Picture 6" descr="Resultado de imagem para ícone investimento"/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249468" y="226562"/>
            <a:ext cx="1115468" cy="11154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/>
        </p:nvGraphicFramePr>
        <p:xfrm>
          <a:off x="1041400" y="1595966"/>
          <a:ext cx="10217150" cy="1718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650544" y="260991"/>
            <a:ext cx="9956800" cy="1143000"/>
          </a:xfrm>
        </p:spPr>
        <p:txBody>
          <a:bodyPr>
            <a:normAutofit/>
          </a:bodyPr>
          <a:lstStyle/>
          <a:p>
            <a:pPr algn="ctr"/>
            <a:r>
              <a:rPr lang="pt-BR" sz="54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Índice de Lucratividade </a:t>
            </a:r>
            <a:endParaRPr lang="pt-BR" sz="4800" dirty="0"/>
          </a:p>
        </p:txBody>
      </p:sp>
      <p:graphicFrame>
        <p:nvGraphicFramePr>
          <p:cNvPr id="8" name="Espaço Reservado para Conteúdo 4"/>
          <p:cNvGraphicFramePr>
            <a:graphicFrameLocks/>
          </p:cNvGraphicFramePr>
          <p:nvPr/>
        </p:nvGraphicFramePr>
        <p:xfrm>
          <a:off x="971550" y="3390901"/>
          <a:ext cx="10325100" cy="32499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0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0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0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0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0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20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84414">
                <a:tc rowSpan="2">
                  <a:txBody>
                    <a:bodyPr/>
                    <a:lstStyle/>
                    <a:p>
                      <a:r>
                        <a:rPr lang="pt-BR" dirty="0"/>
                        <a:t>PROJETO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BR" dirty="0"/>
                        <a:t>FLUXOS</a:t>
                      </a:r>
                      <a:r>
                        <a:rPr lang="pt-BR" baseline="0" dirty="0"/>
                        <a:t> DE CAIXA INCREMENTAL</a:t>
                      </a:r>
                      <a:endParaRPr lang="pt-B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pt-BR" dirty="0"/>
                        <a:t>VP a 12 % dos FC ao Investimento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dirty="0"/>
                        <a:t> IL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6607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C 0</a:t>
                      </a:r>
                      <a:r>
                        <a:rPr lang="pt-BR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 </a:t>
                      </a:r>
                      <a:endParaRPr lang="pt-BR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C1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C2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414">
                <a:tc>
                  <a:txBody>
                    <a:bodyPr/>
                    <a:lstStyle/>
                    <a:p>
                      <a:r>
                        <a:rPr lang="pt-B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70,5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3,53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414">
                <a:tc>
                  <a:txBody>
                    <a:bodyPr/>
                    <a:lstStyle/>
                    <a:p>
                      <a:r>
                        <a:rPr lang="pt-B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45,3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4414">
                <a:tc>
                  <a:txBody>
                    <a:bodyPr/>
                    <a:lstStyle/>
                    <a:p>
                      <a:r>
                        <a:rPr lang="pt-B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-10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43,4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4,34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" name="Picture 6" descr="Resultado de imagem para ícone investimento"/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249468" y="226562"/>
            <a:ext cx="1115468" cy="11154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anchor="b">
            <a:normAutofit/>
          </a:bodyPr>
          <a:lstStyle/>
          <a:p>
            <a:pPr algn="ctr"/>
            <a:r>
              <a:rPr lang="pt-BR" sz="54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Conclusão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714" y="1417638"/>
            <a:ext cx="9032441" cy="518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1162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anchor="b">
            <a:normAutofit/>
          </a:bodyPr>
          <a:lstStyle/>
          <a:p>
            <a:pPr algn="ctr"/>
            <a:r>
              <a:rPr lang="pt-BR" sz="5400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Referências</a:t>
            </a:r>
          </a:p>
        </p:txBody>
      </p:sp>
      <p:pic>
        <p:nvPicPr>
          <p:cNvPr id="3074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611" y="1556028"/>
            <a:ext cx="3580778" cy="477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323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3727835" y="546106"/>
            <a:ext cx="39414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INTRODUÇÃO</a:t>
            </a:r>
            <a:endParaRPr lang="pt-BR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+mj-lt"/>
            </a:endParaRPr>
          </a:p>
        </p:txBody>
      </p:sp>
      <p:sp>
        <p:nvSpPr>
          <p:cNvPr id="2" name="Fluxograma: Processo Alternativo 1"/>
          <p:cNvSpPr/>
          <p:nvPr/>
        </p:nvSpPr>
        <p:spPr>
          <a:xfrm>
            <a:off x="746096" y="2178218"/>
            <a:ext cx="2023607" cy="996525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>
                <a:solidFill>
                  <a:schemeClr val="tx1"/>
                </a:solidFill>
              </a:rPr>
              <a:t>Mudanças e ampliações</a:t>
            </a:r>
          </a:p>
        </p:txBody>
      </p:sp>
      <p:sp>
        <p:nvSpPr>
          <p:cNvPr id="3" name="Elipse 2"/>
          <p:cNvSpPr/>
          <p:nvPr/>
        </p:nvSpPr>
        <p:spPr>
          <a:xfrm>
            <a:off x="3618283" y="2027013"/>
            <a:ext cx="2514205" cy="138875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Novos projetos de investimento</a:t>
            </a:r>
          </a:p>
        </p:txBody>
      </p:sp>
      <p:sp>
        <p:nvSpPr>
          <p:cNvPr id="4" name="Retângulo: Cantos Diagonais Arredondados 3"/>
          <p:cNvSpPr/>
          <p:nvPr/>
        </p:nvSpPr>
        <p:spPr>
          <a:xfrm>
            <a:off x="344556" y="4105873"/>
            <a:ext cx="3383279" cy="1257401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A análise de investimentos envolve decisões de aplicação de recursos</a:t>
            </a:r>
          </a:p>
        </p:txBody>
      </p:sp>
      <p:sp>
        <p:nvSpPr>
          <p:cNvPr id="7" name="Seta: para a Direita 6"/>
          <p:cNvSpPr/>
          <p:nvPr/>
        </p:nvSpPr>
        <p:spPr>
          <a:xfrm>
            <a:off x="2829491" y="2354097"/>
            <a:ext cx="729004" cy="7345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8" name="Seta: para a Direita 7"/>
          <p:cNvSpPr/>
          <p:nvPr/>
        </p:nvSpPr>
        <p:spPr>
          <a:xfrm>
            <a:off x="3796899" y="4367278"/>
            <a:ext cx="729004" cy="7345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4548701" y="4016050"/>
            <a:ext cx="2495116" cy="153840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Minimizar riscos e potencializar lucros</a:t>
            </a: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2045455618"/>
              </p:ext>
            </p:extLst>
          </p:nvPr>
        </p:nvGraphicFramePr>
        <p:xfrm>
          <a:off x="7262191" y="1320403"/>
          <a:ext cx="4134679" cy="5080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70536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019032" y="247343"/>
            <a:ext cx="9956800" cy="1143000"/>
          </a:xfrm>
        </p:spPr>
        <p:txBody>
          <a:bodyPr>
            <a:normAutofit/>
          </a:bodyPr>
          <a:lstStyle/>
          <a:p>
            <a:pPr algn="ctr"/>
            <a:r>
              <a:rPr lang="pt-BR" sz="5400" b="1" dirty="0"/>
              <a:t>Obrigada pela atenção!!</a:t>
            </a:r>
          </a:p>
        </p:txBody>
      </p:sp>
      <p:pic>
        <p:nvPicPr>
          <p:cNvPr id="30726" name="Picture 6" descr="Imagem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251" y="1842447"/>
            <a:ext cx="11269071" cy="45378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anchor="b">
            <a:noAutofit/>
          </a:bodyPr>
          <a:lstStyle/>
          <a:p>
            <a:pPr algn="ctr"/>
            <a:r>
              <a:rPr lang="pt-BR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VPL – Valor Presente Líquido</a:t>
            </a:r>
          </a:p>
        </p:txBody>
      </p:sp>
      <p:sp>
        <p:nvSpPr>
          <p:cNvPr id="12" name="Retângulo: Cantos Arredondados 11"/>
          <p:cNvSpPr/>
          <p:nvPr/>
        </p:nvSpPr>
        <p:spPr>
          <a:xfrm>
            <a:off x="794331" y="1946635"/>
            <a:ext cx="9953182" cy="71922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É o valor atual de pagamentos futuros descontando o montante investido</a:t>
            </a:r>
          </a:p>
        </p:txBody>
      </p:sp>
      <p:pic>
        <p:nvPicPr>
          <p:cNvPr id="1026" name="Picture 2" descr="https://scontent-gru2-1.xx.fbcdn.net/v/t34.0-12/18302479_1507281202624270_640494723_n.jpg?oh=0d28069e21ee7404fbc5d3414cd5a809&amp;oe=590D78B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325" y="2956323"/>
            <a:ext cx="3943350" cy="504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lipse 12"/>
          <p:cNvSpPr/>
          <p:nvPr/>
        </p:nvSpPr>
        <p:spPr>
          <a:xfrm>
            <a:off x="371060" y="4032737"/>
            <a:ext cx="1987826" cy="184729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Valor Presente</a:t>
            </a:r>
          </a:p>
        </p:txBody>
      </p:sp>
      <p:sp>
        <p:nvSpPr>
          <p:cNvPr id="14" name="Seta: para a Direita 13"/>
          <p:cNvSpPr/>
          <p:nvPr/>
        </p:nvSpPr>
        <p:spPr>
          <a:xfrm>
            <a:off x="2484858" y="4626510"/>
            <a:ext cx="530087" cy="6766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: Cantos Arredondados 16"/>
          <p:cNvSpPr/>
          <p:nvPr/>
        </p:nvSpPr>
        <p:spPr>
          <a:xfrm>
            <a:off x="3140917" y="4626510"/>
            <a:ext cx="5088682" cy="71922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É o valor atual de pagamentos futuros</a:t>
            </a: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25947" y="4269591"/>
            <a:ext cx="2504047" cy="206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924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583096" y="234882"/>
            <a:ext cx="9956800" cy="1143000"/>
          </a:xfrm>
        </p:spPr>
        <p:txBody>
          <a:bodyPr vert="horz" anchor="b">
            <a:noAutofit/>
          </a:bodyPr>
          <a:lstStyle/>
          <a:p>
            <a:pPr algn="ctr"/>
            <a:r>
              <a:rPr lang="pt-BR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VPL – Valor Presente Líquido</a:t>
            </a:r>
          </a:p>
        </p:txBody>
      </p:sp>
      <p:sp>
        <p:nvSpPr>
          <p:cNvPr id="6" name="Elipse 5"/>
          <p:cNvSpPr/>
          <p:nvPr/>
        </p:nvSpPr>
        <p:spPr>
          <a:xfrm>
            <a:off x="662607" y="1793120"/>
            <a:ext cx="2637183" cy="149341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Pagamentos futuros</a:t>
            </a:r>
          </a:p>
        </p:txBody>
      </p:sp>
      <p:sp>
        <p:nvSpPr>
          <p:cNvPr id="7" name="Seta: para a Direita 6"/>
          <p:cNvSpPr/>
          <p:nvPr/>
        </p:nvSpPr>
        <p:spPr>
          <a:xfrm>
            <a:off x="3425763" y="2201502"/>
            <a:ext cx="530087" cy="6766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4081823" y="1793118"/>
            <a:ext cx="2637183" cy="149341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Fluxos de Caixa</a:t>
            </a:r>
          </a:p>
        </p:txBody>
      </p:sp>
      <p:sp>
        <p:nvSpPr>
          <p:cNvPr id="10" name="Fluxograma: Dados 9"/>
          <p:cNvSpPr/>
          <p:nvPr/>
        </p:nvSpPr>
        <p:spPr>
          <a:xfrm>
            <a:off x="530086" y="3803372"/>
            <a:ext cx="4545495" cy="437322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VP de um períodos</a:t>
            </a:r>
          </a:p>
        </p:txBody>
      </p:sp>
      <p:pic>
        <p:nvPicPr>
          <p:cNvPr id="2050" name="Picture 2" descr="https://scontent-gru2-1.xx.fbcdn.net/v/t34.0-12/18281041_1507281262624264_1591864647_n.jpg?oh=ca0099d9ae77f8ce47902bb4f537c25b&amp;oe=590D1B2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759" y="4565300"/>
            <a:ext cx="2266950" cy="1133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luxograma: Dados 12"/>
          <p:cNvSpPr/>
          <p:nvPr/>
        </p:nvSpPr>
        <p:spPr>
          <a:xfrm>
            <a:off x="6458225" y="3803372"/>
            <a:ext cx="4673599" cy="437322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VP de vários períodos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28186" y="4651513"/>
            <a:ext cx="2733675" cy="1057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0240" y="1574054"/>
            <a:ext cx="2424665" cy="181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94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anchor="b">
            <a:noAutofit/>
          </a:bodyPr>
          <a:lstStyle/>
          <a:p>
            <a:pPr algn="ctr"/>
            <a:r>
              <a:rPr lang="pt-BR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VPL – Valor Presente Líquido</a:t>
            </a:r>
          </a:p>
        </p:txBody>
      </p:sp>
      <p:sp>
        <p:nvSpPr>
          <p:cNvPr id="5" name="Fluxograma: Dados 4"/>
          <p:cNvSpPr/>
          <p:nvPr/>
        </p:nvSpPr>
        <p:spPr>
          <a:xfrm>
            <a:off x="609600" y="2213117"/>
            <a:ext cx="4673599" cy="606287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VP de Perpetuidade</a:t>
            </a:r>
          </a:p>
        </p:txBody>
      </p:sp>
      <p:sp>
        <p:nvSpPr>
          <p:cNvPr id="6" name="Retângulo: Cantos Arredondados 5"/>
          <p:cNvSpPr/>
          <p:nvPr/>
        </p:nvSpPr>
        <p:spPr>
          <a:xfrm>
            <a:off x="609600" y="2928735"/>
            <a:ext cx="4673599" cy="58309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500" b="1" dirty="0">
                <a:solidFill>
                  <a:schemeClr val="tx1"/>
                </a:solidFill>
              </a:rPr>
              <a:t>É uma série constante e infinita de fluxos de caixa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" y="3766521"/>
            <a:ext cx="4673599" cy="12434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Fluxograma: Dados 7"/>
          <p:cNvSpPr/>
          <p:nvPr/>
        </p:nvSpPr>
        <p:spPr>
          <a:xfrm>
            <a:off x="6003236" y="2213117"/>
            <a:ext cx="4958520" cy="606287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VP de Perpetuidade Crescente</a:t>
            </a:r>
          </a:p>
        </p:txBody>
      </p:sp>
      <p:sp>
        <p:nvSpPr>
          <p:cNvPr id="9" name="Retângulo: Cantos Arredondados 8"/>
          <p:cNvSpPr/>
          <p:nvPr/>
        </p:nvSpPr>
        <p:spPr>
          <a:xfrm>
            <a:off x="6288156" y="2928735"/>
            <a:ext cx="4673599" cy="58309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500" b="1" dirty="0">
                <a:solidFill>
                  <a:schemeClr val="tx1"/>
                </a:solidFill>
              </a:rPr>
              <a:t>É uma série que tende ao infinito mas aumenta com o passar do tempo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46673" y="3858305"/>
            <a:ext cx="3156563" cy="10598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7855" y="4129683"/>
            <a:ext cx="3387587" cy="268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540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 vert="horz" anchor="b">
            <a:noAutofit/>
          </a:bodyPr>
          <a:lstStyle/>
          <a:p>
            <a:pPr algn="ctr"/>
            <a:r>
              <a:rPr lang="pt-BR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VPL – Valor Presente Líquido</a:t>
            </a:r>
          </a:p>
        </p:txBody>
      </p:sp>
      <p:sp>
        <p:nvSpPr>
          <p:cNvPr id="11" name="Fluxograma: Dados 10"/>
          <p:cNvSpPr/>
          <p:nvPr/>
        </p:nvSpPr>
        <p:spPr>
          <a:xfrm>
            <a:off x="609600" y="1828801"/>
            <a:ext cx="4673599" cy="606287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VP de Anuidade</a:t>
            </a:r>
          </a:p>
        </p:txBody>
      </p:sp>
      <p:sp>
        <p:nvSpPr>
          <p:cNvPr id="12" name="Retângulo: Cantos Arredondados 11"/>
          <p:cNvSpPr/>
          <p:nvPr/>
        </p:nvSpPr>
        <p:spPr>
          <a:xfrm>
            <a:off x="609600" y="2544419"/>
            <a:ext cx="4673599" cy="58309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500" b="1" dirty="0">
                <a:solidFill>
                  <a:schemeClr val="tx1"/>
                </a:solidFill>
              </a:rPr>
              <a:t>É um fluxo fixo que ocorre de períodos em períodos</a:t>
            </a:r>
          </a:p>
        </p:txBody>
      </p:sp>
      <p:sp>
        <p:nvSpPr>
          <p:cNvPr id="13" name="Fluxograma: Dados 12"/>
          <p:cNvSpPr/>
          <p:nvPr/>
        </p:nvSpPr>
        <p:spPr>
          <a:xfrm>
            <a:off x="6003236" y="1828801"/>
            <a:ext cx="4958520" cy="606287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VP de Anuidade Crescente</a:t>
            </a:r>
          </a:p>
        </p:txBody>
      </p:sp>
      <p:sp>
        <p:nvSpPr>
          <p:cNvPr id="14" name="Retângulo: Cantos Arredondados 13"/>
          <p:cNvSpPr/>
          <p:nvPr/>
        </p:nvSpPr>
        <p:spPr>
          <a:xfrm>
            <a:off x="6288156" y="2544419"/>
            <a:ext cx="4673599" cy="58309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500" b="1" dirty="0">
                <a:solidFill>
                  <a:schemeClr val="tx1"/>
                </a:solidFill>
              </a:rPr>
              <a:t>É um fluxo crescente que ocorre de períodos em períodos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7611" y="3455851"/>
            <a:ext cx="3457575" cy="121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45560" t="71386" r="9852" b="1665"/>
          <a:stretch/>
        </p:blipFill>
        <p:spPr>
          <a:xfrm>
            <a:off x="7028067" y="3495607"/>
            <a:ext cx="3193775" cy="1139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87670" y="3854828"/>
            <a:ext cx="4794939" cy="289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714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anchor="b">
            <a:noAutofit/>
          </a:bodyPr>
          <a:lstStyle/>
          <a:p>
            <a:pPr algn="ctr"/>
            <a:r>
              <a:rPr lang="pt-BR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VPL – Valor Presente Líquido</a:t>
            </a:r>
          </a:p>
        </p:txBody>
      </p:sp>
      <p:sp>
        <p:nvSpPr>
          <p:cNvPr id="5" name="Onda 4"/>
          <p:cNvSpPr/>
          <p:nvPr/>
        </p:nvSpPr>
        <p:spPr>
          <a:xfrm>
            <a:off x="715616" y="1603512"/>
            <a:ext cx="3432314" cy="1073426"/>
          </a:xfrm>
          <a:prstGeom prst="wav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Análise dos resultados</a:t>
            </a:r>
          </a:p>
        </p:txBody>
      </p:sp>
      <p:sp>
        <p:nvSpPr>
          <p:cNvPr id="6" name="Retângulo: Cantos Arredondados 5"/>
          <p:cNvSpPr/>
          <p:nvPr/>
        </p:nvSpPr>
        <p:spPr>
          <a:xfrm>
            <a:off x="2120347" y="2862812"/>
            <a:ext cx="8812695" cy="94056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É basicamente uma conta que analise se os fluxos de caixa futuros pagam o investimento realizado, assim, quanto maior melhor.</a:t>
            </a:r>
          </a:p>
        </p:txBody>
      </p:sp>
      <p:sp>
        <p:nvSpPr>
          <p:cNvPr id="7" name="Seta: Curva para a Direita 6"/>
          <p:cNvSpPr/>
          <p:nvPr/>
        </p:nvSpPr>
        <p:spPr>
          <a:xfrm>
            <a:off x="879865" y="3333093"/>
            <a:ext cx="1046922" cy="1338470"/>
          </a:xfrm>
          <a:prstGeom prst="curvedRightArrow">
            <a:avLst>
              <a:gd name="adj1" fmla="val 25000"/>
              <a:gd name="adj2" fmla="val 50000"/>
              <a:gd name="adj3" fmla="val 333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Retângulo: Cantos Arredondados 7"/>
          <p:cNvSpPr/>
          <p:nvPr/>
        </p:nvSpPr>
        <p:spPr>
          <a:xfrm>
            <a:off x="2239616" y="4055509"/>
            <a:ext cx="3816627" cy="135836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Se o valor foi zero, significa que não há nem lucro nem prejuízo</a:t>
            </a:r>
          </a:p>
        </p:txBody>
      </p:sp>
      <p:sp>
        <p:nvSpPr>
          <p:cNvPr id="13" name="Retângulo: Cantos Arredondados 12"/>
          <p:cNvSpPr/>
          <p:nvPr/>
        </p:nvSpPr>
        <p:spPr>
          <a:xfrm>
            <a:off x="7031682" y="4042943"/>
            <a:ext cx="3843131" cy="137093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Se o valor for negativo, significa que há mais gastos com investimento do que retornos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313" y="4644188"/>
            <a:ext cx="2101079" cy="210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086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TIR – Taxa Interna de Retorno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23850" y="1809750"/>
            <a:ext cx="7067550" cy="41529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pt-BR" dirty="0"/>
              <a:t>Mais importante alternativa ao modelo VPL . É o mais próximo que se pode chegar  </a:t>
            </a:r>
          </a:p>
          <a:p>
            <a:pPr algn="just">
              <a:lnSpc>
                <a:spcPct val="150000"/>
              </a:lnSpc>
            </a:pPr>
            <a:r>
              <a:rPr lang="pt-BR" dirty="0"/>
              <a:t>Raciocínio básico: Fornecer um único número resumindo os méritos do projeto</a:t>
            </a:r>
          </a:p>
          <a:p>
            <a:pPr algn="just">
              <a:lnSpc>
                <a:spcPct val="150000"/>
              </a:lnSpc>
            </a:pPr>
            <a:r>
              <a:rPr lang="pt-BR" dirty="0"/>
              <a:t>Não depende da taxa predominante no mercado </a:t>
            </a:r>
            <a:r>
              <a:rPr lang="pt-BR" dirty="0">
                <a:sym typeface="Wingdings" pitchFamily="2" charset="2"/>
              </a:rPr>
              <a:t> Interna 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sym typeface="Wingdings" pitchFamily="2" charset="2"/>
              </a:rPr>
              <a:t>Depende dos Fluxos de Caixa do projeto.</a:t>
            </a:r>
          </a:p>
        </p:txBody>
      </p:sp>
      <p:pic>
        <p:nvPicPr>
          <p:cNvPr id="5" name="Picture 2" descr="Resultado de imagem para taxa interna de retorno"/>
          <p:cNvPicPr>
            <a:picLocks noChangeAspect="1" noChangeArrowheads="1"/>
          </p:cNvPicPr>
          <p:nvPr/>
        </p:nvPicPr>
        <p:blipFill>
          <a:blip r:embed="rId2" cstate="print"/>
          <a:srcRect l="18656" r="20622"/>
          <a:stretch>
            <a:fillRect/>
          </a:stretch>
        </p:blipFill>
        <p:spPr bwMode="auto">
          <a:xfrm>
            <a:off x="9696450" y="5203610"/>
            <a:ext cx="2082882" cy="1654389"/>
          </a:xfrm>
          <a:prstGeom prst="rect">
            <a:avLst/>
          </a:prstGeom>
          <a:noFill/>
        </p:spPr>
      </p:pic>
      <p:sp>
        <p:nvSpPr>
          <p:cNvPr id="13316" name="AutoShape 4" descr="Resultado de imagem para taxa interna de retor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318" name="AutoShape 6" descr="Resultado de imagem para taxa interna de retor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3320" name="Picture 8" descr="Resultado de imagem para taxa interna de retor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8649" y="3100206"/>
            <a:ext cx="3089275" cy="139559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9" name="Chave direita 8"/>
          <p:cNvSpPr/>
          <p:nvPr/>
        </p:nvSpPr>
        <p:spPr>
          <a:xfrm>
            <a:off x="7410450" y="2000250"/>
            <a:ext cx="590550" cy="3581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393</TotalTime>
  <Words>1226</Words>
  <Application>Microsoft Office PowerPoint</Application>
  <PresentationFormat>Widescreen</PresentationFormat>
  <Paragraphs>237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4" baseType="lpstr">
      <vt:lpstr>Century Schoolbook</vt:lpstr>
      <vt:lpstr>Wingdings</vt:lpstr>
      <vt:lpstr>Wingdings 2</vt:lpstr>
      <vt:lpstr>Balcão Envidraçado</vt:lpstr>
      <vt:lpstr>TECNICAS DE ANÁLISE DE INVESTIMENTO </vt:lpstr>
      <vt:lpstr>Calendário de Apresentação</vt:lpstr>
      <vt:lpstr>Apresentação do PowerPoint</vt:lpstr>
      <vt:lpstr>VPL – Valor Presente Líquido</vt:lpstr>
      <vt:lpstr>VPL – Valor Presente Líquido</vt:lpstr>
      <vt:lpstr>VPL – Valor Presente Líquido</vt:lpstr>
      <vt:lpstr>VPL – Valor Presente Líquido</vt:lpstr>
      <vt:lpstr>VPL – Valor Presente Líquido</vt:lpstr>
      <vt:lpstr>TIR – Taxa Interna de Retorno</vt:lpstr>
      <vt:lpstr>TIR – Taxa Interna de Retorno</vt:lpstr>
      <vt:lpstr>TIR – Taxa Interna de Retorno</vt:lpstr>
      <vt:lpstr>Apresentação do PowerPoint</vt:lpstr>
      <vt:lpstr>TIR – Taxa Interna de Retorno</vt:lpstr>
      <vt:lpstr>Apresentação do PowerPoint</vt:lpstr>
      <vt:lpstr>Payback Simples </vt:lpstr>
      <vt:lpstr>Payback Simples</vt:lpstr>
      <vt:lpstr>Payback Simples</vt:lpstr>
      <vt:lpstr>Payback Simples</vt:lpstr>
      <vt:lpstr>Payback Simples</vt:lpstr>
      <vt:lpstr>Apresentação do PowerPoint</vt:lpstr>
      <vt:lpstr>Payback Descontado </vt:lpstr>
      <vt:lpstr>Payback</vt:lpstr>
      <vt:lpstr>Índice de Lucratividade </vt:lpstr>
      <vt:lpstr>Índice de Lucratividade </vt:lpstr>
      <vt:lpstr>Índice de Lucratividade </vt:lpstr>
      <vt:lpstr>Índice de Lucratividade </vt:lpstr>
      <vt:lpstr>Índice de Lucratividade </vt:lpstr>
      <vt:lpstr>Conclusão</vt:lpstr>
      <vt:lpstr>Referências</vt:lpstr>
      <vt:lpstr>Obrigada pela atenção!!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Jade Castagna</dc:creator>
  <cp:lastModifiedBy>Fernanda Pavani</cp:lastModifiedBy>
  <cp:revision>51</cp:revision>
  <dcterms:created xsi:type="dcterms:W3CDTF">2017-05-01T13:33:33Z</dcterms:created>
  <dcterms:modified xsi:type="dcterms:W3CDTF">2017-05-04T17:01:56Z</dcterms:modified>
</cp:coreProperties>
</file>