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473" r:id="rId2"/>
    <p:sldId id="603" r:id="rId3"/>
    <p:sldId id="604" r:id="rId4"/>
    <p:sldId id="606" r:id="rId5"/>
    <p:sldId id="607" r:id="rId6"/>
    <p:sldId id="608" r:id="rId7"/>
    <p:sldId id="485" r:id="rId8"/>
    <p:sldId id="488" r:id="rId9"/>
    <p:sldId id="557" r:id="rId10"/>
    <p:sldId id="560" r:id="rId11"/>
    <p:sldId id="561" r:id="rId12"/>
    <p:sldId id="562" r:id="rId13"/>
    <p:sldId id="588" r:id="rId14"/>
    <p:sldId id="590" r:id="rId15"/>
    <p:sldId id="591" r:id="rId16"/>
    <p:sldId id="563" r:id="rId17"/>
    <p:sldId id="609" r:id="rId18"/>
    <p:sldId id="592" r:id="rId19"/>
    <p:sldId id="565" r:id="rId20"/>
    <p:sldId id="593" r:id="rId21"/>
    <p:sldId id="567" r:id="rId22"/>
    <p:sldId id="571" r:id="rId23"/>
    <p:sldId id="598" r:id="rId24"/>
    <p:sldId id="569" r:id="rId25"/>
    <p:sldId id="594" r:id="rId26"/>
    <p:sldId id="610" r:id="rId27"/>
    <p:sldId id="573" r:id="rId28"/>
    <p:sldId id="574" r:id="rId29"/>
    <p:sldId id="605" r:id="rId30"/>
    <p:sldId id="578" r:id="rId31"/>
    <p:sldId id="577" r:id="rId32"/>
    <p:sldId id="597" r:id="rId33"/>
    <p:sldId id="549" r:id="rId34"/>
    <p:sldId id="583" r:id="rId35"/>
    <p:sldId id="584" r:id="rId36"/>
    <p:sldId id="585" r:id="rId37"/>
    <p:sldId id="582" r:id="rId38"/>
    <p:sldId id="587" r:id="rId39"/>
    <p:sldId id="556" r:id="rId40"/>
    <p:sldId id="595"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5D5D5"/>
    <a:srgbClr val="FFFFFF"/>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5" autoAdjust="0"/>
    <p:restoredTop sz="90929"/>
  </p:normalViewPr>
  <p:slideViewPr>
    <p:cSldViewPr>
      <p:cViewPr varScale="1">
        <p:scale>
          <a:sx n="67" d="100"/>
          <a:sy n="67"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59" d="100"/>
          <a:sy n="59" d="100"/>
        </p:scale>
        <p:origin x="-25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ea typeface="ＭＳ Ｐゴシック" pitchFamily="8"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ea typeface="ＭＳ Ｐゴシック" pitchFamily="8" charset="-128"/>
              </a:defRPr>
            </a:lvl1pPr>
          </a:lstStyle>
          <a:p>
            <a:pPr>
              <a:defRPr/>
            </a:pPr>
            <a:fld id="{A9CD664C-5FBE-4486-B249-3F523F41D564}" type="datetimeFigureOut">
              <a:rPr lang="en-US"/>
              <a:pPr>
                <a:defRPr/>
              </a:pPr>
              <a:t>2/24/2012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ea typeface="ＭＳ Ｐゴシック" pitchFamily="8"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ea typeface="ＭＳ Ｐゴシック" pitchFamily="8" charset="-128"/>
              </a:defRPr>
            </a:lvl1pPr>
          </a:lstStyle>
          <a:p>
            <a:pPr>
              <a:defRPr/>
            </a:pPr>
            <a:fld id="{934C3EC2-7BC7-4F01-BB9B-C45174A67FFC}" type="slidenum">
              <a:rPr lang="en-US"/>
              <a:pPr>
                <a:defRPr/>
              </a:pPr>
              <a:t>‹#›</a:t>
            </a:fld>
            <a:endParaRPr lang="en-US"/>
          </a:p>
        </p:txBody>
      </p:sp>
    </p:spTree>
    <p:extLst>
      <p:ext uri="{BB962C8B-B14F-4D97-AF65-F5344CB8AC3E}">
        <p14:creationId xmlns:p14="http://schemas.microsoft.com/office/powerpoint/2010/main" val="1448453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ea typeface="ＭＳ Ｐゴシック" pitchFamily="8" charset="-128"/>
              </a:defRPr>
            </a:lvl1pPr>
          </a:lstStyle>
          <a:p>
            <a:pPr>
              <a:defRPr/>
            </a:pPr>
            <a:endParaRPr lang="en-US"/>
          </a:p>
        </p:txBody>
      </p:sp>
      <p:sp>
        <p:nvSpPr>
          <p:cNvPr id="81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ea typeface="ＭＳ Ｐゴシック" pitchFamily="8" charset="-128"/>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ea typeface="ＭＳ Ｐゴシック" pitchFamily="8" charset="-128"/>
              </a:defRPr>
            </a:lvl1pPr>
          </a:lstStyle>
          <a:p>
            <a:pPr>
              <a:defRPr/>
            </a:pPr>
            <a:endParaRPr lang="en-US"/>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ea typeface="ＭＳ Ｐゴシック" pitchFamily="8" charset="-128"/>
              </a:defRPr>
            </a:lvl1pPr>
          </a:lstStyle>
          <a:p>
            <a:pPr>
              <a:defRPr/>
            </a:pPr>
            <a:fld id="{0EE28FE9-10DA-438E-9F8C-38B2A8101514}" type="slidenum">
              <a:rPr lang="en-US"/>
              <a:pPr>
                <a:defRPr/>
              </a:pPr>
              <a:t>‹#›</a:t>
            </a:fld>
            <a:endParaRPr lang="en-US"/>
          </a:p>
        </p:txBody>
      </p:sp>
    </p:spTree>
    <p:extLst>
      <p:ext uri="{BB962C8B-B14F-4D97-AF65-F5344CB8AC3E}">
        <p14:creationId xmlns:p14="http://schemas.microsoft.com/office/powerpoint/2010/main" val="1868383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8"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8"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8"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8"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D543BEE-2497-4337-B7D4-770C56713240}" type="slidenum">
              <a:rPr lang="en-US" smtClean="0">
                <a:ea typeface="ＭＳ Ｐゴシック" pitchFamily="34" charset="-128"/>
              </a:rPr>
              <a:pPr/>
              <a:t>1</a:t>
            </a:fld>
            <a:endParaRPr lang="en-US" smtClean="0">
              <a:ea typeface="ＭＳ Ｐゴシック" pitchFamily="34"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82688" y="698500"/>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24" tIns="46913" rIns="93824" bIns="46913"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82688" y="698500"/>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24" tIns="46913" rIns="93824" bIns="46913"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82688" y="698500"/>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24" tIns="46913" rIns="93824" bIns="46913"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82688" y="698500"/>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24" tIns="46913" rIns="93824" bIns="46913"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ＭＳ Ｐゴシック" pitchFamily="8" charset="-128"/>
                <a:cs typeface="+mn-cs"/>
              </a:rPr>
              <a:t>Judge and Bono: Qualitative review of the trait perspective in leadership research, followed by a</a:t>
            </a:r>
          </a:p>
          <a:p>
            <a:r>
              <a:rPr lang="en-US" sz="1200" b="0" i="0" u="none" strike="noStrike" kern="1200" baseline="0" dirty="0" smtClean="0">
                <a:solidFill>
                  <a:schemeClr val="tx1"/>
                </a:solidFill>
                <a:latin typeface="Arial" pitchFamily="34" charset="0"/>
                <a:ea typeface="ＭＳ Ｐゴシック" pitchFamily="8" charset="-128"/>
                <a:cs typeface="+mn-cs"/>
              </a:rPr>
              <a:t>meta-analysis. The authors used the five-factor model as an organizing framework and meta-analyzed</a:t>
            </a:r>
          </a:p>
          <a:p>
            <a:r>
              <a:rPr lang="en-US" sz="1200" b="0" i="0" u="none" strike="noStrike" kern="1200" baseline="0" dirty="0" smtClean="0">
                <a:solidFill>
                  <a:schemeClr val="tx1"/>
                </a:solidFill>
                <a:latin typeface="Arial" pitchFamily="34" charset="0"/>
                <a:ea typeface="ＭＳ Ｐゴシック" pitchFamily="8" charset="-128"/>
                <a:cs typeface="+mn-cs"/>
              </a:rPr>
              <a:t>222 correlations from 73 samples. Overall, the correlations with leadership were Neuroticism  .24,</a:t>
            </a:r>
          </a:p>
          <a:p>
            <a:r>
              <a:rPr lang="en-US" sz="1200" b="0" i="0" u="none" strike="noStrike" kern="1200" baseline="0" dirty="0" smtClean="0">
                <a:solidFill>
                  <a:schemeClr val="tx1"/>
                </a:solidFill>
                <a:latin typeface="Arial" pitchFamily="34" charset="0"/>
                <a:ea typeface="ＭＳ Ｐゴシック" pitchFamily="8" charset="-128"/>
                <a:cs typeface="+mn-cs"/>
              </a:rPr>
              <a:t>Extraversion  .31, Openness to Experience  .24, Agreeableness  .08, and Conscientiousness  .28.</a:t>
            </a:r>
          </a:p>
          <a:p>
            <a:r>
              <a:rPr lang="en-US" sz="1200" b="0" i="0" u="none" strike="noStrike" kern="1200" baseline="0" dirty="0" smtClean="0">
                <a:solidFill>
                  <a:schemeClr val="tx1"/>
                </a:solidFill>
                <a:latin typeface="Arial" pitchFamily="34" charset="0"/>
                <a:ea typeface="ＭＳ Ｐゴシック" pitchFamily="8" charset="-128"/>
                <a:cs typeface="+mn-cs"/>
              </a:rPr>
              <a:t>Results indicated that the relations of Neuroticism, Extraversion, Openness to Experience, and Conscientiousness</a:t>
            </a:r>
          </a:p>
          <a:p>
            <a:r>
              <a:rPr lang="en-US" sz="1200" b="0" i="0" u="none" strike="noStrike" kern="1200" baseline="0" dirty="0" smtClean="0">
                <a:solidFill>
                  <a:schemeClr val="tx1"/>
                </a:solidFill>
                <a:latin typeface="Arial" pitchFamily="34" charset="0"/>
                <a:ea typeface="ＭＳ Ｐゴシック" pitchFamily="8" charset="-128"/>
                <a:cs typeface="+mn-cs"/>
              </a:rPr>
              <a:t>with leadership generalized in that more than 90% of the individual correlations were greater</a:t>
            </a:r>
          </a:p>
          <a:p>
            <a:r>
              <a:rPr lang="en-US" sz="1200" b="0" i="0" u="none" strike="noStrike" kern="1200" baseline="0" dirty="0" smtClean="0">
                <a:solidFill>
                  <a:schemeClr val="tx1"/>
                </a:solidFill>
                <a:latin typeface="Arial" pitchFamily="34" charset="0"/>
                <a:ea typeface="ＭＳ Ｐゴシック" pitchFamily="8" charset="-128"/>
                <a:cs typeface="+mn-cs"/>
              </a:rPr>
              <a:t>than 0. Extraversion was the most consistent correlate of leadership across study settings and leadership</a:t>
            </a:r>
          </a:p>
          <a:p>
            <a:r>
              <a:rPr lang="en-US" sz="1200" b="0" i="0" u="none" strike="noStrike" kern="1200" baseline="0" dirty="0" smtClean="0">
                <a:solidFill>
                  <a:schemeClr val="tx1"/>
                </a:solidFill>
                <a:latin typeface="Arial" pitchFamily="34" charset="0"/>
                <a:ea typeface="ＭＳ Ｐゴシック" pitchFamily="8" charset="-128"/>
                <a:cs typeface="+mn-cs"/>
              </a:rPr>
              <a:t>criteria (leader emergence and leadership effectiveness). Overall, the five-factor model had a multiple</a:t>
            </a:r>
          </a:p>
          <a:p>
            <a:r>
              <a:rPr lang="en-US" sz="1200" b="0" i="0" u="none" strike="noStrike" kern="1200" baseline="0" dirty="0" smtClean="0">
                <a:solidFill>
                  <a:schemeClr val="tx1"/>
                </a:solidFill>
                <a:latin typeface="Arial" pitchFamily="34" charset="0"/>
                <a:ea typeface="ＭＳ Ｐゴシック" pitchFamily="8" charset="-128"/>
                <a:cs typeface="+mn-cs"/>
              </a:rPr>
              <a:t>correlation of .48 with leadership, indicating strong support for the leader trait perspective when traits are</a:t>
            </a:r>
          </a:p>
          <a:p>
            <a:r>
              <a:rPr lang="en-US" sz="1200" b="0" i="0" u="none" strike="noStrike" kern="1200" baseline="0" dirty="0" smtClean="0">
                <a:solidFill>
                  <a:schemeClr val="tx1"/>
                </a:solidFill>
                <a:latin typeface="Arial" pitchFamily="34" charset="0"/>
                <a:ea typeface="ＭＳ Ｐゴシック" pitchFamily="8" charset="-128"/>
                <a:cs typeface="+mn-cs"/>
              </a:rPr>
              <a:t>organized according to the five-factor model.</a:t>
            </a:r>
            <a:endParaRPr lang="en-US" dirty="0"/>
          </a:p>
        </p:txBody>
      </p:sp>
      <p:sp>
        <p:nvSpPr>
          <p:cNvPr id="4" name="Slide Number Placeholder 3"/>
          <p:cNvSpPr>
            <a:spLocks noGrp="1"/>
          </p:cNvSpPr>
          <p:nvPr>
            <p:ph type="sldNum" sz="quarter" idx="10"/>
          </p:nvPr>
        </p:nvSpPr>
        <p:spPr/>
        <p:txBody>
          <a:bodyPr/>
          <a:lstStyle/>
          <a:p>
            <a:pPr>
              <a:defRPr/>
            </a:pPr>
            <a:fld id="{0EE28FE9-10DA-438E-9F8C-38B2A8101514}" type="slidenum">
              <a:rPr lang="en-US" smtClean="0"/>
              <a:pPr>
                <a:defRPr/>
              </a:pPr>
              <a:t>5</a:t>
            </a:fld>
            <a:endParaRPr lang="en-US"/>
          </a:p>
        </p:txBody>
      </p:sp>
    </p:spTree>
    <p:extLst>
      <p:ext uri="{BB962C8B-B14F-4D97-AF65-F5344CB8AC3E}">
        <p14:creationId xmlns:p14="http://schemas.microsoft.com/office/powerpoint/2010/main" val="402185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101380" name="Slide Number Placeholder 3"/>
          <p:cNvSpPr>
            <a:spLocks noGrp="1"/>
          </p:cNvSpPr>
          <p:nvPr>
            <p:ph type="sldNum" sz="quarter" idx="5"/>
          </p:nvPr>
        </p:nvSpPr>
        <p:spPr>
          <a:noFill/>
        </p:spPr>
        <p:txBody>
          <a:bodyPr/>
          <a:lstStyle/>
          <a:p>
            <a:fld id="{596BAB9B-1A37-497D-B37C-E9DA1D996210}"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cehdtitle"/>
          <p:cNvPicPr>
            <a:picLocks noChangeAspect="1" noChangeArrowheads="1"/>
          </p:cNvPicPr>
          <p:nvPr/>
        </p:nvPicPr>
        <p:blipFill>
          <a:blip r:embed="rId2" cstate="print"/>
          <a:srcRect/>
          <a:stretch>
            <a:fillRect/>
          </a:stretch>
        </p:blipFill>
        <p:spPr bwMode="auto">
          <a:xfrm>
            <a:off x="4763" y="4038600"/>
            <a:ext cx="9139237" cy="2419350"/>
          </a:xfrm>
          <a:prstGeom prst="rect">
            <a:avLst/>
          </a:prstGeom>
          <a:noFill/>
          <a:ln w="9525">
            <a:noFill/>
            <a:miter lim="800000"/>
            <a:headEnd/>
            <a:tailEnd/>
          </a:ln>
        </p:spPr>
      </p:pic>
      <p:sp>
        <p:nvSpPr>
          <p:cNvPr id="7170" name="Rectangle 2"/>
          <p:cNvSpPr>
            <a:spLocks noGrp="1" noChangeArrowheads="1"/>
          </p:cNvSpPr>
          <p:nvPr>
            <p:ph type="ctrTitle"/>
          </p:nvPr>
        </p:nvSpPr>
        <p:spPr>
          <a:xfrm>
            <a:off x="685800" y="1447800"/>
            <a:ext cx="7772400" cy="11430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447800" y="2895600"/>
            <a:ext cx="6400800" cy="990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7526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4" descr="CEHD-bottomborder"/>
          <p:cNvPicPr>
            <a:picLocks noChangeAspect="1" noChangeArrowheads="1"/>
          </p:cNvPicPr>
          <p:nvPr/>
        </p:nvPicPr>
        <p:blipFill>
          <a:blip r:embed="rId13" cstate="print"/>
          <a:srcRect/>
          <a:stretch>
            <a:fillRect/>
          </a:stretch>
        </p:blipFill>
        <p:spPr bwMode="auto">
          <a:xfrm>
            <a:off x="0" y="6169025"/>
            <a:ext cx="9145588"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4400">
          <a:solidFill>
            <a:srgbClr val="8C1919"/>
          </a:solidFill>
          <a:latin typeface="+mj-lt"/>
          <a:ea typeface="+mj-ea"/>
          <a:cs typeface="+mj-cs"/>
        </a:defRPr>
      </a:lvl1pPr>
      <a:lvl2pPr algn="ctr" rtl="0" eaLnBrk="0" fontAlgn="base" hangingPunct="0">
        <a:spcBef>
          <a:spcPct val="0"/>
        </a:spcBef>
        <a:spcAft>
          <a:spcPct val="0"/>
        </a:spcAft>
        <a:defRPr sz="4400">
          <a:solidFill>
            <a:srgbClr val="8C1919"/>
          </a:solidFill>
          <a:latin typeface="Helvetica" pitchFamily="-47" charset="0"/>
          <a:ea typeface="ＭＳ Ｐゴシック" pitchFamily="8" charset="-128"/>
        </a:defRPr>
      </a:lvl2pPr>
      <a:lvl3pPr algn="ctr" rtl="0" eaLnBrk="0" fontAlgn="base" hangingPunct="0">
        <a:spcBef>
          <a:spcPct val="0"/>
        </a:spcBef>
        <a:spcAft>
          <a:spcPct val="0"/>
        </a:spcAft>
        <a:defRPr sz="4400">
          <a:solidFill>
            <a:srgbClr val="8C1919"/>
          </a:solidFill>
          <a:latin typeface="Helvetica" pitchFamily="-47" charset="0"/>
          <a:ea typeface="ＭＳ Ｐゴシック" pitchFamily="8" charset="-128"/>
        </a:defRPr>
      </a:lvl3pPr>
      <a:lvl4pPr algn="ctr" rtl="0" eaLnBrk="0" fontAlgn="base" hangingPunct="0">
        <a:spcBef>
          <a:spcPct val="0"/>
        </a:spcBef>
        <a:spcAft>
          <a:spcPct val="0"/>
        </a:spcAft>
        <a:defRPr sz="4400">
          <a:solidFill>
            <a:srgbClr val="8C1919"/>
          </a:solidFill>
          <a:latin typeface="Helvetica" pitchFamily="-47" charset="0"/>
          <a:ea typeface="ＭＳ Ｐゴシック" pitchFamily="8" charset="-128"/>
        </a:defRPr>
      </a:lvl4pPr>
      <a:lvl5pPr algn="ctr" rtl="0" eaLnBrk="0" fontAlgn="base" hangingPunct="0">
        <a:spcBef>
          <a:spcPct val="0"/>
        </a:spcBef>
        <a:spcAft>
          <a:spcPct val="0"/>
        </a:spcAft>
        <a:defRPr sz="4400">
          <a:solidFill>
            <a:srgbClr val="8C1919"/>
          </a:solidFill>
          <a:latin typeface="Helvetica" pitchFamily="-47" charset="0"/>
          <a:ea typeface="ＭＳ Ｐゴシック" pitchFamily="8" charset="-128"/>
        </a:defRPr>
      </a:lvl5pPr>
      <a:lvl6pPr marL="457200" algn="ctr" rtl="0" fontAlgn="base">
        <a:spcBef>
          <a:spcPct val="0"/>
        </a:spcBef>
        <a:spcAft>
          <a:spcPct val="0"/>
        </a:spcAft>
        <a:defRPr sz="4400">
          <a:solidFill>
            <a:srgbClr val="8C1919"/>
          </a:solidFill>
          <a:latin typeface="Helvetica" pitchFamily="-47" charset="0"/>
          <a:ea typeface="ＭＳ Ｐゴシック" pitchFamily="8" charset="-128"/>
        </a:defRPr>
      </a:lvl6pPr>
      <a:lvl7pPr marL="914400" algn="ctr" rtl="0" fontAlgn="base">
        <a:spcBef>
          <a:spcPct val="0"/>
        </a:spcBef>
        <a:spcAft>
          <a:spcPct val="0"/>
        </a:spcAft>
        <a:defRPr sz="4400">
          <a:solidFill>
            <a:srgbClr val="8C1919"/>
          </a:solidFill>
          <a:latin typeface="Helvetica" pitchFamily="-47" charset="0"/>
          <a:ea typeface="ＭＳ Ｐゴシック" pitchFamily="8" charset="-128"/>
        </a:defRPr>
      </a:lvl7pPr>
      <a:lvl8pPr marL="1371600" algn="ctr" rtl="0" fontAlgn="base">
        <a:spcBef>
          <a:spcPct val="0"/>
        </a:spcBef>
        <a:spcAft>
          <a:spcPct val="0"/>
        </a:spcAft>
        <a:defRPr sz="4400">
          <a:solidFill>
            <a:srgbClr val="8C1919"/>
          </a:solidFill>
          <a:latin typeface="Helvetica" pitchFamily="-47" charset="0"/>
          <a:ea typeface="ＭＳ Ｐゴシック" pitchFamily="8" charset="-128"/>
        </a:defRPr>
      </a:lvl8pPr>
      <a:lvl9pPr marL="1828800" algn="ctr" rtl="0" fontAlgn="base">
        <a:spcBef>
          <a:spcPct val="0"/>
        </a:spcBef>
        <a:spcAft>
          <a:spcPct val="0"/>
        </a:spcAft>
        <a:defRPr sz="4400">
          <a:solidFill>
            <a:srgbClr val="8C1919"/>
          </a:solidFill>
          <a:latin typeface="Helvetica" pitchFamily="-47" charset="0"/>
          <a:ea typeface="ＭＳ Ｐゴシック" pitchFamily="8" charset="-128"/>
        </a:defRPr>
      </a:lvl9pPr>
    </p:titleStyle>
    <p:bodyStyle>
      <a:lvl1pPr marL="342900" indent="-342900" algn="l" rtl="0" eaLnBrk="0" fontAlgn="base" hangingPunct="0">
        <a:spcBef>
          <a:spcPct val="20000"/>
        </a:spcBef>
        <a:spcAft>
          <a:spcPct val="0"/>
        </a:spcAft>
        <a:buClr>
          <a:srgbClr val="8C191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1919"/>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C1919"/>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C1919"/>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C1919"/>
        </a:buClr>
        <a:buChar char="»"/>
        <a:defRPr sz="2000">
          <a:solidFill>
            <a:schemeClr val="tx1"/>
          </a:solidFill>
          <a:latin typeface="+mn-lt"/>
          <a:ea typeface="+mn-ea"/>
        </a:defRPr>
      </a:lvl5pPr>
      <a:lvl6pPr marL="2514600" indent="-228600" algn="l" rtl="0" fontAlgn="base">
        <a:spcBef>
          <a:spcPct val="20000"/>
        </a:spcBef>
        <a:spcAft>
          <a:spcPct val="0"/>
        </a:spcAft>
        <a:buClr>
          <a:srgbClr val="8C1919"/>
        </a:buClr>
        <a:buChar char="»"/>
        <a:defRPr sz="2000">
          <a:solidFill>
            <a:schemeClr val="tx1"/>
          </a:solidFill>
          <a:latin typeface="+mn-lt"/>
          <a:ea typeface="+mn-ea"/>
        </a:defRPr>
      </a:lvl6pPr>
      <a:lvl7pPr marL="2971800" indent="-228600" algn="l" rtl="0" fontAlgn="base">
        <a:spcBef>
          <a:spcPct val="20000"/>
        </a:spcBef>
        <a:spcAft>
          <a:spcPct val="0"/>
        </a:spcAft>
        <a:buClr>
          <a:srgbClr val="8C1919"/>
        </a:buClr>
        <a:buChar char="»"/>
        <a:defRPr sz="2000">
          <a:solidFill>
            <a:schemeClr val="tx1"/>
          </a:solidFill>
          <a:latin typeface="+mn-lt"/>
          <a:ea typeface="+mn-ea"/>
        </a:defRPr>
      </a:lvl7pPr>
      <a:lvl8pPr marL="3429000" indent="-228600" algn="l" rtl="0" fontAlgn="base">
        <a:spcBef>
          <a:spcPct val="20000"/>
        </a:spcBef>
        <a:spcAft>
          <a:spcPct val="0"/>
        </a:spcAft>
        <a:buClr>
          <a:srgbClr val="8C1919"/>
        </a:buClr>
        <a:buChar char="»"/>
        <a:defRPr sz="2000">
          <a:solidFill>
            <a:schemeClr val="tx1"/>
          </a:solidFill>
          <a:latin typeface="+mn-lt"/>
          <a:ea typeface="+mn-ea"/>
        </a:defRPr>
      </a:lvl8pPr>
      <a:lvl9pPr marL="3886200" indent="-228600" algn="l" rtl="0" fontAlgn="base">
        <a:spcBef>
          <a:spcPct val="20000"/>
        </a:spcBef>
        <a:spcAft>
          <a:spcPct val="0"/>
        </a:spcAft>
        <a:buClr>
          <a:srgbClr val="8C19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85800"/>
            <a:ext cx="7772400" cy="2438400"/>
          </a:xfrm>
        </p:spPr>
        <p:txBody>
          <a:bodyPr/>
          <a:lstStyle/>
          <a:p>
            <a:pPr eaLnBrk="1" hangingPunct="1"/>
            <a:r>
              <a:rPr lang="en-US" sz="4000" dirty="0" smtClean="0"/>
              <a:t>Leadership and Leadership </a:t>
            </a:r>
            <a:r>
              <a:rPr lang="en-US" sz="4000" dirty="0" smtClean="0"/>
              <a:t>Development</a:t>
            </a:r>
            <a:endParaRPr lang="en-US" sz="2400" dirty="0" smtClean="0"/>
          </a:p>
        </p:txBody>
      </p:sp>
      <p:sp>
        <p:nvSpPr>
          <p:cNvPr id="5123" name="Rectangle 3"/>
          <p:cNvSpPr>
            <a:spLocks noChangeArrowheads="1"/>
          </p:cNvSpPr>
          <p:nvPr/>
        </p:nvSpPr>
        <p:spPr bwMode="auto">
          <a:xfrm>
            <a:off x="1371600" y="3352800"/>
            <a:ext cx="6400800" cy="1447800"/>
          </a:xfrm>
          <a:prstGeom prst="rect">
            <a:avLst/>
          </a:prstGeom>
          <a:noFill/>
          <a:ln w="9525">
            <a:noFill/>
            <a:miter lim="800000"/>
            <a:headEnd/>
            <a:tailEnd/>
          </a:ln>
        </p:spPr>
        <p:txBody>
          <a:bodyPr/>
          <a:lstStyle/>
          <a:p>
            <a:pPr algn="ctr">
              <a:buFont typeface="Wingdings" pitchFamily="2" charset="2"/>
              <a:buNone/>
            </a:pPr>
            <a:r>
              <a:rPr lang="en-US" sz="1400" dirty="0"/>
              <a:t>			   </a:t>
            </a:r>
          </a:p>
          <a:p>
            <a:pPr algn="ctr">
              <a:buFont typeface="Wingdings" pitchFamily="2" charset="2"/>
              <a:buNone/>
            </a:pPr>
            <a:r>
              <a:rPr lang="en-US" sz="2000" b="1" dirty="0" err="1" smtClean="0"/>
              <a:t>Alexandre</a:t>
            </a:r>
            <a:r>
              <a:rPr lang="en-US" sz="2000" b="1" dirty="0" smtClean="0"/>
              <a:t>  </a:t>
            </a:r>
            <a:r>
              <a:rPr lang="en-US" sz="2000" b="1" dirty="0" err="1" smtClean="0"/>
              <a:t>Ardichvili</a:t>
            </a:r>
            <a:r>
              <a:rPr lang="en-US" sz="2000" b="1" dirty="0" smtClean="0"/>
              <a:t>, Professor </a:t>
            </a:r>
          </a:p>
          <a:p>
            <a:pPr algn="ctr">
              <a:buFont typeface="Wingdings" pitchFamily="2" charset="2"/>
              <a:buNone/>
            </a:pPr>
            <a:endParaRPr lang="en-US" sz="2000" b="1" dirty="0"/>
          </a:p>
          <a:p>
            <a:pPr algn="ctr">
              <a:buFont typeface="Wingdings" pitchFamily="2" charset="2"/>
              <a:buNone/>
            </a:pPr>
            <a:r>
              <a:rPr lang="en-US" sz="2000" b="1" dirty="0"/>
              <a:t>University of Minnesota</a:t>
            </a:r>
          </a:p>
          <a:p>
            <a:pPr algn="ctr" eaLnBrk="1" hangingPunct="1">
              <a:spcBef>
                <a:spcPct val="20000"/>
              </a:spcBef>
              <a:buClr>
                <a:srgbClr val="8C1919"/>
              </a:buClr>
            </a:pPr>
            <a:endParaRPr lang="en-US" sz="3200" dirty="0">
              <a:latin typeface="Helvetica" pitchFamily="-47"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800" smtClean="0"/>
              <a:t>Models of Leadership</a:t>
            </a:r>
          </a:p>
        </p:txBody>
      </p:sp>
      <p:sp>
        <p:nvSpPr>
          <p:cNvPr id="2051" name="Rectangle 3"/>
          <p:cNvSpPr>
            <a:spLocks noGrp="1" noChangeArrowheads="1"/>
          </p:cNvSpPr>
          <p:nvPr>
            <p:ph type="body" idx="1"/>
          </p:nvPr>
        </p:nvSpPr>
        <p:spPr/>
        <p:txBody>
          <a:bodyPr/>
          <a:lstStyle/>
          <a:p>
            <a:pPr eaLnBrk="1" hangingPunct="1">
              <a:lnSpc>
                <a:spcPct val="90000"/>
              </a:lnSpc>
            </a:pPr>
            <a:r>
              <a:rPr lang="en-US" sz="4400" dirty="0" smtClean="0"/>
              <a:t>Style</a:t>
            </a:r>
          </a:p>
          <a:p>
            <a:pPr eaLnBrk="1" hangingPunct="1">
              <a:lnSpc>
                <a:spcPct val="90000"/>
              </a:lnSpc>
            </a:pPr>
            <a:r>
              <a:rPr lang="en-US" sz="4400" dirty="0" smtClean="0"/>
              <a:t>Situational Leadership</a:t>
            </a:r>
          </a:p>
          <a:p>
            <a:pPr eaLnBrk="1" hangingPunct="1">
              <a:lnSpc>
                <a:spcPct val="90000"/>
              </a:lnSpc>
            </a:pPr>
            <a:r>
              <a:rPr lang="en-US" sz="4400" dirty="0" smtClean="0"/>
              <a:t>Transformational Leadership</a:t>
            </a:r>
          </a:p>
          <a:p>
            <a:pPr eaLnBrk="1" hangingPunct="1">
              <a:lnSpc>
                <a:spcPct val="90000"/>
              </a:lnSpc>
            </a:pPr>
            <a:r>
              <a:rPr lang="en-US" sz="4400" dirty="0" smtClean="0"/>
              <a:t>Authentic Leadership</a:t>
            </a:r>
          </a:p>
        </p:txBody>
      </p:sp>
    </p:spTree>
    <p:extLst>
      <p:ext uri="{BB962C8B-B14F-4D97-AF65-F5344CB8AC3E}">
        <p14:creationId xmlns:p14="http://schemas.microsoft.com/office/powerpoint/2010/main" val="40417479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8153400" cy="685800"/>
          </a:xfrm>
        </p:spPr>
        <p:txBody>
          <a:bodyPr/>
          <a:lstStyle/>
          <a:p>
            <a:pPr eaLnBrk="1" hangingPunct="1">
              <a:buFontTx/>
              <a:buChar char=" "/>
            </a:pPr>
            <a:r>
              <a:rPr lang="en-US" sz="3200" b="1" dirty="0" smtClean="0">
                <a:latin typeface="Helvetica" charset="0"/>
              </a:rPr>
              <a:t>Style: The Blake and Mouton Grid</a:t>
            </a:r>
            <a:endParaRPr lang="en-US" sz="3200" dirty="0" smtClean="0">
              <a:latin typeface="Helvetica" charset="0"/>
            </a:endParaRPr>
          </a:p>
        </p:txBody>
      </p:sp>
      <p:sp>
        <p:nvSpPr>
          <p:cNvPr id="3075" name="Rectangle 3"/>
          <p:cNvSpPr>
            <a:spLocks noGrp="1" noChangeArrowheads="1"/>
          </p:cNvSpPr>
          <p:nvPr>
            <p:ph type="body" idx="1"/>
          </p:nvPr>
        </p:nvSpPr>
        <p:spPr>
          <a:xfrm>
            <a:off x="381000" y="914400"/>
            <a:ext cx="8229600" cy="4953000"/>
          </a:xfrm>
        </p:spPr>
        <p:txBody>
          <a:bodyPr/>
          <a:lstStyle/>
          <a:p>
            <a:pPr lvl="2" eaLnBrk="1" hangingPunct="1">
              <a:buClr>
                <a:schemeClr val="tx2"/>
              </a:buClr>
              <a:buFontTx/>
              <a:buChar char=" "/>
            </a:pPr>
            <a:r>
              <a:rPr lang="en-US" dirty="0" smtClean="0">
                <a:latin typeface="Helvetica" charset="0"/>
              </a:rPr>
              <a:t>          9  </a:t>
            </a:r>
            <a:r>
              <a:rPr lang="en-US" b="1" dirty="0" smtClean="0">
                <a:latin typeface="Helvetica" charset="0"/>
              </a:rPr>
              <a:t>1, 9                                                     9,9</a:t>
            </a:r>
          </a:p>
          <a:p>
            <a:pPr lvl="2" eaLnBrk="1" hangingPunct="1">
              <a:buClr>
                <a:schemeClr val="tx2"/>
              </a:buClr>
              <a:buFontTx/>
              <a:buChar char=" "/>
            </a:pPr>
            <a:r>
              <a:rPr lang="en-US" dirty="0" smtClean="0">
                <a:latin typeface="Helvetica" charset="0"/>
              </a:rPr>
              <a:t>          8   Country  Club                                Team</a:t>
            </a:r>
          </a:p>
          <a:p>
            <a:pPr lvl="2" eaLnBrk="1" hangingPunct="1">
              <a:buClr>
                <a:schemeClr val="tx2"/>
              </a:buClr>
              <a:buFontTx/>
              <a:buChar char=" "/>
            </a:pPr>
            <a:r>
              <a:rPr lang="en-US" dirty="0" smtClean="0">
                <a:latin typeface="Helvetica" charset="0"/>
              </a:rPr>
              <a:t>  </a:t>
            </a:r>
            <a:r>
              <a:rPr lang="en-US" b="1" dirty="0" smtClean="0">
                <a:latin typeface="Helvetica" charset="0"/>
              </a:rPr>
              <a:t>P</a:t>
            </a:r>
            <a:r>
              <a:rPr lang="en-US" dirty="0" smtClean="0">
                <a:latin typeface="Helvetica" charset="0"/>
              </a:rPr>
              <a:t>      7  </a:t>
            </a:r>
          </a:p>
          <a:p>
            <a:pPr lvl="2" eaLnBrk="1" hangingPunct="1">
              <a:buClr>
                <a:schemeClr val="tx2"/>
              </a:buClr>
              <a:buFontTx/>
              <a:buChar char=" "/>
            </a:pPr>
            <a:r>
              <a:rPr lang="en-US" dirty="0" smtClean="0">
                <a:latin typeface="Helvetica" charset="0"/>
              </a:rPr>
              <a:t> </a:t>
            </a:r>
            <a:r>
              <a:rPr lang="en-US" b="1" dirty="0" smtClean="0">
                <a:latin typeface="Helvetica" charset="0"/>
              </a:rPr>
              <a:t> E </a:t>
            </a:r>
            <a:r>
              <a:rPr lang="en-US" dirty="0" smtClean="0">
                <a:latin typeface="Helvetica" charset="0"/>
              </a:rPr>
              <a:t>     6</a:t>
            </a:r>
          </a:p>
          <a:p>
            <a:pPr lvl="2" eaLnBrk="1" hangingPunct="1">
              <a:buClr>
                <a:schemeClr val="tx2"/>
              </a:buClr>
              <a:buFontTx/>
              <a:buChar char=" "/>
            </a:pPr>
            <a:r>
              <a:rPr lang="en-US" dirty="0" smtClean="0">
                <a:latin typeface="Helvetica" charset="0"/>
              </a:rPr>
              <a:t> </a:t>
            </a:r>
            <a:r>
              <a:rPr lang="en-US" b="1" dirty="0" smtClean="0">
                <a:latin typeface="Helvetica" charset="0"/>
              </a:rPr>
              <a:t> O</a:t>
            </a:r>
            <a:r>
              <a:rPr lang="en-US" dirty="0" smtClean="0">
                <a:latin typeface="Helvetica" charset="0"/>
              </a:rPr>
              <a:t>      5                            </a:t>
            </a:r>
            <a:r>
              <a:rPr lang="en-US" b="1" dirty="0" smtClean="0">
                <a:latin typeface="Helvetica" charset="0"/>
              </a:rPr>
              <a:t>5, 5</a:t>
            </a:r>
            <a:endParaRPr lang="en-US" dirty="0" smtClean="0">
              <a:latin typeface="Helvetica" charset="0"/>
            </a:endParaRPr>
          </a:p>
          <a:p>
            <a:pPr lvl="2" eaLnBrk="1" hangingPunct="1">
              <a:buClr>
                <a:schemeClr val="tx2"/>
              </a:buClr>
              <a:buFontTx/>
              <a:buChar char=" "/>
            </a:pPr>
            <a:r>
              <a:rPr lang="en-US" dirty="0" smtClean="0">
                <a:latin typeface="Helvetica" charset="0"/>
              </a:rPr>
              <a:t> </a:t>
            </a:r>
            <a:r>
              <a:rPr lang="en-US" b="1" dirty="0" smtClean="0">
                <a:latin typeface="Helvetica" charset="0"/>
              </a:rPr>
              <a:t> P</a:t>
            </a:r>
            <a:r>
              <a:rPr lang="en-US" dirty="0" smtClean="0">
                <a:latin typeface="Helvetica" charset="0"/>
              </a:rPr>
              <a:t>      4                          Middle</a:t>
            </a:r>
          </a:p>
          <a:p>
            <a:pPr lvl="2" eaLnBrk="1" hangingPunct="1">
              <a:buClr>
                <a:schemeClr val="tx2"/>
              </a:buClr>
              <a:buFontTx/>
              <a:buChar char=" "/>
            </a:pPr>
            <a:r>
              <a:rPr lang="en-US" dirty="0" smtClean="0">
                <a:latin typeface="Helvetica" charset="0"/>
              </a:rPr>
              <a:t> </a:t>
            </a:r>
            <a:r>
              <a:rPr lang="en-US" b="1" dirty="0" smtClean="0">
                <a:latin typeface="Helvetica" charset="0"/>
              </a:rPr>
              <a:t> L   </a:t>
            </a:r>
            <a:r>
              <a:rPr lang="en-US" dirty="0" smtClean="0">
                <a:latin typeface="Helvetica" charset="0"/>
              </a:rPr>
              <a:t>   3</a:t>
            </a:r>
          </a:p>
          <a:p>
            <a:pPr lvl="2" eaLnBrk="1" hangingPunct="1">
              <a:buClr>
                <a:schemeClr val="tx2"/>
              </a:buClr>
              <a:buFontTx/>
              <a:buChar char=" "/>
            </a:pPr>
            <a:r>
              <a:rPr lang="en-US" dirty="0" smtClean="0">
                <a:latin typeface="Helvetica" charset="0"/>
              </a:rPr>
              <a:t> </a:t>
            </a:r>
            <a:r>
              <a:rPr lang="en-US" b="1" dirty="0" smtClean="0">
                <a:latin typeface="Helvetica" charset="0"/>
              </a:rPr>
              <a:t> E</a:t>
            </a:r>
            <a:r>
              <a:rPr lang="en-US" dirty="0" smtClean="0">
                <a:latin typeface="Helvetica" charset="0"/>
              </a:rPr>
              <a:t>      2  Impoverished        Authority-Compliance</a:t>
            </a:r>
          </a:p>
          <a:p>
            <a:pPr lvl="2" eaLnBrk="1" hangingPunct="1">
              <a:buClr>
                <a:schemeClr val="tx2"/>
              </a:buClr>
              <a:buFontTx/>
              <a:buChar char=" "/>
            </a:pPr>
            <a:r>
              <a:rPr lang="en-US" dirty="0" smtClean="0">
                <a:latin typeface="Helvetica" charset="0"/>
              </a:rPr>
              <a:t>           1  </a:t>
            </a:r>
            <a:r>
              <a:rPr lang="en-US" b="1" dirty="0" smtClean="0">
                <a:latin typeface="Helvetica" charset="0"/>
              </a:rPr>
              <a:t>1,1                                                      9,1</a:t>
            </a:r>
          </a:p>
          <a:p>
            <a:pPr lvl="2" eaLnBrk="1" hangingPunct="1">
              <a:buClr>
                <a:schemeClr val="tx2"/>
              </a:buClr>
              <a:buFontTx/>
              <a:buChar char=" "/>
            </a:pPr>
            <a:r>
              <a:rPr lang="en-US" dirty="0" smtClean="0">
                <a:latin typeface="Helvetica" charset="0"/>
              </a:rPr>
              <a:t>           1      2      3       4       5       6      7     8      9</a:t>
            </a:r>
          </a:p>
          <a:p>
            <a:pPr lvl="2" eaLnBrk="1" hangingPunct="1">
              <a:buClr>
                <a:schemeClr val="tx2"/>
              </a:buClr>
              <a:buFontTx/>
              <a:buChar char=" "/>
            </a:pPr>
            <a:r>
              <a:rPr lang="en-US" dirty="0" smtClean="0">
                <a:latin typeface="Helvetica" charset="0"/>
              </a:rPr>
              <a:t>  </a:t>
            </a:r>
          </a:p>
          <a:p>
            <a:pPr lvl="2" eaLnBrk="1" hangingPunct="1">
              <a:buClr>
                <a:schemeClr val="tx2"/>
              </a:buClr>
              <a:buFontTx/>
              <a:buChar char=" "/>
            </a:pPr>
            <a:r>
              <a:rPr lang="en-US" dirty="0" smtClean="0">
                <a:latin typeface="Helvetica" charset="0"/>
              </a:rPr>
              <a:t>                           </a:t>
            </a:r>
            <a:r>
              <a:rPr lang="en-US" b="1" dirty="0" smtClean="0">
                <a:latin typeface="Helvetica" charset="0"/>
              </a:rPr>
              <a:t>R   E   S   U   L   T   S</a:t>
            </a:r>
            <a:r>
              <a:rPr lang="en-US" dirty="0" smtClean="0">
                <a:latin typeface="Helvetica" charset="0"/>
              </a:rPr>
              <a:t> </a:t>
            </a:r>
            <a:r>
              <a:rPr lang="en-US" b="1" dirty="0" smtClean="0">
                <a:latin typeface="Helvetica" charset="0"/>
              </a:rPr>
              <a:t>(TASK)</a:t>
            </a:r>
            <a:r>
              <a:rPr lang="en-US" dirty="0" smtClean="0">
                <a:latin typeface="Helvetica" charset="0"/>
              </a:rPr>
              <a:t>  </a:t>
            </a:r>
          </a:p>
        </p:txBody>
      </p:sp>
      <p:cxnSp>
        <p:nvCxnSpPr>
          <p:cNvPr id="3" name="Straight Arrow Connector 2"/>
          <p:cNvCxnSpPr/>
          <p:nvPr/>
        </p:nvCxnSpPr>
        <p:spPr bwMode="auto">
          <a:xfrm flipV="1">
            <a:off x="2133600" y="1066800"/>
            <a:ext cx="0" cy="403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Straight Arrow Connector 4"/>
          <p:cNvCxnSpPr/>
          <p:nvPr/>
        </p:nvCxnSpPr>
        <p:spPr bwMode="auto">
          <a:xfrm>
            <a:off x="2133600" y="5562600"/>
            <a:ext cx="6324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Oval 5"/>
          <p:cNvSpPr/>
          <p:nvPr/>
        </p:nvSpPr>
        <p:spPr bwMode="auto">
          <a:xfrm>
            <a:off x="4724400" y="2667000"/>
            <a:ext cx="1295400" cy="1066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8" charset="-128"/>
            </a:endParaRPr>
          </a:p>
        </p:txBody>
      </p:sp>
    </p:spTree>
    <p:extLst>
      <p:ext uri="{BB962C8B-B14F-4D97-AF65-F5344CB8AC3E}">
        <p14:creationId xmlns:p14="http://schemas.microsoft.com/office/powerpoint/2010/main" val="11172371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990600"/>
          </a:xfrm>
        </p:spPr>
        <p:txBody>
          <a:bodyPr/>
          <a:lstStyle/>
          <a:p>
            <a:pPr eaLnBrk="1" hangingPunct="1"/>
            <a:r>
              <a:rPr lang="en-US" sz="5400" b="1" dirty="0" smtClean="0">
                <a:latin typeface="Helvetica" charset="0"/>
              </a:rPr>
              <a:t>Style: Application</a:t>
            </a:r>
            <a:endParaRPr lang="en-US" sz="5400" dirty="0" smtClean="0">
              <a:latin typeface="Helvetica" charset="0"/>
            </a:endParaRPr>
          </a:p>
        </p:txBody>
      </p:sp>
      <p:sp>
        <p:nvSpPr>
          <p:cNvPr id="4099" name="Rectangle 3"/>
          <p:cNvSpPr>
            <a:spLocks noGrp="1" noChangeArrowheads="1"/>
          </p:cNvSpPr>
          <p:nvPr>
            <p:ph type="body" idx="1"/>
          </p:nvPr>
        </p:nvSpPr>
        <p:spPr>
          <a:xfrm>
            <a:off x="685800" y="1524000"/>
            <a:ext cx="7772400" cy="5029200"/>
          </a:xfrm>
        </p:spPr>
        <p:txBody>
          <a:bodyPr/>
          <a:lstStyle/>
          <a:p>
            <a:pPr eaLnBrk="1" hangingPunct="1"/>
            <a:r>
              <a:rPr lang="en-US" dirty="0" smtClean="0">
                <a:latin typeface="Helvetica" charset="0"/>
              </a:rPr>
              <a:t>Leaders have a dominant style </a:t>
            </a:r>
          </a:p>
          <a:p>
            <a:pPr eaLnBrk="1" hangingPunct="1"/>
            <a:r>
              <a:rPr lang="en-US" dirty="0" smtClean="0">
                <a:latin typeface="Helvetica" charset="0"/>
              </a:rPr>
              <a:t>Leaders should understand their behavioral style and modify it if needed </a:t>
            </a:r>
          </a:p>
          <a:p>
            <a:pPr eaLnBrk="1" hangingPunct="1"/>
            <a:r>
              <a:rPr lang="en-US" dirty="0" smtClean="0">
                <a:latin typeface="Helvetica" charset="0"/>
              </a:rPr>
              <a:t>Trade-off between task and relationship is not the same for all situations</a:t>
            </a:r>
          </a:p>
          <a:p>
            <a:pPr eaLnBrk="1" hangingPunct="1"/>
            <a:r>
              <a:rPr lang="en-US" dirty="0" smtClean="0">
                <a:latin typeface="Helvetica" charset="0"/>
              </a:rPr>
              <a:t>In stressful situations, people tend to fall back on their dominant style</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867573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295400"/>
          </a:xfrm>
        </p:spPr>
        <p:txBody>
          <a:bodyPr/>
          <a:lstStyle/>
          <a:p>
            <a:r>
              <a:rPr lang="en-US" dirty="0" smtClean="0"/>
              <a:t>Style Self-Assessment. </a:t>
            </a:r>
            <a:br>
              <a:rPr lang="en-US" dirty="0" smtClean="0"/>
            </a:br>
            <a:r>
              <a:rPr lang="en-US" sz="1600" dirty="0" smtClean="0"/>
              <a:t>For each question, write down a number indicating how often you engage in this behavior (1 – never; 2- seldom; 3 – occasionally, 4- often; 5 – always) </a:t>
            </a:r>
            <a:endParaRPr lang="en-US" sz="1600" dirty="0"/>
          </a:p>
        </p:txBody>
      </p:sp>
      <p:sp>
        <p:nvSpPr>
          <p:cNvPr id="3" name="Content Placeholder 2"/>
          <p:cNvSpPr>
            <a:spLocks noGrp="1"/>
          </p:cNvSpPr>
          <p:nvPr>
            <p:ph idx="1"/>
          </p:nvPr>
        </p:nvSpPr>
        <p:spPr>
          <a:xfrm>
            <a:off x="685800" y="1447800"/>
            <a:ext cx="7772400" cy="4724400"/>
          </a:xfrm>
        </p:spPr>
        <p:txBody>
          <a:bodyPr/>
          <a:lstStyle/>
          <a:p>
            <a:pPr marL="514350" indent="-514350">
              <a:buFont typeface="+mj-lt"/>
              <a:buAutoNum type="arabicPeriod"/>
            </a:pPr>
            <a:r>
              <a:rPr lang="en-US" sz="2400" dirty="0" smtClean="0"/>
              <a:t>Tell groups of people what they are supposed to do</a:t>
            </a:r>
          </a:p>
          <a:p>
            <a:pPr marL="514350" indent="-514350">
              <a:buFont typeface="+mj-lt"/>
              <a:buAutoNum type="arabicPeriod"/>
            </a:pPr>
            <a:r>
              <a:rPr lang="en-US" sz="2400" dirty="0" smtClean="0"/>
              <a:t>Act friendly with members of the group</a:t>
            </a:r>
          </a:p>
          <a:p>
            <a:pPr marL="514350" indent="-514350">
              <a:buFont typeface="+mj-lt"/>
              <a:buAutoNum type="arabicPeriod"/>
            </a:pPr>
            <a:r>
              <a:rPr lang="en-US" sz="2400" dirty="0" smtClean="0"/>
              <a:t>Set standards of performance for groups</a:t>
            </a:r>
          </a:p>
          <a:p>
            <a:pPr marL="514350" indent="-514350">
              <a:buFont typeface="+mj-lt"/>
              <a:buAutoNum type="arabicPeriod"/>
            </a:pPr>
            <a:r>
              <a:rPr lang="en-US" sz="2400" dirty="0" smtClean="0"/>
              <a:t>Help others feel comfortable in groups</a:t>
            </a:r>
          </a:p>
          <a:p>
            <a:pPr marL="514350" indent="-514350">
              <a:buFont typeface="+mj-lt"/>
              <a:buAutoNum type="arabicPeriod"/>
            </a:pPr>
            <a:r>
              <a:rPr lang="en-US" sz="2400" dirty="0" smtClean="0"/>
              <a:t>Make suggestions about how to solve problems</a:t>
            </a:r>
          </a:p>
          <a:p>
            <a:pPr marL="514350" indent="-514350">
              <a:buFont typeface="+mj-lt"/>
              <a:buAutoNum type="arabicPeriod"/>
            </a:pPr>
            <a:r>
              <a:rPr lang="en-US" sz="2400" dirty="0" smtClean="0"/>
              <a:t>Respond </a:t>
            </a:r>
            <a:r>
              <a:rPr lang="en-US" sz="2400" dirty="0"/>
              <a:t>favorably to suggestions made by </a:t>
            </a:r>
            <a:r>
              <a:rPr lang="en-US" sz="2400" dirty="0" smtClean="0"/>
              <a:t>others</a:t>
            </a:r>
          </a:p>
          <a:p>
            <a:pPr marL="514350" indent="-514350">
              <a:buFont typeface="+mj-lt"/>
              <a:buAutoNum type="arabicPeriod"/>
            </a:pPr>
            <a:r>
              <a:rPr lang="en-US" sz="2400" dirty="0" smtClean="0"/>
              <a:t>Make </a:t>
            </a:r>
            <a:r>
              <a:rPr lang="en-US" sz="2400" dirty="0"/>
              <a:t>your perspective clear to </a:t>
            </a:r>
            <a:r>
              <a:rPr lang="en-US" sz="2400" dirty="0" smtClean="0"/>
              <a:t>others</a:t>
            </a:r>
          </a:p>
          <a:p>
            <a:pPr marL="514350" indent="-514350">
              <a:buFont typeface="+mj-lt"/>
              <a:buAutoNum type="arabicPeriod"/>
            </a:pPr>
            <a:r>
              <a:rPr lang="en-US" sz="2400" dirty="0" smtClean="0"/>
              <a:t>Treat </a:t>
            </a:r>
            <a:r>
              <a:rPr lang="en-US" sz="2400" dirty="0"/>
              <a:t>others </a:t>
            </a:r>
            <a:r>
              <a:rPr lang="en-US" sz="2400" dirty="0" smtClean="0"/>
              <a:t>fairly</a:t>
            </a:r>
          </a:p>
          <a:p>
            <a:pPr marL="514350" indent="-514350">
              <a:buFont typeface="+mj-lt"/>
              <a:buAutoNum type="arabicPeriod"/>
            </a:pPr>
            <a:r>
              <a:rPr lang="en-US" sz="2400" dirty="0" smtClean="0"/>
              <a:t>Develop </a:t>
            </a:r>
            <a:r>
              <a:rPr lang="en-US" sz="2400" dirty="0"/>
              <a:t>a plan of action for the </a:t>
            </a:r>
            <a:r>
              <a:rPr lang="en-US" sz="2400" dirty="0" smtClean="0"/>
              <a:t>group</a:t>
            </a:r>
          </a:p>
          <a:p>
            <a:pPr marL="514350" indent="-514350">
              <a:buFont typeface="+mj-lt"/>
              <a:buAutoNum type="arabicPeriod"/>
            </a:pPr>
            <a:r>
              <a:rPr lang="en-US" sz="2400" dirty="0" smtClean="0"/>
              <a:t>Behave </a:t>
            </a:r>
            <a:r>
              <a:rPr lang="en-US" sz="2400" dirty="0"/>
              <a:t>in a predictable manner toward group members </a:t>
            </a:r>
          </a:p>
          <a:p>
            <a:pPr marL="514350" indent="-514350">
              <a:buFont typeface="+mj-lt"/>
              <a:buAutoNum type="arabicPeriod"/>
            </a:pPr>
            <a:endParaRPr lang="en-US" dirty="0"/>
          </a:p>
        </p:txBody>
      </p:sp>
    </p:spTree>
    <p:extLst>
      <p:ext uri="{BB962C8B-B14F-4D97-AF65-F5344CB8AC3E}">
        <p14:creationId xmlns:p14="http://schemas.microsoft.com/office/powerpoint/2010/main" val="27223995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Scoring </a:t>
            </a:r>
            <a:endParaRPr lang="en-US" dirty="0"/>
          </a:p>
        </p:txBody>
      </p:sp>
      <p:sp>
        <p:nvSpPr>
          <p:cNvPr id="3" name="Content Placeholder 2"/>
          <p:cNvSpPr>
            <a:spLocks noGrp="1"/>
          </p:cNvSpPr>
          <p:nvPr>
            <p:ph idx="1"/>
          </p:nvPr>
        </p:nvSpPr>
        <p:spPr/>
        <p:txBody>
          <a:bodyPr/>
          <a:lstStyle/>
          <a:p>
            <a:r>
              <a:rPr lang="en-US" dirty="0" smtClean="0"/>
              <a:t>Sum all responses on the odd-numbered items (this is your task score)</a:t>
            </a:r>
          </a:p>
          <a:p>
            <a:r>
              <a:rPr lang="en-US" dirty="0" smtClean="0"/>
              <a:t>Sum all responses on the even numbers (this is your relationship score)</a:t>
            </a:r>
          </a:p>
          <a:p>
            <a:pPr marL="0" indent="0">
              <a:buNone/>
            </a:pPr>
            <a:r>
              <a:rPr lang="en-US" dirty="0" smtClean="0"/>
              <a:t>Range: 20-25 – very high</a:t>
            </a:r>
          </a:p>
          <a:p>
            <a:pPr marL="0" indent="0">
              <a:buNone/>
            </a:pPr>
            <a:r>
              <a:rPr lang="en-US" dirty="0" smtClean="0"/>
              <a:t>            15-18 – moderate range</a:t>
            </a:r>
          </a:p>
          <a:p>
            <a:pPr marL="0" indent="0">
              <a:buNone/>
            </a:pPr>
            <a:r>
              <a:rPr lang="en-US" dirty="0"/>
              <a:t>	</a:t>
            </a:r>
            <a:r>
              <a:rPr lang="en-US" dirty="0" smtClean="0"/>
              <a:t>    less than 12 – low range 	</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1693685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Were you surprised by your scores? </a:t>
            </a:r>
          </a:p>
          <a:p>
            <a:r>
              <a:rPr lang="en-US" dirty="0" smtClean="0"/>
              <a:t>What should you do if one score is high and the other is low? </a:t>
            </a:r>
          </a:p>
        </p:txBody>
      </p:sp>
    </p:spTree>
    <p:extLst>
      <p:ext uri="{BB962C8B-B14F-4D97-AF65-F5344CB8AC3E}">
        <p14:creationId xmlns:p14="http://schemas.microsoft.com/office/powerpoint/2010/main" val="29137731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sz="3200" b="1" dirty="0" smtClean="0">
                <a:latin typeface="Helvetica" charset="0"/>
              </a:rPr>
              <a:t>Situational Leadership (Ken Blanchard)</a:t>
            </a:r>
            <a:endParaRPr lang="en-US" sz="3200" dirty="0" smtClean="0">
              <a:latin typeface="Helvetica" charset="0"/>
            </a:endParaRPr>
          </a:p>
        </p:txBody>
      </p:sp>
      <p:sp>
        <p:nvSpPr>
          <p:cNvPr id="5123" name="Rectangle 3"/>
          <p:cNvSpPr>
            <a:spLocks noGrp="1" noChangeArrowheads="1"/>
          </p:cNvSpPr>
          <p:nvPr>
            <p:ph type="body" idx="1"/>
          </p:nvPr>
        </p:nvSpPr>
        <p:spPr>
          <a:xfrm>
            <a:off x="685800" y="1371600"/>
            <a:ext cx="7772400" cy="4724400"/>
          </a:xfrm>
        </p:spPr>
        <p:txBody>
          <a:bodyPr/>
          <a:lstStyle/>
          <a:p>
            <a:pPr eaLnBrk="1" hangingPunct="1"/>
            <a:r>
              <a:rPr lang="en-US" sz="2800" dirty="0" smtClean="0">
                <a:latin typeface="Helvetica" charset="0"/>
              </a:rPr>
              <a:t>There are four possible leadership styles: </a:t>
            </a:r>
            <a:r>
              <a:rPr lang="en-US" sz="2800" i="1" dirty="0" smtClean="0">
                <a:latin typeface="Helvetica" charset="0"/>
              </a:rPr>
              <a:t>directing, coaching, supporting, and delegating.</a:t>
            </a:r>
          </a:p>
          <a:p>
            <a:pPr eaLnBrk="1" hangingPunct="1"/>
            <a:endParaRPr lang="en-US" sz="2800" dirty="0" smtClean="0">
              <a:latin typeface="Helvetica" charset="0"/>
            </a:endParaRPr>
          </a:p>
          <a:p>
            <a:pPr eaLnBrk="1" hangingPunct="1"/>
            <a:r>
              <a:rPr lang="en-US" sz="2800" dirty="0" smtClean="0">
                <a:latin typeface="Helvetica" charset="0"/>
              </a:rPr>
              <a:t>Leaders must use </a:t>
            </a:r>
            <a:r>
              <a:rPr lang="en-US" sz="2800" dirty="0">
                <a:latin typeface="Helvetica" charset="0"/>
              </a:rPr>
              <a:t>different styles depending on the situation, to meet the </a:t>
            </a:r>
            <a:r>
              <a:rPr lang="en-US" sz="2800" b="1" dirty="0">
                <a:latin typeface="Helvetica" charset="0"/>
              </a:rPr>
              <a:t>changing</a:t>
            </a:r>
            <a:r>
              <a:rPr lang="en-US" sz="2800" dirty="0">
                <a:latin typeface="Helvetica" charset="0"/>
              </a:rPr>
              <a:t> </a:t>
            </a:r>
            <a:r>
              <a:rPr lang="en-US" sz="2800" b="1" dirty="0">
                <a:latin typeface="Helvetica" charset="0"/>
              </a:rPr>
              <a:t>needs</a:t>
            </a:r>
            <a:r>
              <a:rPr lang="en-US" sz="2800" dirty="0">
                <a:latin typeface="Helvetica" charset="0"/>
              </a:rPr>
              <a:t> of </a:t>
            </a:r>
            <a:r>
              <a:rPr lang="en-US" sz="2800" dirty="0" smtClean="0">
                <a:latin typeface="Helvetica" charset="0"/>
              </a:rPr>
              <a:t>employees. </a:t>
            </a:r>
          </a:p>
          <a:p>
            <a:pPr eaLnBrk="1" hangingPunct="1"/>
            <a:endParaRPr lang="en-US" sz="2800" dirty="0" smtClean="0">
              <a:latin typeface="Helvetica" charset="0"/>
            </a:endParaRPr>
          </a:p>
          <a:p>
            <a:pPr eaLnBrk="1" hangingPunct="1"/>
            <a:r>
              <a:rPr lang="en-US" sz="2800" dirty="0" smtClean="0">
                <a:latin typeface="Helvetica" charset="0"/>
              </a:rPr>
              <a:t>The choice of style depends on employees’ levels of </a:t>
            </a:r>
            <a:r>
              <a:rPr lang="en-US" sz="2800" b="1" dirty="0" smtClean="0">
                <a:latin typeface="Helvetica" charset="0"/>
              </a:rPr>
              <a:t>competence</a:t>
            </a:r>
            <a:r>
              <a:rPr lang="en-US" sz="2800" dirty="0" smtClean="0">
                <a:latin typeface="Helvetica" charset="0"/>
              </a:rPr>
              <a:t> and </a:t>
            </a:r>
            <a:r>
              <a:rPr lang="en-US" sz="2800" b="1" dirty="0" smtClean="0">
                <a:latin typeface="Helvetica" charset="0"/>
              </a:rPr>
              <a:t>commitment.</a:t>
            </a:r>
          </a:p>
        </p:txBody>
      </p:sp>
    </p:spTree>
    <p:extLst>
      <p:ext uri="{BB962C8B-B14F-4D97-AF65-F5344CB8AC3E}">
        <p14:creationId xmlns:p14="http://schemas.microsoft.com/office/powerpoint/2010/main" val="3872381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2657352"/>
              </p:ext>
            </p:extLst>
          </p:nvPr>
        </p:nvGraphicFramePr>
        <p:xfrm>
          <a:off x="2133600" y="1371600"/>
          <a:ext cx="6096000" cy="320040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n-US" b="1" dirty="0" smtClean="0"/>
                        <a:t>Supporting</a:t>
                      </a:r>
                      <a:r>
                        <a:rPr lang="en-US" b="1" baseline="0" dirty="0" smtClean="0"/>
                        <a:t> </a:t>
                      </a:r>
                    </a:p>
                    <a:p>
                      <a:pPr algn="ctr"/>
                      <a:r>
                        <a:rPr lang="en-US" b="1" baseline="0" dirty="0" smtClean="0"/>
                        <a:t>S3</a:t>
                      </a:r>
                    </a:p>
                    <a:p>
                      <a:pPr algn="ctr"/>
                      <a:r>
                        <a:rPr lang="en-US" baseline="0" dirty="0" smtClean="0"/>
                        <a:t>For people with:</a:t>
                      </a:r>
                    </a:p>
                    <a:p>
                      <a:pPr algn="ctr"/>
                      <a:r>
                        <a:rPr lang="en-US" baseline="0" dirty="0" smtClean="0"/>
                        <a:t>High Competence</a:t>
                      </a:r>
                    </a:p>
                    <a:p>
                      <a:pPr algn="ctr"/>
                      <a:r>
                        <a:rPr lang="en-US" baseline="0" dirty="0" smtClean="0"/>
                        <a:t>Variable Commitment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Coaching </a:t>
                      </a:r>
                    </a:p>
                    <a:p>
                      <a:pPr algn="ctr"/>
                      <a:r>
                        <a:rPr lang="en-US" b="1" dirty="0" smtClean="0"/>
                        <a:t>S2</a:t>
                      </a:r>
                    </a:p>
                    <a:p>
                      <a:pPr algn="ctr"/>
                      <a:r>
                        <a:rPr lang="en-US" dirty="0" smtClean="0"/>
                        <a:t>For People with:</a:t>
                      </a:r>
                    </a:p>
                    <a:p>
                      <a:pPr algn="ctr"/>
                      <a:r>
                        <a:rPr lang="en-US" dirty="0" smtClean="0"/>
                        <a:t>Some</a:t>
                      </a:r>
                      <a:r>
                        <a:rPr lang="en-US" baseline="0" dirty="0" smtClean="0"/>
                        <a:t> Competence</a:t>
                      </a:r>
                    </a:p>
                    <a:p>
                      <a:pPr algn="ctr"/>
                      <a:r>
                        <a:rPr lang="en-US" baseline="0" dirty="0" smtClean="0"/>
                        <a:t>Some Commitment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Delegating </a:t>
                      </a:r>
                    </a:p>
                    <a:p>
                      <a:pPr algn="ctr"/>
                      <a:r>
                        <a:rPr lang="en-US" b="1" dirty="0" smtClean="0"/>
                        <a:t>S4</a:t>
                      </a:r>
                    </a:p>
                    <a:p>
                      <a:pPr algn="ctr"/>
                      <a:r>
                        <a:rPr lang="en-US" dirty="0" smtClean="0"/>
                        <a:t>For people with:</a:t>
                      </a:r>
                    </a:p>
                    <a:p>
                      <a:pPr algn="ctr"/>
                      <a:r>
                        <a:rPr lang="en-US" dirty="0" smtClean="0"/>
                        <a:t>High</a:t>
                      </a:r>
                      <a:r>
                        <a:rPr lang="en-US" baseline="0" dirty="0" smtClean="0"/>
                        <a:t> Competence</a:t>
                      </a:r>
                    </a:p>
                    <a:p>
                      <a:pPr algn="ctr"/>
                      <a:r>
                        <a:rPr lang="en-US" baseline="0" dirty="0" smtClean="0"/>
                        <a:t>High Commitment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Directing </a:t>
                      </a:r>
                    </a:p>
                    <a:p>
                      <a:pPr algn="ctr"/>
                      <a:r>
                        <a:rPr lang="en-US" b="1" dirty="0" smtClean="0"/>
                        <a:t>S1</a:t>
                      </a:r>
                    </a:p>
                    <a:p>
                      <a:pPr algn="ctr"/>
                      <a:r>
                        <a:rPr lang="en-US" dirty="0" smtClean="0"/>
                        <a:t>For people with:</a:t>
                      </a:r>
                    </a:p>
                    <a:p>
                      <a:pPr algn="ctr"/>
                      <a:r>
                        <a:rPr lang="en-US" dirty="0" smtClean="0"/>
                        <a:t>Low</a:t>
                      </a:r>
                      <a:r>
                        <a:rPr lang="en-US" baseline="0" dirty="0" smtClean="0"/>
                        <a:t> Competence </a:t>
                      </a:r>
                    </a:p>
                    <a:p>
                      <a:pPr algn="ctr"/>
                      <a:r>
                        <a:rPr lang="en-US" baseline="0" dirty="0" smtClean="0"/>
                        <a:t>High Commitment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Straight Arrow Connector 7"/>
          <p:cNvCxnSpPr/>
          <p:nvPr/>
        </p:nvCxnSpPr>
        <p:spPr bwMode="auto">
          <a:xfrm flipV="1">
            <a:off x="1295400" y="1524000"/>
            <a:ext cx="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1295400" y="3810000"/>
            <a:ext cx="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304800" y="2819400"/>
            <a:ext cx="1676400" cy="830997"/>
          </a:xfrm>
          <a:prstGeom prst="rect">
            <a:avLst/>
          </a:prstGeom>
          <a:noFill/>
        </p:spPr>
        <p:txBody>
          <a:bodyPr wrap="square" rtlCol="0">
            <a:spAutoFit/>
          </a:bodyPr>
          <a:lstStyle/>
          <a:p>
            <a:pPr algn="ctr"/>
            <a:r>
              <a:rPr lang="en-US" dirty="0" smtClean="0"/>
              <a:t>Supportive Behavior  </a:t>
            </a:r>
            <a:endParaRPr lang="en-US" dirty="0"/>
          </a:p>
        </p:txBody>
      </p:sp>
      <p:sp>
        <p:nvSpPr>
          <p:cNvPr id="12" name="TextBox 11"/>
          <p:cNvSpPr txBox="1"/>
          <p:nvPr/>
        </p:nvSpPr>
        <p:spPr>
          <a:xfrm>
            <a:off x="990600" y="959197"/>
            <a:ext cx="990600" cy="461665"/>
          </a:xfrm>
          <a:prstGeom prst="rect">
            <a:avLst/>
          </a:prstGeom>
          <a:noFill/>
        </p:spPr>
        <p:txBody>
          <a:bodyPr wrap="square" rtlCol="0">
            <a:spAutoFit/>
          </a:bodyPr>
          <a:lstStyle/>
          <a:p>
            <a:r>
              <a:rPr lang="en-US" dirty="0" smtClean="0"/>
              <a:t>High </a:t>
            </a:r>
            <a:endParaRPr lang="en-US" dirty="0"/>
          </a:p>
        </p:txBody>
      </p:sp>
      <p:sp>
        <p:nvSpPr>
          <p:cNvPr id="13" name="TextBox 12"/>
          <p:cNvSpPr txBox="1"/>
          <p:nvPr/>
        </p:nvSpPr>
        <p:spPr>
          <a:xfrm>
            <a:off x="990600" y="5105400"/>
            <a:ext cx="990600" cy="457200"/>
          </a:xfrm>
          <a:prstGeom prst="rect">
            <a:avLst/>
          </a:prstGeom>
          <a:noFill/>
        </p:spPr>
        <p:txBody>
          <a:bodyPr wrap="square" rtlCol="0">
            <a:spAutoFit/>
          </a:bodyPr>
          <a:lstStyle/>
          <a:p>
            <a:r>
              <a:rPr lang="en-US" dirty="0" smtClean="0"/>
              <a:t>Low </a:t>
            </a:r>
            <a:endParaRPr lang="en-US" dirty="0"/>
          </a:p>
        </p:txBody>
      </p:sp>
      <p:sp>
        <p:nvSpPr>
          <p:cNvPr id="14" name="TextBox 13"/>
          <p:cNvSpPr txBox="1"/>
          <p:nvPr/>
        </p:nvSpPr>
        <p:spPr>
          <a:xfrm>
            <a:off x="7772400" y="5105400"/>
            <a:ext cx="990600" cy="457200"/>
          </a:xfrm>
          <a:prstGeom prst="rect">
            <a:avLst/>
          </a:prstGeom>
          <a:noFill/>
        </p:spPr>
        <p:txBody>
          <a:bodyPr wrap="square" rtlCol="0">
            <a:spAutoFit/>
          </a:bodyPr>
          <a:lstStyle/>
          <a:p>
            <a:r>
              <a:rPr lang="en-US" dirty="0" smtClean="0"/>
              <a:t>High </a:t>
            </a:r>
            <a:endParaRPr lang="en-US" dirty="0"/>
          </a:p>
        </p:txBody>
      </p:sp>
      <p:sp>
        <p:nvSpPr>
          <p:cNvPr id="15" name="TextBox 14"/>
          <p:cNvSpPr txBox="1"/>
          <p:nvPr/>
        </p:nvSpPr>
        <p:spPr>
          <a:xfrm>
            <a:off x="3733800" y="5105400"/>
            <a:ext cx="3048000" cy="461665"/>
          </a:xfrm>
          <a:prstGeom prst="rect">
            <a:avLst/>
          </a:prstGeom>
          <a:noFill/>
        </p:spPr>
        <p:txBody>
          <a:bodyPr wrap="square" rtlCol="0">
            <a:spAutoFit/>
          </a:bodyPr>
          <a:lstStyle/>
          <a:p>
            <a:r>
              <a:rPr lang="en-US" dirty="0" smtClean="0"/>
              <a:t>Directive Behavior</a:t>
            </a:r>
            <a:endParaRPr lang="en-US" dirty="0"/>
          </a:p>
        </p:txBody>
      </p:sp>
      <p:cxnSp>
        <p:nvCxnSpPr>
          <p:cNvPr id="17" name="Straight Arrow Connector 16"/>
          <p:cNvCxnSpPr/>
          <p:nvPr/>
        </p:nvCxnSpPr>
        <p:spPr bwMode="auto">
          <a:xfrm>
            <a:off x="6934200" y="5334000"/>
            <a:ext cx="838200" cy="22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a:off x="2362200" y="5334000"/>
            <a:ext cx="1143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990600" y="228600"/>
            <a:ext cx="7277100" cy="523220"/>
          </a:xfrm>
          <a:prstGeom prst="rect">
            <a:avLst/>
          </a:prstGeom>
          <a:noFill/>
        </p:spPr>
        <p:txBody>
          <a:bodyPr wrap="square" rtlCol="0">
            <a:spAutoFit/>
          </a:bodyPr>
          <a:lstStyle/>
          <a:p>
            <a:pPr algn="ctr"/>
            <a:r>
              <a:rPr lang="en-US" sz="2800" b="1" dirty="0" smtClean="0">
                <a:solidFill>
                  <a:srgbClr val="FF0000"/>
                </a:solidFill>
              </a:rPr>
              <a:t>Situational Leadership</a:t>
            </a:r>
            <a:endParaRPr lang="en-US" sz="2800" b="1" dirty="0">
              <a:solidFill>
                <a:srgbClr val="FF0000"/>
              </a:solidFill>
            </a:endParaRPr>
          </a:p>
        </p:txBody>
      </p:sp>
    </p:spTree>
    <p:extLst>
      <p:ext uri="{BB962C8B-B14F-4D97-AF65-F5344CB8AC3E}">
        <p14:creationId xmlns:p14="http://schemas.microsoft.com/office/powerpoint/2010/main" val="37558085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66800"/>
            <a:ext cx="4800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73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pPr eaLnBrk="1" hangingPunct="1"/>
            <a:r>
              <a:rPr lang="en-US" sz="5400" b="1" smtClean="0">
                <a:latin typeface="Helvetica" charset="0"/>
              </a:rPr>
              <a:t>Application</a:t>
            </a:r>
            <a:endParaRPr lang="en-US" sz="5400" smtClean="0">
              <a:latin typeface="Helvetica" charset="0"/>
            </a:endParaRPr>
          </a:p>
        </p:txBody>
      </p:sp>
      <p:sp>
        <p:nvSpPr>
          <p:cNvPr id="7171" name="Rectangle 3"/>
          <p:cNvSpPr>
            <a:spLocks noGrp="1" noChangeArrowheads="1"/>
          </p:cNvSpPr>
          <p:nvPr>
            <p:ph type="body" idx="1"/>
          </p:nvPr>
        </p:nvSpPr>
        <p:spPr>
          <a:xfrm>
            <a:off x="685800" y="1219200"/>
            <a:ext cx="7772400" cy="5257800"/>
          </a:xfrm>
        </p:spPr>
        <p:txBody>
          <a:bodyPr/>
          <a:lstStyle/>
          <a:p>
            <a:pPr eaLnBrk="1" hangingPunct="1"/>
            <a:r>
              <a:rPr lang="en-US" dirty="0" smtClean="0">
                <a:latin typeface="Helvetica" charset="0"/>
              </a:rPr>
              <a:t>Assess employees’ level of competence and commitment.</a:t>
            </a:r>
          </a:p>
          <a:p>
            <a:pPr eaLnBrk="1" hangingPunct="1"/>
            <a:r>
              <a:rPr lang="en-US" dirty="0" smtClean="0">
                <a:latin typeface="Helvetica" charset="0"/>
              </a:rPr>
              <a:t>Use one of the four leadership styles to match the needs of that subordinate.</a:t>
            </a:r>
          </a:p>
          <a:p>
            <a:pPr eaLnBrk="1" hangingPunct="1"/>
            <a:r>
              <a:rPr lang="en-US" dirty="0" smtClean="0">
                <a:latin typeface="Helvetica" charset="0"/>
              </a:rPr>
              <a:t>A leader must be flexible in his or her leadership behavior.</a:t>
            </a:r>
          </a:p>
        </p:txBody>
      </p:sp>
    </p:spTree>
    <p:extLst>
      <p:ext uri="{BB962C8B-B14F-4D97-AF65-F5344CB8AC3E}">
        <p14:creationId xmlns:p14="http://schemas.microsoft.com/office/powerpoint/2010/main" val="17413663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 Tolstoy’s story: “A soldier and a priest”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3431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905000"/>
            <a:ext cx="3505200" cy="3785652"/>
          </a:xfrm>
          <a:prstGeom prst="rect">
            <a:avLst/>
          </a:prstGeom>
          <a:noFill/>
        </p:spPr>
        <p:txBody>
          <a:bodyPr wrap="square" rtlCol="0">
            <a:spAutoFit/>
          </a:bodyPr>
          <a:lstStyle/>
          <a:p>
            <a:r>
              <a:rPr lang="en-US" sz="4000" dirty="0" smtClean="0"/>
              <a:t>Stop! </a:t>
            </a:r>
          </a:p>
          <a:p>
            <a:r>
              <a:rPr lang="en-US" sz="4000" dirty="0" smtClean="0"/>
              <a:t>Who are you? </a:t>
            </a:r>
          </a:p>
          <a:p>
            <a:r>
              <a:rPr lang="en-US" sz="4000" dirty="0" smtClean="0"/>
              <a:t>Where do you come from?</a:t>
            </a:r>
          </a:p>
          <a:p>
            <a:r>
              <a:rPr lang="en-US" sz="4000" dirty="0" smtClean="0"/>
              <a:t>Where are you going? </a:t>
            </a:r>
            <a:endParaRPr lang="en-US" sz="4000" dirty="0"/>
          </a:p>
        </p:txBody>
      </p:sp>
    </p:spTree>
    <p:extLst>
      <p:ext uri="{BB962C8B-B14F-4D97-AF65-F5344CB8AC3E}">
        <p14:creationId xmlns:p14="http://schemas.microsoft.com/office/powerpoint/2010/main" val="42871680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r>
              <a:rPr lang="en-US" dirty="0" smtClean="0"/>
              <a:t>Do you currently have sufficient information about your employees’ levels of commitment and competence? </a:t>
            </a:r>
          </a:p>
          <a:p>
            <a:r>
              <a:rPr lang="en-US" dirty="0" smtClean="0"/>
              <a:t>If not, what needs to be done/changed? </a:t>
            </a:r>
            <a:endParaRPr lang="en-US" dirty="0"/>
          </a:p>
        </p:txBody>
      </p:sp>
    </p:spTree>
    <p:extLst>
      <p:ext uri="{BB962C8B-B14F-4D97-AF65-F5344CB8AC3E}">
        <p14:creationId xmlns:p14="http://schemas.microsoft.com/office/powerpoint/2010/main" val="14307803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752600"/>
          </a:xfrm>
        </p:spPr>
        <p:txBody>
          <a:bodyPr/>
          <a:lstStyle/>
          <a:p>
            <a:r>
              <a:rPr lang="en-US" sz="3600" b="1" dirty="0" smtClean="0">
                <a:latin typeface="Helvetica" charset="0"/>
              </a:rPr>
              <a:t>Transformational Leadership </a:t>
            </a:r>
            <a:br>
              <a:rPr lang="en-US" sz="3600" b="1" dirty="0" smtClean="0">
                <a:latin typeface="Helvetica" charset="0"/>
              </a:rPr>
            </a:br>
            <a:r>
              <a:rPr lang="en-US" sz="1600" dirty="0" smtClean="0">
                <a:latin typeface="Helvetica" charset="0"/>
              </a:rPr>
              <a:t>(</a:t>
            </a:r>
            <a:r>
              <a:rPr lang="en-US" sz="1600" dirty="0" smtClean="0"/>
              <a:t>Bass, B., </a:t>
            </a:r>
            <a:r>
              <a:rPr lang="en-US" sz="1600" dirty="0"/>
              <a:t>&amp; </a:t>
            </a:r>
            <a:r>
              <a:rPr lang="en-US" sz="1600" dirty="0" err="1"/>
              <a:t>Avolio</a:t>
            </a:r>
            <a:r>
              <a:rPr lang="en-US" sz="1600" dirty="0"/>
              <a:t>, </a:t>
            </a:r>
            <a:r>
              <a:rPr lang="en-US" sz="1600" dirty="0" smtClean="0"/>
              <a:t>B. (</a:t>
            </a:r>
            <a:r>
              <a:rPr lang="en-US" sz="1600" dirty="0"/>
              <a:t>1994). </a:t>
            </a:r>
            <a:r>
              <a:rPr lang="en-US" sz="1600" i="1" dirty="0"/>
              <a:t>Improving organizational effectiveness</a:t>
            </a:r>
            <a:br>
              <a:rPr lang="en-US" sz="1600" i="1" dirty="0"/>
            </a:br>
            <a:r>
              <a:rPr lang="en-US" sz="1600" i="1" dirty="0"/>
              <a:t>through transformational leadership</a:t>
            </a:r>
            <a:r>
              <a:rPr lang="en-US" sz="1600" dirty="0"/>
              <a:t>. Thousand Oaks, CA: Sage.</a:t>
            </a:r>
            <a:r>
              <a:rPr lang="en-US" sz="1600" dirty="0" smtClean="0">
                <a:latin typeface="Helvetica" charset="0"/>
              </a:rPr>
              <a:t>)</a:t>
            </a:r>
          </a:p>
        </p:txBody>
      </p:sp>
      <p:sp>
        <p:nvSpPr>
          <p:cNvPr id="62467" name="Rectangle 3"/>
          <p:cNvSpPr>
            <a:spLocks noGrp="1" noChangeArrowheads="1"/>
          </p:cNvSpPr>
          <p:nvPr>
            <p:ph type="body" idx="1"/>
          </p:nvPr>
        </p:nvSpPr>
        <p:spPr>
          <a:xfrm>
            <a:off x="685800" y="1752600"/>
            <a:ext cx="7772400" cy="4724400"/>
          </a:xfrm>
        </p:spPr>
        <p:txBody>
          <a:bodyPr rtlCol="0">
            <a:normAutofit fontScale="92500" lnSpcReduction="20000"/>
          </a:bodyPr>
          <a:lstStyle/>
          <a:p>
            <a:pPr eaLnBrk="1" fontAlgn="auto" hangingPunct="1">
              <a:spcAft>
                <a:spcPts val="0"/>
              </a:spcAft>
              <a:defRPr/>
            </a:pPr>
            <a:r>
              <a:rPr lang="en-US" b="1" dirty="0" smtClean="0">
                <a:latin typeface="Helvetica" charset="0"/>
              </a:rPr>
              <a:t>Idealized Influence:</a:t>
            </a:r>
            <a:r>
              <a:rPr lang="en-US" dirty="0" smtClean="0">
                <a:latin typeface="Helvetica" charset="0"/>
              </a:rPr>
              <a:t> Leaders are ideal role models for followers</a:t>
            </a:r>
          </a:p>
          <a:p>
            <a:pPr eaLnBrk="1" fontAlgn="auto" hangingPunct="1">
              <a:spcAft>
                <a:spcPts val="0"/>
              </a:spcAft>
              <a:defRPr/>
            </a:pPr>
            <a:r>
              <a:rPr lang="en-US" b="1" dirty="0" smtClean="0">
                <a:latin typeface="Helvetica" charset="0"/>
              </a:rPr>
              <a:t>Inspirational Motivation: </a:t>
            </a:r>
            <a:r>
              <a:rPr lang="en-US" dirty="0" smtClean="0">
                <a:latin typeface="Helvetica" charset="0"/>
              </a:rPr>
              <a:t>Followers are motivated to achieve inspiring goals and vision</a:t>
            </a:r>
          </a:p>
          <a:p>
            <a:pPr eaLnBrk="1" fontAlgn="auto" hangingPunct="1">
              <a:spcAft>
                <a:spcPts val="0"/>
              </a:spcAft>
              <a:defRPr/>
            </a:pPr>
            <a:r>
              <a:rPr lang="en-US" b="1" dirty="0" smtClean="0">
                <a:latin typeface="Helvetica" charset="0"/>
              </a:rPr>
              <a:t>Intellectual Stimulation</a:t>
            </a:r>
            <a:r>
              <a:rPr lang="en-US" dirty="0" smtClean="0">
                <a:latin typeface="Helvetica" charset="0"/>
              </a:rPr>
              <a:t>: Followers are intellectually encouraged to be creative and innovative</a:t>
            </a:r>
          </a:p>
          <a:p>
            <a:pPr eaLnBrk="1" fontAlgn="auto" hangingPunct="1">
              <a:spcAft>
                <a:spcPts val="0"/>
              </a:spcAft>
              <a:defRPr/>
            </a:pPr>
            <a:r>
              <a:rPr lang="en-US" b="1" dirty="0" smtClean="0">
                <a:latin typeface="Helvetica" charset="0"/>
              </a:rPr>
              <a:t>Individualized Consideration: </a:t>
            </a:r>
            <a:r>
              <a:rPr lang="en-US" dirty="0" smtClean="0">
                <a:latin typeface="Helvetica" charset="0"/>
              </a:rPr>
              <a:t>Leaders know the needs and feelings of individual people on their team</a:t>
            </a:r>
          </a:p>
        </p:txBody>
      </p:sp>
    </p:spTree>
    <p:extLst>
      <p:ext uri="{BB962C8B-B14F-4D97-AF65-F5344CB8AC3E}">
        <p14:creationId xmlns:p14="http://schemas.microsoft.com/office/powerpoint/2010/main" val="990981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914400"/>
          </a:xfrm>
        </p:spPr>
        <p:txBody>
          <a:bodyPr/>
          <a:lstStyle/>
          <a:p>
            <a:pPr eaLnBrk="1" hangingPunct="1"/>
            <a:r>
              <a:rPr lang="en-US" sz="5400" smtClean="0">
                <a:latin typeface="Helvetica" charset="0"/>
              </a:rPr>
              <a:t>Transformational Leader</a:t>
            </a:r>
          </a:p>
        </p:txBody>
      </p:sp>
      <p:sp>
        <p:nvSpPr>
          <p:cNvPr id="13315" name="Rectangle 3"/>
          <p:cNvSpPr>
            <a:spLocks noGrp="1" noChangeArrowheads="1"/>
          </p:cNvSpPr>
          <p:nvPr>
            <p:ph type="body" idx="1"/>
          </p:nvPr>
        </p:nvSpPr>
        <p:spPr>
          <a:xfrm>
            <a:off x="685800" y="1447800"/>
            <a:ext cx="7772400" cy="5029200"/>
          </a:xfrm>
        </p:spPr>
        <p:txBody>
          <a:bodyPr/>
          <a:lstStyle/>
          <a:p>
            <a:pPr eaLnBrk="1" hangingPunct="1"/>
            <a:r>
              <a:rPr lang="en-US" dirty="0" smtClean="0">
                <a:latin typeface="Helvetica" charset="0"/>
              </a:rPr>
              <a:t>Has a clear vision of the future state of the organization or his/her group</a:t>
            </a:r>
          </a:p>
          <a:p>
            <a:pPr eaLnBrk="1" hangingPunct="1"/>
            <a:r>
              <a:rPr lang="en-US" dirty="0" smtClean="0">
                <a:latin typeface="Helvetica" charset="0"/>
              </a:rPr>
              <a:t>Is able to get followers to accept a new vision  </a:t>
            </a:r>
          </a:p>
          <a:p>
            <a:pPr eaLnBrk="1" hangingPunct="1"/>
            <a:r>
              <a:rPr lang="en-US" dirty="0" smtClean="0">
                <a:latin typeface="Helvetica" charset="0"/>
              </a:rPr>
              <a:t>Can create trust</a:t>
            </a:r>
          </a:p>
          <a:p>
            <a:pPr eaLnBrk="1" hangingPunct="1"/>
            <a:r>
              <a:rPr lang="en-US" dirty="0" smtClean="0">
                <a:latin typeface="Helvetica" charset="0"/>
              </a:rPr>
              <a:t>Emphasizes strengths, not weaknesses</a:t>
            </a:r>
          </a:p>
          <a:p>
            <a:pPr eaLnBrk="1" hangingPunct="1"/>
            <a:endParaRPr lang="en-US" dirty="0" smtClean="0">
              <a:latin typeface="Helvetica" charset="0"/>
            </a:endParaRPr>
          </a:p>
        </p:txBody>
      </p:sp>
    </p:spTree>
    <p:extLst>
      <p:ext uri="{BB962C8B-B14F-4D97-AF65-F5344CB8AC3E}">
        <p14:creationId xmlns:p14="http://schemas.microsoft.com/office/powerpoint/2010/main" val="13916819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and IC </a:t>
            </a:r>
            <a:r>
              <a:rPr lang="en-US" dirty="0" smtClean="0"/>
              <a:t>are even </a:t>
            </a:r>
            <a:r>
              <a:rPr lang="en-US" dirty="0"/>
              <a:t>more important </a:t>
            </a:r>
            <a:r>
              <a:rPr lang="en-US" dirty="0" smtClean="0"/>
              <a:t>today: </a:t>
            </a:r>
            <a:endParaRPr lang="en-US" dirty="0"/>
          </a:p>
        </p:txBody>
      </p:sp>
      <p:sp>
        <p:nvSpPr>
          <p:cNvPr id="3" name="Content Placeholder 2"/>
          <p:cNvSpPr>
            <a:spLocks noGrp="1"/>
          </p:cNvSpPr>
          <p:nvPr>
            <p:ph idx="1"/>
          </p:nvPr>
        </p:nvSpPr>
        <p:spPr>
          <a:xfrm>
            <a:off x="685800" y="1752600"/>
            <a:ext cx="4876800" cy="4267200"/>
          </a:xfrm>
        </p:spPr>
        <p:txBody>
          <a:bodyPr/>
          <a:lstStyle/>
          <a:p>
            <a:r>
              <a:rPr lang="en-US" dirty="0" smtClean="0"/>
              <a:t>Gen Y (or </a:t>
            </a:r>
            <a:r>
              <a:rPr lang="en-US" dirty="0" err="1" smtClean="0"/>
              <a:t>Millennials</a:t>
            </a:r>
            <a:r>
              <a:rPr lang="en-US" dirty="0" smtClean="0"/>
              <a:t>) require highly </a:t>
            </a:r>
            <a:r>
              <a:rPr lang="en-US" i="1" dirty="0" smtClean="0"/>
              <a:t>individualized </a:t>
            </a:r>
            <a:r>
              <a:rPr lang="en-US" dirty="0" smtClean="0"/>
              <a:t>approaches to </a:t>
            </a:r>
            <a:r>
              <a:rPr lang="en-US" i="1" dirty="0" smtClean="0"/>
              <a:t>motivation </a:t>
            </a:r>
            <a:r>
              <a:rPr lang="en-US" dirty="0" smtClean="0"/>
              <a:t>and more emphasis on </a:t>
            </a:r>
            <a:r>
              <a:rPr lang="en-US" i="1" dirty="0" smtClean="0"/>
              <a:t>intellectual stimulation</a:t>
            </a:r>
            <a:r>
              <a:rPr lang="en-US" dirty="0" smtClean="0"/>
              <a:t> (Spiro, 2010)</a:t>
            </a:r>
            <a:endParaRPr lang="en-US" dirty="0"/>
          </a:p>
        </p:txBody>
      </p:sp>
      <p:pic>
        <p:nvPicPr>
          <p:cNvPr id="1026" name="Picture 2" descr="C:\Users\ardic001\AppData\Local\Microsoft\Windows\Temporary Internet Files\Content.IE5\HC7HI7O4\MP9102210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80180"/>
            <a:ext cx="3581400" cy="305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402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914400"/>
          </a:xfrm>
        </p:spPr>
        <p:txBody>
          <a:bodyPr/>
          <a:lstStyle/>
          <a:p>
            <a:pPr eaLnBrk="1" hangingPunct="1"/>
            <a:r>
              <a:rPr lang="en-US" b="1" dirty="0" smtClean="0">
                <a:latin typeface="Helvetica" charset="0"/>
              </a:rPr>
              <a:t>Transactional Leadership</a:t>
            </a:r>
            <a:endParaRPr lang="en-US" dirty="0" smtClean="0">
              <a:latin typeface="Helvetica" charset="0"/>
            </a:endParaRPr>
          </a:p>
        </p:txBody>
      </p:sp>
      <p:sp>
        <p:nvSpPr>
          <p:cNvPr id="11267" name="Rectangle 3"/>
          <p:cNvSpPr>
            <a:spLocks noGrp="1" noChangeArrowheads="1"/>
          </p:cNvSpPr>
          <p:nvPr>
            <p:ph type="body" idx="1"/>
          </p:nvPr>
        </p:nvSpPr>
        <p:spPr>
          <a:xfrm>
            <a:off x="609600" y="1219200"/>
            <a:ext cx="7772400" cy="4876800"/>
          </a:xfrm>
        </p:spPr>
        <p:txBody>
          <a:bodyPr/>
          <a:lstStyle/>
          <a:p>
            <a:pPr eaLnBrk="1" hangingPunct="1"/>
            <a:r>
              <a:rPr lang="en-US" sz="2800" b="1" dirty="0" smtClean="0">
                <a:latin typeface="Helvetica" charset="0"/>
              </a:rPr>
              <a:t>Contingent reward: </a:t>
            </a:r>
            <a:r>
              <a:rPr lang="en-US" sz="2800" dirty="0" smtClean="0">
                <a:latin typeface="Helvetica" charset="0"/>
              </a:rPr>
              <a:t>effort by 		subordinates is exchanged for 		specified rewards</a:t>
            </a:r>
          </a:p>
          <a:p>
            <a:pPr eaLnBrk="1" hangingPunct="1"/>
            <a:r>
              <a:rPr lang="en-US" sz="2800" b="1" dirty="0" smtClean="0">
                <a:latin typeface="Helvetica" charset="0"/>
              </a:rPr>
              <a:t>Management by exception: </a:t>
            </a:r>
            <a:r>
              <a:rPr lang="en-US" sz="2800" dirty="0" smtClean="0">
                <a:latin typeface="Helvetica" charset="0"/>
              </a:rPr>
              <a:t>		corrective criticism, negative 			feedback and negative reinforcement 	are applied as needed</a:t>
            </a:r>
          </a:p>
          <a:p>
            <a:pPr eaLnBrk="1" hangingPunct="1"/>
            <a:r>
              <a:rPr lang="en-US" sz="2800" dirty="0"/>
              <a:t>In many situations, successful leaders use </a:t>
            </a:r>
            <a:r>
              <a:rPr lang="en-US" sz="2800" b="1" dirty="0"/>
              <a:t>both</a:t>
            </a:r>
            <a:r>
              <a:rPr lang="en-US" sz="2800" dirty="0"/>
              <a:t> </a:t>
            </a:r>
            <a:r>
              <a:rPr lang="en-US" sz="2800" dirty="0" smtClean="0"/>
              <a:t>approaches: transactional </a:t>
            </a:r>
            <a:r>
              <a:rPr lang="en-US" sz="2800" dirty="0"/>
              <a:t>behavior is needed to supplement transformational behavior (</a:t>
            </a:r>
            <a:r>
              <a:rPr lang="en-US" sz="2800" dirty="0" err="1"/>
              <a:t>Avolio</a:t>
            </a:r>
            <a:r>
              <a:rPr lang="en-US" sz="2800" dirty="0"/>
              <a:t>, 2005)</a:t>
            </a:r>
          </a:p>
          <a:p>
            <a:pPr eaLnBrk="1" hangingPunct="1"/>
            <a:endParaRPr lang="en-US" dirty="0" smtClean="0">
              <a:latin typeface="Helvetica" charset="0"/>
            </a:endParaRPr>
          </a:p>
        </p:txBody>
      </p:sp>
    </p:spTree>
    <p:extLst>
      <p:ext uri="{BB962C8B-B14F-4D97-AF65-F5344CB8AC3E}">
        <p14:creationId xmlns:p14="http://schemas.microsoft.com/office/powerpoint/2010/main" val="306836816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Research on Transformational/Transactional Leadership</a:t>
            </a:r>
            <a:endParaRPr lang="en-US" sz="3200" dirty="0"/>
          </a:p>
        </p:txBody>
      </p:sp>
      <p:sp>
        <p:nvSpPr>
          <p:cNvPr id="3" name="Content Placeholder 2"/>
          <p:cNvSpPr>
            <a:spLocks noGrp="1"/>
          </p:cNvSpPr>
          <p:nvPr>
            <p:ph idx="1"/>
          </p:nvPr>
        </p:nvSpPr>
        <p:spPr>
          <a:xfrm>
            <a:off x="685800" y="1981200"/>
            <a:ext cx="7772400" cy="4191000"/>
          </a:xfrm>
        </p:spPr>
        <p:txBody>
          <a:bodyPr/>
          <a:lstStyle/>
          <a:p>
            <a:r>
              <a:rPr lang="en-US" dirty="0" smtClean="0"/>
              <a:t>Significant </a:t>
            </a:r>
            <a:r>
              <a:rPr lang="en-US" dirty="0"/>
              <a:t>body of research </a:t>
            </a:r>
            <a:r>
              <a:rPr lang="en-US" dirty="0" smtClean="0"/>
              <a:t>documented validity </a:t>
            </a:r>
            <a:r>
              <a:rPr lang="en-US" dirty="0"/>
              <a:t>of this framework (Bass, 1998)</a:t>
            </a:r>
          </a:p>
          <a:p>
            <a:r>
              <a:rPr lang="en-US" dirty="0" smtClean="0"/>
              <a:t>Strong evidence of successful implementation in industry </a:t>
            </a:r>
            <a:r>
              <a:rPr lang="it-IT" dirty="0" smtClean="0"/>
              <a:t>and the </a:t>
            </a:r>
            <a:r>
              <a:rPr lang="it-IT" dirty="0"/>
              <a:t>military (Avolio &amp; Gardner, 2005</a:t>
            </a:r>
            <a:r>
              <a:rPr lang="it-IT" dirty="0" smtClean="0"/>
              <a:t>)</a:t>
            </a:r>
          </a:p>
          <a:p>
            <a:r>
              <a:rPr lang="it-IT" dirty="0" smtClean="0"/>
              <a:t>Tested in cross-cultural settings (</a:t>
            </a:r>
            <a:r>
              <a:rPr lang="en-US" dirty="0" err="1" smtClean="0"/>
              <a:t>Ardichvili</a:t>
            </a:r>
            <a:r>
              <a:rPr lang="en-US" dirty="0" smtClean="0"/>
              <a:t>, 2001)</a:t>
            </a:r>
            <a:endParaRPr lang="en-US" dirty="0"/>
          </a:p>
          <a:p>
            <a:r>
              <a:rPr lang="it-IT" dirty="0" smtClean="0"/>
              <a:t> </a:t>
            </a:r>
          </a:p>
          <a:p>
            <a:endParaRPr lang="en-US" sz="2400" dirty="0" smtClean="0"/>
          </a:p>
          <a:p>
            <a:pPr marL="0" indent="0">
              <a:buNone/>
            </a:pPr>
            <a:endParaRPr lang="en-US" dirty="0"/>
          </a:p>
        </p:txBody>
      </p:sp>
    </p:spTree>
    <p:extLst>
      <p:ext uri="{BB962C8B-B14F-4D97-AF65-F5344CB8AC3E}">
        <p14:creationId xmlns:p14="http://schemas.microsoft.com/office/powerpoint/2010/main" val="24069310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800" smtClean="0"/>
              <a:t>Models of Leadership</a:t>
            </a:r>
          </a:p>
        </p:txBody>
      </p:sp>
      <p:sp>
        <p:nvSpPr>
          <p:cNvPr id="2051" name="Rectangle 3"/>
          <p:cNvSpPr>
            <a:spLocks noGrp="1" noChangeArrowheads="1"/>
          </p:cNvSpPr>
          <p:nvPr>
            <p:ph type="body" idx="1"/>
          </p:nvPr>
        </p:nvSpPr>
        <p:spPr/>
        <p:txBody>
          <a:bodyPr/>
          <a:lstStyle/>
          <a:p>
            <a:pPr eaLnBrk="1" hangingPunct="1">
              <a:lnSpc>
                <a:spcPct val="90000"/>
              </a:lnSpc>
            </a:pPr>
            <a:r>
              <a:rPr lang="en-US" sz="4400" dirty="0" smtClean="0"/>
              <a:t>Style</a:t>
            </a:r>
          </a:p>
          <a:p>
            <a:pPr eaLnBrk="1" hangingPunct="1">
              <a:lnSpc>
                <a:spcPct val="90000"/>
              </a:lnSpc>
            </a:pPr>
            <a:r>
              <a:rPr lang="en-US" sz="4400" dirty="0" smtClean="0"/>
              <a:t>Situational Leadership</a:t>
            </a:r>
          </a:p>
          <a:p>
            <a:pPr eaLnBrk="1" hangingPunct="1">
              <a:lnSpc>
                <a:spcPct val="90000"/>
              </a:lnSpc>
            </a:pPr>
            <a:r>
              <a:rPr lang="en-US" sz="4400" dirty="0" smtClean="0"/>
              <a:t>Transformational Leadership</a:t>
            </a:r>
          </a:p>
          <a:p>
            <a:pPr eaLnBrk="1" hangingPunct="1">
              <a:lnSpc>
                <a:spcPct val="90000"/>
              </a:lnSpc>
            </a:pPr>
            <a:r>
              <a:rPr lang="en-US" sz="4400" dirty="0" smtClean="0"/>
              <a:t>Authentic Leadership</a:t>
            </a:r>
          </a:p>
        </p:txBody>
      </p:sp>
    </p:spTree>
    <p:extLst>
      <p:ext uri="{BB962C8B-B14F-4D97-AF65-F5344CB8AC3E}">
        <p14:creationId xmlns:p14="http://schemas.microsoft.com/office/powerpoint/2010/main" val="5005092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Authentic Leadership:</a:t>
            </a:r>
            <a:br>
              <a:rPr lang="en-US" sz="4000" dirty="0" smtClean="0"/>
            </a:br>
            <a:r>
              <a:rPr lang="en-US" sz="4000" dirty="0" smtClean="0"/>
              <a:t>What is deeper than style or competency?</a:t>
            </a:r>
          </a:p>
        </p:txBody>
      </p:sp>
      <p:sp>
        <p:nvSpPr>
          <p:cNvPr id="15363" name="Rectangle 3"/>
          <p:cNvSpPr>
            <a:spLocks noGrp="1" noChangeArrowheads="1"/>
          </p:cNvSpPr>
          <p:nvPr>
            <p:ph type="body" idx="1"/>
          </p:nvPr>
        </p:nvSpPr>
        <p:spPr>
          <a:xfrm>
            <a:off x="457200" y="1828800"/>
            <a:ext cx="6324600" cy="4648200"/>
          </a:xfrm>
          <a:noFill/>
        </p:spPr>
        <p:txBody>
          <a:bodyPr/>
          <a:lstStyle/>
          <a:p>
            <a:pPr marL="0" indent="0" eaLnBrk="1" hangingPunct="1">
              <a:buNone/>
            </a:pPr>
            <a:r>
              <a:rPr lang="en-US" dirty="0" smtClean="0"/>
              <a:t>Authenticity: alignment between the inner person and the “persona” we are at work</a:t>
            </a:r>
          </a:p>
          <a:p>
            <a:pPr lvl="1" eaLnBrk="1" hangingPunct="1"/>
            <a:r>
              <a:rPr lang="en-US" dirty="0" smtClean="0"/>
              <a:t>Being open; acknowledging our      weaknesses, what we don’t know</a:t>
            </a:r>
          </a:p>
          <a:p>
            <a:pPr lvl="1" eaLnBrk="1" hangingPunct="1"/>
            <a:r>
              <a:rPr lang="en-US" dirty="0" smtClean="0"/>
              <a:t>Being open to our own gifts: “Our greatest fear is not our dark side, it is our light.” </a:t>
            </a:r>
            <a:r>
              <a:rPr lang="en-US" sz="2800" dirty="0" smtClean="0"/>
              <a:t>Nelson Mandela</a:t>
            </a:r>
          </a:p>
          <a:p>
            <a:pPr eaLnBrk="1" hangingPunct="1">
              <a:buFont typeface="Wingdings" pitchFamily="2" charset="2"/>
              <a:buNone/>
            </a:pPr>
            <a:endParaRPr lang="en-US" sz="2800" dirty="0" smtClean="0"/>
          </a:p>
          <a:p>
            <a:pPr eaLnBrk="1" hangingPunct="1">
              <a:buFont typeface="Wingdings" pitchFamily="2" charset="2"/>
              <a:buNone/>
            </a:pPr>
            <a:endParaRPr lang="en-US" sz="3600" dirty="0" smtClean="0"/>
          </a:p>
          <a:p>
            <a:pPr eaLnBrk="1" hangingPunct="1">
              <a:buFont typeface="Wingdings" pitchFamily="2" charset="2"/>
              <a:buNone/>
            </a:pPr>
            <a:endParaRPr lang="en-US" sz="3600" dirty="0" smtClean="0"/>
          </a:p>
          <a:p>
            <a:pPr eaLnBrk="1" hangingPunct="1">
              <a:buFont typeface="Wingdings" pitchFamily="2" charset="2"/>
              <a:buNone/>
            </a:pPr>
            <a:endParaRPr lang="en-US" sz="3600" dirty="0" smtClean="0"/>
          </a:p>
          <a:p>
            <a:pPr eaLnBrk="1" hangingPunct="1">
              <a:buFont typeface="Wingdings" pitchFamily="2" charset="2"/>
              <a:buNone/>
            </a:pPr>
            <a:endParaRPr lang="en-US" sz="3600" dirty="0" smtClean="0"/>
          </a:p>
          <a:p>
            <a:pPr eaLnBrk="1" hangingPunct="1">
              <a:buFont typeface="Wingdings" pitchFamily="2" charset="2"/>
              <a:buNone/>
            </a:pPr>
            <a:endParaRPr lang="en-US" sz="3600" dirty="0" smtClean="0"/>
          </a:p>
          <a:p>
            <a:pPr eaLnBrk="1" hangingPunct="1">
              <a:buFont typeface="Wingdings" pitchFamily="2" charset="2"/>
              <a:buNone/>
            </a:pPr>
            <a:endParaRPr lang="en-US" sz="3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42900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2099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685800" y="762000"/>
            <a:ext cx="7772400" cy="4724400"/>
          </a:xfrm>
        </p:spPr>
        <p:txBody>
          <a:bodyPr rtlCol="0">
            <a:normAutofit fontScale="92500" lnSpcReduction="10000"/>
          </a:bodyPr>
          <a:lstStyle/>
          <a:p>
            <a:pPr eaLnBrk="1" fontAlgn="auto" hangingPunct="1">
              <a:spcAft>
                <a:spcPts val="0"/>
              </a:spcAft>
              <a:buFont typeface="Wingdings" pitchFamily="2" charset="2"/>
              <a:buNone/>
              <a:defRPr/>
            </a:pPr>
            <a:endParaRPr lang="en-US" sz="3800" dirty="0" smtClean="0"/>
          </a:p>
          <a:p>
            <a:pPr algn="ctr" eaLnBrk="1" fontAlgn="auto" hangingPunct="1">
              <a:spcAft>
                <a:spcPts val="0"/>
              </a:spcAft>
              <a:buFont typeface="Wingdings" pitchFamily="2" charset="2"/>
              <a:buNone/>
              <a:defRPr/>
            </a:pPr>
            <a:r>
              <a:rPr lang="en-US" sz="4000" dirty="0"/>
              <a:t>“Authenticity is well-developed self-awareness that openly faces strengths, vulnerabilities, and development </a:t>
            </a:r>
            <a:r>
              <a:rPr lang="en-US" sz="4000" dirty="0" smtClean="0"/>
              <a:t>challenges”</a:t>
            </a:r>
          </a:p>
          <a:p>
            <a:pPr algn="ctr" eaLnBrk="1" fontAlgn="auto" hangingPunct="1">
              <a:spcAft>
                <a:spcPts val="0"/>
              </a:spcAft>
              <a:buFont typeface="Wingdings" pitchFamily="2" charset="2"/>
              <a:buNone/>
              <a:defRPr/>
            </a:pPr>
            <a:endParaRPr lang="en-US" sz="4000" dirty="0"/>
          </a:p>
          <a:p>
            <a:pPr eaLnBrk="1" fontAlgn="auto" hangingPunct="1">
              <a:spcAft>
                <a:spcPts val="0"/>
              </a:spcAft>
              <a:buFont typeface="Wingdings" pitchFamily="2" charset="2"/>
              <a:buNone/>
              <a:defRPr/>
            </a:pPr>
            <a:r>
              <a:rPr lang="en-US" sz="3800" dirty="0" smtClean="0"/>
              <a:t>		</a:t>
            </a:r>
          </a:p>
          <a:p>
            <a:pPr eaLnBrk="1" fontAlgn="auto" hangingPunct="1">
              <a:spcAft>
                <a:spcPts val="0"/>
              </a:spcAft>
              <a:buFont typeface="Wingdings" pitchFamily="2" charset="2"/>
              <a:buNone/>
              <a:defRPr/>
            </a:pPr>
            <a:r>
              <a:rPr lang="en-US" dirty="0" smtClean="0"/>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 y="3810000"/>
            <a:ext cx="15049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4045803"/>
            <a:ext cx="3657600" cy="954107"/>
          </a:xfrm>
          <a:prstGeom prst="rect">
            <a:avLst/>
          </a:prstGeom>
          <a:noFill/>
        </p:spPr>
        <p:txBody>
          <a:bodyPr wrap="square" rtlCol="0">
            <a:spAutoFit/>
          </a:bodyPr>
          <a:lstStyle/>
          <a:p>
            <a:pPr eaLnBrk="1" fontAlgn="auto" hangingPunct="1">
              <a:spcAft>
                <a:spcPts val="0"/>
              </a:spcAft>
              <a:buFont typeface="Wingdings" pitchFamily="2" charset="2"/>
              <a:buNone/>
              <a:defRPr/>
            </a:pPr>
            <a:r>
              <a:rPr lang="en-US" sz="2000" dirty="0"/>
              <a:t>Kevin </a:t>
            </a:r>
            <a:r>
              <a:rPr lang="en-US" sz="2000" dirty="0" err="1"/>
              <a:t>Cashman</a:t>
            </a:r>
            <a:r>
              <a:rPr lang="en-US" sz="2000" dirty="0"/>
              <a:t>, </a:t>
            </a:r>
          </a:p>
          <a:p>
            <a:pPr eaLnBrk="1" fontAlgn="auto" hangingPunct="1">
              <a:spcAft>
                <a:spcPts val="0"/>
              </a:spcAft>
              <a:buFont typeface="Wingdings" pitchFamily="2" charset="2"/>
              <a:buNone/>
              <a:defRPr/>
            </a:pPr>
            <a:r>
              <a:rPr lang="en-US" sz="2000" dirty="0"/>
              <a:t>Founder, </a:t>
            </a:r>
            <a:r>
              <a:rPr lang="en-US" sz="2000" dirty="0" err="1"/>
              <a:t>LeaderSource</a:t>
            </a:r>
            <a:r>
              <a:rPr lang="en-US" sz="2000" dirty="0"/>
              <a:t> </a:t>
            </a:r>
          </a:p>
          <a:p>
            <a:endParaRPr lang="en-US" sz="1600" dirty="0"/>
          </a:p>
        </p:txBody>
      </p:sp>
    </p:spTree>
    <p:extLst>
      <p:ext uri="{BB962C8B-B14F-4D97-AF65-F5344CB8AC3E}">
        <p14:creationId xmlns:p14="http://schemas.microsoft.com/office/powerpoint/2010/main" val="2156859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soldier and a priest”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3431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905000"/>
            <a:ext cx="3505200" cy="3785652"/>
          </a:xfrm>
          <a:prstGeom prst="rect">
            <a:avLst/>
          </a:prstGeom>
          <a:noFill/>
        </p:spPr>
        <p:txBody>
          <a:bodyPr wrap="square" rtlCol="0">
            <a:spAutoFit/>
          </a:bodyPr>
          <a:lstStyle/>
          <a:p>
            <a:r>
              <a:rPr lang="en-US" sz="4000" dirty="0" smtClean="0"/>
              <a:t>Stop! </a:t>
            </a:r>
          </a:p>
          <a:p>
            <a:r>
              <a:rPr lang="en-US" sz="4000" dirty="0" smtClean="0"/>
              <a:t>Who are you? </a:t>
            </a:r>
          </a:p>
          <a:p>
            <a:r>
              <a:rPr lang="en-US" sz="4000" dirty="0" smtClean="0"/>
              <a:t>Where do you come from?</a:t>
            </a:r>
          </a:p>
          <a:p>
            <a:r>
              <a:rPr lang="en-US" sz="4000" dirty="0" smtClean="0"/>
              <a:t>Where are you going? </a:t>
            </a:r>
            <a:endParaRPr lang="en-US" sz="4000" dirty="0"/>
          </a:p>
        </p:txBody>
      </p:sp>
    </p:spTree>
    <p:extLst>
      <p:ext uri="{BB962C8B-B14F-4D97-AF65-F5344CB8AC3E}">
        <p14:creationId xmlns:p14="http://schemas.microsoft.com/office/powerpoint/2010/main" val="39068006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t>
            </a:r>
            <a:r>
              <a:rPr lang="en-US" dirty="0" smtClean="0"/>
              <a:t>Topics </a:t>
            </a:r>
            <a:endParaRPr lang="en-US" dirty="0"/>
          </a:p>
        </p:txBody>
      </p:sp>
      <p:sp>
        <p:nvSpPr>
          <p:cNvPr id="3" name="Content Placeholder 2"/>
          <p:cNvSpPr>
            <a:spLocks noGrp="1"/>
          </p:cNvSpPr>
          <p:nvPr>
            <p:ph idx="1"/>
          </p:nvPr>
        </p:nvSpPr>
        <p:spPr/>
        <p:txBody>
          <a:bodyPr/>
          <a:lstStyle/>
          <a:p>
            <a:r>
              <a:rPr lang="en-US" dirty="0" smtClean="0"/>
              <a:t>What is leadership?  </a:t>
            </a:r>
          </a:p>
          <a:p>
            <a:r>
              <a:rPr lang="en-US" dirty="0" smtClean="0"/>
              <a:t>A quick look at several influential and practical models of leadership</a:t>
            </a:r>
          </a:p>
          <a:p>
            <a:r>
              <a:rPr lang="en-US" dirty="0" smtClean="0"/>
              <a:t>Personal implications: How to develop your </a:t>
            </a:r>
            <a:r>
              <a:rPr lang="en-US" dirty="0"/>
              <a:t>leadership skills and </a:t>
            </a:r>
            <a:r>
              <a:rPr lang="en-US" dirty="0" smtClean="0"/>
              <a:t>attitudes? </a:t>
            </a:r>
          </a:p>
          <a:p>
            <a:r>
              <a:rPr lang="en-US" dirty="0" smtClean="0"/>
              <a:t>Resources and next steps </a:t>
            </a:r>
          </a:p>
          <a:p>
            <a:endParaRPr lang="en-US" dirty="0"/>
          </a:p>
        </p:txBody>
      </p:sp>
    </p:spTree>
    <p:extLst>
      <p:ext uri="{BB962C8B-B14F-4D97-AF65-F5344CB8AC3E}">
        <p14:creationId xmlns:p14="http://schemas.microsoft.com/office/powerpoint/2010/main" val="166564914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85800" y="609600"/>
            <a:ext cx="7772400" cy="5486400"/>
          </a:xfrm>
          <a:noFill/>
        </p:spPr>
        <p:txBody>
          <a:bodyPr/>
          <a:lstStyle/>
          <a:p>
            <a:pPr eaLnBrk="1" hangingPunct="1">
              <a:buNone/>
            </a:pPr>
            <a:r>
              <a:rPr lang="en-US" sz="2800" dirty="0" smtClean="0"/>
              <a:t>“As leaders, our real challenge is to curve out more time to think and more time to be. When we do it, we are more refreshed and more creative. Unfortunately, we get caught up in achieving and forget where our creativity comes from.”  </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12290" name="Picture 2" descr="C:\Users\ardic001\AppData\Local\Microsoft\Windows\Temporary Internet Files\Content.IE5\HC7HI7O4\MP9004429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24" y="3429000"/>
            <a:ext cx="3588376"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400" y="3276600"/>
            <a:ext cx="3352800" cy="1754326"/>
          </a:xfrm>
          <a:prstGeom prst="rect">
            <a:avLst/>
          </a:prstGeom>
          <a:noFill/>
        </p:spPr>
        <p:txBody>
          <a:bodyPr wrap="square" rtlCol="0">
            <a:spAutoFit/>
          </a:bodyPr>
          <a:lstStyle/>
          <a:p>
            <a:r>
              <a:rPr lang="en-US" sz="2000" dirty="0" err="1"/>
              <a:t>Cashman</a:t>
            </a:r>
            <a:r>
              <a:rPr lang="en-US" sz="2000" dirty="0"/>
              <a:t>, K. (2002), </a:t>
            </a:r>
            <a:r>
              <a:rPr lang="en-US" sz="2000" i="1" dirty="0"/>
              <a:t>Leadership from inside out. </a:t>
            </a:r>
            <a:r>
              <a:rPr lang="en-US" sz="2000" dirty="0"/>
              <a:t>Provo, UT: Executive Excellence Publishing</a:t>
            </a:r>
            <a:r>
              <a:rPr lang="en-US" dirty="0"/>
              <a:t>. </a:t>
            </a:r>
          </a:p>
          <a:p>
            <a:endParaRPr lang="en-US" dirty="0"/>
          </a:p>
        </p:txBody>
      </p:sp>
    </p:spTree>
    <p:extLst>
      <p:ext uri="{BB962C8B-B14F-4D97-AF65-F5344CB8AC3E}">
        <p14:creationId xmlns:p14="http://schemas.microsoft.com/office/powerpoint/2010/main" val="36606122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85800" y="762000"/>
            <a:ext cx="5867400" cy="5486400"/>
          </a:xfrm>
          <a:noFill/>
        </p:spPr>
        <p:txBody>
          <a:bodyPr/>
          <a:lstStyle/>
          <a:p>
            <a:pPr eaLnBrk="1" hangingPunct="1">
              <a:buFont typeface="Wingdings" pitchFamily="2" charset="2"/>
              <a:buNone/>
            </a:pPr>
            <a:r>
              <a:rPr lang="en-US" dirty="0" smtClean="0"/>
              <a:t>“In thinking, keep to the simple.  In conflict, be fair and generous. </a:t>
            </a:r>
          </a:p>
          <a:p>
            <a:pPr eaLnBrk="1" hangingPunct="1">
              <a:buFont typeface="Wingdings" pitchFamily="2" charset="2"/>
              <a:buNone/>
            </a:pPr>
            <a:r>
              <a:rPr lang="en-US" dirty="0"/>
              <a:t> </a:t>
            </a:r>
            <a:r>
              <a:rPr lang="en-US" dirty="0" smtClean="0"/>
              <a:t>  In leading, try not to control. In work, do what you enjoy. In family life, be completely present.”</a:t>
            </a:r>
          </a:p>
          <a:p>
            <a:pPr eaLnBrk="1" hangingPunct="1">
              <a:buFont typeface="Wingdings" pitchFamily="2" charset="2"/>
              <a:buNone/>
            </a:pPr>
            <a:r>
              <a:rPr lang="en-US" dirty="0" smtClean="0"/>
              <a:t>					Lao Tzu</a:t>
            </a:r>
          </a:p>
          <a:p>
            <a:pPr eaLnBrk="1" hangingPunct="1">
              <a:buFont typeface="Wingdings" pitchFamily="2" charset="2"/>
              <a:buNone/>
            </a:pPr>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85825"/>
            <a:ext cx="24384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6969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Development Plan</a:t>
            </a:r>
            <a:endParaRPr lang="en-US" dirty="0"/>
          </a:p>
        </p:txBody>
      </p:sp>
      <p:sp>
        <p:nvSpPr>
          <p:cNvPr id="3" name="Content Placeholder 2"/>
          <p:cNvSpPr>
            <a:spLocks noGrp="1"/>
          </p:cNvSpPr>
          <p:nvPr>
            <p:ph idx="1"/>
          </p:nvPr>
        </p:nvSpPr>
        <p:spPr>
          <a:xfrm>
            <a:off x="685800" y="1524000"/>
            <a:ext cx="7772400" cy="4495800"/>
          </a:xfrm>
        </p:spPr>
        <p:txBody>
          <a:bodyPr/>
          <a:lstStyle/>
          <a:p>
            <a:r>
              <a:rPr lang="en-US" dirty="0" smtClean="0"/>
              <a:t>Individual goals (self-improvement)</a:t>
            </a:r>
          </a:p>
          <a:p>
            <a:r>
              <a:rPr lang="en-US" dirty="0" smtClean="0"/>
              <a:t>Team goals (relationship improvement)</a:t>
            </a:r>
          </a:p>
          <a:p>
            <a:r>
              <a:rPr lang="en-US" dirty="0" smtClean="0"/>
              <a:t>Organizational goals (your impact on organizational performance)</a:t>
            </a:r>
          </a:p>
          <a:p>
            <a:r>
              <a:rPr lang="en-US" dirty="0" smtClean="0"/>
              <a:t>Solicit feedback on your plan from peers and direct reports </a:t>
            </a:r>
          </a:p>
          <a:p>
            <a:pPr marL="457200" lvl="1" indent="0">
              <a:buNone/>
            </a:pPr>
            <a:r>
              <a:rPr lang="en-US" dirty="0" smtClean="0"/>
              <a:t>Source: Sandra Davis, President, MDA</a:t>
            </a:r>
            <a:endParaRPr lang="en-US" dirty="0"/>
          </a:p>
        </p:txBody>
      </p:sp>
    </p:spTree>
    <p:extLst>
      <p:ext uri="{BB962C8B-B14F-4D97-AF65-F5344CB8AC3E}">
        <p14:creationId xmlns:p14="http://schemas.microsoft.com/office/powerpoint/2010/main" val="42640526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dirty="0" smtClean="0"/>
              <a:t>Personal Development Plan, a sample:</a:t>
            </a:r>
            <a:endParaRPr lang="en-US" sz="4000" dirty="0"/>
          </a:p>
        </p:txBody>
      </p:sp>
      <p:sp>
        <p:nvSpPr>
          <p:cNvPr id="3075" name="Rectangle 3"/>
          <p:cNvSpPr>
            <a:spLocks noGrp="1" noChangeArrowheads="1"/>
          </p:cNvSpPr>
          <p:nvPr>
            <p:ph type="body" idx="1"/>
          </p:nvPr>
        </p:nvSpPr>
        <p:spPr>
          <a:xfrm>
            <a:off x="685800" y="1600200"/>
            <a:ext cx="5562600" cy="3444962"/>
          </a:xfrm>
        </p:spPr>
        <p:txBody>
          <a:bodyPr/>
          <a:lstStyle/>
          <a:p>
            <a:r>
              <a:rPr lang="en-US" sz="2400" dirty="0" smtClean="0"/>
              <a:t>Read a book on emotional intelligence by… (date)</a:t>
            </a:r>
            <a:endParaRPr lang="en-US" sz="2400" dirty="0"/>
          </a:p>
          <a:p>
            <a:r>
              <a:rPr lang="en-US" sz="2400" dirty="0" smtClean="0"/>
              <a:t>Get 360-degree feedback from my manager, peers, customers, and subordinates in… (weeks)</a:t>
            </a:r>
            <a:endParaRPr lang="en-US" sz="2400" dirty="0"/>
          </a:p>
          <a:p>
            <a:r>
              <a:rPr lang="en-US" sz="2400" dirty="0" smtClean="0"/>
              <a:t>Conduct a one-day situational leadership workshop</a:t>
            </a:r>
          </a:p>
          <a:p>
            <a:pPr marL="0" indent="0">
              <a:buNone/>
            </a:pPr>
            <a:r>
              <a:rPr lang="en-US" sz="2400" dirty="0"/>
              <a:t> </a:t>
            </a:r>
            <a:r>
              <a:rPr lang="en-US" sz="2400" dirty="0" smtClean="0"/>
              <a:t>   for my team in… (month)</a:t>
            </a:r>
          </a:p>
          <a:p>
            <a:pPr marL="0" indent="0">
              <a:buNone/>
            </a:pPr>
            <a:endParaRPr lang="en-US" sz="2400" dirty="0" smtClean="0"/>
          </a:p>
          <a:p>
            <a:pPr marL="0" indent="0">
              <a:buNone/>
            </a:pPr>
            <a:r>
              <a:rPr lang="en-US" sz="2400" dirty="0" smtClean="0"/>
              <a:t>NOTE: Specific timelines </a:t>
            </a:r>
          </a:p>
          <a:p>
            <a:pPr marL="0" indent="0">
              <a:buNone/>
            </a:pPr>
            <a:endParaRPr lang="en-US" sz="2800" dirty="0" smtClean="0"/>
          </a:p>
          <a:p>
            <a:pPr marL="0" indent="0">
              <a:buNone/>
            </a:pPr>
            <a:r>
              <a:rPr lang="en-US" sz="1800" dirty="0" smtClean="0"/>
              <a:t>		</a:t>
            </a:r>
          </a:p>
        </p:txBody>
      </p:sp>
      <p:pic>
        <p:nvPicPr>
          <p:cNvPr id="4" name="Picture 2" descr="C:\Users\ardic001\AppData\Local\Microsoft\Windows\Temporary Internet Files\Content.IE5\HC7HI7O4\MP9004474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061412"/>
            <a:ext cx="3690936" cy="21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52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lstStyle/>
          <a:p>
            <a:r>
              <a:rPr lang="en-US" i="1" dirty="0"/>
              <a:t>Ken Blanchard, Leading at a Higher Level (2006).</a:t>
            </a:r>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38549"/>
            <a:ext cx="22669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13335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2667000"/>
            <a:ext cx="3124200" cy="2862322"/>
          </a:xfrm>
          <a:prstGeom prst="rect">
            <a:avLst/>
          </a:prstGeom>
          <a:noFill/>
        </p:spPr>
        <p:txBody>
          <a:bodyPr wrap="square" rtlCol="0">
            <a:spAutoFit/>
          </a:bodyPr>
          <a:lstStyle/>
          <a:p>
            <a:r>
              <a:rPr lang="en-US" sz="1800" dirty="0" smtClean="0"/>
              <a:t>Provides </a:t>
            </a:r>
            <a:r>
              <a:rPr lang="en-US" sz="1800" dirty="0"/>
              <a:t>a </a:t>
            </a:r>
            <a:r>
              <a:rPr lang="en-US" sz="1800" dirty="0" smtClean="0"/>
              <a:t>good </a:t>
            </a:r>
            <a:r>
              <a:rPr lang="en-US" sz="1800" dirty="0"/>
              <a:t>overview of leadership issues, is sectioned in easy to </a:t>
            </a:r>
            <a:r>
              <a:rPr lang="en-US" sz="1800" dirty="0" smtClean="0"/>
              <a:t>follow chapters </a:t>
            </a:r>
            <a:r>
              <a:rPr lang="en-US" sz="1800" dirty="0"/>
              <a:t>and covers </a:t>
            </a:r>
            <a:r>
              <a:rPr lang="en-US" sz="1800" dirty="0" smtClean="0"/>
              <a:t>many important </a:t>
            </a:r>
            <a:r>
              <a:rPr lang="en-US" sz="1800" dirty="0"/>
              <a:t>areas: </a:t>
            </a:r>
            <a:r>
              <a:rPr lang="en-US" sz="1800" dirty="0" smtClean="0"/>
              <a:t>Developing </a:t>
            </a:r>
            <a:r>
              <a:rPr lang="en-US" sz="1800" dirty="0"/>
              <a:t>vision, </a:t>
            </a:r>
            <a:r>
              <a:rPr lang="en-US" sz="1800" dirty="0" smtClean="0"/>
              <a:t>Managing Performance, Working with  </a:t>
            </a:r>
            <a:r>
              <a:rPr lang="en-US" sz="1800" dirty="0"/>
              <a:t>customers, Situational leadership, Self- leadership, Organization leadership, </a:t>
            </a:r>
            <a:r>
              <a:rPr lang="en-US" sz="1800" dirty="0" smtClean="0"/>
              <a:t>etc. </a:t>
            </a:r>
            <a:endParaRPr lang="en-US" sz="1800" dirty="0"/>
          </a:p>
        </p:txBody>
      </p:sp>
    </p:spTree>
    <p:extLst>
      <p:ext uri="{BB962C8B-B14F-4D97-AF65-F5344CB8AC3E}">
        <p14:creationId xmlns:p14="http://schemas.microsoft.com/office/powerpoint/2010/main" val="6122477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endParaRPr lang="en-US" dirty="0"/>
          </a:p>
        </p:txBody>
      </p:sp>
      <p:sp>
        <p:nvSpPr>
          <p:cNvPr id="3" name="Content Placeholder 2"/>
          <p:cNvSpPr>
            <a:spLocks noGrp="1"/>
          </p:cNvSpPr>
          <p:nvPr>
            <p:ph idx="1"/>
          </p:nvPr>
        </p:nvSpPr>
        <p:spPr>
          <a:xfrm>
            <a:off x="685800" y="1524000"/>
            <a:ext cx="7772400" cy="4495800"/>
          </a:xfrm>
        </p:spPr>
        <p:txBody>
          <a:bodyPr/>
          <a:lstStyle/>
          <a:p>
            <a:pPr marL="0" indent="0">
              <a:buNone/>
            </a:pPr>
            <a:r>
              <a:rPr lang="en-US" sz="2800" i="1" dirty="0" err="1"/>
              <a:t>Kouzes</a:t>
            </a:r>
            <a:r>
              <a:rPr lang="en-US" sz="2800" i="1" dirty="0"/>
              <a:t> and Posner (2010), The Truth about Leadership: The No-fads, Heart-of-the-Matter Facts You Need to Know. </a:t>
            </a:r>
            <a:r>
              <a:rPr lang="en-US" sz="2800" i="1" dirty="0" err="1"/>
              <a:t>Jossey</a:t>
            </a:r>
            <a:r>
              <a:rPr lang="en-US" sz="2800" i="1" dirty="0"/>
              <a:t>-Bass.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48085"/>
            <a:ext cx="2438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4804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405182"/>
            <a:ext cx="15430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59109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Emotional Intelligence </a:t>
            </a:r>
            <a:endParaRPr lang="en-US" dirty="0"/>
          </a:p>
        </p:txBody>
      </p:sp>
      <p:sp>
        <p:nvSpPr>
          <p:cNvPr id="3" name="Content Placeholder 2"/>
          <p:cNvSpPr>
            <a:spLocks noGrp="1"/>
          </p:cNvSpPr>
          <p:nvPr>
            <p:ph idx="1"/>
          </p:nvPr>
        </p:nvSpPr>
        <p:spPr/>
        <p:txBody>
          <a:bodyPr/>
          <a:lstStyle/>
          <a:p>
            <a:r>
              <a:rPr lang="en-US" i="1" dirty="0"/>
              <a:t>Daniel </a:t>
            </a:r>
            <a:r>
              <a:rPr lang="en-US" i="1" dirty="0" err="1" smtClean="0"/>
              <a:t>Goleman</a:t>
            </a:r>
            <a:r>
              <a:rPr lang="en-US" i="1" dirty="0" smtClean="0"/>
              <a:t> (2004). Primal </a:t>
            </a:r>
            <a:r>
              <a:rPr lang="en-US" i="1" dirty="0"/>
              <a:t>Leadership: Learning to Lead with Emotional </a:t>
            </a:r>
            <a:r>
              <a:rPr lang="en-US" i="1" dirty="0" smtClean="0"/>
              <a:t>Intelligence</a:t>
            </a:r>
            <a:r>
              <a:rPr lang="en-US" dirty="0" smtClean="0"/>
              <a:t>. </a:t>
            </a:r>
            <a:r>
              <a:rPr lang="en-US" dirty="0"/>
              <a:t>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0" y="3886200"/>
            <a:ext cx="4267200" cy="2308324"/>
          </a:xfrm>
          <a:prstGeom prst="rect">
            <a:avLst/>
          </a:prstGeom>
          <a:noFill/>
        </p:spPr>
        <p:txBody>
          <a:bodyPr wrap="square" rtlCol="0">
            <a:spAutoFit/>
          </a:bodyPr>
          <a:lstStyle/>
          <a:p>
            <a:r>
              <a:rPr lang="en-US" dirty="0" smtClean="0"/>
              <a:t>The importance of understanding the role of emotions (in self and in others), regulating one’s emotions, and empathizing with others. </a:t>
            </a:r>
            <a:endParaRPr lang="en-US" dirty="0"/>
          </a:p>
        </p:txBody>
      </p:sp>
    </p:spTree>
    <p:extLst>
      <p:ext uri="{BB962C8B-B14F-4D97-AF65-F5344CB8AC3E}">
        <p14:creationId xmlns:p14="http://schemas.microsoft.com/office/powerpoint/2010/main" val="31800731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Greenleaf, R. (2002). </a:t>
            </a:r>
            <a:r>
              <a:rPr lang="en-US" sz="2800" i="1" dirty="0"/>
              <a:t>Servant leadership: A journey into the nature of legitimate power</a:t>
            </a:r>
            <a:br>
              <a:rPr lang="en-US" sz="2800" i="1" dirty="0"/>
            </a:br>
            <a:r>
              <a:rPr lang="en-US" sz="2800" i="1" dirty="0"/>
              <a:t>and greatness</a:t>
            </a:r>
            <a:r>
              <a:rPr lang="en-US" sz="2800" dirty="0"/>
              <a:t>. Mahwah, NJ: </a:t>
            </a:r>
            <a:r>
              <a:rPr lang="en-US" sz="2800" dirty="0" err="1"/>
              <a:t>Paulist</a:t>
            </a:r>
            <a:r>
              <a:rPr lang="en-US" sz="2800"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66887"/>
            <a:ext cx="2286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905000"/>
            <a:ext cx="1503948"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1981200"/>
            <a:ext cx="2362200" cy="3908762"/>
          </a:xfrm>
          <a:prstGeom prst="rect">
            <a:avLst/>
          </a:prstGeom>
          <a:noFill/>
        </p:spPr>
        <p:txBody>
          <a:bodyPr wrap="square" rtlCol="0">
            <a:spAutoFit/>
          </a:bodyPr>
          <a:lstStyle/>
          <a:p>
            <a:pPr marL="342900" indent="-342900" eaLnBrk="1" hangingPunct="1">
              <a:lnSpc>
                <a:spcPct val="80000"/>
              </a:lnSpc>
              <a:buFont typeface="Arial" pitchFamily="34" charset="0"/>
              <a:buChar char="•"/>
            </a:pPr>
            <a:r>
              <a:rPr lang="en-US" sz="2000" dirty="0">
                <a:latin typeface="Helvetica" charset="0"/>
              </a:rPr>
              <a:t>Leaders pursue service to others, rather </a:t>
            </a:r>
            <a:r>
              <a:rPr lang="en-US" sz="2000" dirty="0" smtClean="0">
                <a:latin typeface="Helvetica" charset="0"/>
              </a:rPr>
              <a:t>than </a:t>
            </a:r>
            <a:r>
              <a:rPr lang="en-US" sz="2000" dirty="0">
                <a:latin typeface="Helvetica" charset="0"/>
              </a:rPr>
              <a:t>their own </a:t>
            </a:r>
            <a:r>
              <a:rPr lang="en-US" sz="2000" dirty="0" smtClean="0">
                <a:latin typeface="Helvetica" charset="0"/>
              </a:rPr>
              <a:t>self-interest.</a:t>
            </a:r>
          </a:p>
          <a:p>
            <a:pPr eaLnBrk="1" hangingPunct="1">
              <a:lnSpc>
                <a:spcPct val="80000"/>
              </a:lnSpc>
            </a:pPr>
            <a:endParaRPr lang="en-US" sz="2000" dirty="0" smtClean="0">
              <a:latin typeface="Helvetica" charset="0"/>
            </a:endParaRPr>
          </a:p>
          <a:p>
            <a:pPr marL="342900" indent="-342900" eaLnBrk="1" hangingPunct="1">
              <a:lnSpc>
                <a:spcPct val="80000"/>
              </a:lnSpc>
              <a:buFont typeface="Arial" pitchFamily="34" charset="0"/>
              <a:buChar char="•"/>
            </a:pPr>
            <a:r>
              <a:rPr lang="en-US" sz="2000" dirty="0" smtClean="0">
                <a:latin typeface="Helvetica" charset="0"/>
              </a:rPr>
              <a:t>Leaders </a:t>
            </a:r>
            <a:r>
              <a:rPr lang="en-US" sz="2000" dirty="0">
                <a:latin typeface="Helvetica" charset="0"/>
              </a:rPr>
              <a:t>are motivated not by what they </a:t>
            </a:r>
            <a:r>
              <a:rPr lang="en-US" sz="2000" dirty="0" smtClean="0">
                <a:latin typeface="Helvetica" charset="0"/>
              </a:rPr>
              <a:t>can </a:t>
            </a:r>
            <a:r>
              <a:rPr lang="en-US" sz="2000" dirty="0">
                <a:latin typeface="Helvetica" charset="0"/>
              </a:rPr>
              <a:t>get from their position, but what </a:t>
            </a:r>
            <a:r>
              <a:rPr lang="en-US" sz="2000" dirty="0" smtClean="0">
                <a:latin typeface="Helvetica" charset="0"/>
              </a:rPr>
              <a:t>their </a:t>
            </a:r>
            <a:r>
              <a:rPr lang="en-US" sz="2000" dirty="0">
                <a:latin typeface="Helvetica" charset="0"/>
              </a:rPr>
              <a:t>role allows them to give others.</a:t>
            </a:r>
          </a:p>
          <a:p>
            <a:endParaRPr lang="en-US" dirty="0"/>
          </a:p>
        </p:txBody>
      </p:sp>
    </p:spTree>
    <p:extLst>
      <p:ext uri="{BB962C8B-B14F-4D97-AF65-F5344CB8AC3E}">
        <p14:creationId xmlns:p14="http://schemas.microsoft.com/office/powerpoint/2010/main" val="36514788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i="1" dirty="0"/>
              <a:t>Malcolm </a:t>
            </a:r>
            <a:r>
              <a:rPr lang="en-US" i="1" dirty="0" err="1"/>
              <a:t>Gladwell’s</a:t>
            </a:r>
            <a:r>
              <a:rPr lang="en-US" i="1" dirty="0"/>
              <a:t> </a:t>
            </a:r>
            <a:r>
              <a:rPr lang="en-US" i="1" dirty="0" smtClean="0"/>
              <a:t>Books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1914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38400"/>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43225"/>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950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7924800" cy="707886"/>
          </a:xfrm>
          <a:prstGeom prst="rect">
            <a:avLst/>
          </a:prstGeom>
          <a:noFill/>
        </p:spPr>
        <p:txBody>
          <a:bodyPr wrap="square" rtlCol="0">
            <a:spAutoFit/>
          </a:bodyPr>
          <a:lstStyle/>
          <a:p>
            <a:pPr algn="ctr"/>
            <a:r>
              <a:rPr lang="en-US" sz="4000" b="1" dirty="0" smtClean="0">
                <a:solidFill>
                  <a:srgbClr val="0070C0"/>
                </a:solidFill>
              </a:rPr>
              <a:t>Academic References</a:t>
            </a:r>
            <a:endParaRPr lang="en-US" sz="4000" b="1" dirty="0">
              <a:solidFill>
                <a:srgbClr val="0070C0"/>
              </a:solidFill>
            </a:endParaRPr>
          </a:p>
        </p:txBody>
      </p:sp>
      <p:sp>
        <p:nvSpPr>
          <p:cNvPr id="4" name="TextBox 3"/>
          <p:cNvSpPr txBox="1"/>
          <p:nvPr/>
        </p:nvSpPr>
        <p:spPr>
          <a:xfrm>
            <a:off x="762000" y="860286"/>
            <a:ext cx="7772400" cy="6093976"/>
          </a:xfrm>
          <a:prstGeom prst="rect">
            <a:avLst/>
          </a:prstGeom>
          <a:noFill/>
        </p:spPr>
        <p:txBody>
          <a:bodyPr wrap="square" rtlCol="0">
            <a:spAutoFit/>
          </a:bodyPr>
          <a:lstStyle/>
          <a:p>
            <a:r>
              <a:rPr lang="en-US" sz="1800" dirty="0" err="1" smtClean="0"/>
              <a:t>Ardichvili</a:t>
            </a:r>
            <a:r>
              <a:rPr lang="en-US" sz="1800" dirty="0"/>
              <a:t>, A. (2001). Leadership styles and work-related values of </a:t>
            </a:r>
            <a:r>
              <a:rPr lang="en-US" sz="1800" dirty="0" smtClean="0"/>
              <a:t>	managers and </a:t>
            </a:r>
            <a:r>
              <a:rPr lang="en-US" sz="1800" dirty="0"/>
              <a:t>employees of manufacturing enterprises in </a:t>
            </a:r>
            <a:r>
              <a:rPr lang="en-US" sz="1800" dirty="0" smtClean="0"/>
              <a:t>post-	communist countries</a:t>
            </a:r>
            <a:r>
              <a:rPr lang="en-US" sz="1800" dirty="0"/>
              <a:t>. </a:t>
            </a:r>
            <a:r>
              <a:rPr lang="en-US" sz="1800" i="1" dirty="0"/>
              <a:t>Human Resource Development Quarterly, </a:t>
            </a:r>
            <a:r>
              <a:rPr lang="en-US" sz="1800" i="1" dirty="0" smtClean="0"/>
              <a:t>	12</a:t>
            </a:r>
            <a:r>
              <a:rPr lang="en-US" sz="1800" dirty="0" smtClean="0"/>
              <a:t>(4</a:t>
            </a:r>
            <a:r>
              <a:rPr lang="en-US" sz="1800" dirty="0"/>
              <a:t>), </a:t>
            </a:r>
            <a:r>
              <a:rPr lang="en-US" sz="1800" dirty="0" smtClean="0"/>
              <a:t>363-383</a:t>
            </a:r>
            <a:r>
              <a:rPr lang="en-US" sz="1800" dirty="0"/>
              <a:t>.</a:t>
            </a:r>
          </a:p>
          <a:p>
            <a:r>
              <a:rPr lang="en-US" sz="1800" dirty="0" err="1" smtClean="0"/>
              <a:t>Ardichvili</a:t>
            </a:r>
            <a:r>
              <a:rPr lang="en-US" sz="1800" dirty="0" smtClean="0"/>
              <a:t>, A., &amp; </a:t>
            </a:r>
            <a:r>
              <a:rPr lang="en-US" sz="1800" dirty="0" err="1" smtClean="0"/>
              <a:t>Manderscheid</a:t>
            </a:r>
            <a:r>
              <a:rPr lang="en-US" sz="1800" dirty="0" smtClean="0"/>
              <a:t>, S. (2008). Emerging practices in leadership 	development. </a:t>
            </a:r>
            <a:r>
              <a:rPr lang="en-US" sz="1800" i="1" dirty="0" smtClean="0"/>
              <a:t>Advances in Developing Human  Resources, 10</a:t>
            </a:r>
            <a:r>
              <a:rPr lang="en-US" sz="1800" dirty="0" smtClean="0"/>
              <a:t>(5)</a:t>
            </a:r>
            <a:r>
              <a:rPr lang="en-US" sz="1800" i="1" dirty="0" smtClean="0"/>
              <a:t>, 	</a:t>
            </a:r>
            <a:r>
              <a:rPr lang="en-US" sz="1800" dirty="0" smtClean="0"/>
              <a:t>619-631.</a:t>
            </a:r>
          </a:p>
          <a:p>
            <a:r>
              <a:rPr lang="en-US" sz="1800" dirty="0" err="1" smtClean="0"/>
              <a:t>Avolio</a:t>
            </a:r>
            <a:r>
              <a:rPr lang="en-US" sz="1800" dirty="0"/>
              <a:t>, B., &amp; Gardner</a:t>
            </a:r>
            <a:r>
              <a:rPr lang="en-US" sz="1800" dirty="0" smtClean="0"/>
              <a:t>, W</a:t>
            </a:r>
            <a:r>
              <a:rPr lang="en-US" sz="1800" dirty="0"/>
              <a:t>. L. (2005). Authentic leadership </a:t>
            </a:r>
            <a:r>
              <a:rPr lang="en-US" sz="1800" dirty="0" smtClean="0"/>
              <a:t>development</a:t>
            </a:r>
            <a:r>
              <a:rPr lang="en-US" sz="1800" dirty="0"/>
              <a:t>: </a:t>
            </a:r>
            <a:r>
              <a:rPr lang="en-US" sz="1800" dirty="0" smtClean="0"/>
              <a:t>	Getting to the root </a:t>
            </a:r>
            <a:r>
              <a:rPr lang="en-US" sz="1800" dirty="0"/>
              <a:t>of positive forms </a:t>
            </a:r>
            <a:r>
              <a:rPr lang="en-US" sz="1800" dirty="0" smtClean="0"/>
              <a:t>of leadership</a:t>
            </a:r>
            <a:r>
              <a:rPr lang="en-US" sz="1800" dirty="0"/>
              <a:t>. </a:t>
            </a:r>
            <a:r>
              <a:rPr lang="en-US" sz="1800" dirty="0" smtClean="0"/>
              <a:t> </a:t>
            </a:r>
            <a:r>
              <a:rPr lang="en-US" sz="1800" i="1" dirty="0" smtClean="0"/>
              <a:t>Leadership 	Quarterly</a:t>
            </a:r>
            <a:r>
              <a:rPr lang="en-US" sz="1800" i="1" dirty="0"/>
              <a:t>, 16</a:t>
            </a:r>
            <a:r>
              <a:rPr lang="en-US" sz="1800" dirty="0"/>
              <a:t>, </a:t>
            </a:r>
            <a:r>
              <a:rPr lang="en-US" sz="1800" dirty="0" smtClean="0"/>
              <a:t>315-338</a:t>
            </a:r>
            <a:r>
              <a:rPr lang="en-US" sz="1800" dirty="0"/>
              <a:t>.</a:t>
            </a:r>
          </a:p>
          <a:p>
            <a:r>
              <a:rPr lang="en-US" sz="1800" dirty="0" err="1"/>
              <a:t>Hazlett</a:t>
            </a:r>
            <a:r>
              <a:rPr lang="en-US" sz="1800" dirty="0"/>
              <a:t>, S. (2008). Using multisource feedback to develop leaders</a:t>
            </a:r>
            <a:r>
              <a:rPr lang="en-US" sz="1800" dirty="0" smtClean="0"/>
              <a:t>, 	</a:t>
            </a:r>
            <a:r>
              <a:rPr lang="en-US" sz="1800" i="1" dirty="0" smtClean="0"/>
              <a:t>Advances in Developing </a:t>
            </a:r>
            <a:r>
              <a:rPr lang="en-US" sz="1800" i="1" dirty="0"/>
              <a:t>Human Resources, 10</a:t>
            </a:r>
            <a:r>
              <a:rPr lang="en-US" sz="1800" dirty="0"/>
              <a:t>, 703-720.</a:t>
            </a:r>
          </a:p>
          <a:p>
            <a:r>
              <a:rPr lang="en-US" sz="1800" dirty="0" err="1" smtClean="0"/>
              <a:t>Northouse</a:t>
            </a:r>
            <a:r>
              <a:rPr lang="en-US" sz="1800" dirty="0"/>
              <a:t>, P. G. (</a:t>
            </a:r>
            <a:r>
              <a:rPr lang="en-US" sz="1800" dirty="0" smtClean="0"/>
              <a:t>2010). </a:t>
            </a:r>
            <a:r>
              <a:rPr lang="en-US" sz="1800" i="1" dirty="0"/>
              <a:t>Leadership: Theory and </a:t>
            </a:r>
            <a:r>
              <a:rPr lang="en-US" sz="1800" i="1" dirty="0" smtClean="0"/>
              <a:t>practice, </a:t>
            </a:r>
            <a:r>
              <a:rPr lang="en-US" sz="1800" dirty="0" smtClean="0"/>
              <a:t>Thousand 	Oaks, CA</a:t>
            </a:r>
            <a:r>
              <a:rPr lang="en-US" sz="1800" dirty="0"/>
              <a:t>: </a:t>
            </a:r>
            <a:r>
              <a:rPr lang="en-US" sz="1800" dirty="0" smtClean="0"/>
              <a:t>Sage.</a:t>
            </a:r>
          </a:p>
          <a:p>
            <a:r>
              <a:rPr lang="en-US" sz="1800" dirty="0"/>
              <a:t>McCauley, C. D., &amp; Van </a:t>
            </a:r>
            <a:r>
              <a:rPr lang="en-US" sz="1800" dirty="0" err="1"/>
              <a:t>Velsor</a:t>
            </a:r>
            <a:r>
              <a:rPr lang="en-US" sz="1800" dirty="0"/>
              <a:t>, E. (Eds.). (2005). </a:t>
            </a:r>
            <a:r>
              <a:rPr lang="en-US" sz="1800" i="1" dirty="0"/>
              <a:t>The center for </a:t>
            </a:r>
            <a:r>
              <a:rPr lang="en-US" sz="1800" i="1" dirty="0" smtClean="0"/>
              <a:t>creative  	leadership handbook </a:t>
            </a:r>
            <a:r>
              <a:rPr lang="en-US" sz="1800" i="1" dirty="0"/>
              <a:t>of leadership development</a:t>
            </a:r>
            <a:r>
              <a:rPr lang="en-US" sz="1800" dirty="0"/>
              <a:t>. </a:t>
            </a:r>
            <a:r>
              <a:rPr lang="en-US" sz="1800" dirty="0" smtClean="0"/>
              <a:t> San  Francisco</a:t>
            </a:r>
            <a:r>
              <a:rPr lang="en-US" sz="1800" dirty="0"/>
              <a:t>: </a:t>
            </a:r>
            <a:r>
              <a:rPr lang="en-US" sz="1800" dirty="0" smtClean="0"/>
              <a:t>	</a:t>
            </a:r>
            <a:r>
              <a:rPr lang="en-US" sz="1800" dirty="0" err="1" smtClean="0"/>
              <a:t>Jossey</a:t>
            </a:r>
            <a:r>
              <a:rPr lang="en-US" sz="1800" dirty="0" smtClean="0"/>
              <a:t>-Bass</a:t>
            </a:r>
            <a:r>
              <a:rPr lang="en-US" sz="1800" dirty="0"/>
              <a:t>.</a:t>
            </a:r>
            <a:endParaRPr lang="en-US" sz="1800" dirty="0" smtClean="0"/>
          </a:p>
          <a:p>
            <a:r>
              <a:rPr lang="en-US" sz="1800" dirty="0" smtClean="0"/>
              <a:t>Schein, E. (2010</a:t>
            </a:r>
            <a:r>
              <a:rPr lang="en-US" sz="1800" i="1" dirty="0" smtClean="0"/>
              <a:t>). Organizational culture and leadership. </a:t>
            </a:r>
            <a:r>
              <a:rPr lang="en-US" sz="1800" dirty="0" smtClean="0"/>
              <a:t>SF: </a:t>
            </a:r>
            <a:r>
              <a:rPr lang="en-US" sz="1800" dirty="0" err="1" smtClean="0"/>
              <a:t>Jossey</a:t>
            </a:r>
            <a:r>
              <a:rPr lang="en-US" sz="1800" dirty="0" smtClean="0"/>
              <a:t>-	Bass. </a:t>
            </a:r>
          </a:p>
          <a:p>
            <a:endParaRPr lang="en-US" dirty="0" smtClean="0"/>
          </a:p>
          <a:p>
            <a:endParaRPr lang="en-US" dirty="0"/>
          </a:p>
        </p:txBody>
      </p:sp>
    </p:spTree>
    <p:extLst>
      <p:ext uri="{BB962C8B-B14F-4D97-AF65-F5344CB8AC3E}">
        <p14:creationId xmlns:p14="http://schemas.microsoft.com/office/powerpoint/2010/main" val="39466674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Development Challenge </a:t>
            </a:r>
            <a:endParaRPr lang="en-US" dirty="0"/>
          </a:p>
        </p:txBody>
      </p:sp>
      <p:sp>
        <p:nvSpPr>
          <p:cNvPr id="3" name="Content Placeholder 2"/>
          <p:cNvSpPr>
            <a:spLocks noGrp="1"/>
          </p:cNvSpPr>
          <p:nvPr>
            <p:ph idx="1"/>
          </p:nvPr>
        </p:nvSpPr>
        <p:spPr>
          <a:xfrm>
            <a:off x="685800" y="2209800"/>
            <a:ext cx="7772400" cy="3962400"/>
          </a:xfrm>
        </p:spPr>
        <p:txBody>
          <a:bodyPr/>
          <a:lstStyle/>
          <a:p>
            <a:pPr eaLnBrk="1" hangingPunct="1">
              <a:spcBef>
                <a:spcPct val="50000"/>
              </a:spcBef>
            </a:pPr>
            <a:r>
              <a:rPr lang="en-US" sz="2400" b="1" dirty="0"/>
              <a:t>17 million Gen </a:t>
            </a:r>
            <a:r>
              <a:rPr lang="en-US" sz="2400" b="1" dirty="0" err="1"/>
              <a:t>Xers</a:t>
            </a:r>
            <a:r>
              <a:rPr lang="en-US" sz="2400" b="1" dirty="0"/>
              <a:t> need to </a:t>
            </a:r>
            <a:endParaRPr lang="en-US" sz="2400" b="1" dirty="0" smtClean="0"/>
          </a:p>
          <a:p>
            <a:pPr marL="0" indent="0" eaLnBrk="1" hangingPunct="1">
              <a:spcBef>
                <a:spcPct val="50000"/>
              </a:spcBef>
              <a:buNone/>
            </a:pPr>
            <a:r>
              <a:rPr lang="en-US" sz="2400" b="1" dirty="0" smtClean="0"/>
              <a:t>     replace 78 </a:t>
            </a:r>
            <a:r>
              <a:rPr lang="en-US" sz="2400" b="1" dirty="0"/>
              <a:t>million boomers</a:t>
            </a:r>
          </a:p>
          <a:p>
            <a:pPr eaLnBrk="1" hangingPunct="1">
              <a:spcBef>
                <a:spcPct val="50000"/>
              </a:spcBef>
            </a:pPr>
            <a:r>
              <a:rPr lang="en-US" sz="2400" b="1" dirty="0">
                <a:solidFill>
                  <a:srgbClr val="FF0000"/>
                </a:solidFill>
              </a:rPr>
              <a:t>90% of executives don’t believe their organizations develop leaders well</a:t>
            </a:r>
          </a:p>
          <a:p>
            <a:pPr eaLnBrk="1" hangingPunct="1">
              <a:spcBef>
                <a:spcPct val="50000"/>
              </a:spcBef>
            </a:pPr>
            <a:r>
              <a:rPr lang="en-US" sz="2400" b="1" dirty="0" smtClean="0"/>
              <a:t>40</a:t>
            </a:r>
            <a:r>
              <a:rPr lang="en-US" sz="2400" b="1" dirty="0"/>
              <a:t>% of new executive hires derail in first 18 </a:t>
            </a:r>
            <a:r>
              <a:rPr lang="en-US" sz="2400" b="1" dirty="0" smtClean="0"/>
              <a:t>months  </a:t>
            </a:r>
          </a:p>
          <a:p>
            <a:pPr marL="0" indent="0" eaLnBrk="1" hangingPunct="1">
              <a:spcBef>
                <a:spcPct val="50000"/>
              </a:spcBef>
              <a:buNone/>
            </a:pPr>
            <a:r>
              <a:rPr lang="en-US" sz="2400" b="1" dirty="0"/>
              <a:t>	</a:t>
            </a:r>
            <a:r>
              <a:rPr lang="en-US" sz="2400" b="1" dirty="0" smtClean="0"/>
              <a:t>(Research by MDA Consulting, Minneapolis)</a:t>
            </a:r>
            <a:endParaRPr lang="en-US" sz="2400" b="1" dirty="0"/>
          </a:p>
          <a:p>
            <a:pPr marL="0" indent="0">
              <a:buNone/>
            </a:pPr>
            <a:endParaRPr lang="en-US" dirty="0"/>
          </a:p>
        </p:txBody>
      </p:sp>
      <p:pic>
        <p:nvPicPr>
          <p:cNvPr id="11266" name="Picture 2" descr="C:\Users\ardic001\AppData\Local\Microsoft\Windows\Temporary Internet Files\Content.IE5\0MV07W9W\MP9003168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2743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574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685800" y="1295400"/>
            <a:ext cx="7772400" cy="4724400"/>
          </a:xfrm>
        </p:spPr>
        <p:txBody>
          <a:bodyPr/>
          <a:lstStyle/>
          <a:p>
            <a:r>
              <a:rPr lang="en-US" dirty="0"/>
              <a:t>While </a:t>
            </a:r>
            <a:r>
              <a:rPr lang="en-US" dirty="0" smtClean="0"/>
              <a:t>personality traits </a:t>
            </a:r>
            <a:r>
              <a:rPr lang="en-US" dirty="0"/>
              <a:t>are hard to change, </a:t>
            </a:r>
            <a:r>
              <a:rPr lang="en-US" dirty="0" smtClean="0"/>
              <a:t>leadership skills </a:t>
            </a:r>
            <a:r>
              <a:rPr lang="en-US" dirty="0"/>
              <a:t>and attitudes can be developed</a:t>
            </a:r>
          </a:p>
          <a:p>
            <a:r>
              <a:rPr lang="en-US" dirty="0" smtClean="0"/>
              <a:t>Personal growth; Style and skills in leading your team and organization</a:t>
            </a:r>
          </a:p>
          <a:p>
            <a:pPr marL="0" indent="0">
              <a:buNone/>
            </a:pPr>
            <a:r>
              <a:rPr lang="en-US" b="1" i="1" dirty="0" smtClean="0"/>
              <a:t>Discussion</a:t>
            </a:r>
            <a:r>
              <a:rPr lang="en-US" i="1" dirty="0" smtClean="0"/>
              <a:t>:</a:t>
            </a:r>
            <a:r>
              <a:rPr lang="en-US" dirty="0" smtClean="0"/>
              <a:t> </a:t>
            </a:r>
          </a:p>
          <a:p>
            <a:pPr marL="0" indent="0">
              <a:buNone/>
            </a:pPr>
            <a:r>
              <a:rPr lang="en-US" dirty="0" smtClean="0"/>
              <a:t>Name one or two things you have learned today and one thing that you will change or explore further</a:t>
            </a:r>
          </a:p>
        </p:txBody>
      </p:sp>
    </p:spTree>
    <p:extLst>
      <p:ext uri="{BB962C8B-B14F-4D97-AF65-F5344CB8AC3E}">
        <p14:creationId xmlns:p14="http://schemas.microsoft.com/office/powerpoint/2010/main" val="10662580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about leadership development: </a:t>
            </a:r>
            <a:endParaRPr lang="en-US" dirty="0"/>
          </a:p>
        </p:txBody>
      </p:sp>
      <p:sp>
        <p:nvSpPr>
          <p:cNvPr id="3" name="Content Placeholder 2"/>
          <p:cNvSpPr>
            <a:spLocks noGrp="1"/>
          </p:cNvSpPr>
          <p:nvPr>
            <p:ph idx="1"/>
          </p:nvPr>
        </p:nvSpPr>
        <p:spPr>
          <a:xfrm>
            <a:off x="685800" y="1676400"/>
            <a:ext cx="7772400" cy="4343400"/>
          </a:xfrm>
        </p:spPr>
        <p:txBody>
          <a:bodyPr/>
          <a:lstStyle/>
          <a:p>
            <a:r>
              <a:rPr lang="en-US" b="1" dirty="0">
                <a:solidFill>
                  <a:srgbClr val="FF0000"/>
                </a:solidFill>
                <a:latin typeface="Arial Narrow" pitchFamily="34" charset="0"/>
              </a:rPr>
              <a:t>Personality </a:t>
            </a:r>
            <a:r>
              <a:rPr lang="en-US" b="1" dirty="0" smtClean="0">
                <a:solidFill>
                  <a:srgbClr val="FF0000"/>
                </a:solidFill>
                <a:latin typeface="Arial Narrow" pitchFamily="34" charset="0"/>
              </a:rPr>
              <a:t>is correlated with leadership effectiveness</a:t>
            </a:r>
          </a:p>
          <a:p>
            <a:r>
              <a:rPr lang="en-US" b="1" dirty="0" smtClean="0">
                <a:solidFill>
                  <a:srgbClr val="FF0000"/>
                </a:solidFill>
                <a:latin typeface="Arial Narrow" pitchFamily="34" charset="0"/>
              </a:rPr>
              <a:t>Most </a:t>
            </a:r>
            <a:r>
              <a:rPr lang="en-US" b="1" dirty="0">
                <a:solidFill>
                  <a:srgbClr val="FF0000"/>
                </a:solidFill>
                <a:latin typeface="Arial Narrow" pitchFamily="34" charset="0"/>
              </a:rPr>
              <a:t>adults’ personality traits don’t change over time; But skills and attitudes can be developed over time</a:t>
            </a:r>
          </a:p>
          <a:p>
            <a:pPr marL="0" lvl="0" indent="0">
              <a:buNone/>
            </a:pPr>
            <a:r>
              <a:rPr lang="en-US" sz="2400" b="1" dirty="0" smtClean="0">
                <a:solidFill>
                  <a:srgbClr val="5A2729"/>
                </a:solidFill>
                <a:latin typeface="Arial Narrow" pitchFamily="34" charset="0"/>
              </a:rPr>
              <a:t>(Hogan</a:t>
            </a:r>
            <a:r>
              <a:rPr lang="en-US" sz="2400" b="1" dirty="0">
                <a:solidFill>
                  <a:srgbClr val="5A2729"/>
                </a:solidFill>
                <a:latin typeface="Arial Narrow" pitchFamily="34" charset="0"/>
              </a:rPr>
              <a:t>, R., </a:t>
            </a:r>
            <a:r>
              <a:rPr lang="en-US" sz="2400" b="1" dirty="0" err="1">
                <a:solidFill>
                  <a:srgbClr val="5A2729"/>
                </a:solidFill>
                <a:latin typeface="Arial Narrow" pitchFamily="34" charset="0"/>
              </a:rPr>
              <a:t>Curphy</a:t>
            </a:r>
            <a:r>
              <a:rPr lang="en-US" sz="2400" b="1" dirty="0">
                <a:solidFill>
                  <a:srgbClr val="5A2729"/>
                </a:solidFill>
                <a:latin typeface="Arial Narrow" pitchFamily="34" charset="0"/>
              </a:rPr>
              <a:t>, G., &amp; Hogan, J</a:t>
            </a:r>
            <a:r>
              <a:rPr lang="en-US" sz="2400" b="1" dirty="0" smtClean="0">
                <a:solidFill>
                  <a:srgbClr val="5A2729"/>
                </a:solidFill>
                <a:latin typeface="Arial Narrow" pitchFamily="34" charset="0"/>
              </a:rPr>
              <a:t>. (1994), </a:t>
            </a:r>
            <a:r>
              <a:rPr lang="en-US" sz="2400" b="1" dirty="0">
                <a:solidFill>
                  <a:srgbClr val="5A2729"/>
                </a:solidFill>
                <a:latin typeface="Arial Narrow" pitchFamily="34" charset="0"/>
              </a:rPr>
              <a:t>What we know about leadership.  </a:t>
            </a:r>
            <a:r>
              <a:rPr lang="en-US" sz="2400" b="1" i="1" dirty="0">
                <a:solidFill>
                  <a:srgbClr val="5A2729"/>
                </a:solidFill>
                <a:latin typeface="Arial Narrow" pitchFamily="34" charset="0"/>
              </a:rPr>
              <a:t>American Psychologist,</a:t>
            </a:r>
            <a:r>
              <a:rPr lang="en-US" sz="2400" b="1" dirty="0">
                <a:solidFill>
                  <a:srgbClr val="5A2729"/>
                </a:solidFill>
                <a:latin typeface="Arial Narrow" pitchFamily="34" charset="0"/>
              </a:rPr>
              <a:t> 49, No. 6, </a:t>
            </a:r>
            <a:r>
              <a:rPr lang="en-US" sz="2400" b="1" dirty="0" smtClean="0">
                <a:solidFill>
                  <a:srgbClr val="5A2729"/>
                </a:solidFill>
                <a:latin typeface="Arial Narrow" pitchFamily="34" charset="0"/>
              </a:rPr>
              <a:t>493-504; Judge</a:t>
            </a:r>
            <a:r>
              <a:rPr lang="en-US" sz="2400" b="1" dirty="0">
                <a:solidFill>
                  <a:srgbClr val="5A2729"/>
                </a:solidFill>
                <a:latin typeface="Arial Narrow" pitchFamily="34" charset="0"/>
              </a:rPr>
              <a:t>, T., Bono, J., </a:t>
            </a:r>
            <a:r>
              <a:rPr lang="en-US" sz="2400" b="1" dirty="0" err="1">
                <a:solidFill>
                  <a:srgbClr val="5A2729"/>
                </a:solidFill>
                <a:latin typeface="Arial Narrow" pitchFamily="34" charset="0"/>
              </a:rPr>
              <a:t>Ilies</a:t>
            </a:r>
            <a:r>
              <a:rPr lang="en-US" sz="2400" b="1" dirty="0">
                <a:solidFill>
                  <a:srgbClr val="5A2729"/>
                </a:solidFill>
                <a:latin typeface="Arial Narrow" pitchFamily="34" charset="0"/>
              </a:rPr>
              <a:t>, R., &amp; Gerhardt, M. (2002</a:t>
            </a:r>
            <a:r>
              <a:rPr lang="en-US" sz="2400" b="1" dirty="0" smtClean="0">
                <a:solidFill>
                  <a:srgbClr val="5A2729"/>
                </a:solidFill>
                <a:latin typeface="Arial Narrow" pitchFamily="34" charset="0"/>
              </a:rPr>
              <a:t>), </a:t>
            </a:r>
            <a:r>
              <a:rPr lang="en-US" sz="2400" b="1" dirty="0">
                <a:solidFill>
                  <a:srgbClr val="5A2729"/>
                </a:solidFill>
                <a:latin typeface="Arial Narrow" pitchFamily="34" charset="0"/>
              </a:rPr>
              <a:t>Personality and leadership: a qualitative and quantitative review. </a:t>
            </a:r>
            <a:r>
              <a:rPr lang="en-US" sz="2400" b="1" i="1" dirty="0">
                <a:solidFill>
                  <a:srgbClr val="5A2729"/>
                </a:solidFill>
                <a:latin typeface="Arial Narrow" pitchFamily="34" charset="0"/>
              </a:rPr>
              <a:t>Journal of Applied Psychology,</a:t>
            </a:r>
            <a:r>
              <a:rPr lang="en-US" sz="2400" b="1" dirty="0">
                <a:solidFill>
                  <a:srgbClr val="5A2729"/>
                </a:solidFill>
                <a:latin typeface="Arial Narrow" pitchFamily="34" charset="0"/>
              </a:rPr>
              <a:t> 87, No. 4, </a:t>
            </a:r>
            <a:r>
              <a:rPr lang="en-US" sz="2400" b="1" dirty="0" smtClean="0">
                <a:solidFill>
                  <a:srgbClr val="5A2729"/>
                </a:solidFill>
                <a:latin typeface="Arial Narrow" pitchFamily="34" charset="0"/>
              </a:rPr>
              <a:t>765-780)</a:t>
            </a:r>
            <a:endParaRPr lang="en-US" sz="2400" b="1" dirty="0">
              <a:solidFill>
                <a:srgbClr val="5A2729"/>
              </a:solidFill>
              <a:latin typeface="Arial Narrow" pitchFamily="34" charset="0"/>
            </a:endParaRPr>
          </a:p>
          <a:p>
            <a:pPr marL="0" indent="0">
              <a:buNone/>
            </a:pPr>
            <a:endParaRPr lang="en-US" b="1" dirty="0">
              <a:solidFill>
                <a:srgbClr val="5A2729"/>
              </a:solidFill>
              <a:latin typeface="Arial Narrow" pitchFamily="34" charset="0"/>
            </a:endParaRPr>
          </a:p>
          <a:p>
            <a:endParaRPr lang="en-US" dirty="0"/>
          </a:p>
        </p:txBody>
      </p:sp>
    </p:spTree>
    <p:extLst>
      <p:ext uri="{BB962C8B-B14F-4D97-AF65-F5344CB8AC3E}">
        <p14:creationId xmlns:p14="http://schemas.microsoft.com/office/powerpoint/2010/main" val="6470321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Development</a:t>
            </a:r>
            <a:endParaRPr lang="en-US" dirty="0"/>
          </a:p>
        </p:txBody>
      </p:sp>
      <p:sp>
        <p:nvSpPr>
          <p:cNvPr id="3" name="Content Placeholder 2"/>
          <p:cNvSpPr>
            <a:spLocks noGrp="1"/>
          </p:cNvSpPr>
          <p:nvPr>
            <p:ph idx="1"/>
          </p:nvPr>
        </p:nvSpPr>
        <p:spPr/>
        <p:txBody>
          <a:bodyPr/>
          <a:lstStyle/>
          <a:p>
            <a:r>
              <a:rPr lang="en-US" dirty="0" smtClean="0"/>
              <a:t>Four approaches:</a:t>
            </a:r>
          </a:p>
          <a:p>
            <a:pPr lvl="1"/>
            <a:r>
              <a:rPr lang="en-US" dirty="0" smtClean="0"/>
              <a:t>Conceptual awareness (Reading; attending seminars and workshops)</a:t>
            </a:r>
          </a:p>
          <a:p>
            <a:pPr lvl="1"/>
            <a:r>
              <a:rPr lang="en-US" dirty="0" smtClean="0"/>
              <a:t>Multi-rater feedback (360 instruments)</a:t>
            </a:r>
          </a:p>
          <a:p>
            <a:pPr lvl="1"/>
            <a:r>
              <a:rPr lang="en-US" dirty="0" smtClean="0"/>
              <a:t>Skill building (experiential learning)</a:t>
            </a:r>
          </a:p>
          <a:p>
            <a:pPr lvl="1"/>
            <a:r>
              <a:rPr lang="en-US" dirty="0" smtClean="0"/>
              <a:t>Self-awareness and personal growth </a:t>
            </a:r>
            <a:endParaRPr lang="en-US" dirty="0"/>
          </a:p>
        </p:txBody>
      </p:sp>
    </p:spTree>
    <p:extLst>
      <p:ext uri="{BB962C8B-B14F-4D97-AF65-F5344CB8AC3E}">
        <p14:creationId xmlns:p14="http://schemas.microsoft.com/office/powerpoint/2010/main" val="9002933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What is Leadership? </a:t>
            </a:r>
          </a:p>
        </p:txBody>
      </p:sp>
      <p:sp>
        <p:nvSpPr>
          <p:cNvPr id="16387" name="Rectangle 3"/>
          <p:cNvSpPr>
            <a:spLocks noGrp="1" noChangeArrowheads="1"/>
          </p:cNvSpPr>
          <p:nvPr>
            <p:ph type="body" idx="1"/>
          </p:nvPr>
        </p:nvSpPr>
        <p:spPr>
          <a:xfrm>
            <a:off x="685800" y="1371600"/>
            <a:ext cx="7772400" cy="4648200"/>
          </a:xfrm>
        </p:spPr>
        <p:txBody>
          <a:bodyPr/>
          <a:lstStyle/>
          <a:p>
            <a:pPr eaLnBrk="1" hangingPunct="1"/>
            <a:endParaRPr lang="en-US" dirty="0" smtClean="0"/>
          </a:p>
          <a:p>
            <a:pPr eaLnBrk="1" hangingPunct="1"/>
            <a:r>
              <a:rPr lang="en-US" dirty="0" smtClean="0"/>
              <a:t>What is your definition of leadership? </a:t>
            </a:r>
          </a:p>
          <a:p>
            <a:pPr eaLnBrk="1" hangingPunct="1"/>
            <a:r>
              <a:rPr lang="en-US" dirty="0" smtClean="0"/>
              <a:t>Jot down your thoughts and share with others at your table</a:t>
            </a:r>
          </a:p>
          <a:p>
            <a:pPr marL="0" indent="0" eaLnBrk="1" hangingPunct="1">
              <a:buNone/>
            </a:pPr>
            <a:r>
              <a:rPr lang="en-US" dirty="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
            </a:r>
            <a:br>
              <a:rPr lang="en-US" dirty="0" smtClean="0"/>
            </a:br>
            <a:r>
              <a:rPr lang="en-US" dirty="0" smtClean="0"/>
              <a:t>“</a:t>
            </a:r>
            <a:r>
              <a:rPr lang="en-US" sz="3600" dirty="0" smtClean="0"/>
              <a:t>Leadership </a:t>
            </a:r>
            <a:r>
              <a:rPr lang="en-US" sz="3600" dirty="0"/>
              <a:t>is a process whereby an individual influences a group of individuals to achieve a common </a:t>
            </a:r>
            <a:r>
              <a:rPr lang="en-US" sz="3600" dirty="0" smtClean="0"/>
              <a:t>goal”</a:t>
            </a:r>
            <a:endParaRPr lang="en-US" dirty="0" smtClean="0"/>
          </a:p>
        </p:txBody>
      </p:sp>
      <p:sp>
        <p:nvSpPr>
          <p:cNvPr id="20483" name="Content Placeholder 2"/>
          <p:cNvSpPr>
            <a:spLocks noGrp="1"/>
          </p:cNvSpPr>
          <p:nvPr>
            <p:ph idx="1"/>
          </p:nvPr>
        </p:nvSpPr>
        <p:spPr>
          <a:xfrm>
            <a:off x="685800" y="1752600"/>
            <a:ext cx="7924800" cy="4267200"/>
          </a:xfrm>
        </p:spPr>
        <p:txBody>
          <a:bodyPr/>
          <a:lstStyle/>
          <a:p>
            <a:pPr marL="0" indent="0" eaLnBrk="1" hangingPunct="1">
              <a:buNone/>
            </a:pPr>
            <a:endParaRPr lang="en-US" dirty="0" smtClean="0"/>
          </a:p>
          <a:p>
            <a:pPr marL="0" indent="0" eaLnBrk="1" hangingPunct="1">
              <a:buNone/>
            </a:pPr>
            <a:r>
              <a:rPr lang="en-US" dirty="0" smtClean="0"/>
              <a:t>	</a:t>
            </a:r>
            <a:r>
              <a:rPr lang="en-US" sz="2000" dirty="0" err="1" smtClean="0"/>
              <a:t>Northouse</a:t>
            </a:r>
            <a:r>
              <a:rPr lang="en-US" sz="2000" dirty="0"/>
              <a:t>, P. G. (2010). </a:t>
            </a:r>
            <a:r>
              <a:rPr lang="en-US" sz="2000" i="1" dirty="0"/>
              <a:t>Leadership: Theory and practice, </a:t>
            </a:r>
            <a:r>
              <a:rPr lang="en-US" sz="2000" i="1" dirty="0" smtClean="0"/>
              <a:t>	</a:t>
            </a:r>
            <a:r>
              <a:rPr lang="en-US" sz="2000" dirty="0" smtClean="0"/>
              <a:t>Thousand </a:t>
            </a:r>
            <a:r>
              <a:rPr lang="en-US" sz="2000" dirty="0"/>
              <a:t>Oaks, </a:t>
            </a:r>
            <a:r>
              <a:rPr lang="en-US" sz="2000" dirty="0" smtClean="0"/>
              <a:t>CA</a:t>
            </a:r>
            <a:r>
              <a:rPr lang="en-US" sz="2000" dirty="0"/>
              <a:t>: Sage</a:t>
            </a:r>
            <a:r>
              <a:rPr lang="en-US" sz="2000" dirty="0" smtClean="0"/>
              <a:t>.</a:t>
            </a:r>
          </a:p>
          <a:p>
            <a:pPr marL="0" indent="0" eaLnBrk="1" hangingPunct="1">
              <a:buNone/>
            </a:pPr>
            <a:endParaRPr lang="en-US" sz="2000" dirty="0" smtClean="0"/>
          </a:p>
          <a:p>
            <a:pPr eaLnBrk="1" hangingPunct="1"/>
            <a:r>
              <a:rPr lang="en-US" sz="2000" dirty="0" smtClean="0"/>
              <a:t>It is a process, not a trait or characteristic; </a:t>
            </a:r>
          </a:p>
          <a:p>
            <a:pPr eaLnBrk="1" hangingPunct="1"/>
            <a:r>
              <a:rPr lang="en-US" sz="2000" dirty="0" smtClean="0"/>
              <a:t>A two-way street: In this process, leader is influencing followers and is affected by followers</a:t>
            </a:r>
          </a:p>
          <a:p>
            <a:pPr eaLnBrk="1" hangingPunct="1"/>
            <a:r>
              <a:rPr lang="en-US" sz="2000" dirty="0" smtClean="0"/>
              <a:t>Occurs in groups of individuals who have common purpose  </a:t>
            </a:r>
          </a:p>
          <a:p>
            <a:pPr eaLnBrk="1" hangingPunct="1"/>
            <a:r>
              <a:rPr lang="en-US" sz="2000" dirty="0" smtClean="0"/>
              <a:t>Focused on achieving certain goals (of the group, organization, larger community, etc.)</a:t>
            </a:r>
          </a:p>
          <a:p>
            <a:pPr marL="0" indent="0" eaLnBrk="1" hangingPunct="1">
              <a:buNone/>
            </a:pPr>
            <a:endParaRPr lang="en-US" sz="2000" dirty="0"/>
          </a:p>
          <a:p>
            <a:pPr eaLnBrk="1" hangingPunct="1"/>
            <a:endParaRPr lang="en-US" dirty="0" smtClean="0"/>
          </a:p>
          <a:p>
            <a:pPr marL="0" indent="0" eaLnBrk="1" hangingPunct="1">
              <a:buNone/>
            </a:pPr>
            <a:r>
              <a:rPr lang="en-US" dirty="0"/>
              <a:t>	</a:t>
            </a:r>
            <a:endParaRPr lang="en-US" dirty="0" smtClean="0"/>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3200" b="1" dirty="0" smtClean="0">
                <a:solidFill>
                  <a:srgbClr val="7030A0"/>
                </a:solidFill>
              </a:rPr>
              <a:t>Leadership Theories</a:t>
            </a:r>
            <a:br>
              <a:rPr lang="en-US" sz="3200" b="1" dirty="0" smtClean="0">
                <a:solidFill>
                  <a:srgbClr val="7030A0"/>
                </a:solidFill>
              </a:rPr>
            </a:br>
            <a:r>
              <a:rPr lang="en-US" sz="1600" dirty="0" err="1" smtClean="0"/>
              <a:t>Ardichvili</a:t>
            </a:r>
            <a:r>
              <a:rPr lang="en-US" sz="1600" dirty="0"/>
              <a:t>, A., &amp; </a:t>
            </a:r>
            <a:r>
              <a:rPr lang="en-US" sz="1600" dirty="0" err="1"/>
              <a:t>Manderscheid</a:t>
            </a:r>
            <a:r>
              <a:rPr lang="en-US" sz="1600" dirty="0"/>
              <a:t>, S. (2008). Emerging practices in leadership </a:t>
            </a:r>
            <a:r>
              <a:rPr lang="en-US" sz="1600" dirty="0" smtClean="0"/>
              <a:t>development, </a:t>
            </a:r>
            <a:r>
              <a:rPr lang="en-US" sz="1600" i="1" dirty="0"/>
              <a:t>Advances in Developing Human </a:t>
            </a:r>
            <a:r>
              <a:rPr lang="en-US" sz="1600" i="1" dirty="0" smtClean="0"/>
              <a:t>Resources</a:t>
            </a:r>
            <a:r>
              <a:rPr lang="en-US" sz="1600" i="1" dirty="0"/>
              <a:t>, 10</a:t>
            </a:r>
            <a:r>
              <a:rPr lang="en-US" sz="1600" dirty="0"/>
              <a:t>(5)</a:t>
            </a:r>
            <a:r>
              <a:rPr lang="en-US" sz="1600" i="1" dirty="0"/>
              <a:t>,</a:t>
            </a:r>
            <a:r>
              <a:rPr lang="en-US" sz="1600" dirty="0"/>
              <a:t> 619-631.</a:t>
            </a:r>
            <a:br>
              <a:rPr lang="en-US" sz="1600" dirty="0"/>
            </a:br>
            <a:r>
              <a:rPr lang="en-US" sz="1800" b="1" dirty="0" smtClean="0">
                <a:solidFill>
                  <a:schemeClr val="tx1"/>
                </a:solidFill>
              </a:rPr>
              <a:t>Google Books search:  more than 7,000,000 entries on leadership</a:t>
            </a:r>
            <a:endParaRPr lang="en-US" sz="2400" b="1" dirty="0">
              <a:solidFill>
                <a:schemeClr val="tx1"/>
              </a:solidFill>
            </a:endParaRPr>
          </a:p>
        </p:txBody>
      </p:sp>
      <p:sp>
        <p:nvSpPr>
          <p:cNvPr id="4" name="Content Placeholder 3"/>
          <p:cNvSpPr>
            <a:spLocks noGrp="1"/>
          </p:cNvSpPr>
          <p:nvPr>
            <p:ph sz="half" idx="2"/>
          </p:nvPr>
        </p:nvSpPr>
        <p:spPr/>
        <p:txBody>
          <a:bodyPr>
            <a:normAutofit/>
          </a:bodyPr>
          <a:lstStyle/>
          <a:p>
            <a:r>
              <a:rPr lang="en-US" strike="sngStrike" dirty="0" smtClean="0">
                <a:solidFill>
                  <a:schemeClr val="accent2">
                    <a:lumMod val="60000"/>
                    <a:lumOff val="40000"/>
                  </a:schemeClr>
                </a:solidFill>
              </a:rPr>
              <a:t>Traits</a:t>
            </a:r>
          </a:p>
          <a:p>
            <a:r>
              <a:rPr lang="en-US" dirty="0" smtClean="0">
                <a:solidFill>
                  <a:schemeClr val="accent2">
                    <a:lumMod val="60000"/>
                    <a:lumOff val="40000"/>
                  </a:schemeClr>
                </a:solidFill>
              </a:rPr>
              <a:t>Styles </a:t>
            </a:r>
          </a:p>
          <a:p>
            <a:r>
              <a:rPr lang="en-US" dirty="0" smtClean="0"/>
              <a:t>Leader-member exchange theory </a:t>
            </a:r>
          </a:p>
          <a:p>
            <a:pPr marL="0" indent="0">
              <a:buNone/>
            </a:pPr>
            <a:endParaRPr lang="en-US" sz="1000" dirty="0" smtClean="0"/>
          </a:p>
          <a:p>
            <a:r>
              <a:rPr lang="en-US" dirty="0" smtClean="0">
                <a:solidFill>
                  <a:srgbClr val="7030A0"/>
                </a:solidFill>
              </a:rPr>
              <a:t>Situational Leadership</a:t>
            </a:r>
          </a:p>
          <a:p>
            <a:pPr marL="0" indent="0">
              <a:buNone/>
            </a:pPr>
            <a:endParaRPr lang="en-US" sz="1000" dirty="0" smtClean="0">
              <a:solidFill>
                <a:srgbClr val="7030A0"/>
              </a:solidFill>
            </a:endParaRPr>
          </a:p>
          <a:p>
            <a:r>
              <a:rPr lang="en-US" dirty="0" smtClean="0">
                <a:solidFill>
                  <a:schemeClr val="accent6">
                    <a:lumMod val="40000"/>
                    <a:lumOff val="60000"/>
                  </a:schemeClr>
                </a:solidFill>
              </a:rPr>
              <a:t>Transformational/</a:t>
            </a:r>
          </a:p>
          <a:p>
            <a:pPr marL="0" indent="0">
              <a:buNone/>
            </a:pPr>
            <a:r>
              <a:rPr lang="en-US" dirty="0" smtClean="0">
                <a:solidFill>
                  <a:schemeClr val="accent6">
                    <a:lumMod val="40000"/>
                    <a:lumOff val="60000"/>
                  </a:schemeClr>
                </a:solidFill>
              </a:rPr>
              <a:t>    Transactional Leadership</a:t>
            </a:r>
          </a:p>
          <a:p>
            <a:pPr marL="0" indent="0">
              <a:buNone/>
            </a:pPr>
            <a:endParaRPr lang="en-US" sz="1000" dirty="0" smtClean="0"/>
          </a:p>
          <a:p>
            <a:pPr marL="0" indent="0">
              <a:buNone/>
            </a:pPr>
            <a:endParaRPr lang="en-US" dirty="0"/>
          </a:p>
        </p:txBody>
      </p:sp>
      <p:sp>
        <p:nvSpPr>
          <p:cNvPr id="6" name="Content Placeholder 5"/>
          <p:cNvSpPr>
            <a:spLocks noGrp="1"/>
          </p:cNvSpPr>
          <p:nvPr>
            <p:ph sz="quarter" idx="4"/>
          </p:nvPr>
        </p:nvSpPr>
        <p:spPr/>
        <p:txBody>
          <a:bodyPr>
            <a:normAutofit/>
          </a:bodyPr>
          <a:lstStyle/>
          <a:p>
            <a:r>
              <a:rPr lang="en-US" dirty="0" smtClean="0"/>
              <a:t>Servant Leadership</a:t>
            </a:r>
          </a:p>
          <a:p>
            <a:pPr marL="0" indent="0">
              <a:buNone/>
            </a:pPr>
            <a:endParaRPr lang="en-US" sz="1000" dirty="0" smtClean="0"/>
          </a:p>
          <a:p>
            <a:r>
              <a:rPr lang="en-US" dirty="0" smtClean="0">
                <a:solidFill>
                  <a:srgbClr val="7030A0"/>
                </a:solidFill>
              </a:rPr>
              <a:t>Authentic Leadership</a:t>
            </a:r>
          </a:p>
          <a:p>
            <a:pPr marL="0" indent="0">
              <a:buNone/>
            </a:pPr>
            <a:endParaRPr lang="en-US" sz="1100" dirty="0" smtClean="0">
              <a:solidFill>
                <a:srgbClr val="7030A0"/>
              </a:solidFill>
            </a:endParaRPr>
          </a:p>
          <a:p>
            <a:r>
              <a:rPr lang="en-US" dirty="0" smtClean="0"/>
              <a:t>Complexity Theory</a:t>
            </a:r>
          </a:p>
          <a:p>
            <a:pPr marL="0" indent="0">
              <a:buNone/>
            </a:pPr>
            <a:endParaRPr lang="en-US" sz="1100" dirty="0" smtClean="0"/>
          </a:p>
          <a:p>
            <a:pPr marL="0" indent="0">
              <a:buNone/>
            </a:pPr>
            <a:endParaRPr lang="en-US" sz="1100" dirty="0" smtClean="0">
              <a:solidFill>
                <a:srgbClr val="7030A0"/>
              </a:solidFill>
            </a:endParaRPr>
          </a:p>
          <a:p>
            <a:r>
              <a:rPr lang="en-US" dirty="0" smtClean="0"/>
              <a:t>Strength-Based Approach</a:t>
            </a:r>
          </a:p>
          <a:p>
            <a:pPr marL="0" indent="0">
              <a:buNone/>
            </a:pPr>
            <a:endParaRPr lang="en-US" sz="1100" dirty="0" smtClean="0"/>
          </a:p>
          <a:p>
            <a:r>
              <a:rPr lang="en-US" dirty="0" smtClean="0"/>
              <a:t>Appreciative Inquiry </a:t>
            </a:r>
            <a:endParaRPr lang="en-US" dirty="0"/>
          </a:p>
        </p:txBody>
      </p:sp>
    </p:spTree>
    <p:extLst>
      <p:ext uri="{BB962C8B-B14F-4D97-AF65-F5344CB8AC3E}">
        <p14:creationId xmlns:p14="http://schemas.microsoft.com/office/powerpoint/2010/main" val="40599533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A8DED8"/>
      </a:lt1>
      <a:dk2>
        <a:srgbClr val="000000"/>
      </a:dk2>
      <a:lt2>
        <a:srgbClr val="808080"/>
      </a:lt2>
      <a:accent1>
        <a:srgbClr val="BBE0E3"/>
      </a:accent1>
      <a:accent2>
        <a:srgbClr val="333399"/>
      </a:accent2>
      <a:accent3>
        <a:srgbClr val="D1ECE9"/>
      </a:accent3>
      <a:accent4>
        <a:srgbClr val="000000"/>
      </a:accent4>
      <a:accent5>
        <a:srgbClr val="DAEDEF"/>
      </a:accent5>
      <a:accent6>
        <a:srgbClr val="2D2D8A"/>
      </a:accent6>
      <a:hlink>
        <a:srgbClr val="009999"/>
      </a:hlink>
      <a:folHlink>
        <a:srgbClr val="99CC00"/>
      </a:folHlink>
    </a:clrScheme>
    <a:fontScheme name="Office Theme">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TotalTime>
  <Words>1604</Words>
  <Application>Microsoft Office PowerPoint</Application>
  <PresentationFormat>On-screen Show (4:3)</PresentationFormat>
  <Paragraphs>256</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Leadership and Leadership Development</vt:lpstr>
      <vt:lpstr>Leo Tolstoy’s story: “A soldier and a priest” </vt:lpstr>
      <vt:lpstr>Today’s Topics </vt:lpstr>
      <vt:lpstr>Leadership Development Challenge </vt:lpstr>
      <vt:lpstr>What we know about leadership development: </vt:lpstr>
      <vt:lpstr>Leadership Development</vt:lpstr>
      <vt:lpstr>What is Leadership? </vt:lpstr>
      <vt:lpstr> “Leadership is a process whereby an individual influences a group of individuals to achieve a common goal”</vt:lpstr>
      <vt:lpstr>Leadership Theories Ardichvili, A., &amp; Manderscheid, S. (2008). Emerging practices in leadership development, Advances in Developing Human Resources, 10(5), 619-631. Google Books search:  more than 7,000,000 entries on leadership</vt:lpstr>
      <vt:lpstr>Models of Leadership</vt:lpstr>
      <vt:lpstr>Style: The Blake and Mouton Grid</vt:lpstr>
      <vt:lpstr>Style: Application</vt:lpstr>
      <vt:lpstr>Style Self-Assessment.  For each question, write down a number indicating how often you engage in this behavior (1 – never; 2- seldom; 3 – occasionally, 4- often; 5 – always) </vt:lpstr>
      <vt:lpstr>Self-assessment: Scoring </vt:lpstr>
      <vt:lpstr>Discussion</vt:lpstr>
      <vt:lpstr>Situational Leadership (Ken Blanchard)</vt:lpstr>
      <vt:lpstr>PowerPoint Presentation</vt:lpstr>
      <vt:lpstr>PowerPoint Presentation</vt:lpstr>
      <vt:lpstr>Application</vt:lpstr>
      <vt:lpstr>Discuss:</vt:lpstr>
      <vt:lpstr>Transformational Leadership  (Bass, B., &amp; Avolio, B. (1994). Improving organizational effectiveness through transformational leadership. Thousand Oaks, CA: Sage.)</vt:lpstr>
      <vt:lpstr>Transformational Leader</vt:lpstr>
      <vt:lpstr>IS and IC are even more important today: </vt:lpstr>
      <vt:lpstr>Transactional Leadership</vt:lpstr>
      <vt:lpstr>Research on Transformational/Transactional Leadership</vt:lpstr>
      <vt:lpstr>Models of Leadership</vt:lpstr>
      <vt:lpstr>Authentic Leadership: What is deeper than style or competency?</vt:lpstr>
      <vt:lpstr>PowerPoint Presentation</vt:lpstr>
      <vt:lpstr>“A soldier and a priest” </vt:lpstr>
      <vt:lpstr>PowerPoint Presentation</vt:lpstr>
      <vt:lpstr>PowerPoint Presentation</vt:lpstr>
      <vt:lpstr>Personal Development Plan</vt:lpstr>
      <vt:lpstr>Personal Development Plan, a sample:</vt:lpstr>
      <vt:lpstr>Further Reading</vt:lpstr>
      <vt:lpstr>OR:  </vt:lpstr>
      <vt:lpstr>Leadership and Emotional Intelligence </vt:lpstr>
      <vt:lpstr>Greenleaf, R. (2002). Servant leadership: A journey into the nature of legitimate power and greatness. Mahwah, NJ: Paulist.</vt:lpstr>
      <vt:lpstr>And….</vt:lpstr>
      <vt:lpstr>PowerPoint Presentation</vt:lpstr>
      <vt:lpstr>In Summary</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Rebecca</dc:creator>
  <cp:lastModifiedBy>Sasha Ardichvili</cp:lastModifiedBy>
  <cp:revision>241</cp:revision>
  <dcterms:created xsi:type="dcterms:W3CDTF">2007-08-27T17:35:41Z</dcterms:created>
  <dcterms:modified xsi:type="dcterms:W3CDTF">2012-02-24T16:59:15Z</dcterms:modified>
</cp:coreProperties>
</file>