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9" r:id="rId4"/>
    <p:sldId id="266" r:id="rId5"/>
    <p:sldId id="263" r:id="rId6"/>
    <p:sldId id="267" r:id="rId7"/>
    <p:sldId id="264" r:id="rId8"/>
    <p:sldId id="256" r:id="rId9"/>
    <p:sldId id="270" r:id="rId10"/>
    <p:sldId id="271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>
        <p:scale>
          <a:sx n="60" d="100"/>
          <a:sy n="60" d="100"/>
        </p:scale>
        <p:origin x="-83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03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9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40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010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10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432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58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0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7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71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BDF59-1C86-47F5-8F49-2BB5CE3B1AB7}" type="datetimeFigureOut">
              <a:rPr lang="pt-BR" smtClean="0"/>
              <a:t>05/11/2012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8C8C-EE78-47BB-BD09-36DA76224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8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scielo.php?pid=S1413-77042007000200007&amp;script=sci_abstract&amp;tlng=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52536" y="334397"/>
            <a:ext cx="9574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 MOVIMENTO E SUA REPRESENTATIVIDADE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620688"/>
            <a:ext cx="8784976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200" b="1" dirty="0" smtClean="0"/>
          </a:p>
          <a:p>
            <a:pPr algn="ctr"/>
            <a:r>
              <a:rPr lang="pt-BR" sz="2200" b="1" dirty="0" smtClean="0"/>
              <a:t>Contexto de criação (final dos anos 1970)</a:t>
            </a:r>
          </a:p>
          <a:p>
            <a:pPr algn="ctr"/>
            <a:endParaRPr lang="pt-BR" sz="1200" b="1" dirty="0" smtClean="0"/>
          </a:p>
          <a:p>
            <a:pPr algn="just"/>
            <a:r>
              <a:rPr lang="pt-BR" sz="2200" b="1" dirty="0" smtClean="0"/>
              <a:t>Plano interno: </a:t>
            </a:r>
          </a:p>
          <a:p>
            <a:pPr algn="just"/>
            <a:r>
              <a:rPr lang="pt-BR" sz="2200" dirty="0" smtClean="0"/>
              <a:t>-    Abertura política, ascensão dos movimentos populares, sindicais e estudantis</a:t>
            </a:r>
          </a:p>
          <a:p>
            <a:pPr marL="342900" indent="-342900" algn="just">
              <a:buFontTx/>
              <a:buChar char="-"/>
            </a:pPr>
            <a:r>
              <a:rPr lang="pt-BR" sz="2200" dirty="0" smtClean="0"/>
              <a:t>Convergência Socialista (organização marxista que compreendia que a luta antirracista deveria ser combinada com a luta revolucionária anticapitalista) </a:t>
            </a:r>
          </a:p>
          <a:p>
            <a:pPr marL="342900" indent="-342900" algn="just">
              <a:buFontTx/>
              <a:buChar char="-"/>
            </a:pPr>
            <a:endParaRPr lang="pt-BR" sz="1200" dirty="0" smtClean="0"/>
          </a:p>
          <a:p>
            <a:pPr algn="just"/>
            <a:r>
              <a:rPr lang="pt-BR" sz="2200" b="1" dirty="0" smtClean="0"/>
              <a:t>Plano externo:</a:t>
            </a:r>
            <a:r>
              <a:rPr lang="pt-BR" sz="2200" dirty="0" smtClean="0"/>
              <a:t> </a:t>
            </a:r>
          </a:p>
          <a:p>
            <a:pPr marL="285750" indent="-285750" algn="just">
              <a:buFontTx/>
              <a:buChar char="-"/>
            </a:pPr>
            <a:r>
              <a:rPr lang="pt-BR" sz="2200" dirty="0" smtClean="0"/>
              <a:t>Movimentos pela libertação dos países africanos</a:t>
            </a:r>
          </a:p>
          <a:p>
            <a:pPr marL="285750" indent="-285750" algn="just">
              <a:buFontTx/>
              <a:buChar char="-"/>
            </a:pPr>
            <a:r>
              <a:rPr lang="pt-BR" sz="2200" dirty="0" smtClean="0"/>
              <a:t>Luta pelos direitos civis dos negros nos EUA</a:t>
            </a:r>
          </a:p>
          <a:p>
            <a:pPr marL="285750" indent="-285750" algn="just">
              <a:buFontTx/>
              <a:buChar char="-"/>
            </a:pPr>
            <a:endParaRPr lang="pt-BR" sz="1200" dirty="0" smtClean="0"/>
          </a:p>
          <a:p>
            <a:pPr algn="just"/>
            <a:r>
              <a:rPr lang="pt-BR" sz="2200" b="1" dirty="0" smtClean="0"/>
              <a:t>Justificativa: </a:t>
            </a:r>
          </a:p>
          <a:p>
            <a:pPr algn="just"/>
            <a:r>
              <a:rPr lang="pt-BR" sz="2200" dirty="0"/>
              <a:t> </a:t>
            </a:r>
            <a:r>
              <a:rPr lang="pt-BR" sz="2200" dirty="0" smtClean="0"/>
              <a:t>       Necessidade </a:t>
            </a:r>
            <a:r>
              <a:rPr lang="pt-BR" sz="2200" dirty="0"/>
              <a:t>de se combater </a:t>
            </a:r>
            <a:r>
              <a:rPr lang="pt-BR" sz="2200" dirty="0" smtClean="0"/>
              <a:t>o racismo </a:t>
            </a:r>
            <a:r>
              <a:rPr lang="pt-BR" sz="2200" dirty="0"/>
              <a:t>no </a:t>
            </a:r>
            <a:endParaRPr lang="pt-BR" sz="2200" dirty="0" smtClean="0"/>
          </a:p>
          <a:p>
            <a:pPr algn="just"/>
            <a:r>
              <a:rPr lang="pt-BR" sz="2200" dirty="0" smtClean="0"/>
              <a:t>     mercado </a:t>
            </a:r>
            <a:r>
              <a:rPr lang="pt-BR" sz="2200" dirty="0"/>
              <a:t>do </a:t>
            </a:r>
            <a:r>
              <a:rPr lang="pt-BR" sz="2200" dirty="0" smtClean="0"/>
              <a:t>trabalho</a:t>
            </a:r>
            <a:r>
              <a:rPr lang="pt-BR" sz="2200" dirty="0"/>
              <a:t>, nos meios de educação, </a:t>
            </a:r>
            <a:endParaRPr lang="pt-BR" sz="2200" dirty="0" smtClean="0"/>
          </a:p>
          <a:p>
            <a:pPr algn="just"/>
            <a:r>
              <a:rPr lang="pt-BR" sz="2200" dirty="0" smtClean="0"/>
              <a:t>     no ensino oficial</a:t>
            </a:r>
            <a:r>
              <a:rPr lang="pt-BR" sz="2200" dirty="0"/>
              <a:t>, a violência policial sobre </a:t>
            </a:r>
            <a:endParaRPr lang="pt-BR" sz="2200" dirty="0" smtClean="0"/>
          </a:p>
          <a:p>
            <a:pPr algn="just"/>
            <a:r>
              <a:rPr lang="pt-BR" sz="2200" dirty="0" smtClean="0"/>
              <a:t>     os negros e </a:t>
            </a:r>
            <a:r>
              <a:rPr lang="pt-BR" sz="2200" dirty="0"/>
              <a:t>outras mazelas.</a:t>
            </a:r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val="13850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252536" y="334397"/>
            <a:ext cx="9574599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 DIREITO NA VIDA COTIDIANA DO MOVIMENTO</a:t>
            </a:r>
            <a:endParaRPr lang="en-US" sz="3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052736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/>
              <a:t>      “Na </a:t>
            </a:r>
            <a:r>
              <a:rPr lang="pt-BR" sz="2200" dirty="0"/>
              <a:t>medida em que negros e negras pró-Estatuto não tem dimensão da história é certo que um deles deve, ajoelhado beijar a mão do Presidente Lula, como fizera José do Patrocínio, ajoelhado beijou a mão da Princesa Izabel, a Redentora</a:t>
            </a:r>
            <a:r>
              <a:rPr lang="pt-BR" sz="2200" dirty="0" smtClean="0"/>
              <a:t>.</a:t>
            </a:r>
          </a:p>
          <a:p>
            <a:pPr algn="just"/>
            <a:r>
              <a:rPr lang="pt-BR" sz="2200" dirty="0" smtClean="0"/>
              <a:t>      Esta </a:t>
            </a:r>
            <a:r>
              <a:rPr lang="pt-BR" sz="2200" dirty="0"/>
              <a:t>cena, desta “lei áurea” fora de época não será perdida pela história, na medida em que ela lembra o pensamento de um determinado senhor Marx do século XIX, de que a história só se repete como farsa ou como tragédia</a:t>
            </a:r>
            <a:r>
              <a:rPr lang="pt-BR" sz="2200" dirty="0" smtClean="0"/>
              <a:t>.</a:t>
            </a:r>
          </a:p>
          <a:p>
            <a:pPr algn="just"/>
            <a:r>
              <a:rPr lang="pt-BR" sz="2200" dirty="0" smtClean="0"/>
              <a:t>     Assim </a:t>
            </a:r>
            <a:r>
              <a:rPr lang="pt-BR" sz="2200" dirty="0"/>
              <a:t>esta promoção de igualdade racial no </a:t>
            </a:r>
            <a:endParaRPr lang="pt-BR" sz="2200" dirty="0" smtClean="0"/>
          </a:p>
          <a:p>
            <a:pPr algn="just"/>
            <a:r>
              <a:rPr lang="pt-BR" sz="2200" dirty="0" smtClean="0"/>
              <a:t>futuro </a:t>
            </a:r>
            <a:r>
              <a:rPr lang="pt-BR" sz="2200" dirty="0"/>
              <a:t>pode ser repetição da história, uma </a:t>
            </a:r>
            <a:endParaRPr lang="pt-BR" sz="2200" dirty="0" smtClean="0"/>
          </a:p>
          <a:p>
            <a:pPr algn="just"/>
            <a:r>
              <a:rPr lang="pt-BR" sz="2200" dirty="0" smtClean="0"/>
              <a:t>farsa </a:t>
            </a:r>
            <a:r>
              <a:rPr lang="pt-BR" sz="2200" dirty="0"/>
              <a:t>ou uma tragédia ou ambas ao mesmo </a:t>
            </a:r>
            <a:endParaRPr lang="pt-BR" sz="2200" dirty="0" smtClean="0"/>
          </a:p>
          <a:p>
            <a:pPr algn="just"/>
            <a:r>
              <a:rPr lang="pt-BR" sz="2200" dirty="0" smtClean="0"/>
              <a:t>tempo</a:t>
            </a:r>
            <a:r>
              <a:rPr lang="pt-BR" sz="2200" dirty="0"/>
              <a:t>, como fora a abolição do trabalho </a:t>
            </a:r>
            <a:endParaRPr lang="pt-BR" sz="2200" dirty="0" smtClean="0"/>
          </a:p>
          <a:p>
            <a:pPr algn="just"/>
            <a:r>
              <a:rPr lang="pt-BR" sz="2200" dirty="0" smtClean="0"/>
              <a:t>escravo </a:t>
            </a:r>
            <a:r>
              <a:rPr lang="pt-BR" sz="2200" dirty="0"/>
              <a:t>para os negros no passado</a:t>
            </a:r>
            <a:r>
              <a:rPr lang="pt-BR" sz="2200" dirty="0" smtClean="0"/>
              <a:t>.”</a:t>
            </a:r>
          </a:p>
          <a:p>
            <a:pPr algn="just"/>
            <a:endParaRPr lang="pt-BR" sz="1400" dirty="0"/>
          </a:p>
          <a:p>
            <a:pPr algn="just"/>
            <a:r>
              <a:rPr lang="pt-BR" dirty="0" smtClean="0"/>
              <a:t>(Excertos </a:t>
            </a:r>
            <a:r>
              <a:rPr lang="pt-BR" dirty="0"/>
              <a:t>do texto “De Izabel a Ignácio Lula: a redenção </a:t>
            </a:r>
            <a:endParaRPr lang="pt-BR" dirty="0" smtClean="0"/>
          </a:p>
          <a:p>
            <a:pPr algn="just"/>
            <a:r>
              <a:rPr lang="pt-BR" dirty="0" smtClean="0"/>
              <a:t>em </a:t>
            </a:r>
            <a:r>
              <a:rPr lang="pt-BR" dirty="0"/>
              <a:t>dose dupla”, postado por Yedo Ferreira (MNU Rio de Janeiro), </a:t>
            </a:r>
            <a:endParaRPr lang="pt-BR" dirty="0" smtClean="0"/>
          </a:p>
          <a:p>
            <a:pPr algn="just"/>
            <a:r>
              <a:rPr lang="pt-BR" dirty="0" smtClean="0"/>
              <a:t>em </a:t>
            </a:r>
            <a:r>
              <a:rPr lang="pt-BR" dirty="0"/>
              <a:t>30 de novembro de 2009, no Blog mnu.blogspot.com.br</a:t>
            </a:r>
            <a:r>
              <a:rPr lang="pt-BR" dirty="0" smtClean="0"/>
              <a:t>.)</a:t>
            </a:r>
            <a:endParaRPr lang="pt-BR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7309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52536" y="334397"/>
            <a:ext cx="9574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 MOVIMENTO E SUA REPRESENTATIVIDADE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757" y="1196752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/>
              <a:t>18 de junho de 1978</a:t>
            </a:r>
          </a:p>
          <a:p>
            <a:pPr algn="just"/>
            <a:r>
              <a:rPr lang="pt-BR" sz="2200" dirty="0" smtClean="0"/>
              <a:t>Fundação do Movimento Unificado contra a Discriminação Racial – depois acrescenta-se a palavra Negro, e em seguida simplifica-se para MNU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b="1" dirty="0" smtClean="0"/>
              <a:t>7 de julho de 1978 </a:t>
            </a:r>
          </a:p>
          <a:p>
            <a:pPr algn="just"/>
            <a:r>
              <a:rPr lang="pt-BR" sz="2200" dirty="0" smtClean="0"/>
              <a:t>Ato público no Teatro Municipal (repúdio à discriminação racial contra jovens negros/assassinato de um trabalhador negro)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b="1" dirty="0" smtClean="0"/>
              <a:t>Carta aberta à população </a:t>
            </a:r>
          </a:p>
          <a:p>
            <a:pPr algn="just"/>
            <a:r>
              <a:rPr lang="pt-BR" sz="2200" dirty="0"/>
              <a:t>(</a:t>
            </a:r>
            <a:r>
              <a:rPr lang="pt-BR" sz="2200" dirty="0" smtClean="0"/>
              <a:t>incita formação de Centros de Luta locais)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b="1" dirty="0" smtClean="0"/>
              <a:t>1982</a:t>
            </a:r>
            <a:r>
              <a:rPr lang="pt-BR" sz="2200" dirty="0" smtClean="0"/>
              <a:t> </a:t>
            </a:r>
          </a:p>
          <a:p>
            <a:pPr algn="just"/>
            <a:r>
              <a:rPr lang="pt-BR" sz="2200" dirty="0" smtClean="0"/>
              <a:t>Programa de Ação </a:t>
            </a:r>
          </a:p>
        </p:txBody>
      </p:sp>
    </p:spTree>
    <p:extLst>
      <p:ext uri="{BB962C8B-B14F-4D97-AF65-F5344CB8AC3E}">
        <p14:creationId xmlns:p14="http://schemas.microsoft.com/office/powerpoint/2010/main" val="24357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52536" y="334397"/>
            <a:ext cx="9574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 MOVIMENTO E SUA REPRESENTATIVIDADE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8"/>
            <a:ext cx="835292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/>
              <a:t>“O nascimento do MNU significou um marco na história do protesto negro do país, porque, entre outros motivos, desenvolveu-se a proposta de unificar a luta de todos os grupos e organizações </a:t>
            </a:r>
            <a:r>
              <a:rPr lang="pt-BR" sz="2200" i="1" dirty="0" smtClean="0"/>
              <a:t>anti-racistas</a:t>
            </a:r>
            <a:r>
              <a:rPr lang="pt-BR" sz="2200" dirty="0" smtClean="0"/>
              <a:t> em escala nacional. O objetivo era fortalecer o poder político do movimento negro. Nesta nova fase, a estratégia que prevaleceu no movimento foi a de combinar a luta do negro com a de todos os oprimidos da sociedade. A tônica era contestar a ordem social vigente e, simultaneamente, desferir a denúncia pública do problema do racismo. Pela primeira vez na história, o movimento </a:t>
            </a:r>
          </a:p>
          <a:p>
            <a:pPr algn="just"/>
            <a:r>
              <a:rPr lang="pt-BR" sz="2200" dirty="0" smtClean="0"/>
              <a:t>negro apregoava como uma de suas palavras de </a:t>
            </a:r>
          </a:p>
          <a:p>
            <a:pPr algn="just"/>
            <a:r>
              <a:rPr lang="pt-BR" sz="2200" dirty="0" smtClean="0"/>
              <a:t>ordem a consigna: “negro no poder!”</a:t>
            </a:r>
          </a:p>
          <a:p>
            <a:pPr algn="just"/>
            <a:endParaRPr lang="pt-BR" dirty="0" smtClean="0"/>
          </a:p>
          <a:p>
            <a:pPr algn="just"/>
            <a:r>
              <a:rPr lang="pt-BR" sz="1600" dirty="0" smtClean="0"/>
              <a:t>Domingues, Petrônio. Movimento negro brasileiro: alguns </a:t>
            </a:r>
          </a:p>
          <a:p>
            <a:pPr algn="just"/>
            <a:r>
              <a:rPr lang="pt-BR" sz="1600" dirty="0" smtClean="0"/>
              <a:t>apontamentos históricos. </a:t>
            </a:r>
            <a:r>
              <a:rPr lang="nl-NL" sz="1600" i="1" dirty="0"/>
              <a:t> </a:t>
            </a:r>
            <a:r>
              <a:rPr lang="nl-NL" sz="1600" dirty="0" smtClean="0"/>
              <a:t>Tempo. </a:t>
            </a:r>
            <a:r>
              <a:rPr lang="nl-NL" sz="1600" dirty="0"/>
              <a:t>2007, vol.12, n.23, </a:t>
            </a:r>
            <a:r>
              <a:rPr lang="nl-NL" sz="1600" dirty="0" smtClean="0"/>
              <a:t>pp</a:t>
            </a:r>
            <a:r>
              <a:rPr lang="nl-NL" sz="1600" dirty="0"/>
              <a:t>. 100-122. </a:t>
            </a:r>
            <a:endParaRPr lang="nl-NL" sz="1600" dirty="0" smtClean="0"/>
          </a:p>
          <a:p>
            <a:pPr algn="just"/>
            <a:r>
              <a:rPr lang="nl-NL" sz="1600" dirty="0" smtClean="0"/>
              <a:t>Disponível em: </a:t>
            </a:r>
          </a:p>
          <a:p>
            <a:pPr algn="just"/>
            <a:r>
              <a:rPr lang="pt-BR" sz="1600" dirty="0" smtClean="0">
                <a:hlinkClick r:id="rId3"/>
              </a:rPr>
              <a:t>http://www.scielo.br/scielo.php?pid=S1413-</a:t>
            </a:r>
          </a:p>
          <a:p>
            <a:pPr algn="just"/>
            <a:r>
              <a:rPr lang="pt-BR" sz="1600" dirty="0" smtClean="0">
                <a:hlinkClick r:id="rId3"/>
              </a:rPr>
              <a:t>77042007000200007&amp;script=sci_abstract&amp;tlng=pt</a:t>
            </a:r>
            <a:r>
              <a:rPr lang="pt-BR" sz="1600" dirty="0" smtClean="0"/>
              <a:t>. Acesso em 13/10/12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6298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52536" y="334397"/>
            <a:ext cx="9574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CONCEPÇÃO DO MOVIMENTO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155968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Diferencialista – igualdade na diferença</a:t>
            </a:r>
            <a:endParaRPr lang="pt-BR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Adoção de 20 de novembro (morte de Zumbi dos Palmares) como data de celebração da Consciência Negra/símbolo de resistência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Uso do termo negro fora de sua conotação perjorativa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Africanização do Movimento Negro – promoção de identidade étnica específica (padrões de beleza, indumentária e culinária, religiões de matriz africana etc)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Mestiçagem vista como armadilha ideológica </a:t>
            </a:r>
          </a:p>
          <a:p>
            <a:r>
              <a:rPr lang="pt-BR" sz="2200" dirty="0" smtClean="0"/>
              <a:t>      alienadora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Denúncia do mito da democracia racial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Solução para o racismo pela via política </a:t>
            </a:r>
          </a:p>
          <a:p>
            <a:r>
              <a:rPr lang="pt-BR" sz="2200" dirty="0" smtClean="0"/>
              <a:t>      (“negro no poder!”), nos marcos de uma </a:t>
            </a:r>
          </a:p>
          <a:p>
            <a:r>
              <a:rPr lang="pt-BR" sz="2200" dirty="0" smtClean="0"/>
              <a:t>      sociedade socialista, a única que seria capaz </a:t>
            </a:r>
          </a:p>
          <a:p>
            <a:r>
              <a:rPr lang="pt-BR" sz="2200" dirty="0" smtClean="0"/>
              <a:t>      de eliminar com todas as gormafs de opressão, </a:t>
            </a:r>
          </a:p>
          <a:p>
            <a:r>
              <a:rPr lang="pt-BR" sz="2200" dirty="0" smtClean="0"/>
              <a:t>      inclusive a racial </a:t>
            </a:r>
          </a:p>
        </p:txBody>
      </p:sp>
    </p:spTree>
    <p:extLst>
      <p:ext uri="{BB962C8B-B14F-4D97-AF65-F5344CB8AC3E}">
        <p14:creationId xmlns:p14="http://schemas.microsoft.com/office/powerpoint/2010/main" val="39945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52536" y="334397"/>
            <a:ext cx="9574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CONCEPÇÃO DO MOVIMENTO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46224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/>
              <a:t>Programa de ação de 1982 </a:t>
            </a:r>
          </a:p>
          <a:p>
            <a:pPr algn="ctr"/>
            <a:endParaRPr lang="pt-BR" sz="2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/>
              <a:t>D</a:t>
            </a:r>
            <a:r>
              <a:rPr lang="pt-BR" sz="2200" dirty="0" smtClean="0"/>
              <a:t>esmistificação da democracia racial brasileira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/>
              <a:t>O</a:t>
            </a:r>
            <a:r>
              <a:rPr lang="pt-BR" sz="2200" dirty="0" smtClean="0"/>
              <a:t>rganização política da população negra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Transformação do Movimento Negro em movimento de massas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Formação de um amplo leque de alianças na luta contra o racismo e a exploração do trabalhador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Organização para enfrentar a violência policial</a:t>
            </a:r>
            <a:endParaRPr lang="pt-BR" sz="22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Organização nos sindicatos e partidos políticos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Luta pela introdução da História da África e </a:t>
            </a:r>
          </a:p>
          <a:p>
            <a:pPr algn="just"/>
            <a:r>
              <a:rPr lang="pt-BR" sz="2200" dirty="0" smtClean="0"/>
              <a:t>do Negro no Brasil nos currículos escolares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Busca pelo apoio internacional contra o </a:t>
            </a:r>
          </a:p>
          <a:p>
            <a:pPr algn="just"/>
            <a:r>
              <a:rPr lang="pt-BR" sz="2200" dirty="0" smtClean="0"/>
              <a:t>      racismo no país.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3850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52536" y="190381"/>
            <a:ext cx="9574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CONCEPÇÃO DO MOVIMENTO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172" y="908720"/>
            <a:ext cx="871331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/>
              <a:t>Bandeiras atuais</a:t>
            </a:r>
          </a:p>
          <a:p>
            <a:pPr algn="ctr"/>
            <a:endParaRPr lang="pt-BR" sz="12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Contra o Genocídio da Juventude Negra –Violência Policial, Narcotráfico, Grupos de extermínio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Criação de órgão de combate ao racismo junto   aos órgão do Estado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Pela Imediata Titulação das Terras Quilombolas – lei 4887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Desmascaramento do racismo nos meios de comunicação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Contra a Criminalização dos Movimento Sociais</a:t>
            </a:r>
            <a:br>
              <a:rPr lang="pt-BR" sz="2200" dirty="0" smtClean="0"/>
            </a:br>
            <a:r>
              <a:rPr lang="pt-BR" sz="2200" dirty="0" smtClean="0"/>
              <a:t>Pela Imediata Implementação da Lei 10639</a:t>
            </a:r>
            <a:br>
              <a:rPr lang="pt-BR" sz="2200" dirty="0" smtClean="0"/>
            </a:br>
            <a:r>
              <a:rPr lang="pt-BR" sz="2200" dirty="0" smtClean="0"/>
              <a:t>Denúncia </a:t>
            </a:r>
            <a:r>
              <a:rPr lang="pt-BR" sz="2200" dirty="0"/>
              <a:t>do racismo no mercado de </a:t>
            </a:r>
            <a:r>
              <a:rPr lang="pt-BR" sz="2200" dirty="0" smtClean="0"/>
              <a:t>trabalho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Cotas </a:t>
            </a:r>
            <a:r>
              <a:rPr lang="pt-BR" sz="2200" dirty="0"/>
              <a:t>para negros </a:t>
            </a:r>
            <a:r>
              <a:rPr lang="pt-BR" sz="2200" dirty="0" smtClean="0"/>
              <a:t>nas Universidades Públicas.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Luta </a:t>
            </a:r>
            <a:r>
              <a:rPr lang="pt-BR" sz="2200" dirty="0"/>
              <a:t>pelo fim da violência sobre os imigrantes </a:t>
            </a:r>
            <a:endParaRPr lang="pt-BR" sz="2200" dirty="0" smtClean="0"/>
          </a:p>
          <a:p>
            <a:pPr algn="just"/>
            <a:r>
              <a:rPr lang="pt-BR" sz="2200" dirty="0"/>
              <a:t> </a:t>
            </a:r>
            <a:r>
              <a:rPr lang="pt-BR" sz="2200" dirty="0" smtClean="0"/>
              <a:t>     africanos.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Garantir </a:t>
            </a:r>
            <a:r>
              <a:rPr lang="pt-BR" sz="2200" dirty="0"/>
              <a:t>interação entre os negros do Brasil, </a:t>
            </a:r>
            <a:endParaRPr lang="pt-BR" sz="2200" dirty="0" smtClean="0"/>
          </a:p>
          <a:p>
            <a:pPr algn="just"/>
            <a:r>
              <a:rPr lang="pt-BR" sz="2200" dirty="0"/>
              <a:t> </a:t>
            </a:r>
            <a:r>
              <a:rPr lang="pt-BR" sz="2200" dirty="0" smtClean="0"/>
              <a:t>     da </a:t>
            </a:r>
            <a:r>
              <a:rPr lang="pt-BR" sz="2200" dirty="0"/>
              <a:t>África e </a:t>
            </a:r>
            <a:r>
              <a:rPr lang="pt-BR" sz="2200" dirty="0" smtClean="0"/>
              <a:t>de qualquer </a:t>
            </a:r>
            <a:r>
              <a:rPr lang="pt-BR" sz="2200" dirty="0"/>
              <a:t>parte do mundo</a:t>
            </a:r>
            <a:r>
              <a:rPr lang="pt-BR" sz="22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Exigir </a:t>
            </a:r>
            <a:r>
              <a:rPr lang="pt-BR" sz="2200" dirty="0"/>
              <a:t>a retirada das tropas da Minustah do </a:t>
            </a:r>
            <a:r>
              <a:rPr lang="pt-BR" sz="2200" dirty="0" smtClean="0"/>
              <a:t>Haiti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Reparação Histórica e Humanitária Já!</a:t>
            </a:r>
            <a:endParaRPr lang="pt-BR" sz="2200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8581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52536" y="334397"/>
            <a:ext cx="9574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ATUAÇÃO DIÁRIA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286" y="1268760"/>
            <a:ext cx="8714201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dirty="0"/>
              <a:t> </a:t>
            </a:r>
            <a:r>
              <a:rPr lang="pt-BR" sz="2100" dirty="0" smtClean="0"/>
              <a:t>     O Movimento Negro atual encontra-se mais diluído, perdeu essa unificação inicial, sendo que existem conflitos internos ao próprio movimento por disputas entre posicionamentos e concepções políticas direitistas/esquerdistas.</a:t>
            </a:r>
          </a:p>
          <a:p>
            <a:pPr algn="just"/>
            <a:endParaRPr lang="pt-BR" sz="2100" dirty="0" smtClean="0"/>
          </a:p>
          <a:p>
            <a:pPr algn="just"/>
            <a:r>
              <a:rPr lang="pt-BR" sz="2100" dirty="0"/>
              <a:t> </a:t>
            </a:r>
            <a:r>
              <a:rPr lang="pt-BR" sz="2100" dirty="0" smtClean="0"/>
              <a:t>     Prossegue, em seus múltiplos núcleos, atuando por meio de mobilizações, atos públicos, publicações, encontros, participação nos Parlamentos, setores do Executivo e do Judiciário na luta contra uma visão </a:t>
            </a:r>
          </a:p>
          <a:p>
            <a:pPr algn="just"/>
            <a:r>
              <a:rPr lang="pt-BR" sz="2100" dirty="0" smtClean="0"/>
              <a:t>eurocêntrica de mundo, procurando “descolonizar </a:t>
            </a:r>
          </a:p>
          <a:p>
            <a:pPr algn="just"/>
            <a:r>
              <a:rPr lang="pt-BR" sz="2100" dirty="0" smtClean="0"/>
              <a:t>as cabeças”, contra o genocídio de jovens negros, </a:t>
            </a:r>
          </a:p>
          <a:p>
            <a:pPr algn="just"/>
            <a:r>
              <a:rPr lang="pt-BR" sz="2100" dirty="0" smtClean="0"/>
              <a:t>a favor das cotas raciais, da implementação da </a:t>
            </a:r>
          </a:p>
          <a:p>
            <a:pPr algn="just"/>
            <a:r>
              <a:rPr lang="pt-BR" sz="2100" dirty="0" smtClean="0"/>
              <a:t>lei 10.639/03 e da regulamentação das terras </a:t>
            </a:r>
          </a:p>
          <a:p>
            <a:pPr algn="just"/>
            <a:r>
              <a:rPr lang="pt-BR" sz="2100" dirty="0" smtClean="0"/>
              <a:t>quilombolas e indígenas.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3850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252536" y="334397"/>
            <a:ext cx="9574599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 DIREITO NA VIDA COTIDIANA DO MOVIMENTO</a:t>
            </a:r>
            <a:endParaRPr lang="en-US" sz="3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286" y="991443"/>
            <a:ext cx="8714201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dirty="0"/>
              <a:t> </a:t>
            </a:r>
            <a:r>
              <a:rPr lang="pt-BR" sz="2100" dirty="0" smtClean="0"/>
              <a:t>     “Mas </a:t>
            </a:r>
            <a:r>
              <a:rPr lang="pt-BR" sz="2100" dirty="0"/>
              <a:t>desde que Paulo Paim decidiu, com apoio de outros negros a tornar concreta esta sua “grande idéia” que a marca deste projeto de estatuto é transitar como uma Lei Áurea de tempos modernos nos meandros do Congresso Nacional</a:t>
            </a:r>
            <a:r>
              <a:rPr lang="pt-BR" sz="2100" dirty="0" smtClean="0"/>
              <a:t>. O </a:t>
            </a:r>
            <a:r>
              <a:rPr lang="pt-BR" sz="2100" dirty="0"/>
              <a:t>Estatuto dos Negros, nome que deve passar a ter depois da sanção do Presidente da República é como o mandacaru que mata a fome do gado, mas não alimenta e só serve para prolongar uma vida miserável durante os meses de seca e fome que se repetem ha séculos, todos os anos no sertão do nordeste do Brasil. O Estatuto como o mandacaru é apenas um paliativo como foram </a:t>
            </a:r>
            <a:r>
              <a:rPr lang="pt-BR" sz="2100" dirty="0" smtClean="0"/>
              <a:t>as </a:t>
            </a:r>
            <a:r>
              <a:rPr lang="pt-BR" sz="2100" dirty="0"/>
              <a:t>leis antecessoras a respeito.</a:t>
            </a:r>
          </a:p>
          <a:p>
            <a:pPr algn="just"/>
            <a:r>
              <a:rPr lang="pt-BR" sz="2100" dirty="0" smtClean="0"/>
              <a:t>      [...]</a:t>
            </a:r>
            <a:endParaRPr lang="pt-BR" sz="2100" dirty="0"/>
          </a:p>
          <a:p>
            <a:pPr algn="just"/>
            <a:r>
              <a:rPr lang="pt-BR" sz="2100" dirty="0"/>
              <a:t> </a:t>
            </a:r>
            <a:r>
              <a:rPr lang="pt-BR" sz="2100" dirty="0" smtClean="0"/>
              <a:t>     No </a:t>
            </a:r>
            <a:r>
              <a:rPr lang="pt-BR" sz="2100" dirty="0"/>
              <a:t>momento atual há uma militância negra que </a:t>
            </a:r>
            <a:endParaRPr lang="pt-BR" sz="2100" dirty="0" smtClean="0"/>
          </a:p>
          <a:p>
            <a:pPr algn="just"/>
            <a:r>
              <a:rPr lang="pt-BR" sz="2100" dirty="0" smtClean="0"/>
              <a:t>acredita </a:t>
            </a:r>
            <a:r>
              <a:rPr lang="pt-BR" sz="2100" dirty="0"/>
              <a:t>neste Estatuto da Igualdade Racial que </a:t>
            </a:r>
            <a:endParaRPr lang="pt-BR" sz="2100" dirty="0" smtClean="0"/>
          </a:p>
          <a:p>
            <a:pPr algn="just"/>
            <a:r>
              <a:rPr lang="pt-BR" sz="2100" dirty="0" smtClean="0"/>
              <a:t>vai </a:t>
            </a:r>
            <a:r>
              <a:rPr lang="pt-BR" sz="2100" dirty="0"/>
              <a:t>ser sancionado pelo Presidente Lula como </a:t>
            </a:r>
            <a:r>
              <a:rPr lang="pt-BR" sz="2100" dirty="0" smtClean="0"/>
              <a:t>se</a:t>
            </a:r>
          </a:p>
          <a:p>
            <a:pPr algn="just"/>
            <a:r>
              <a:rPr lang="pt-BR" sz="2100" dirty="0" smtClean="0"/>
              <a:t>fosse </a:t>
            </a:r>
            <a:r>
              <a:rPr lang="pt-BR" sz="2100" dirty="0"/>
              <a:t>uma nova “lei áurea” que vai promover a </a:t>
            </a:r>
            <a:endParaRPr lang="pt-BR" sz="2100" dirty="0" smtClean="0"/>
          </a:p>
          <a:p>
            <a:pPr algn="just"/>
            <a:r>
              <a:rPr lang="pt-BR" sz="2100" dirty="0" smtClean="0"/>
              <a:t>igualdade </a:t>
            </a:r>
            <a:r>
              <a:rPr lang="pt-BR" sz="2100" dirty="0"/>
              <a:t>racial entre pretos e brancos. Acreditam </a:t>
            </a:r>
            <a:endParaRPr lang="pt-BR" sz="2100" dirty="0" smtClean="0"/>
          </a:p>
          <a:p>
            <a:pPr algn="just"/>
            <a:r>
              <a:rPr lang="pt-BR" sz="2100" dirty="0" smtClean="0"/>
              <a:t>assim </a:t>
            </a:r>
            <a:r>
              <a:rPr lang="pt-BR" sz="2100" dirty="0"/>
              <a:t>que é possível fazer uma igualdade racial </a:t>
            </a:r>
            <a:r>
              <a:rPr lang="pt-BR" sz="2100" dirty="0" smtClean="0"/>
              <a:t>efetiva</a:t>
            </a:r>
          </a:p>
          <a:p>
            <a:pPr algn="just"/>
            <a:r>
              <a:rPr lang="pt-BR" sz="2100" dirty="0" smtClean="0"/>
              <a:t>através </a:t>
            </a:r>
            <a:r>
              <a:rPr lang="pt-BR" sz="2100" dirty="0"/>
              <a:t>de lei</a:t>
            </a:r>
            <a:r>
              <a:rPr lang="pt-BR" sz="2100" dirty="0" smtClean="0"/>
              <a:t>.”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1360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irculopalmarino.org.br/wp-content/uploads/2011/07/m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539" y="3789040"/>
            <a:ext cx="244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252536" y="116632"/>
            <a:ext cx="9574599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 DIREITO NA VIDA COTIDIANA DO MOVIMENTO</a:t>
            </a:r>
            <a:endParaRPr lang="en-US" sz="3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764704"/>
            <a:ext cx="8856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 </a:t>
            </a:r>
            <a:r>
              <a:rPr lang="pt-BR" sz="2000" dirty="0" smtClean="0"/>
              <a:t>     “Como </a:t>
            </a:r>
            <a:r>
              <a:rPr lang="pt-BR" sz="2000" dirty="0"/>
              <a:t>pode existir tamanha ingenuidade nos caras pretas quando eles próprios sabem que no Brasil as leis não são cumpridas, apenas as que convêm à elite dirigente. O estatuto aprovado na Câmara Federal com inclusão de todas as imposições dos ruralistas é um exemplo do que se está afirmando</a:t>
            </a:r>
            <a:r>
              <a:rPr lang="pt-BR" sz="2000" dirty="0" smtClean="0"/>
              <a:t>. </a:t>
            </a:r>
          </a:p>
          <a:p>
            <a:pPr algn="just"/>
            <a:r>
              <a:rPr lang="pt-BR" sz="2000" dirty="0" smtClean="0"/>
              <a:t>      Os </a:t>
            </a:r>
            <a:r>
              <a:rPr lang="pt-BR" sz="2000" dirty="0"/>
              <a:t>alienistas é provável que gostaria de perguntar a esses (as) negros (as) bem aventurados e que crêem sem ver, se o Estatuto do Idoso é cumprido no que é essencial ao idoso e se o Estatuto da Criança e do Adolescente pode ser garantia de futuro melhor para criança e adolescentes que tem às ruas como moradia, o trabalho árduo no campo e a prostituição nas cidades como meios para suas subsistências. O Estatuto do Índio em tramitação no </a:t>
            </a:r>
            <a:endParaRPr lang="pt-BR" sz="2000" dirty="0" smtClean="0"/>
          </a:p>
          <a:p>
            <a:pPr algn="just"/>
            <a:r>
              <a:rPr lang="pt-BR" sz="2000" dirty="0" smtClean="0"/>
              <a:t>Congresso </a:t>
            </a:r>
            <a:r>
              <a:rPr lang="pt-BR" sz="2000" dirty="0"/>
              <a:t>Nacional, a pergunta é; se há quem </a:t>
            </a:r>
            <a:r>
              <a:rPr lang="pt-BR" sz="2000" dirty="0" smtClean="0"/>
              <a:t>possa</a:t>
            </a:r>
          </a:p>
          <a:p>
            <a:pPr algn="just"/>
            <a:r>
              <a:rPr lang="pt-BR" sz="2000" dirty="0" smtClean="0"/>
              <a:t>afirmar </a:t>
            </a:r>
            <a:r>
              <a:rPr lang="pt-BR" sz="2000" dirty="0"/>
              <a:t>que por conta dele como lei, os indígenas </a:t>
            </a:r>
            <a:endParaRPr lang="pt-BR" sz="2000" dirty="0" smtClean="0"/>
          </a:p>
          <a:p>
            <a:pPr algn="just"/>
            <a:r>
              <a:rPr lang="pt-BR" sz="2000" dirty="0" smtClean="0"/>
              <a:t>estarão </a:t>
            </a:r>
            <a:r>
              <a:rPr lang="pt-BR" sz="2000" dirty="0"/>
              <a:t>em condições melhores do que </a:t>
            </a:r>
            <a:r>
              <a:rPr lang="pt-BR" sz="2000" dirty="0" smtClean="0"/>
              <a:t>seus </a:t>
            </a:r>
          </a:p>
          <a:p>
            <a:pPr algn="just"/>
            <a:r>
              <a:rPr lang="pt-BR" sz="2000" dirty="0" smtClean="0"/>
              <a:t>antepassados </a:t>
            </a:r>
            <a:r>
              <a:rPr lang="pt-BR" sz="2000" dirty="0"/>
              <a:t>por ocasião da chegada de Cabral </a:t>
            </a:r>
            <a:r>
              <a:rPr lang="pt-BR" sz="2000" dirty="0" smtClean="0"/>
              <a:t>ao </a:t>
            </a:r>
            <a:r>
              <a:rPr lang="pt-BR" sz="2000" dirty="0"/>
              <a:t>Brasil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 smtClean="0"/>
              <a:t>      A </a:t>
            </a:r>
            <a:r>
              <a:rPr lang="pt-BR" sz="2000" dirty="0"/>
              <a:t>Constituição Federal, Lei Maior do País foi </a:t>
            </a:r>
            <a:endParaRPr lang="pt-BR" sz="2000" dirty="0" smtClean="0"/>
          </a:p>
          <a:p>
            <a:pPr algn="just"/>
            <a:r>
              <a:rPr lang="pt-BR" sz="2000" dirty="0" smtClean="0"/>
              <a:t>promulgada </a:t>
            </a:r>
            <a:r>
              <a:rPr lang="pt-BR" sz="2000" dirty="0"/>
              <a:t>em 1988 e, no entanto passado </a:t>
            </a:r>
            <a:r>
              <a:rPr lang="pt-BR" sz="2000" dirty="0" smtClean="0"/>
              <a:t>mais </a:t>
            </a:r>
            <a:r>
              <a:rPr lang="pt-BR" sz="2000" dirty="0"/>
              <a:t>de 21 </a:t>
            </a:r>
            <a:endParaRPr lang="pt-BR" sz="2000" dirty="0" smtClean="0"/>
          </a:p>
          <a:p>
            <a:pPr algn="just"/>
            <a:r>
              <a:rPr lang="pt-BR" sz="2000" dirty="0" smtClean="0"/>
              <a:t>anos, </a:t>
            </a:r>
            <a:r>
              <a:rPr lang="pt-BR" sz="2000" dirty="0"/>
              <a:t>as terras quilombolas não foram </a:t>
            </a:r>
            <a:r>
              <a:rPr lang="pt-BR" sz="2000" dirty="0" smtClean="0"/>
              <a:t>tituladas </a:t>
            </a:r>
            <a:r>
              <a:rPr lang="pt-BR" sz="2000" dirty="0"/>
              <a:t>na </a:t>
            </a:r>
            <a:r>
              <a:rPr lang="pt-BR" sz="2000" dirty="0" smtClean="0"/>
              <a:t>sua</a:t>
            </a:r>
          </a:p>
          <a:p>
            <a:pPr algn="just"/>
            <a:r>
              <a:rPr lang="pt-BR" sz="2000" dirty="0" smtClean="0"/>
              <a:t>totalidade</a:t>
            </a:r>
            <a:r>
              <a:rPr lang="pt-BR" sz="2000" dirty="0"/>
              <a:t>, embora o Artigo </a:t>
            </a:r>
            <a:r>
              <a:rPr lang="pt-BR" sz="2000" dirty="0" smtClean="0"/>
              <a:t>68 das </a:t>
            </a:r>
            <a:r>
              <a:rPr lang="pt-BR" sz="2000" dirty="0"/>
              <a:t>Disposições Gerais </a:t>
            </a:r>
            <a:endParaRPr lang="pt-BR" sz="2000" dirty="0" smtClean="0"/>
          </a:p>
          <a:p>
            <a:pPr algn="just"/>
            <a:r>
              <a:rPr lang="pt-BR" sz="2000" dirty="0" smtClean="0"/>
              <a:t>Transitórias </a:t>
            </a:r>
            <a:r>
              <a:rPr lang="pt-BR" sz="2000" dirty="0"/>
              <a:t>da Constituição Federal seja auto-aplicável</a:t>
            </a:r>
            <a:r>
              <a:rPr lang="pt-BR" sz="2000" dirty="0" smtClean="0"/>
              <a:t>.”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309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1248</Words>
  <Application>Microsoft Office PowerPoint</Application>
  <PresentationFormat>Apresentação na tela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Luccas</dc:creator>
  <cp:lastModifiedBy>Jonnas Vasconcelos</cp:lastModifiedBy>
  <cp:revision>32</cp:revision>
  <dcterms:created xsi:type="dcterms:W3CDTF">2012-10-13T13:48:30Z</dcterms:created>
  <dcterms:modified xsi:type="dcterms:W3CDTF">2012-11-05T13:28:35Z</dcterms:modified>
</cp:coreProperties>
</file>