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6" r:id="rId9"/>
    <p:sldId id="264" r:id="rId10"/>
    <p:sldId id="265" r:id="rId11"/>
    <p:sldId id="262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88" autoAdjust="0"/>
    <p:restoredTop sz="94660"/>
  </p:normalViewPr>
  <p:slideViewPr>
    <p:cSldViewPr snapToGrid="0">
      <p:cViewPr>
        <p:scale>
          <a:sx n="90" d="100"/>
          <a:sy n="90" d="100"/>
        </p:scale>
        <p:origin x="0" y="3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ilymail.co.uk/sciencetech/article-2951256/Study-World-dumps-8-8-million-tons-plastics-oceans.html" TargetMode="External"/><Relationship Id="rId2" Type="http://schemas.openxmlformats.org/officeDocument/2006/relationships/hyperlink" Target="http://www.unep.org/regionalseas/marinelitter/publications/docs/Marine_Litter_A_Global_Challenge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pt.wikipedia.org/wiki/Programa_das_Na%C3%A7%C3%B5es_Unidas_para_o_Meio_Ambient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C534B8-47E1-473B-93AE-E2622340A0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2" y="820057"/>
            <a:ext cx="8001000" cy="1516743"/>
          </a:xfrm>
        </p:spPr>
        <p:txBody>
          <a:bodyPr>
            <a:normAutofit fontScale="90000"/>
          </a:bodyPr>
          <a:lstStyle/>
          <a:p>
            <a:r>
              <a:rPr lang="pt-BR" dirty="0"/>
              <a:t>Despejos orgânicos e resíduos sólidos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1601B07-80C6-4EAF-8134-2F535D4D7DB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Baptiste </a:t>
            </a:r>
            <a:r>
              <a:rPr lang="pt-BR" dirty="0" err="1"/>
              <a:t>Caradec</a:t>
            </a:r>
            <a:r>
              <a:rPr lang="pt-BR" dirty="0"/>
              <a:t> 10462082</a:t>
            </a:r>
          </a:p>
          <a:p>
            <a:r>
              <a:rPr lang="pt-BR" dirty="0"/>
              <a:t>Mateus Rocha 8040434</a:t>
            </a:r>
          </a:p>
          <a:p>
            <a:r>
              <a:rPr lang="pt-BR" dirty="0"/>
              <a:t>Yan Richard 8990500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619466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87CDFF-B02C-4D6D-A79E-C19522B97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795" y="370114"/>
            <a:ext cx="8534400" cy="1507067"/>
          </a:xfrm>
        </p:spPr>
        <p:txBody>
          <a:bodyPr/>
          <a:lstStyle/>
          <a:p>
            <a:r>
              <a:rPr lang="pt-BR" dirty="0"/>
              <a:t>Tratados internacionais</a:t>
            </a: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80686AB-ABD7-414F-B4E2-A103D24C79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588" y="2025502"/>
            <a:ext cx="8534400" cy="3615267"/>
          </a:xfrm>
        </p:spPr>
        <p:txBody>
          <a:bodyPr/>
          <a:lstStyle/>
          <a:p>
            <a:r>
              <a:rPr lang="pt-BR" dirty="0"/>
              <a:t>London </a:t>
            </a:r>
            <a:r>
              <a:rPr lang="pt-BR" dirty="0" err="1"/>
              <a:t>Protocol</a:t>
            </a:r>
            <a:r>
              <a:rPr lang="pt-BR" dirty="0"/>
              <a:t>: Feita em 1996 e ratificado por 50 países</a:t>
            </a:r>
          </a:p>
          <a:p>
            <a:endParaRPr lang="pt-BR" dirty="0"/>
          </a:p>
          <a:p>
            <a:r>
              <a:rPr lang="pt-BR" dirty="0"/>
              <a:t>Muda o foco da proibição específica para a permissão específica</a:t>
            </a:r>
          </a:p>
          <a:p>
            <a:endParaRPr lang="pt-BR" dirty="0"/>
          </a:p>
          <a:p>
            <a:r>
              <a:rPr lang="pt-BR" dirty="0"/>
              <a:t>Ainda não trata de rios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90943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87CDFF-B02C-4D6D-A79E-C19522B97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795" y="370114"/>
            <a:ext cx="8534400" cy="1507067"/>
          </a:xfrm>
        </p:spPr>
        <p:txBody>
          <a:bodyPr/>
          <a:lstStyle/>
          <a:p>
            <a:r>
              <a:rPr lang="pt-BR" dirty="0"/>
              <a:t>Referências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F196180-28C6-43BD-9823-BBFF771F70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795" y="2304143"/>
            <a:ext cx="8534400" cy="3615267"/>
          </a:xfrm>
        </p:spPr>
        <p:txBody>
          <a:bodyPr/>
          <a:lstStyle/>
          <a:p>
            <a:r>
              <a:rPr lang="en-US" dirty="0"/>
              <a:t>United Nations Environment </a:t>
            </a:r>
            <a:r>
              <a:rPr lang="en-US" dirty="0" err="1"/>
              <a:t>Programme</a:t>
            </a:r>
            <a:r>
              <a:rPr lang="en-US" dirty="0"/>
              <a:t>. </a:t>
            </a:r>
            <a:r>
              <a:rPr lang="en-US" i="1" dirty="0"/>
              <a:t>Marine Litter: An analytical overview</a:t>
            </a:r>
            <a:r>
              <a:rPr lang="en-US" dirty="0"/>
              <a:t>, 2005</a:t>
            </a:r>
          </a:p>
          <a:p>
            <a:r>
              <a:rPr lang="fr-FR" dirty="0"/>
              <a:t>United Nations </a:t>
            </a:r>
            <a:r>
              <a:rPr lang="fr-FR" dirty="0" err="1"/>
              <a:t>Environment</a:t>
            </a:r>
            <a:r>
              <a:rPr lang="fr-FR" dirty="0"/>
              <a:t> Programme. [</a:t>
            </a:r>
            <a:r>
              <a:rPr lang="fr-FR" dirty="0" err="1"/>
              <a:t>Jeftic</a:t>
            </a:r>
            <a:r>
              <a:rPr lang="fr-FR" dirty="0"/>
              <a:t>, </a:t>
            </a:r>
            <a:r>
              <a:rPr lang="fr-FR" dirty="0" err="1"/>
              <a:t>Ljubomir</a:t>
            </a:r>
            <a:r>
              <a:rPr lang="fr-FR" dirty="0"/>
              <a:t>; </a:t>
            </a:r>
            <a:r>
              <a:rPr lang="fr-FR" dirty="0" err="1"/>
              <a:t>Sheavly</a:t>
            </a:r>
            <a:r>
              <a:rPr lang="fr-FR" dirty="0"/>
              <a:t>, Seba &amp; Adler, </a:t>
            </a:r>
            <a:r>
              <a:rPr lang="fr-FR" dirty="0" err="1"/>
              <a:t>Ellik</a:t>
            </a:r>
            <a:r>
              <a:rPr lang="fr-FR" dirty="0"/>
              <a:t>]. </a:t>
            </a:r>
            <a:r>
              <a:rPr lang="fr-FR" i="1" dirty="0">
                <a:hlinkClick r:id="rId2"/>
              </a:rPr>
              <a:t>Marine </a:t>
            </a:r>
            <a:r>
              <a:rPr lang="fr-FR" i="1" dirty="0" err="1">
                <a:hlinkClick r:id="rId2"/>
              </a:rPr>
              <a:t>Litter</a:t>
            </a:r>
            <a:r>
              <a:rPr lang="fr-FR" i="1" dirty="0">
                <a:hlinkClick r:id="rId2"/>
              </a:rPr>
              <a:t>: A Global Challenge</a:t>
            </a:r>
            <a:r>
              <a:rPr lang="fr-FR" dirty="0"/>
              <a:t>, 2009.</a:t>
            </a:r>
          </a:p>
          <a:p>
            <a:r>
              <a:rPr lang="fr-FR" dirty="0"/>
              <a:t>https://www.economist.com/international/2018/03/03/the-known-unknowns-of-plastic-pollution </a:t>
            </a:r>
          </a:p>
          <a:p>
            <a:r>
              <a:rPr lang="en-US" dirty="0"/>
              <a:t>Macrae, Fiona (12 February 2015). </a:t>
            </a:r>
            <a:r>
              <a:rPr lang="en-US" dirty="0">
                <a:hlinkClick r:id="rId3"/>
              </a:rPr>
              <a:t>"Eight million tons of plastic is dumped at sea each year"</a:t>
            </a:r>
            <a:r>
              <a:rPr lang="en-US" dirty="0"/>
              <a:t>. </a:t>
            </a:r>
            <a:r>
              <a:rPr lang="en-US" i="1" dirty="0"/>
              <a:t>Daily Mail</a:t>
            </a:r>
            <a:r>
              <a:rPr lang="en-US" dirty="0"/>
              <a:t>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93599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87CDFF-B02C-4D6D-A79E-C19522B97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795" y="370114"/>
            <a:ext cx="8534400" cy="1507067"/>
          </a:xfrm>
        </p:spPr>
        <p:txBody>
          <a:bodyPr/>
          <a:lstStyle/>
          <a:p>
            <a:r>
              <a:rPr lang="pt-BR" dirty="0"/>
              <a:t>Os detritos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F196180-28C6-43BD-9823-BBFF771F70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795" y="2304143"/>
            <a:ext cx="8534400" cy="3615267"/>
          </a:xfrm>
        </p:spPr>
        <p:txBody>
          <a:bodyPr/>
          <a:lstStyle/>
          <a:p>
            <a:r>
              <a:rPr lang="pt-BR" dirty="0"/>
              <a:t>O </a:t>
            </a:r>
            <a:r>
              <a:rPr lang="pt-BR" dirty="0">
                <a:hlinkClick r:id="rId2" tooltip="Programa das Nações Unidas para o Meio Ambiente"/>
              </a:rPr>
              <a:t>Programa das Nações Unidas para o Meio Ambiente</a:t>
            </a:r>
            <a:r>
              <a:rPr lang="pt-BR" dirty="0"/>
              <a:t> (PNUMA) considera detrito marinho “qualquer material sólido, persistente, manufaturado ou processado, que é descartado ou abandonado no ambiente marinho e costeiro”.</a:t>
            </a:r>
          </a:p>
          <a:p>
            <a:r>
              <a:rPr lang="pt-BR" dirty="0"/>
              <a:t>Em certas áreas, sob a influência das correntes marinhas, se formam campos de detritos flutuantes compactamente reunidos e com centenas de quilômetros de extensão.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39249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87CDFF-B02C-4D6D-A79E-C19522B97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795" y="370114"/>
            <a:ext cx="8534400" cy="1507067"/>
          </a:xfrm>
        </p:spPr>
        <p:txBody>
          <a:bodyPr/>
          <a:lstStyle/>
          <a:p>
            <a:r>
              <a:rPr lang="pt-BR" dirty="0"/>
              <a:t>Tipos mais comuns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F196180-28C6-43BD-9823-BBFF771F70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795" y="1723572"/>
            <a:ext cx="6817634" cy="3615267"/>
          </a:xfrm>
        </p:spPr>
        <p:txBody>
          <a:bodyPr/>
          <a:lstStyle/>
          <a:p>
            <a:r>
              <a:rPr lang="pt-BR" dirty="0"/>
              <a:t>Plásticos: 8,8 mi de toneladas de plásticos descartados a cada ano</a:t>
            </a:r>
          </a:p>
          <a:p>
            <a:pPr lvl="1"/>
            <a:r>
              <a:rPr lang="pt-BR" dirty="0" err="1"/>
              <a:t>Nurdles</a:t>
            </a:r>
            <a:r>
              <a:rPr lang="pt-BR" dirty="0"/>
              <a:t>: matéria prima de diversos produtos</a:t>
            </a:r>
          </a:p>
          <a:p>
            <a:r>
              <a:rPr lang="pt-BR" dirty="0"/>
              <a:t>Redes de pesca</a:t>
            </a:r>
          </a:p>
          <a:p>
            <a:r>
              <a:rPr lang="pt-BR" dirty="0"/>
              <a:t>Detritos advindos de cargas tombadas (contêineres)</a:t>
            </a:r>
          </a:p>
          <a:p>
            <a:r>
              <a:rPr lang="pt-BR" dirty="0"/>
              <a:t>Rios e lagos poluídos que descarregam detritos orgânicos nos mares</a:t>
            </a:r>
          </a:p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D38A755-4A82-4DF4-9CB4-D978D918A5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2057" y="1533676"/>
            <a:ext cx="3338285" cy="2437960"/>
          </a:xfrm>
          <a:prstGeom prst="rect">
            <a:avLst/>
          </a:prstGeom>
        </p:spPr>
      </p:pic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F4F40A2B-0B91-49D9-8A2F-794C2951BEB7}"/>
              </a:ext>
            </a:extLst>
          </p:cNvPr>
          <p:cNvCxnSpPr>
            <a:cxnSpLocks/>
          </p:cNvCxnSpPr>
          <p:nvPr/>
        </p:nvCxnSpPr>
        <p:spPr>
          <a:xfrm flipV="1">
            <a:off x="6582229" y="2752656"/>
            <a:ext cx="1219200" cy="1"/>
          </a:xfrm>
          <a:prstGeom prst="straightConnector1">
            <a:avLst/>
          </a:prstGeom>
          <a:ln>
            <a:solidFill>
              <a:schemeClr val="bg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330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87CDFF-B02C-4D6D-A79E-C19522B97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795" y="370114"/>
            <a:ext cx="8534400" cy="1507067"/>
          </a:xfrm>
        </p:spPr>
        <p:txBody>
          <a:bodyPr/>
          <a:lstStyle/>
          <a:p>
            <a:r>
              <a:rPr lang="pt-BR" dirty="0"/>
              <a:t>Os números</a:t>
            </a:r>
            <a:endParaRPr lang="fr-FR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A974AD78-1C07-4FDF-A4C0-4C932D0717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4178" y="1727200"/>
            <a:ext cx="6650761" cy="4115159"/>
          </a:xfrm>
        </p:spPr>
      </p:pic>
      <p:pic>
        <p:nvPicPr>
          <p:cNvPr id="10" name="Espace réservé du contenu 3">
            <a:extLst>
              <a:ext uri="{FF2B5EF4-FFF2-40B4-BE49-F238E27FC236}">
                <a16:creationId xmlns:a16="http://schemas.microsoft.com/office/drawing/2014/main" id="{0825235E-4643-43B3-B681-DAAFD779F2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4814" y="601776"/>
            <a:ext cx="4609995" cy="5654448"/>
          </a:xfrm>
          <a:prstGeom prst="rect">
            <a:avLst/>
          </a:prstGeom>
        </p:spPr>
      </p:pic>
      <p:pic>
        <p:nvPicPr>
          <p:cNvPr id="11" name="Espace réservé du contenu 6">
            <a:extLst>
              <a:ext uri="{FF2B5EF4-FFF2-40B4-BE49-F238E27FC236}">
                <a16:creationId xmlns:a16="http://schemas.microsoft.com/office/drawing/2014/main" id="{6B24358D-9D19-45A7-8197-7E104A36BC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4686" y="1577183"/>
            <a:ext cx="7043142" cy="4809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941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87CDFF-B02C-4D6D-A79E-C19522B97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155" y="-287585"/>
            <a:ext cx="8534400" cy="1507067"/>
          </a:xfrm>
        </p:spPr>
        <p:txBody>
          <a:bodyPr/>
          <a:lstStyle/>
          <a:p>
            <a:r>
              <a:rPr lang="pt-BR" dirty="0"/>
              <a:t>Mapa da poluição</a:t>
            </a:r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7627377A-3E76-4C72-BCFD-284150D0E1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854" y="895638"/>
            <a:ext cx="9826718" cy="5751906"/>
          </a:xfrm>
          <a:prstGeom prst="rect">
            <a:avLst/>
          </a:prstGeom>
        </p:spPr>
      </p:pic>
      <p:sp>
        <p:nvSpPr>
          <p:cNvPr id="10" name="Espace réservé du contenu 9">
            <a:extLst>
              <a:ext uri="{FF2B5EF4-FFF2-40B4-BE49-F238E27FC236}">
                <a16:creationId xmlns:a16="http://schemas.microsoft.com/office/drawing/2014/main" id="{9F3930BE-6B06-4D2D-804F-039CB24C12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469" y="2455938"/>
            <a:ext cx="8534400" cy="3615267"/>
          </a:xfrm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39895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87CDFF-B02C-4D6D-A79E-C19522B97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795" y="370114"/>
            <a:ext cx="8534400" cy="1507067"/>
          </a:xfrm>
        </p:spPr>
        <p:txBody>
          <a:bodyPr/>
          <a:lstStyle/>
          <a:p>
            <a:r>
              <a:rPr lang="pt-BR" dirty="0"/>
              <a:t>A grande ilha de plástico do pacífico norte</a:t>
            </a:r>
            <a:endParaRPr lang="fr-FR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A2DEFF36-2B70-46C3-ADCA-D0E533EB9C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28075" y="1506270"/>
            <a:ext cx="5306231" cy="4548198"/>
          </a:xfrm>
        </p:spPr>
      </p:pic>
    </p:spTree>
    <p:extLst>
      <p:ext uri="{BB962C8B-B14F-4D97-AF65-F5344CB8AC3E}">
        <p14:creationId xmlns:p14="http://schemas.microsoft.com/office/powerpoint/2010/main" val="508219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87CDFF-B02C-4D6D-A79E-C19522B97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795" y="370114"/>
            <a:ext cx="8534400" cy="1507067"/>
          </a:xfrm>
        </p:spPr>
        <p:txBody>
          <a:bodyPr/>
          <a:lstStyle/>
          <a:p>
            <a:r>
              <a:rPr lang="pt-BR" dirty="0"/>
              <a:t>Impactos – poluição orgânica</a:t>
            </a:r>
            <a:endParaRPr lang="fr-FR" dirty="0"/>
          </a:p>
        </p:txBody>
      </p:sp>
      <p:pic>
        <p:nvPicPr>
          <p:cNvPr id="15" name="Espace réservé du contenu 14">
            <a:extLst>
              <a:ext uri="{FF2B5EF4-FFF2-40B4-BE49-F238E27FC236}">
                <a16:creationId xmlns:a16="http://schemas.microsoft.com/office/drawing/2014/main" id="{6D0C669E-495F-4D18-8123-07FB13D94E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73702" y="2818324"/>
            <a:ext cx="4572000" cy="2381250"/>
          </a:xfr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C8308266-264E-4770-B954-ED69BDC5815E}"/>
              </a:ext>
            </a:extLst>
          </p:cNvPr>
          <p:cNvSpPr/>
          <p:nvPr/>
        </p:nvSpPr>
        <p:spPr>
          <a:xfrm>
            <a:off x="581433" y="2231540"/>
            <a:ext cx="6096000" cy="355481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Char char=""/>
            </a:pPr>
            <a:r>
              <a:rPr lang="fr-FR" sz="2000" dirty="0">
                <a:solidFill>
                  <a:srgbClr val="146194">
                    <a:lumMod val="75000"/>
                  </a:srgbClr>
                </a:solidFill>
              </a:rPr>
              <a:t>Zonas </a:t>
            </a:r>
            <a:r>
              <a:rPr lang="fr-FR" sz="2000" dirty="0" err="1">
                <a:solidFill>
                  <a:srgbClr val="146194">
                    <a:lumMod val="75000"/>
                  </a:srgbClr>
                </a:solidFill>
              </a:rPr>
              <a:t>mortas</a:t>
            </a:r>
            <a:r>
              <a:rPr lang="fr-FR" sz="2000" dirty="0">
                <a:solidFill>
                  <a:srgbClr val="146194">
                    <a:lumMod val="75000"/>
                  </a:srgbClr>
                </a:solidFill>
              </a:rPr>
              <a:t> </a:t>
            </a:r>
            <a:r>
              <a:rPr lang="fr-FR" sz="2000" dirty="0" err="1">
                <a:solidFill>
                  <a:srgbClr val="146194">
                    <a:lumMod val="75000"/>
                  </a:srgbClr>
                </a:solidFill>
              </a:rPr>
              <a:t>sem</a:t>
            </a:r>
            <a:r>
              <a:rPr lang="fr-FR" sz="2000" dirty="0">
                <a:solidFill>
                  <a:srgbClr val="146194">
                    <a:lumMod val="75000"/>
                  </a:srgbClr>
                </a:solidFill>
              </a:rPr>
              <a:t> </a:t>
            </a:r>
            <a:r>
              <a:rPr lang="fr-FR" sz="2000" dirty="0" err="1">
                <a:solidFill>
                  <a:srgbClr val="146194">
                    <a:lumMod val="75000"/>
                  </a:srgbClr>
                </a:solidFill>
              </a:rPr>
              <a:t>oxig</a:t>
            </a:r>
            <a:r>
              <a:rPr lang="pt-BR" sz="2000" dirty="0">
                <a:solidFill>
                  <a:srgbClr val="146194">
                    <a:lumMod val="75000"/>
                  </a:srgbClr>
                </a:solidFill>
              </a:rPr>
              <a:t>ê</a:t>
            </a:r>
            <a:r>
              <a:rPr lang="fr-FR" sz="2000" dirty="0" err="1">
                <a:solidFill>
                  <a:srgbClr val="146194">
                    <a:lumMod val="75000"/>
                  </a:srgbClr>
                </a:solidFill>
              </a:rPr>
              <a:t>nio</a:t>
            </a:r>
            <a:r>
              <a:rPr lang="fr-FR" sz="2000" dirty="0">
                <a:solidFill>
                  <a:srgbClr val="146194">
                    <a:lumMod val="75000"/>
                  </a:srgbClr>
                </a:solidFill>
              </a:rPr>
              <a:t> onde </a:t>
            </a:r>
            <a:r>
              <a:rPr lang="fr-FR" sz="2000" dirty="0" err="1">
                <a:solidFill>
                  <a:srgbClr val="146194">
                    <a:lumMod val="75000"/>
                  </a:srgbClr>
                </a:solidFill>
              </a:rPr>
              <a:t>peixes</a:t>
            </a:r>
            <a:r>
              <a:rPr lang="fr-FR" sz="2000" dirty="0">
                <a:solidFill>
                  <a:srgbClr val="146194">
                    <a:lumMod val="75000"/>
                  </a:srgbClr>
                </a:solidFill>
              </a:rPr>
              <a:t> e outras </a:t>
            </a:r>
            <a:r>
              <a:rPr lang="fr-FR" sz="2000" dirty="0" err="1">
                <a:solidFill>
                  <a:srgbClr val="146194">
                    <a:lumMod val="75000"/>
                  </a:srgbClr>
                </a:solidFill>
              </a:rPr>
              <a:t>espécies</a:t>
            </a:r>
            <a:r>
              <a:rPr lang="fr-FR" sz="2000" dirty="0">
                <a:solidFill>
                  <a:srgbClr val="146194">
                    <a:lumMod val="75000"/>
                  </a:srgbClr>
                </a:solidFill>
              </a:rPr>
              <a:t> </a:t>
            </a:r>
            <a:r>
              <a:rPr lang="fr-FR" sz="2000" dirty="0" err="1">
                <a:solidFill>
                  <a:srgbClr val="146194">
                    <a:lumMod val="75000"/>
                  </a:srgbClr>
                </a:solidFill>
              </a:rPr>
              <a:t>morem</a:t>
            </a:r>
            <a:endParaRPr lang="fr-FR" sz="2000" dirty="0">
              <a:solidFill>
                <a:srgbClr val="146194">
                  <a:lumMod val="75000"/>
                </a:srgbClr>
              </a:solidFill>
            </a:endParaRPr>
          </a:p>
          <a:p>
            <a:pPr marL="285750" lvl="0" indent="-285750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Char char=""/>
            </a:pPr>
            <a:r>
              <a:rPr lang="fr-FR" sz="2000" dirty="0" err="1">
                <a:solidFill>
                  <a:srgbClr val="146194">
                    <a:lumMod val="75000"/>
                  </a:srgbClr>
                </a:solidFill>
              </a:rPr>
              <a:t>Causada</a:t>
            </a:r>
            <a:r>
              <a:rPr lang="fr-FR" sz="2000" dirty="0">
                <a:solidFill>
                  <a:srgbClr val="146194">
                    <a:lumMod val="75000"/>
                  </a:srgbClr>
                </a:solidFill>
              </a:rPr>
              <a:t> </a:t>
            </a:r>
            <a:r>
              <a:rPr lang="fr-FR" sz="2000" dirty="0" err="1">
                <a:solidFill>
                  <a:srgbClr val="146194">
                    <a:lumMod val="75000"/>
                  </a:srgbClr>
                </a:solidFill>
              </a:rPr>
              <a:t>por</a:t>
            </a:r>
            <a:r>
              <a:rPr lang="fr-FR" sz="2000" dirty="0">
                <a:solidFill>
                  <a:srgbClr val="146194">
                    <a:lumMod val="75000"/>
                  </a:srgbClr>
                </a:solidFill>
              </a:rPr>
              <a:t> </a:t>
            </a:r>
            <a:r>
              <a:rPr lang="fr-FR" sz="2000" dirty="0" err="1">
                <a:solidFill>
                  <a:srgbClr val="146194">
                    <a:lumMod val="75000"/>
                  </a:srgbClr>
                </a:solidFill>
              </a:rPr>
              <a:t>fertilizantes</a:t>
            </a:r>
            <a:r>
              <a:rPr lang="fr-FR" sz="2000" dirty="0">
                <a:solidFill>
                  <a:srgbClr val="146194">
                    <a:lumMod val="75000"/>
                  </a:srgbClr>
                </a:solidFill>
              </a:rPr>
              <a:t> </a:t>
            </a:r>
            <a:r>
              <a:rPr lang="fr-FR" sz="2000" dirty="0" err="1">
                <a:solidFill>
                  <a:srgbClr val="146194">
                    <a:lumMod val="75000"/>
                  </a:srgbClr>
                </a:solidFill>
              </a:rPr>
              <a:t>agrícolas</a:t>
            </a:r>
            <a:endParaRPr lang="fr-FR" sz="2000" dirty="0">
              <a:solidFill>
                <a:srgbClr val="146194">
                  <a:lumMod val="75000"/>
                </a:srgbClr>
              </a:solidFill>
            </a:endParaRPr>
          </a:p>
          <a:p>
            <a:pPr marL="285750" lvl="0" indent="-285750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Char char=""/>
            </a:pPr>
            <a:r>
              <a:rPr lang="fr-FR" sz="2000" dirty="0" err="1">
                <a:solidFill>
                  <a:srgbClr val="146194">
                    <a:lumMod val="75000"/>
                  </a:srgbClr>
                </a:solidFill>
              </a:rPr>
              <a:t>Proliferação</a:t>
            </a:r>
            <a:r>
              <a:rPr lang="fr-FR" sz="2000" dirty="0">
                <a:solidFill>
                  <a:srgbClr val="146194">
                    <a:lumMod val="75000"/>
                  </a:srgbClr>
                </a:solidFill>
              </a:rPr>
              <a:t> de </a:t>
            </a:r>
            <a:r>
              <a:rPr lang="fr-FR" sz="2000" dirty="0" err="1">
                <a:solidFill>
                  <a:srgbClr val="146194">
                    <a:lumMod val="75000"/>
                  </a:srgbClr>
                </a:solidFill>
              </a:rPr>
              <a:t>algas</a:t>
            </a:r>
            <a:r>
              <a:rPr lang="fr-FR" sz="2000" dirty="0">
                <a:solidFill>
                  <a:srgbClr val="146194">
                    <a:lumMod val="75000"/>
                  </a:srgbClr>
                </a:solidFill>
              </a:rPr>
              <a:t> </a:t>
            </a:r>
          </a:p>
          <a:p>
            <a:pPr marL="285750" lvl="0" indent="-285750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Char char=""/>
            </a:pPr>
            <a:endParaRPr lang="fr-FR" sz="2000" dirty="0">
              <a:solidFill>
                <a:srgbClr val="146194">
                  <a:lumMod val="75000"/>
                </a:srgbClr>
              </a:solidFill>
            </a:endParaRPr>
          </a:p>
          <a:p>
            <a:pPr marL="285750" lvl="0" indent="-285750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Char char=""/>
            </a:pPr>
            <a:r>
              <a:rPr lang="fr-FR" sz="2000" dirty="0" err="1">
                <a:solidFill>
                  <a:srgbClr val="146194">
                    <a:lumMod val="75000"/>
                  </a:srgbClr>
                </a:solidFill>
              </a:rPr>
              <a:t>Perigo</a:t>
            </a:r>
            <a:r>
              <a:rPr lang="fr-FR" sz="2000" dirty="0">
                <a:solidFill>
                  <a:srgbClr val="146194">
                    <a:lumMod val="75000"/>
                  </a:srgbClr>
                </a:solidFill>
              </a:rPr>
              <a:t>  grande para as </a:t>
            </a:r>
            <a:r>
              <a:rPr lang="fr-FR" sz="2000" dirty="0" err="1">
                <a:solidFill>
                  <a:srgbClr val="146194">
                    <a:lumMod val="75000"/>
                  </a:srgbClr>
                </a:solidFill>
              </a:rPr>
              <a:t>áreas</a:t>
            </a:r>
            <a:r>
              <a:rPr lang="fr-FR" sz="2000" dirty="0">
                <a:solidFill>
                  <a:srgbClr val="146194">
                    <a:lumMod val="75000"/>
                  </a:srgbClr>
                </a:solidFill>
              </a:rPr>
              <a:t> </a:t>
            </a:r>
            <a:r>
              <a:rPr lang="fr-FR" sz="2000" dirty="0" err="1">
                <a:solidFill>
                  <a:srgbClr val="146194">
                    <a:lumMod val="75000"/>
                  </a:srgbClr>
                </a:solidFill>
              </a:rPr>
              <a:t>pobres</a:t>
            </a:r>
            <a:r>
              <a:rPr lang="fr-FR" sz="2000" dirty="0">
                <a:solidFill>
                  <a:srgbClr val="146194">
                    <a:lumMod val="75000"/>
                  </a:srgbClr>
                </a:solidFill>
              </a:rPr>
              <a:t> com grande </a:t>
            </a:r>
            <a:r>
              <a:rPr lang="fr-FR" sz="2000" dirty="0" err="1">
                <a:solidFill>
                  <a:srgbClr val="146194">
                    <a:lumMod val="75000"/>
                  </a:srgbClr>
                </a:solidFill>
              </a:rPr>
              <a:t>atividade</a:t>
            </a:r>
            <a:r>
              <a:rPr lang="fr-FR" sz="2000" dirty="0">
                <a:solidFill>
                  <a:srgbClr val="146194">
                    <a:lumMod val="75000"/>
                  </a:srgbClr>
                </a:solidFill>
              </a:rPr>
              <a:t> </a:t>
            </a:r>
            <a:r>
              <a:rPr lang="fr-FR" sz="2000" dirty="0" err="1">
                <a:solidFill>
                  <a:srgbClr val="146194">
                    <a:lumMod val="75000"/>
                  </a:srgbClr>
                </a:solidFill>
              </a:rPr>
              <a:t>pesqueira</a:t>
            </a:r>
            <a:endParaRPr lang="fr-FR" sz="2000" dirty="0">
              <a:solidFill>
                <a:srgbClr val="146194">
                  <a:lumMod val="75000"/>
                </a:srgbClr>
              </a:solidFill>
            </a:endParaRPr>
          </a:p>
          <a:p>
            <a:pPr marL="285750" lvl="0" indent="-285750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Char char=""/>
            </a:pPr>
            <a:r>
              <a:rPr lang="fr-FR" sz="2000" dirty="0" err="1">
                <a:solidFill>
                  <a:srgbClr val="146194">
                    <a:lumMod val="75000"/>
                  </a:srgbClr>
                </a:solidFill>
              </a:rPr>
              <a:t>Perigo</a:t>
            </a:r>
            <a:r>
              <a:rPr lang="fr-FR" sz="2000" dirty="0">
                <a:solidFill>
                  <a:srgbClr val="146194">
                    <a:lumMod val="75000"/>
                  </a:srgbClr>
                </a:solidFill>
              </a:rPr>
              <a:t> para </a:t>
            </a:r>
            <a:r>
              <a:rPr lang="fr-FR" sz="2000" dirty="0" err="1">
                <a:solidFill>
                  <a:srgbClr val="146194">
                    <a:lumMod val="75000"/>
                  </a:srgbClr>
                </a:solidFill>
              </a:rPr>
              <a:t>algumas</a:t>
            </a:r>
            <a:r>
              <a:rPr lang="fr-FR" sz="2000" dirty="0">
                <a:solidFill>
                  <a:srgbClr val="146194">
                    <a:lumMod val="75000"/>
                  </a:srgbClr>
                </a:solidFill>
              </a:rPr>
              <a:t> </a:t>
            </a:r>
            <a:r>
              <a:rPr lang="fr-FR" sz="2000" dirty="0" err="1">
                <a:solidFill>
                  <a:srgbClr val="146194">
                    <a:lumMod val="75000"/>
                  </a:srgbClr>
                </a:solidFill>
              </a:rPr>
              <a:t>regiões</a:t>
            </a:r>
            <a:r>
              <a:rPr lang="fr-FR" sz="2000" dirty="0">
                <a:solidFill>
                  <a:srgbClr val="146194">
                    <a:lumMod val="75000"/>
                  </a:srgbClr>
                </a:solidFill>
              </a:rPr>
              <a:t> </a:t>
            </a:r>
            <a:r>
              <a:rPr lang="fr-FR" sz="2000" dirty="0" err="1">
                <a:solidFill>
                  <a:srgbClr val="146194">
                    <a:lumMod val="75000"/>
                  </a:srgbClr>
                </a:solidFill>
              </a:rPr>
              <a:t>turísticas</a:t>
            </a:r>
            <a:r>
              <a:rPr lang="fr-FR" sz="2000" dirty="0">
                <a:solidFill>
                  <a:srgbClr val="146194">
                    <a:lumMod val="75000"/>
                  </a:srgbClr>
                </a:solidFill>
              </a:rPr>
              <a:t> onde tem </a:t>
            </a:r>
            <a:r>
              <a:rPr lang="fr-FR" sz="2000" dirty="0" err="1">
                <a:solidFill>
                  <a:srgbClr val="146194">
                    <a:lumMod val="75000"/>
                  </a:srgbClr>
                </a:solidFill>
              </a:rPr>
              <a:t>algas</a:t>
            </a:r>
            <a:r>
              <a:rPr lang="fr-FR" sz="2000" dirty="0">
                <a:solidFill>
                  <a:srgbClr val="146194">
                    <a:lumMod val="75000"/>
                  </a:srgbClr>
                </a:solidFill>
              </a:rPr>
              <a:t> </a:t>
            </a:r>
            <a:r>
              <a:rPr lang="fr-FR" sz="2000" dirty="0" err="1">
                <a:solidFill>
                  <a:srgbClr val="146194">
                    <a:lumMod val="75000"/>
                  </a:srgbClr>
                </a:solidFill>
              </a:rPr>
              <a:t>em</a:t>
            </a:r>
            <a:r>
              <a:rPr lang="fr-FR" sz="2000" dirty="0">
                <a:solidFill>
                  <a:srgbClr val="146194">
                    <a:lumMod val="75000"/>
                  </a:srgbClr>
                </a:solidFill>
              </a:rPr>
              <a:t> </a:t>
            </a:r>
            <a:r>
              <a:rPr lang="fr-FR" sz="2000" dirty="0" err="1">
                <a:solidFill>
                  <a:srgbClr val="146194">
                    <a:lumMod val="75000"/>
                  </a:srgbClr>
                </a:solidFill>
              </a:rPr>
              <a:t>decomposição</a:t>
            </a:r>
            <a:r>
              <a:rPr lang="fr-FR" sz="2000" dirty="0">
                <a:solidFill>
                  <a:srgbClr val="146194">
                    <a:lumMod val="75000"/>
                  </a:srgbClr>
                </a:solidFill>
              </a:rPr>
              <a:t> na </a:t>
            </a:r>
            <a:r>
              <a:rPr lang="fr-FR" sz="2000" dirty="0" err="1">
                <a:solidFill>
                  <a:srgbClr val="146194">
                    <a:lumMod val="75000"/>
                  </a:srgbClr>
                </a:solidFill>
              </a:rPr>
              <a:t>praia</a:t>
            </a:r>
            <a:endParaRPr lang="fr-FR" sz="2000" dirty="0">
              <a:solidFill>
                <a:srgbClr val="146194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915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87CDFF-B02C-4D6D-A79E-C19522B97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795" y="370114"/>
            <a:ext cx="8534400" cy="1507067"/>
          </a:xfrm>
        </p:spPr>
        <p:txBody>
          <a:bodyPr/>
          <a:lstStyle/>
          <a:p>
            <a:r>
              <a:rPr lang="pt-BR" dirty="0"/>
              <a:t>Impactos – poluição orgânica</a:t>
            </a:r>
            <a:endParaRPr lang="fr-FR" dirty="0"/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72F1B8D5-C09E-4D26-9B41-2F5925B3CB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72678" y="2206199"/>
            <a:ext cx="6542875" cy="3682465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7440217-C545-4A9A-97C0-A14E33B7EA69}"/>
              </a:ext>
            </a:extLst>
          </p:cNvPr>
          <p:cNvSpPr/>
          <p:nvPr/>
        </p:nvSpPr>
        <p:spPr>
          <a:xfrm>
            <a:off x="354419" y="2631659"/>
            <a:ext cx="4359348" cy="283154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285750" lvl="0" indent="-285750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Char char=""/>
            </a:pPr>
            <a:r>
              <a:rPr lang="pt-BR" sz="2000" dirty="0">
                <a:solidFill>
                  <a:srgbClr val="146194">
                    <a:lumMod val="75000"/>
                  </a:srgbClr>
                </a:solidFill>
              </a:rPr>
              <a:t>Aumento de 4 vezes do número de zonas mortas em mar aberto e de10 vezes na costa desde a década de 1950</a:t>
            </a:r>
          </a:p>
          <a:p>
            <a:pPr marL="285750" lvl="0" indent="-285750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Char char=""/>
            </a:pPr>
            <a:r>
              <a:rPr lang="pt-BR" sz="2000" dirty="0">
                <a:solidFill>
                  <a:srgbClr val="146194">
                    <a:lumMod val="75000"/>
                  </a:srgbClr>
                </a:solidFill>
              </a:rPr>
              <a:t>Uma superfície de 4,5 milhões de km² (metade do brasil)</a:t>
            </a:r>
          </a:p>
          <a:p>
            <a:pPr marL="285750" lvl="0" indent="-285750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Char char=""/>
            </a:pPr>
            <a:endParaRPr lang="pt-BR" sz="2000" dirty="0">
              <a:solidFill>
                <a:srgbClr val="146194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906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87CDFF-B02C-4D6D-A79E-C19522B97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795" y="370114"/>
            <a:ext cx="8534400" cy="1507067"/>
          </a:xfrm>
        </p:spPr>
        <p:txBody>
          <a:bodyPr/>
          <a:lstStyle/>
          <a:p>
            <a:r>
              <a:rPr lang="pt-BR" dirty="0"/>
              <a:t>Tratados internacionais</a:t>
            </a: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80686AB-ABD7-414F-B4E2-A103D24C79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588" y="2025502"/>
            <a:ext cx="8534400" cy="3615267"/>
          </a:xfrm>
        </p:spPr>
        <p:txBody>
          <a:bodyPr/>
          <a:lstStyle/>
          <a:p>
            <a:r>
              <a:rPr lang="pt-BR" dirty="0"/>
              <a:t>London </a:t>
            </a:r>
            <a:r>
              <a:rPr lang="pt-BR" dirty="0" err="1"/>
              <a:t>Convention</a:t>
            </a:r>
            <a:r>
              <a:rPr lang="pt-BR" dirty="0"/>
              <a:t>: Feita em 1972 e ratificado por 87 países</a:t>
            </a:r>
          </a:p>
          <a:p>
            <a:endParaRPr lang="pt-BR" dirty="0"/>
          </a:p>
          <a:p>
            <a:r>
              <a:rPr lang="pt-BR" dirty="0"/>
              <a:t>Proíbe alguns materiais específicos e pede regulações internas de cada país sobre os demais</a:t>
            </a:r>
          </a:p>
          <a:p>
            <a:endParaRPr lang="pt-BR" dirty="0"/>
          </a:p>
          <a:p>
            <a:r>
              <a:rPr lang="pt-BR" dirty="0"/>
              <a:t>Um dos motivos para a criação de agências regulatórias, como a EPA nos Estados Unidos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33009234"/>
      </p:ext>
    </p:extLst>
  </p:cSld>
  <p:clrMapOvr>
    <a:masterClrMapping/>
  </p:clrMapOvr>
</p:sld>
</file>

<file path=ppt/theme/theme1.xml><?xml version="1.0" encoding="utf-8"?>
<a:theme xmlns:a="http://schemas.openxmlformats.org/drawingml/2006/main" name="Secteur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65</TotalTime>
  <Words>233</Words>
  <Application>Microsoft Office PowerPoint</Application>
  <PresentationFormat>Grand écran</PresentationFormat>
  <Paragraphs>43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Wingdings 3</vt:lpstr>
      <vt:lpstr>Secteur</vt:lpstr>
      <vt:lpstr>Despejos orgânicos e resíduos sólidos</vt:lpstr>
      <vt:lpstr>Os detritos</vt:lpstr>
      <vt:lpstr>Tipos mais comuns</vt:lpstr>
      <vt:lpstr>Os números</vt:lpstr>
      <vt:lpstr>Mapa da poluição</vt:lpstr>
      <vt:lpstr>A grande ilha de plástico do pacífico norte</vt:lpstr>
      <vt:lpstr>Impactos – poluição orgânica</vt:lpstr>
      <vt:lpstr>Impactos – poluição orgânica</vt:lpstr>
      <vt:lpstr>Tratados internacionais</vt:lpstr>
      <vt:lpstr>Tratados internacionais</vt:lpstr>
      <vt:lpstr>Referências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Despejos orgânicos e resíduos sólidos</dc:title>
  <dc:creator>invite</dc:creator>
  <cp:lastModifiedBy>invite</cp:lastModifiedBy>
  <cp:revision>7</cp:revision>
  <dcterms:created xsi:type="dcterms:W3CDTF">2018-08-23T13:08:14Z</dcterms:created>
  <dcterms:modified xsi:type="dcterms:W3CDTF">2018-08-23T14:13:24Z</dcterms:modified>
</cp:coreProperties>
</file>