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5" r:id="rId3"/>
    <p:sldId id="267" r:id="rId4"/>
    <p:sldId id="269" r:id="rId5"/>
    <p:sldId id="271" r:id="rId6"/>
    <p:sldId id="270" r:id="rId7"/>
    <p:sldId id="272" r:id="rId8"/>
    <p:sldId id="257" r:id="rId9"/>
    <p:sldId id="268" r:id="rId10"/>
    <p:sldId id="273" r:id="rId11"/>
    <p:sldId id="275" r:id="rId12"/>
    <p:sldId id="277" r:id="rId13"/>
    <p:sldId id="263" r:id="rId14"/>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C0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91" autoAdjust="0"/>
    <p:restoredTop sz="94660"/>
  </p:normalViewPr>
  <p:slideViewPr>
    <p:cSldViewPr>
      <p:cViewPr varScale="1">
        <p:scale>
          <a:sx n="73" d="100"/>
          <a:sy n="73"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95 w 2780"/>
                <a:gd name="T1" fmla="*/ 18 h 953"/>
                <a:gd name="T2" fmla="*/ 2705 w 2780"/>
                <a:gd name="T3" fmla="*/ 24 h 953"/>
                <a:gd name="T4" fmla="*/ 2638 w 2780"/>
                <a:gd name="T5" fmla="*/ 102 h 953"/>
                <a:gd name="T6" fmla="*/ 2535 w 2780"/>
                <a:gd name="T7" fmla="*/ 156 h 953"/>
                <a:gd name="T8" fmla="*/ 2529 w 2780"/>
                <a:gd name="T9" fmla="*/ 222 h 953"/>
                <a:gd name="T10" fmla="*/ 2511 w 2780"/>
                <a:gd name="T11" fmla="*/ 246 h 953"/>
                <a:gd name="T12" fmla="*/ 2493 w 2780"/>
                <a:gd name="T13" fmla="*/ 252 h 953"/>
                <a:gd name="T14" fmla="*/ 2421 w 2780"/>
                <a:gd name="T15" fmla="*/ 210 h 953"/>
                <a:gd name="T16" fmla="*/ 2281 w 2780"/>
                <a:gd name="T17" fmla="*/ 192 h 953"/>
                <a:gd name="T18" fmla="*/ 2257 w 2780"/>
                <a:gd name="T19" fmla="*/ 186 h 953"/>
                <a:gd name="T20" fmla="*/ 2239 w 2780"/>
                <a:gd name="T21" fmla="*/ 192 h 953"/>
                <a:gd name="T22" fmla="*/ 2167 w 2780"/>
                <a:gd name="T23" fmla="*/ 228 h 953"/>
                <a:gd name="T24" fmla="*/ 2131 w 2780"/>
                <a:gd name="T25" fmla="*/ 240 h 953"/>
                <a:gd name="T26" fmla="*/ 2107 w 2780"/>
                <a:gd name="T27" fmla="*/ 246 h 953"/>
                <a:gd name="T28" fmla="*/ 2095 w 2780"/>
                <a:gd name="T29" fmla="*/ 258 h 953"/>
                <a:gd name="T30" fmla="*/ 2095 w 2780"/>
                <a:gd name="T31" fmla="*/ 276 h 953"/>
                <a:gd name="T32" fmla="*/ 2072 w 2780"/>
                <a:gd name="T33" fmla="*/ 300 h 953"/>
                <a:gd name="T34" fmla="*/ 2054 w 2780"/>
                <a:gd name="T35" fmla="*/ 312 h 953"/>
                <a:gd name="T36" fmla="*/ 2042 w 2780"/>
                <a:gd name="T37" fmla="*/ 324 h 953"/>
                <a:gd name="T38" fmla="*/ 2030 w 2780"/>
                <a:gd name="T39" fmla="*/ 336 h 953"/>
                <a:gd name="T40" fmla="*/ 1997 w 2780"/>
                <a:gd name="T41" fmla="*/ 342 h 953"/>
                <a:gd name="T42" fmla="*/ 1931 w 2780"/>
                <a:gd name="T43" fmla="*/ 336 h 953"/>
                <a:gd name="T44" fmla="*/ 1895 w 2780"/>
                <a:gd name="T45" fmla="*/ 330 h 953"/>
                <a:gd name="T46" fmla="*/ 1883 w 2780"/>
                <a:gd name="T47" fmla="*/ 342 h 953"/>
                <a:gd name="T48" fmla="*/ 1871 w 2780"/>
                <a:gd name="T49" fmla="*/ 354 h 953"/>
                <a:gd name="T50" fmla="*/ 1841 w 2780"/>
                <a:gd name="T51" fmla="*/ 360 h 953"/>
                <a:gd name="T52" fmla="*/ 1782 w 2780"/>
                <a:gd name="T53" fmla="*/ 342 h 953"/>
                <a:gd name="T54" fmla="*/ 1758 w 2780"/>
                <a:gd name="T55" fmla="*/ 342 h 953"/>
                <a:gd name="T56" fmla="*/ 1734 w 2780"/>
                <a:gd name="T57" fmla="*/ 354 h 953"/>
                <a:gd name="T58" fmla="*/ 1671 w 2780"/>
                <a:gd name="T59" fmla="*/ 425 h 953"/>
                <a:gd name="T60" fmla="*/ 1629 w 2780"/>
                <a:gd name="T61" fmla="*/ 569 h 953"/>
                <a:gd name="T62" fmla="*/ 1629 w 2780"/>
                <a:gd name="T63" fmla="*/ 593 h 953"/>
                <a:gd name="T64" fmla="*/ 1635 w 2780"/>
                <a:gd name="T65" fmla="*/ 641 h 953"/>
                <a:gd name="T66" fmla="*/ 1653 w 2780"/>
                <a:gd name="T67" fmla="*/ 659 h 953"/>
                <a:gd name="T68" fmla="*/ 1647 w 2780"/>
                <a:gd name="T69" fmla="*/ 671 h 953"/>
                <a:gd name="T70" fmla="*/ 1635 w 2780"/>
                <a:gd name="T71" fmla="*/ 683 h 953"/>
                <a:gd name="T72" fmla="*/ 1557 w 2780"/>
                <a:gd name="T73" fmla="*/ 689 h 953"/>
                <a:gd name="T74" fmla="*/ 1480 w 2780"/>
                <a:gd name="T75" fmla="*/ 629 h 953"/>
                <a:gd name="T76" fmla="*/ 1345 w 2780"/>
                <a:gd name="T77" fmla="*/ 587 h 953"/>
                <a:gd name="T78" fmla="*/ 1196 w 2780"/>
                <a:gd name="T79" fmla="*/ 671 h 953"/>
                <a:gd name="T80" fmla="*/ 1025 w 2780"/>
                <a:gd name="T81" fmla="*/ 731 h 953"/>
                <a:gd name="T82" fmla="*/ 822 w 2780"/>
                <a:gd name="T83" fmla="*/ 743 h 953"/>
                <a:gd name="T84" fmla="*/ 634 w 2780"/>
                <a:gd name="T85" fmla="*/ 701 h 953"/>
                <a:gd name="T86" fmla="*/ 574 w 2780"/>
                <a:gd name="T87" fmla="*/ 695 h 953"/>
                <a:gd name="T88" fmla="*/ 562 w 2780"/>
                <a:gd name="T89" fmla="*/ 701 h 953"/>
                <a:gd name="T90" fmla="*/ 526 w 2780"/>
                <a:gd name="T91" fmla="*/ 731 h 953"/>
                <a:gd name="T92" fmla="*/ 439 w 2780"/>
                <a:gd name="T93" fmla="*/ 809 h 953"/>
                <a:gd name="T94" fmla="*/ 409 w 2780"/>
                <a:gd name="T95" fmla="*/ 821 h 953"/>
                <a:gd name="T96" fmla="*/ 385 w 2780"/>
                <a:gd name="T97" fmla="*/ 821 h 953"/>
                <a:gd name="T98" fmla="*/ 338 w 2780"/>
                <a:gd name="T99" fmla="*/ 827 h 953"/>
                <a:gd name="T100" fmla="*/ 212 w 2780"/>
                <a:gd name="T101" fmla="*/ 851 h 953"/>
                <a:gd name="T102" fmla="*/ 176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07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grpSp>
      <p:sp>
        <p:nvSpPr>
          <p:cNvPr id="13330"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pt-BR" altLang="pt-BR" noProof="0" smtClean="0"/>
              <a:t>Clique para editar o estilo do título mestre</a:t>
            </a:r>
          </a:p>
        </p:txBody>
      </p:sp>
      <p:sp>
        <p:nvSpPr>
          <p:cNvPr id="13331"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anose="05000000000000000000" pitchFamily="2" charset="2"/>
              <a:buNone/>
              <a:defRPr sz="3600"/>
            </a:lvl1pPr>
          </a:lstStyle>
          <a:p>
            <a:pPr lvl="0"/>
            <a:r>
              <a:rPr lang="pt-BR" altLang="pt-BR" noProof="0" smtClean="0"/>
              <a:t>Clique para editar o estilo do subtítulo mestre</a:t>
            </a:r>
          </a:p>
        </p:txBody>
      </p:sp>
      <p:sp>
        <p:nvSpPr>
          <p:cNvPr id="20" name="Rectangle 20"/>
          <p:cNvSpPr>
            <a:spLocks noGrp="1" noChangeArrowheads="1"/>
          </p:cNvSpPr>
          <p:nvPr>
            <p:ph type="dt" sz="quarter" idx="10"/>
          </p:nvPr>
        </p:nvSpPr>
        <p:spPr/>
        <p:txBody>
          <a:bodyPr/>
          <a:lstStyle>
            <a:lvl1pPr>
              <a:defRPr/>
            </a:lvl1pPr>
          </a:lstStyle>
          <a:p>
            <a:pPr>
              <a:defRPr/>
            </a:pPr>
            <a:endParaRPr lang="pt-BR" altLang="pt-BR"/>
          </a:p>
        </p:txBody>
      </p:sp>
      <p:sp>
        <p:nvSpPr>
          <p:cNvPr id="21" name="Rectangle 21"/>
          <p:cNvSpPr>
            <a:spLocks noGrp="1" noChangeArrowheads="1"/>
          </p:cNvSpPr>
          <p:nvPr>
            <p:ph type="ftr" sz="quarter" idx="11"/>
          </p:nvPr>
        </p:nvSpPr>
        <p:spPr/>
        <p:txBody>
          <a:bodyPr/>
          <a:lstStyle>
            <a:lvl1pPr>
              <a:defRPr/>
            </a:lvl1pPr>
          </a:lstStyle>
          <a:p>
            <a:pPr>
              <a:defRPr/>
            </a:pPr>
            <a:endParaRPr lang="pt-BR" altLang="pt-BR"/>
          </a:p>
        </p:txBody>
      </p:sp>
      <p:sp>
        <p:nvSpPr>
          <p:cNvPr id="22" name="Rectangle 22"/>
          <p:cNvSpPr>
            <a:spLocks noGrp="1" noChangeArrowheads="1"/>
          </p:cNvSpPr>
          <p:nvPr>
            <p:ph type="sldNum" sz="quarter" idx="12"/>
          </p:nvPr>
        </p:nvSpPr>
        <p:spPr/>
        <p:txBody>
          <a:bodyPr/>
          <a:lstStyle>
            <a:lvl1pPr>
              <a:defRPr/>
            </a:lvl1pPr>
          </a:lstStyle>
          <a:p>
            <a:pPr>
              <a:defRPr/>
            </a:pPr>
            <a:fld id="{2EDCDB28-223C-4AEC-9B25-3C11B3E0D339}" type="slidenum">
              <a:rPr lang="pt-BR" altLang="pt-BR"/>
              <a:pPr>
                <a:defRPr/>
              </a:pPr>
              <a:t>‹nº›</a:t>
            </a:fld>
            <a:endParaRPr lang="pt-BR" altLang="pt-BR"/>
          </a:p>
        </p:txBody>
      </p:sp>
    </p:spTree>
    <p:extLst>
      <p:ext uri="{BB962C8B-B14F-4D97-AF65-F5344CB8AC3E}">
        <p14:creationId xmlns:p14="http://schemas.microsoft.com/office/powerpoint/2010/main" val="3998883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21"/>
          <p:cNvSpPr>
            <a:spLocks noGrp="1" noChangeArrowheads="1"/>
          </p:cNvSpPr>
          <p:nvPr>
            <p:ph type="sldNum" sz="quarter" idx="12"/>
          </p:nvPr>
        </p:nvSpPr>
        <p:spPr>
          <a:ln/>
        </p:spPr>
        <p:txBody>
          <a:bodyPr/>
          <a:lstStyle>
            <a:lvl1pPr>
              <a:defRPr/>
            </a:lvl1pPr>
          </a:lstStyle>
          <a:p>
            <a:pPr>
              <a:defRPr/>
            </a:pPr>
            <a:fld id="{0CB1CA4A-E91B-49A4-B911-7D2D566189EB}" type="slidenum">
              <a:rPr lang="pt-BR" altLang="pt-BR"/>
              <a:pPr>
                <a:defRPr/>
              </a:pPr>
              <a:t>‹nº›</a:t>
            </a:fld>
            <a:endParaRPr lang="pt-BR" altLang="pt-BR"/>
          </a:p>
        </p:txBody>
      </p:sp>
    </p:spTree>
    <p:extLst>
      <p:ext uri="{BB962C8B-B14F-4D97-AF65-F5344CB8AC3E}">
        <p14:creationId xmlns:p14="http://schemas.microsoft.com/office/powerpoint/2010/main" val="402991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21"/>
          <p:cNvSpPr>
            <a:spLocks noGrp="1" noChangeArrowheads="1"/>
          </p:cNvSpPr>
          <p:nvPr>
            <p:ph type="sldNum" sz="quarter" idx="12"/>
          </p:nvPr>
        </p:nvSpPr>
        <p:spPr>
          <a:ln/>
        </p:spPr>
        <p:txBody>
          <a:bodyPr/>
          <a:lstStyle>
            <a:lvl1pPr>
              <a:defRPr/>
            </a:lvl1pPr>
          </a:lstStyle>
          <a:p>
            <a:pPr>
              <a:defRPr/>
            </a:pPr>
            <a:fld id="{43BF0395-1ABD-4859-A83D-3A66076B72B1}" type="slidenum">
              <a:rPr lang="pt-BR" altLang="pt-BR"/>
              <a:pPr>
                <a:defRPr/>
              </a:pPr>
              <a:t>‹nº›</a:t>
            </a:fld>
            <a:endParaRPr lang="pt-BR" altLang="pt-BR"/>
          </a:p>
        </p:txBody>
      </p:sp>
    </p:spTree>
    <p:extLst>
      <p:ext uri="{BB962C8B-B14F-4D97-AF65-F5344CB8AC3E}">
        <p14:creationId xmlns:p14="http://schemas.microsoft.com/office/powerpoint/2010/main" val="225792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21"/>
          <p:cNvSpPr>
            <a:spLocks noGrp="1" noChangeArrowheads="1"/>
          </p:cNvSpPr>
          <p:nvPr>
            <p:ph type="sldNum" sz="quarter" idx="12"/>
          </p:nvPr>
        </p:nvSpPr>
        <p:spPr>
          <a:ln/>
        </p:spPr>
        <p:txBody>
          <a:bodyPr/>
          <a:lstStyle>
            <a:lvl1pPr>
              <a:defRPr/>
            </a:lvl1pPr>
          </a:lstStyle>
          <a:p>
            <a:pPr>
              <a:defRPr/>
            </a:pPr>
            <a:fld id="{FED3F77B-80D5-4EE7-A1F8-A8FAD1957EDA}" type="slidenum">
              <a:rPr lang="pt-BR" altLang="pt-BR"/>
              <a:pPr>
                <a:defRPr/>
              </a:pPr>
              <a:t>‹nº›</a:t>
            </a:fld>
            <a:endParaRPr lang="pt-BR" altLang="pt-BR"/>
          </a:p>
        </p:txBody>
      </p:sp>
    </p:spTree>
    <p:extLst>
      <p:ext uri="{BB962C8B-B14F-4D97-AF65-F5344CB8AC3E}">
        <p14:creationId xmlns:p14="http://schemas.microsoft.com/office/powerpoint/2010/main" val="416061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Editar estilos de texto Mestre</a:t>
            </a:r>
          </a:p>
        </p:txBody>
      </p:sp>
      <p:sp>
        <p:nvSpPr>
          <p:cNvPr id="4"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5"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6" name="Rectangle 21"/>
          <p:cNvSpPr>
            <a:spLocks noGrp="1" noChangeArrowheads="1"/>
          </p:cNvSpPr>
          <p:nvPr>
            <p:ph type="sldNum" sz="quarter" idx="12"/>
          </p:nvPr>
        </p:nvSpPr>
        <p:spPr>
          <a:ln/>
        </p:spPr>
        <p:txBody>
          <a:bodyPr/>
          <a:lstStyle>
            <a:lvl1pPr>
              <a:defRPr/>
            </a:lvl1pPr>
          </a:lstStyle>
          <a:p>
            <a:pPr>
              <a:defRPr/>
            </a:pPr>
            <a:fld id="{CC2385E0-A95D-4E2F-BD09-D489AA6C9B3A}" type="slidenum">
              <a:rPr lang="pt-BR" altLang="pt-BR"/>
              <a:pPr>
                <a:defRPr/>
              </a:pPr>
              <a:t>‹nº›</a:t>
            </a:fld>
            <a:endParaRPr lang="pt-BR" altLang="pt-BR"/>
          </a:p>
        </p:txBody>
      </p:sp>
    </p:spTree>
    <p:extLst>
      <p:ext uri="{BB962C8B-B14F-4D97-AF65-F5344CB8AC3E}">
        <p14:creationId xmlns:p14="http://schemas.microsoft.com/office/powerpoint/2010/main" val="423745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21"/>
          <p:cNvSpPr>
            <a:spLocks noGrp="1" noChangeArrowheads="1"/>
          </p:cNvSpPr>
          <p:nvPr>
            <p:ph type="sldNum" sz="quarter" idx="12"/>
          </p:nvPr>
        </p:nvSpPr>
        <p:spPr>
          <a:ln/>
        </p:spPr>
        <p:txBody>
          <a:bodyPr/>
          <a:lstStyle>
            <a:lvl1pPr>
              <a:defRPr/>
            </a:lvl1pPr>
          </a:lstStyle>
          <a:p>
            <a:pPr>
              <a:defRPr/>
            </a:pPr>
            <a:fld id="{7C9C358A-A6C2-4921-8A0A-AD1775983E9D}" type="slidenum">
              <a:rPr lang="pt-BR" altLang="pt-BR"/>
              <a:pPr>
                <a:defRPr/>
              </a:pPr>
              <a:t>‹nº›</a:t>
            </a:fld>
            <a:endParaRPr lang="pt-BR" altLang="pt-BR"/>
          </a:p>
        </p:txBody>
      </p:sp>
    </p:spTree>
    <p:extLst>
      <p:ext uri="{BB962C8B-B14F-4D97-AF65-F5344CB8AC3E}">
        <p14:creationId xmlns:p14="http://schemas.microsoft.com/office/powerpoint/2010/main" val="356696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8"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9" name="Rectangle 21"/>
          <p:cNvSpPr>
            <a:spLocks noGrp="1" noChangeArrowheads="1"/>
          </p:cNvSpPr>
          <p:nvPr>
            <p:ph type="sldNum" sz="quarter" idx="12"/>
          </p:nvPr>
        </p:nvSpPr>
        <p:spPr>
          <a:ln/>
        </p:spPr>
        <p:txBody>
          <a:bodyPr/>
          <a:lstStyle>
            <a:lvl1pPr>
              <a:defRPr/>
            </a:lvl1pPr>
          </a:lstStyle>
          <a:p>
            <a:pPr>
              <a:defRPr/>
            </a:pPr>
            <a:fld id="{99F6B9CA-5C19-47EC-9AB7-EC479DE4119E}" type="slidenum">
              <a:rPr lang="pt-BR" altLang="pt-BR"/>
              <a:pPr>
                <a:defRPr/>
              </a:pPr>
              <a:t>‹nº›</a:t>
            </a:fld>
            <a:endParaRPr lang="pt-BR" altLang="pt-BR"/>
          </a:p>
        </p:txBody>
      </p:sp>
    </p:spTree>
    <p:extLst>
      <p:ext uri="{BB962C8B-B14F-4D97-AF65-F5344CB8AC3E}">
        <p14:creationId xmlns:p14="http://schemas.microsoft.com/office/powerpoint/2010/main" val="255784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4"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5" name="Rectangle 21"/>
          <p:cNvSpPr>
            <a:spLocks noGrp="1" noChangeArrowheads="1"/>
          </p:cNvSpPr>
          <p:nvPr>
            <p:ph type="sldNum" sz="quarter" idx="12"/>
          </p:nvPr>
        </p:nvSpPr>
        <p:spPr>
          <a:ln/>
        </p:spPr>
        <p:txBody>
          <a:bodyPr/>
          <a:lstStyle>
            <a:lvl1pPr>
              <a:defRPr/>
            </a:lvl1pPr>
          </a:lstStyle>
          <a:p>
            <a:pPr>
              <a:defRPr/>
            </a:pPr>
            <a:fld id="{A477A7B1-2DF6-4373-A403-D1C12B91F811}" type="slidenum">
              <a:rPr lang="pt-BR" altLang="pt-BR"/>
              <a:pPr>
                <a:defRPr/>
              </a:pPr>
              <a:t>‹nº›</a:t>
            </a:fld>
            <a:endParaRPr lang="pt-BR" altLang="pt-BR"/>
          </a:p>
        </p:txBody>
      </p:sp>
    </p:spTree>
    <p:extLst>
      <p:ext uri="{BB962C8B-B14F-4D97-AF65-F5344CB8AC3E}">
        <p14:creationId xmlns:p14="http://schemas.microsoft.com/office/powerpoint/2010/main" val="403226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3"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4" name="Rectangle 21"/>
          <p:cNvSpPr>
            <a:spLocks noGrp="1" noChangeArrowheads="1"/>
          </p:cNvSpPr>
          <p:nvPr>
            <p:ph type="sldNum" sz="quarter" idx="12"/>
          </p:nvPr>
        </p:nvSpPr>
        <p:spPr>
          <a:ln/>
        </p:spPr>
        <p:txBody>
          <a:bodyPr/>
          <a:lstStyle>
            <a:lvl1pPr>
              <a:defRPr/>
            </a:lvl1pPr>
          </a:lstStyle>
          <a:p>
            <a:pPr>
              <a:defRPr/>
            </a:pPr>
            <a:fld id="{3D9FAE54-828D-4E21-A8DC-69CECA6091EC}" type="slidenum">
              <a:rPr lang="pt-BR" altLang="pt-BR"/>
              <a:pPr>
                <a:defRPr/>
              </a:pPr>
              <a:t>‹nº›</a:t>
            </a:fld>
            <a:endParaRPr lang="pt-BR" altLang="pt-BR"/>
          </a:p>
        </p:txBody>
      </p:sp>
    </p:spTree>
    <p:extLst>
      <p:ext uri="{BB962C8B-B14F-4D97-AF65-F5344CB8AC3E}">
        <p14:creationId xmlns:p14="http://schemas.microsoft.com/office/powerpoint/2010/main" val="17150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21"/>
          <p:cNvSpPr>
            <a:spLocks noGrp="1" noChangeArrowheads="1"/>
          </p:cNvSpPr>
          <p:nvPr>
            <p:ph type="sldNum" sz="quarter" idx="12"/>
          </p:nvPr>
        </p:nvSpPr>
        <p:spPr>
          <a:ln/>
        </p:spPr>
        <p:txBody>
          <a:bodyPr/>
          <a:lstStyle>
            <a:lvl1pPr>
              <a:defRPr/>
            </a:lvl1pPr>
          </a:lstStyle>
          <a:p>
            <a:pPr>
              <a:defRPr/>
            </a:pPr>
            <a:fld id="{26DFC842-9929-42EF-A622-5C1CC5FF6147}" type="slidenum">
              <a:rPr lang="pt-BR" altLang="pt-BR"/>
              <a:pPr>
                <a:defRPr/>
              </a:pPr>
              <a:t>‹nº›</a:t>
            </a:fld>
            <a:endParaRPr lang="pt-BR" altLang="pt-BR"/>
          </a:p>
        </p:txBody>
      </p:sp>
    </p:spTree>
    <p:extLst>
      <p:ext uri="{BB962C8B-B14F-4D97-AF65-F5344CB8AC3E}">
        <p14:creationId xmlns:p14="http://schemas.microsoft.com/office/powerpoint/2010/main" val="2815103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Rectangle 19"/>
          <p:cNvSpPr>
            <a:spLocks noGrp="1" noChangeArrowheads="1"/>
          </p:cNvSpPr>
          <p:nvPr>
            <p:ph type="dt" sz="half" idx="10"/>
          </p:nvPr>
        </p:nvSpPr>
        <p:spPr>
          <a:ln/>
        </p:spPr>
        <p:txBody>
          <a:bodyPr/>
          <a:lstStyle>
            <a:lvl1pPr>
              <a:defRPr/>
            </a:lvl1pPr>
          </a:lstStyle>
          <a:p>
            <a:pPr>
              <a:defRPr/>
            </a:pPr>
            <a:endParaRPr lang="pt-BR" altLang="pt-BR"/>
          </a:p>
        </p:txBody>
      </p:sp>
      <p:sp>
        <p:nvSpPr>
          <p:cNvPr id="6" name="Rectangle 20"/>
          <p:cNvSpPr>
            <a:spLocks noGrp="1" noChangeArrowheads="1"/>
          </p:cNvSpPr>
          <p:nvPr>
            <p:ph type="ftr" sz="quarter" idx="11"/>
          </p:nvPr>
        </p:nvSpPr>
        <p:spPr>
          <a:ln/>
        </p:spPr>
        <p:txBody>
          <a:bodyPr/>
          <a:lstStyle>
            <a:lvl1pPr>
              <a:defRPr/>
            </a:lvl1pPr>
          </a:lstStyle>
          <a:p>
            <a:pPr>
              <a:defRPr/>
            </a:pPr>
            <a:endParaRPr lang="pt-BR" altLang="pt-BR"/>
          </a:p>
        </p:txBody>
      </p:sp>
      <p:sp>
        <p:nvSpPr>
          <p:cNvPr id="7" name="Rectangle 21"/>
          <p:cNvSpPr>
            <a:spLocks noGrp="1" noChangeArrowheads="1"/>
          </p:cNvSpPr>
          <p:nvPr>
            <p:ph type="sldNum" sz="quarter" idx="12"/>
          </p:nvPr>
        </p:nvSpPr>
        <p:spPr>
          <a:ln/>
        </p:spPr>
        <p:txBody>
          <a:bodyPr/>
          <a:lstStyle>
            <a:lvl1pPr>
              <a:defRPr/>
            </a:lvl1pPr>
          </a:lstStyle>
          <a:p>
            <a:pPr>
              <a:defRPr/>
            </a:pPr>
            <a:fld id="{351BD931-CF20-4ED6-AF31-2319935C4C69}" type="slidenum">
              <a:rPr lang="pt-BR" altLang="pt-BR"/>
              <a:pPr>
                <a:defRPr/>
              </a:pPr>
              <a:t>‹nº›</a:t>
            </a:fld>
            <a:endParaRPr lang="pt-BR" altLang="pt-BR"/>
          </a:p>
        </p:txBody>
      </p:sp>
    </p:spTree>
    <p:extLst>
      <p:ext uri="{BB962C8B-B14F-4D97-AF65-F5344CB8AC3E}">
        <p14:creationId xmlns:p14="http://schemas.microsoft.com/office/powerpoint/2010/main" val="2311972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FF"/>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795 w 2780"/>
                <a:gd name="T1" fmla="*/ 18 h 953"/>
                <a:gd name="T2" fmla="*/ 2705 w 2780"/>
                <a:gd name="T3" fmla="*/ 24 h 953"/>
                <a:gd name="T4" fmla="*/ 2638 w 2780"/>
                <a:gd name="T5" fmla="*/ 102 h 953"/>
                <a:gd name="T6" fmla="*/ 2535 w 2780"/>
                <a:gd name="T7" fmla="*/ 156 h 953"/>
                <a:gd name="T8" fmla="*/ 2529 w 2780"/>
                <a:gd name="T9" fmla="*/ 222 h 953"/>
                <a:gd name="T10" fmla="*/ 2511 w 2780"/>
                <a:gd name="T11" fmla="*/ 246 h 953"/>
                <a:gd name="T12" fmla="*/ 2493 w 2780"/>
                <a:gd name="T13" fmla="*/ 252 h 953"/>
                <a:gd name="T14" fmla="*/ 2421 w 2780"/>
                <a:gd name="T15" fmla="*/ 210 h 953"/>
                <a:gd name="T16" fmla="*/ 2281 w 2780"/>
                <a:gd name="T17" fmla="*/ 192 h 953"/>
                <a:gd name="T18" fmla="*/ 2257 w 2780"/>
                <a:gd name="T19" fmla="*/ 186 h 953"/>
                <a:gd name="T20" fmla="*/ 2239 w 2780"/>
                <a:gd name="T21" fmla="*/ 192 h 953"/>
                <a:gd name="T22" fmla="*/ 2167 w 2780"/>
                <a:gd name="T23" fmla="*/ 228 h 953"/>
                <a:gd name="T24" fmla="*/ 2131 w 2780"/>
                <a:gd name="T25" fmla="*/ 240 h 953"/>
                <a:gd name="T26" fmla="*/ 2107 w 2780"/>
                <a:gd name="T27" fmla="*/ 246 h 953"/>
                <a:gd name="T28" fmla="*/ 2095 w 2780"/>
                <a:gd name="T29" fmla="*/ 258 h 953"/>
                <a:gd name="T30" fmla="*/ 2095 w 2780"/>
                <a:gd name="T31" fmla="*/ 276 h 953"/>
                <a:gd name="T32" fmla="*/ 2072 w 2780"/>
                <a:gd name="T33" fmla="*/ 300 h 953"/>
                <a:gd name="T34" fmla="*/ 2054 w 2780"/>
                <a:gd name="T35" fmla="*/ 312 h 953"/>
                <a:gd name="T36" fmla="*/ 2042 w 2780"/>
                <a:gd name="T37" fmla="*/ 324 h 953"/>
                <a:gd name="T38" fmla="*/ 2030 w 2780"/>
                <a:gd name="T39" fmla="*/ 336 h 953"/>
                <a:gd name="T40" fmla="*/ 1997 w 2780"/>
                <a:gd name="T41" fmla="*/ 342 h 953"/>
                <a:gd name="T42" fmla="*/ 1931 w 2780"/>
                <a:gd name="T43" fmla="*/ 336 h 953"/>
                <a:gd name="T44" fmla="*/ 1895 w 2780"/>
                <a:gd name="T45" fmla="*/ 330 h 953"/>
                <a:gd name="T46" fmla="*/ 1883 w 2780"/>
                <a:gd name="T47" fmla="*/ 342 h 953"/>
                <a:gd name="T48" fmla="*/ 1871 w 2780"/>
                <a:gd name="T49" fmla="*/ 354 h 953"/>
                <a:gd name="T50" fmla="*/ 1841 w 2780"/>
                <a:gd name="T51" fmla="*/ 360 h 953"/>
                <a:gd name="T52" fmla="*/ 1782 w 2780"/>
                <a:gd name="T53" fmla="*/ 342 h 953"/>
                <a:gd name="T54" fmla="*/ 1758 w 2780"/>
                <a:gd name="T55" fmla="*/ 342 h 953"/>
                <a:gd name="T56" fmla="*/ 1734 w 2780"/>
                <a:gd name="T57" fmla="*/ 354 h 953"/>
                <a:gd name="T58" fmla="*/ 1671 w 2780"/>
                <a:gd name="T59" fmla="*/ 425 h 953"/>
                <a:gd name="T60" fmla="*/ 1629 w 2780"/>
                <a:gd name="T61" fmla="*/ 569 h 953"/>
                <a:gd name="T62" fmla="*/ 1629 w 2780"/>
                <a:gd name="T63" fmla="*/ 593 h 953"/>
                <a:gd name="T64" fmla="*/ 1635 w 2780"/>
                <a:gd name="T65" fmla="*/ 641 h 953"/>
                <a:gd name="T66" fmla="*/ 1653 w 2780"/>
                <a:gd name="T67" fmla="*/ 659 h 953"/>
                <a:gd name="T68" fmla="*/ 1647 w 2780"/>
                <a:gd name="T69" fmla="*/ 671 h 953"/>
                <a:gd name="T70" fmla="*/ 1635 w 2780"/>
                <a:gd name="T71" fmla="*/ 683 h 953"/>
                <a:gd name="T72" fmla="*/ 1557 w 2780"/>
                <a:gd name="T73" fmla="*/ 689 h 953"/>
                <a:gd name="T74" fmla="*/ 1480 w 2780"/>
                <a:gd name="T75" fmla="*/ 629 h 953"/>
                <a:gd name="T76" fmla="*/ 1345 w 2780"/>
                <a:gd name="T77" fmla="*/ 587 h 953"/>
                <a:gd name="T78" fmla="*/ 1196 w 2780"/>
                <a:gd name="T79" fmla="*/ 671 h 953"/>
                <a:gd name="T80" fmla="*/ 1025 w 2780"/>
                <a:gd name="T81" fmla="*/ 731 h 953"/>
                <a:gd name="T82" fmla="*/ 822 w 2780"/>
                <a:gd name="T83" fmla="*/ 743 h 953"/>
                <a:gd name="T84" fmla="*/ 634 w 2780"/>
                <a:gd name="T85" fmla="*/ 701 h 953"/>
                <a:gd name="T86" fmla="*/ 574 w 2780"/>
                <a:gd name="T87" fmla="*/ 695 h 953"/>
                <a:gd name="T88" fmla="*/ 562 w 2780"/>
                <a:gd name="T89" fmla="*/ 701 h 953"/>
                <a:gd name="T90" fmla="*/ 526 w 2780"/>
                <a:gd name="T91" fmla="*/ 731 h 953"/>
                <a:gd name="T92" fmla="*/ 439 w 2780"/>
                <a:gd name="T93" fmla="*/ 809 h 953"/>
                <a:gd name="T94" fmla="*/ 409 w 2780"/>
                <a:gd name="T95" fmla="*/ 821 h 953"/>
                <a:gd name="T96" fmla="*/ 385 w 2780"/>
                <a:gd name="T97" fmla="*/ 821 h 953"/>
                <a:gd name="T98" fmla="*/ 338 w 2780"/>
                <a:gd name="T99" fmla="*/ 827 h 953"/>
                <a:gd name="T100" fmla="*/ 212 w 2780"/>
                <a:gd name="T101" fmla="*/ 851 h 953"/>
                <a:gd name="T102" fmla="*/ 176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07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pt-BR"/>
            </a:p>
          </p:txBody>
        </p:sp>
        <p:sp>
          <p:nvSpPr>
            <p:cNvPr id="12292"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3"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4"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5"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6"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7"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8"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299"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300"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301"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302"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303"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304"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sp>
          <p:nvSpPr>
            <p:cNvPr id="12305"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eaLnBrk="1" hangingPunct="1">
                <a:defRPr/>
              </a:pPr>
              <a:endParaRPr lang="pt-BR"/>
            </a:p>
          </p:txBody>
        </p:sp>
      </p:grpSp>
      <p:sp>
        <p:nvSpPr>
          <p:cNvPr id="12306"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pt-BR" altLang="pt-BR" smtClean="0"/>
              <a:t>Clique para editar o estilo do título mestre</a:t>
            </a:r>
          </a:p>
        </p:txBody>
      </p:sp>
      <p:sp>
        <p:nvSpPr>
          <p:cNvPr id="12307"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pt-BR" altLang="pt-BR"/>
          </a:p>
        </p:txBody>
      </p:sp>
      <p:sp>
        <p:nvSpPr>
          <p:cNvPr id="12308"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pt-BR" altLang="pt-BR"/>
          </a:p>
        </p:txBody>
      </p:sp>
      <p:sp>
        <p:nvSpPr>
          <p:cNvPr id="12309"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EC910E70-B89F-484A-93DC-16044CE70B88}" type="slidenum">
              <a:rPr lang="pt-BR" altLang="pt-BR"/>
              <a:pPr>
                <a:defRPr/>
              </a:pPr>
              <a:t>‹nº›</a:t>
            </a:fld>
            <a:endParaRPr lang="pt-BR" altLang="pt-BR"/>
          </a:p>
        </p:txBody>
      </p:sp>
      <p:sp>
        <p:nvSpPr>
          <p:cNvPr id="1231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u"/>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u"/>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70000"/>
        <a:buFont typeface="Wingdings" panose="05000000000000000000" pitchFamily="2" charset="2"/>
        <a:buChar char="u"/>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1628800"/>
            <a:ext cx="7772400" cy="4103688"/>
          </a:xfrm>
        </p:spPr>
        <p:txBody>
          <a:bodyPr/>
          <a:lstStyle/>
          <a:p>
            <a:pPr eaLnBrk="1" hangingPunct="1"/>
            <a:r>
              <a:rPr lang="pt-BR" altLang="pt-BR" sz="3600" b="1" smtClean="0">
                <a:solidFill>
                  <a:schemeClr val="bg1"/>
                </a:solidFill>
                <a:effectLst/>
                <a:latin typeface="Book Antiqua" panose="02040602050305030304" pitchFamily="18" charset="0"/>
              </a:rPr>
              <a:t>Sociologia Política</a:t>
            </a:r>
            <a:r>
              <a:rPr lang="pt-BR" altLang="pt-BR" sz="3600" smtClean="0">
                <a:solidFill>
                  <a:schemeClr val="bg1"/>
                </a:solidFill>
                <a:effectLst/>
                <a:latin typeface="Book Antiqua" panose="02040602050305030304" pitchFamily="18" charset="0"/>
              </a:rPr>
              <a:t/>
            </a:r>
            <a:br>
              <a:rPr lang="pt-BR" altLang="pt-BR" sz="3600" smtClean="0">
                <a:solidFill>
                  <a:schemeClr val="bg1"/>
                </a:solidFill>
                <a:effectLst/>
                <a:latin typeface="Book Antiqua" panose="02040602050305030304" pitchFamily="18" charset="0"/>
              </a:rPr>
            </a:br>
            <a:r>
              <a:rPr lang="pt-BR" altLang="pt-BR" sz="3600" smtClean="0">
                <a:solidFill>
                  <a:schemeClr val="bg1"/>
                </a:solidFill>
                <a:effectLst/>
                <a:latin typeface="Book Antiqua" panose="02040602050305030304" pitchFamily="18" charset="0"/>
              </a:rPr>
              <a:t/>
            </a:r>
            <a:br>
              <a:rPr lang="pt-BR" altLang="pt-BR" sz="3600" smtClean="0">
                <a:solidFill>
                  <a:schemeClr val="bg1"/>
                </a:solidFill>
                <a:effectLst/>
                <a:latin typeface="Book Antiqua" panose="02040602050305030304" pitchFamily="18" charset="0"/>
              </a:rPr>
            </a:br>
            <a:r>
              <a:rPr lang="pt-BR" altLang="pt-BR" sz="2000" smtClean="0">
                <a:solidFill>
                  <a:schemeClr val="bg1"/>
                </a:solidFill>
                <a:effectLst/>
                <a:latin typeface="Book Antiqua" panose="02040602050305030304" pitchFamily="18" charset="0"/>
              </a:rPr>
              <a:t>Prof. Dr. André Zanetic</a:t>
            </a:r>
            <a:br>
              <a:rPr lang="pt-BR" altLang="pt-BR" sz="2000" smtClean="0">
                <a:solidFill>
                  <a:schemeClr val="bg1"/>
                </a:solidFill>
                <a:effectLst/>
                <a:latin typeface="Book Antiqua" panose="02040602050305030304" pitchFamily="18" charset="0"/>
              </a:rPr>
            </a:br>
            <a:r>
              <a:rPr lang="pt-BR" altLang="pt-BR" sz="2000" smtClean="0">
                <a:solidFill>
                  <a:schemeClr val="bg1"/>
                </a:solidFill>
                <a:effectLst/>
                <a:latin typeface="Book Antiqua" panose="02040602050305030304" pitchFamily="18" charset="0"/>
              </a:rPr>
              <a:t/>
            </a:r>
            <a:br>
              <a:rPr lang="pt-BR" altLang="pt-BR" sz="2000" smtClean="0">
                <a:solidFill>
                  <a:schemeClr val="bg1"/>
                </a:solidFill>
                <a:effectLst/>
                <a:latin typeface="Book Antiqua" panose="02040602050305030304" pitchFamily="18" charset="0"/>
              </a:rPr>
            </a:br>
            <a:r>
              <a:rPr lang="pt-BR" altLang="pt-BR" sz="2000" smtClean="0">
                <a:solidFill>
                  <a:schemeClr val="bg1"/>
                </a:solidFill>
                <a:effectLst/>
                <a:latin typeface="Book Antiqua" panose="02040602050305030304" pitchFamily="18" charset="0"/>
              </a:rPr>
              <a:t/>
            </a:r>
            <a:br>
              <a:rPr lang="pt-BR" altLang="pt-BR" sz="2000" smtClean="0">
                <a:solidFill>
                  <a:schemeClr val="bg1"/>
                </a:solidFill>
                <a:effectLst/>
                <a:latin typeface="Book Antiqua" panose="02040602050305030304" pitchFamily="18" charset="0"/>
              </a:rPr>
            </a:br>
            <a:r>
              <a:rPr lang="pt-BR" altLang="pt-BR" sz="2000" smtClean="0">
                <a:solidFill>
                  <a:schemeClr val="bg1"/>
                </a:solidFill>
                <a:effectLst/>
                <a:latin typeface="Book Antiqua" panose="02040602050305030304" pitchFamily="18" charset="0"/>
              </a:rPr>
              <a:t/>
            </a:r>
            <a:br>
              <a:rPr lang="pt-BR" altLang="pt-BR" sz="2000" smtClean="0">
                <a:solidFill>
                  <a:schemeClr val="bg1"/>
                </a:solidFill>
                <a:effectLst/>
                <a:latin typeface="Book Antiqua" panose="02040602050305030304" pitchFamily="18" charset="0"/>
              </a:rPr>
            </a:br>
            <a:r>
              <a:rPr lang="pt-BR" altLang="pt-BR" sz="2000" b="1" smtClean="0">
                <a:solidFill>
                  <a:schemeClr val="bg1"/>
                </a:solidFill>
                <a:effectLst/>
                <a:latin typeface="Book Antiqua" panose="02040602050305030304" pitchFamily="18" charset="0"/>
              </a:rPr>
              <a:t>Aula Anthony Giddens</a:t>
            </a:r>
            <a:br>
              <a:rPr lang="pt-BR" altLang="pt-BR" sz="2000" b="1" smtClean="0">
                <a:solidFill>
                  <a:schemeClr val="bg1"/>
                </a:solidFill>
                <a:effectLst/>
                <a:latin typeface="Book Antiqua" panose="02040602050305030304" pitchFamily="18" charset="0"/>
              </a:rPr>
            </a:br>
            <a:r>
              <a:rPr lang="pt-BR" altLang="pt-BR" sz="2000" b="1" smtClean="0">
                <a:solidFill>
                  <a:schemeClr val="bg1"/>
                </a:solidFill>
                <a:effectLst/>
                <a:latin typeface="Book Antiqua" panose="02040602050305030304" pitchFamily="18" charset="0"/>
              </a:rPr>
              <a:t>Estado Nação e Globalização </a:t>
            </a:r>
            <a:r>
              <a:rPr lang="pt-BR" altLang="pt-BR" sz="3600" smtClean="0">
                <a:solidFill>
                  <a:schemeClr val="bg1"/>
                </a:solidFill>
                <a:effectLst/>
                <a:latin typeface="Book Antiqua" panose="02040602050305030304" pitchFamily="18" charset="0"/>
              </a:rPr>
              <a:t/>
            </a:r>
            <a:br>
              <a:rPr lang="pt-BR" altLang="pt-BR" sz="3600" smtClean="0">
                <a:solidFill>
                  <a:schemeClr val="bg1"/>
                </a:solidFill>
                <a:effectLst/>
                <a:latin typeface="Book Antiqua" panose="02040602050305030304" pitchFamily="18" charset="0"/>
              </a:rPr>
            </a:br>
            <a:r>
              <a:rPr lang="pt-BR" altLang="pt-BR" sz="3600" smtClean="0">
                <a:solidFill>
                  <a:schemeClr val="bg1"/>
                </a:solidFill>
                <a:effectLst/>
                <a:latin typeface="Book Antiqua" panose="02040602050305030304" pitchFamily="18" charset="0"/>
              </a:rPr>
              <a:t/>
            </a:r>
            <a:br>
              <a:rPr lang="pt-BR" altLang="pt-BR" sz="3600" smtClean="0">
                <a:solidFill>
                  <a:schemeClr val="bg1"/>
                </a:solidFill>
                <a:effectLst/>
                <a:latin typeface="Book Antiqua" panose="02040602050305030304" pitchFamily="18" charset="0"/>
              </a:rPr>
            </a:br>
            <a:r>
              <a:rPr lang="pt-BR" altLang="pt-BR" sz="1800" smtClean="0">
                <a:solidFill>
                  <a:schemeClr val="bg1"/>
                </a:solidFill>
                <a:effectLst/>
                <a:latin typeface="Book Antiqua" panose="02040602050305030304" pitchFamily="18" charset="0"/>
              </a:rPr>
              <a:t>(Cap. 10 - “Estados Nação no Sistema Estatal Global” In: O Estado Nação e a Violência, primeira edição – 1985)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lnSpc>
                <a:spcPct val="80000"/>
              </a:lnSpc>
            </a:pPr>
            <a:r>
              <a:rPr lang="pt-BR" altLang="pt-BR" sz="2400" smtClean="0">
                <a:solidFill>
                  <a:schemeClr val="bg1"/>
                </a:solidFill>
                <a:effectLst/>
                <a:latin typeface="Book Antiqua" panose="02040602050305030304" pitchFamily="18" charset="0"/>
              </a:rPr>
              <a:t>Ambos fazem parte do mesmo contexto, o capitalismo contemporâneo;</a:t>
            </a:r>
          </a:p>
          <a:p>
            <a:pPr eaLnBrk="1" hangingPunct="1">
              <a:lnSpc>
                <a:spcPct val="80000"/>
              </a:lnSpc>
            </a:pPr>
            <a:endParaRPr lang="pt-BR" altLang="pt-BR" sz="2400" smtClean="0">
              <a:solidFill>
                <a:schemeClr val="bg1"/>
              </a:solidFill>
              <a:effectLst/>
              <a:latin typeface="Book Antiqua" panose="02040602050305030304" pitchFamily="18" charset="0"/>
            </a:endParaRPr>
          </a:p>
          <a:p>
            <a:pPr eaLnBrk="1" hangingPunct="1">
              <a:lnSpc>
                <a:spcPct val="80000"/>
              </a:lnSpc>
            </a:pPr>
            <a:r>
              <a:rPr lang="pt-BR" altLang="pt-BR" sz="2400" smtClean="0">
                <a:solidFill>
                  <a:schemeClr val="bg1"/>
                </a:solidFill>
                <a:effectLst/>
                <a:latin typeface="Book Antiqua" panose="02040602050305030304" pitchFamily="18" charset="0"/>
              </a:rPr>
              <a:t>Globalização (econômica) = estágio atual do desenvolvimento capitalista;</a:t>
            </a:r>
          </a:p>
          <a:p>
            <a:pPr eaLnBrk="1" hangingPunct="1">
              <a:lnSpc>
                <a:spcPct val="80000"/>
              </a:lnSpc>
            </a:pPr>
            <a:endParaRPr lang="pt-BR" altLang="pt-BR" sz="2400" smtClean="0">
              <a:solidFill>
                <a:schemeClr val="bg1"/>
              </a:solidFill>
              <a:effectLst/>
              <a:latin typeface="Book Antiqua" panose="02040602050305030304" pitchFamily="18" charset="0"/>
            </a:endParaRPr>
          </a:p>
          <a:p>
            <a:pPr eaLnBrk="1" hangingPunct="1">
              <a:lnSpc>
                <a:spcPct val="80000"/>
              </a:lnSpc>
            </a:pPr>
            <a:r>
              <a:rPr lang="pt-BR" altLang="pt-BR" sz="2400" smtClean="0">
                <a:solidFill>
                  <a:schemeClr val="bg1"/>
                </a:solidFill>
                <a:effectLst/>
                <a:latin typeface="Book Antiqua" panose="02040602050305030304" pitchFamily="18" charset="0"/>
              </a:rPr>
              <a:t>Estados-Nação = unidade política territorial específica desse sistema econômico;</a:t>
            </a:r>
          </a:p>
          <a:p>
            <a:pPr eaLnBrk="1" hangingPunct="1">
              <a:lnSpc>
                <a:spcPct val="80000"/>
              </a:lnSpc>
            </a:pPr>
            <a:endParaRPr lang="pt-BR" altLang="pt-BR" sz="2400" smtClean="0">
              <a:solidFill>
                <a:schemeClr val="bg1"/>
              </a:solidFill>
              <a:effectLst/>
              <a:latin typeface="Book Antiqua" panose="02040602050305030304" pitchFamily="18" charset="0"/>
            </a:endParaRPr>
          </a:p>
          <a:p>
            <a:pPr eaLnBrk="1" hangingPunct="1">
              <a:lnSpc>
                <a:spcPct val="80000"/>
              </a:lnSpc>
            </a:pPr>
            <a:r>
              <a:rPr lang="pt-BR" altLang="pt-BR" sz="2400" smtClean="0">
                <a:solidFill>
                  <a:schemeClr val="bg1"/>
                </a:solidFill>
                <a:effectLst/>
                <a:latin typeface="Book Antiqua" panose="02040602050305030304" pitchFamily="18" charset="0"/>
              </a:rPr>
              <a:t>Os Estados-Nação se originam, em realidade, da evolução do mundo capitalista, e de fato constituem a unidade principal que sustenta o sistema econômico, inclusive sob a globalização.</a:t>
            </a:r>
          </a:p>
          <a:p>
            <a:pPr eaLnBrk="1" hangingPunct="1">
              <a:lnSpc>
                <a:spcPct val="80000"/>
              </a:lnSpc>
            </a:pPr>
            <a:endParaRPr lang="pt-BR" altLang="pt-BR" sz="2400" smtClean="0">
              <a:solidFill>
                <a:schemeClr val="bg1"/>
              </a:solidFill>
              <a:effectLst/>
              <a:latin typeface="Book Antiqua" panose="02040602050305030304" pitchFamily="18" charset="0"/>
            </a:endParaRPr>
          </a:p>
        </p:txBody>
      </p:sp>
      <p:sp>
        <p:nvSpPr>
          <p:cNvPr id="12291" name="Rectangle 5"/>
          <p:cNvSpPr>
            <a:spLocks noChangeArrowheads="1"/>
          </p:cNvSpPr>
          <p:nvPr/>
        </p:nvSpPr>
        <p:spPr bwMode="auto">
          <a:xfrm>
            <a:off x="457200" y="476250"/>
            <a:ext cx="77724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eaLnBrk="1" hangingPunct="1">
              <a:lnSpc>
                <a:spcPct val="80000"/>
              </a:lnSpc>
              <a:spcBef>
                <a:spcPct val="0"/>
              </a:spcBef>
              <a:buClrTx/>
              <a:buSzTx/>
              <a:buFontTx/>
              <a:buNone/>
            </a:pPr>
            <a:r>
              <a:rPr lang="pt-BR" altLang="pt-BR" sz="2800" b="1" dirty="0">
                <a:solidFill>
                  <a:schemeClr val="bg1"/>
                </a:solidFill>
                <a:latin typeface="Book Antiqua" panose="02040602050305030304" pitchFamily="18" charset="0"/>
              </a:rPr>
              <a:t>Outra visão: não há contradição entre Estado Nação e Globalização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573088" y="1196975"/>
            <a:ext cx="7416800" cy="4789488"/>
          </a:xfrm>
        </p:spPr>
        <p:txBody>
          <a:bodyPr/>
          <a:lstStyle/>
          <a:p>
            <a:pPr eaLnBrk="1" hangingPunct="1">
              <a:lnSpc>
                <a:spcPct val="80000"/>
              </a:lnSpc>
              <a:defRPr/>
            </a:pPr>
            <a:r>
              <a:rPr lang="pt-BR" altLang="pt-BR" sz="2200" dirty="0" smtClean="0">
                <a:solidFill>
                  <a:schemeClr val="bg1"/>
                </a:solidFill>
                <a:effectLst/>
                <a:latin typeface="Book Antiqua" panose="02040602050305030304" pitchFamily="18" charset="0"/>
              </a:rPr>
              <a:t>Pode-se identificar, no plano político, a organização de um Sistema político global que é reflexo do processo de consolidação da globalização econômica;</a:t>
            </a:r>
          </a:p>
          <a:p>
            <a:pPr eaLnBrk="1" hangingPunct="1">
              <a:lnSpc>
                <a:spcPct val="80000"/>
              </a:lnSpc>
              <a:defRPr/>
            </a:pPr>
            <a:endParaRPr lang="pt-BR" altLang="pt-BR" sz="2200" dirty="0" smtClean="0">
              <a:solidFill>
                <a:schemeClr val="bg1"/>
              </a:solidFill>
              <a:effectLst/>
              <a:latin typeface="Book Antiqua" panose="02040602050305030304" pitchFamily="18" charset="0"/>
            </a:endParaRPr>
          </a:p>
          <a:p>
            <a:pPr eaLnBrk="1" hangingPunct="1">
              <a:lnSpc>
                <a:spcPct val="80000"/>
              </a:lnSpc>
              <a:defRPr/>
            </a:pPr>
            <a:r>
              <a:rPr lang="pt-BR" altLang="pt-BR" sz="2200" dirty="0" smtClean="0">
                <a:solidFill>
                  <a:schemeClr val="bg1"/>
                </a:solidFill>
                <a:effectLst/>
                <a:latin typeface="Book Antiqua" panose="02040602050305030304" pitchFamily="18" charset="0"/>
              </a:rPr>
              <a:t>Para uns, esse Sistema atua de forma a minimizar os impactos amplamente negativos da globalização, atuando no sentido de equacionar e minimizar os problemas e disfunções do próprio sistema;</a:t>
            </a:r>
          </a:p>
          <a:p>
            <a:pPr eaLnBrk="1" hangingPunct="1">
              <a:lnSpc>
                <a:spcPct val="80000"/>
              </a:lnSpc>
              <a:defRPr/>
            </a:pPr>
            <a:endParaRPr lang="pt-BR" altLang="pt-BR" sz="2200" dirty="0" smtClean="0">
              <a:solidFill>
                <a:schemeClr val="bg1"/>
              </a:solidFill>
              <a:effectLst/>
              <a:latin typeface="Book Antiqua" panose="02040602050305030304" pitchFamily="18" charset="0"/>
            </a:endParaRPr>
          </a:p>
          <a:p>
            <a:pPr eaLnBrk="1" hangingPunct="1">
              <a:lnSpc>
                <a:spcPct val="80000"/>
              </a:lnSpc>
              <a:defRPr/>
            </a:pPr>
            <a:r>
              <a:rPr lang="pt-BR" altLang="pt-BR" sz="2200" dirty="0" smtClean="0">
                <a:solidFill>
                  <a:schemeClr val="bg1"/>
                </a:solidFill>
                <a:effectLst/>
                <a:latin typeface="Book Antiqua" panose="02040602050305030304" pitchFamily="18" charset="0"/>
              </a:rPr>
              <a:t>É </a:t>
            </a:r>
            <a:r>
              <a:rPr lang="pt-BR" altLang="pt-BR" sz="2200" smtClean="0">
                <a:solidFill>
                  <a:schemeClr val="bg1"/>
                </a:solidFill>
                <a:effectLst/>
                <a:latin typeface="Book Antiqua" panose="02040602050305030304" pitchFamily="18" charset="0"/>
              </a:rPr>
              <a:t>justamente sob </a:t>
            </a:r>
            <a:r>
              <a:rPr lang="pt-BR" altLang="pt-BR" sz="2200" dirty="0" smtClean="0">
                <a:solidFill>
                  <a:schemeClr val="bg1"/>
                </a:solidFill>
                <a:effectLst/>
                <a:latin typeface="Book Antiqua" panose="02040602050305030304" pitchFamily="18" charset="0"/>
              </a:rPr>
              <a:t>esse Sistema que os Estados-Nação passam a ocupar todo o planeta, e portanto é neste estágio que esta forma de organização político territorial torna-se mais universal</a:t>
            </a:r>
          </a:p>
          <a:p>
            <a:pPr eaLnBrk="1" hangingPunct="1">
              <a:lnSpc>
                <a:spcPct val="80000"/>
              </a:lnSpc>
              <a:defRPr/>
            </a:pPr>
            <a:endParaRPr lang="pt-BR" altLang="pt-BR" sz="2200" dirty="0" smtClean="0">
              <a:solidFill>
                <a:schemeClr val="bg1"/>
              </a:solidFill>
              <a:effectLst/>
              <a:latin typeface="Book Antiqua" panose="02040602050305030304" pitchFamily="18" charset="0"/>
            </a:endParaRPr>
          </a:p>
          <a:p>
            <a:pPr eaLnBrk="1" hangingPunct="1">
              <a:lnSpc>
                <a:spcPct val="80000"/>
              </a:lnSpc>
              <a:defRPr/>
            </a:pPr>
            <a:r>
              <a:rPr lang="pt-BR" altLang="pt-BR" sz="2200" dirty="0" smtClean="0">
                <a:solidFill>
                  <a:schemeClr val="bg1"/>
                </a:solidFill>
                <a:effectLst/>
                <a:latin typeface="Book Antiqua" panose="02040602050305030304" pitchFamily="18" charset="0"/>
              </a:rPr>
              <a:t>- instituições regulatórias internacionais – compostas por entidades tão variadas como as ONGs internacionais, a ONU, o Banco Mundial, a OMC e outras organizações transnacionais.</a:t>
            </a:r>
          </a:p>
          <a:p>
            <a:pPr marL="0" indent="0" eaLnBrk="1" hangingPunct="1">
              <a:lnSpc>
                <a:spcPct val="80000"/>
              </a:lnSpc>
              <a:buFont typeface="Wingdings" panose="05000000000000000000" pitchFamily="2" charset="2"/>
              <a:buNone/>
              <a:defRPr/>
            </a:pPr>
            <a:endParaRPr lang="pt-BR" altLang="pt-BR" sz="2400" dirty="0" smtClean="0">
              <a:solidFill>
                <a:schemeClr val="bg1"/>
              </a:solidFill>
              <a:effectLst/>
              <a:latin typeface="Book Antiqua" panose="02040602050305030304" pitchFamily="18" charset="0"/>
            </a:endParaRPr>
          </a:p>
        </p:txBody>
      </p:sp>
      <p:sp>
        <p:nvSpPr>
          <p:cNvPr id="13315" name="Rectangle 4"/>
          <p:cNvSpPr>
            <a:spLocks noChangeArrowheads="1"/>
          </p:cNvSpPr>
          <p:nvPr/>
        </p:nvSpPr>
        <p:spPr bwMode="auto">
          <a:xfrm>
            <a:off x="395288" y="333375"/>
            <a:ext cx="77724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0"/>
              </a:spcBef>
              <a:buClrTx/>
              <a:buSzTx/>
              <a:buFontTx/>
              <a:buNone/>
            </a:pPr>
            <a:r>
              <a:rPr lang="pt-BR" altLang="pt-BR" sz="2800" b="1">
                <a:solidFill>
                  <a:schemeClr val="bg1"/>
                </a:solidFill>
                <a:latin typeface="Book Antiqua" panose="02040602050305030304" pitchFamily="18" charset="0"/>
              </a:rPr>
              <a:t>A emergência de um Sistema Político Global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539750" y="1557338"/>
            <a:ext cx="8218488" cy="4464050"/>
          </a:xfrm>
        </p:spPr>
        <p:txBody>
          <a:bodyPr/>
          <a:lstStyle/>
          <a:p>
            <a:pPr algn="l" eaLnBrk="1" hangingPunct="1"/>
            <a:r>
              <a:rPr lang="pt-BR" altLang="pt-BR" sz="2400" b="1" u="sng" smtClean="0">
                <a:solidFill>
                  <a:schemeClr val="bg1"/>
                </a:solidFill>
                <a:effectLst/>
                <a:latin typeface="Book Antiqua" panose="02040602050305030304" pitchFamily="18" charset="0"/>
              </a:rPr>
              <a:t/>
            </a:r>
            <a:br>
              <a:rPr lang="pt-BR" altLang="pt-BR" sz="2400" b="1" u="sng"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desenvolvimento das tecnologias, fluxos de comunicação e informação muito mais significativos;</a:t>
            </a:r>
            <a:br>
              <a:rPr lang="pt-BR" altLang="pt-BR" sz="2400"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a:r>
            <a:br>
              <a:rPr lang="pt-BR" altLang="pt-BR" sz="2400"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ampla abertura comercial;</a:t>
            </a:r>
            <a:br>
              <a:rPr lang="pt-BR" altLang="pt-BR" sz="2400"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a:r>
            <a:br>
              <a:rPr lang="pt-BR" altLang="pt-BR" sz="2400"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ampliação das trocas internacionais, assim como maior abertura financeira e aumento de fluxos de capital;</a:t>
            </a:r>
            <a:br>
              <a:rPr lang="pt-BR" altLang="pt-BR" sz="2400"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a:r>
            <a:br>
              <a:rPr lang="pt-BR" altLang="pt-BR" sz="2400" smtClean="0">
                <a:solidFill>
                  <a:schemeClr val="bg1"/>
                </a:solidFill>
                <a:effectLst/>
                <a:latin typeface="Book Antiqua" panose="02040602050305030304" pitchFamily="18" charset="0"/>
              </a:rPr>
            </a:br>
            <a:r>
              <a:rPr lang="pt-BR" altLang="pt-BR" sz="2400" smtClean="0">
                <a:solidFill>
                  <a:schemeClr val="bg1"/>
                </a:solidFill>
                <a:effectLst/>
                <a:latin typeface="Book Antiqua" panose="02040602050305030304" pitchFamily="18" charset="0"/>
              </a:rPr>
              <a:t>- integração, na produção, entre as empresas multinacionais;</a:t>
            </a:r>
            <a:br>
              <a:rPr lang="pt-BR" altLang="pt-BR" sz="2400" smtClean="0">
                <a:solidFill>
                  <a:schemeClr val="bg1"/>
                </a:solidFill>
                <a:effectLst/>
                <a:latin typeface="Book Antiqua" panose="02040602050305030304" pitchFamily="18" charset="0"/>
              </a:rPr>
            </a:br>
            <a:endParaRPr lang="pt-BR" altLang="pt-BR" sz="2400" b="1" u="sng" smtClean="0">
              <a:solidFill>
                <a:schemeClr val="bg1"/>
              </a:solidFill>
              <a:effectLst/>
              <a:latin typeface="Book Antiqua" panose="02040602050305030304" pitchFamily="18" charset="0"/>
            </a:endParaRPr>
          </a:p>
        </p:txBody>
      </p:sp>
      <p:sp>
        <p:nvSpPr>
          <p:cNvPr id="14339" name="Rectangle 4"/>
          <p:cNvSpPr>
            <a:spLocks noChangeArrowheads="1"/>
          </p:cNvSpPr>
          <p:nvPr/>
        </p:nvSpPr>
        <p:spPr bwMode="auto">
          <a:xfrm>
            <a:off x="395288" y="333375"/>
            <a:ext cx="77724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algn="ctr" eaLnBrk="1" hangingPunct="1">
              <a:lnSpc>
                <a:spcPct val="90000"/>
              </a:lnSpc>
              <a:spcBef>
                <a:spcPct val="0"/>
              </a:spcBef>
              <a:buClrTx/>
              <a:buSzTx/>
              <a:buFontTx/>
              <a:buNone/>
            </a:pPr>
            <a:r>
              <a:rPr lang="pt-BR" altLang="pt-BR" sz="2800" b="1">
                <a:solidFill>
                  <a:schemeClr val="bg1"/>
                </a:solidFill>
                <a:latin typeface="Book Antiqua" panose="02040602050305030304" pitchFamily="18" charset="0"/>
              </a:rPr>
              <a:t>A emergência de um Sistema Político Global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pt-BR" altLang="pt-BR" sz="2800" b="1" dirty="0" smtClean="0">
                <a:solidFill>
                  <a:schemeClr val="bg1"/>
                </a:solidFill>
                <a:effectLst/>
                <a:latin typeface="Book Antiqua" panose="02040602050305030304" pitchFamily="18" charset="0"/>
              </a:rPr>
              <a:t>EXERCÍCIO 5</a:t>
            </a:r>
          </a:p>
        </p:txBody>
      </p:sp>
      <p:sp>
        <p:nvSpPr>
          <p:cNvPr id="10243" name="Rectangle 3"/>
          <p:cNvSpPr>
            <a:spLocks noGrp="1" noChangeArrowheads="1"/>
          </p:cNvSpPr>
          <p:nvPr>
            <p:ph type="body" idx="1"/>
          </p:nvPr>
        </p:nvSpPr>
        <p:spPr/>
        <p:txBody>
          <a:bodyPr/>
          <a:lstStyle/>
          <a:p>
            <a:pPr eaLnBrk="1" hangingPunct="1">
              <a:lnSpc>
                <a:spcPct val="80000"/>
              </a:lnSpc>
              <a:defRPr/>
            </a:pPr>
            <a:r>
              <a:rPr lang="pt-BR" altLang="pt-BR" sz="2400" dirty="0" smtClean="0">
                <a:solidFill>
                  <a:schemeClr val="bg1"/>
                </a:solidFill>
                <a:effectLst/>
                <a:latin typeface="Book Antiqua" panose="02040602050305030304" pitchFamily="18" charset="0"/>
              </a:rPr>
              <a:t>Quais as duas visões opostas apresentadas por </a:t>
            </a:r>
            <a:r>
              <a:rPr lang="pt-BR" altLang="pt-BR" sz="2400" dirty="0" err="1" smtClean="0">
                <a:solidFill>
                  <a:schemeClr val="bg1"/>
                </a:solidFill>
                <a:effectLst/>
                <a:latin typeface="Book Antiqua" panose="02040602050305030304" pitchFamily="18" charset="0"/>
              </a:rPr>
              <a:t>Giddens</a:t>
            </a:r>
            <a:r>
              <a:rPr lang="pt-BR" altLang="pt-BR" sz="2400" dirty="0" smtClean="0">
                <a:solidFill>
                  <a:schemeClr val="bg1"/>
                </a:solidFill>
                <a:effectLst/>
                <a:latin typeface="Book Antiqua" panose="02040602050305030304" pitchFamily="18" charset="0"/>
              </a:rPr>
              <a:t> sobre as relações entre Globalização e Estado Nação? Como o autor se posiciona com relação a essas relações?</a:t>
            </a:r>
          </a:p>
          <a:p>
            <a:pPr eaLnBrk="1" hangingPunct="1">
              <a:lnSpc>
                <a:spcPct val="80000"/>
              </a:lnSpc>
              <a:defRPr/>
            </a:pPr>
            <a:endParaRPr lang="pt-BR" altLang="pt-BR" sz="2400" dirty="0">
              <a:solidFill>
                <a:schemeClr val="bg1"/>
              </a:solidFill>
              <a:effectLst/>
              <a:latin typeface="Book Antiqua" panose="02040602050305030304" pitchFamily="18" charset="0"/>
            </a:endParaRPr>
          </a:p>
          <a:p>
            <a:pPr eaLnBrk="1" hangingPunct="1">
              <a:lnSpc>
                <a:spcPct val="80000"/>
              </a:lnSpc>
              <a:defRPr/>
            </a:pPr>
            <a:r>
              <a:rPr lang="pt-BR" altLang="pt-BR" sz="2400" dirty="0" smtClean="0">
                <a:solidFill>
                  <a:schemeClr val="bg1"/>
                </a:solidFill>
                <a:effectLst/>
                <a:latin typeface="Book Antiqua" panose="02040602050305030304" pitchFamily="18" charset="0"/>
              </a:rPr>
              <a:t>Qual é a visão do grupo sobre essas relações? Justifique essa </a:t>
            </a:r>
            <a:r>
              <a:rPr lang="pt-BR" altLang="pt-BR" sz="2400" u="sng" dirty="0" smtClean="0">
                <a:solidFill>
                  <a:schemeClr val="bg1"/>
                </a:solidFill>
                <a:effectLst/>
                <a:latin typeface="Book Antiqua" panose="02040602050305030304" pitchFamily="18" charset="0"/>
              </a:rPr>
              <a:t>opinião</a:t>
            </a:r>
            <a:r>
              <a:rPr lang="pt-BR" altLang="pt-BR" sz="2400" dirty="0" smtClean="0">
                <a:solidFill>
                  <a:schemeClr val="bg1"/>
                </a:solidFill>
                <a:effectLst/>
                <a:latin typeface="Book Antiqua" panose="02040602050305030304"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052513"/>
            <a:ext cx="3609975" cy="431800"/>
          </a:xfrm>
        </p:spPr>
        <p:txBody>
          <a:bodyPr/>
          <a:lstStyle/>
          <a:p>
            <a:pPr algn="l" eaLnBrk="1" hangingPunct="1"/>
            <a:r>
              <a:rPr lang="pt-BR" altLang="pt-BR" sz="2800" b="1" smtClean="0">
                <a:solidFill>
                  <a:schemeClr val="bg1"/>
                </a:solidFill>
                <a:effectLst/>
                <a:latin typeface="Book Antiqua" panose="02040602050305030304" pitchFamily="18" charset="0"/>
              </a:rPr>
              <a:t>Questões centrais</a:t>
            </a:r>
          </a:p>
        </p:txBody>
      </p:sp>
      <p:sp>
        <p:nvSpPr>
          <p:cNvPr id="4099" name="Rectangle 3"/>
          <p:cNvSpPr>
            <a:spLocks noGrp="1" noChangeArrowheads="1"/>
          </p:cNvSpPr>
          <p:nvPr>
            <p:ph type="body" idx="1"/>
          </p:nvPr>
        </p:nvSpPr>
        <p:spPr>
          <a:xfrm>
            <a:off x="457200" y="2133600"/>
            <a:ext cx="8229600" cy="3997325"/>
          </a:xfrm>
        </p:spPr>
        <p:txBody>
          <a:bodyPr/>
          <a:lstStyle/>
          <a:p>
            <a:pPr eaLnBrk="1" hangingPunct="1">
              <a:lnSpc>
                <a:spcPct val="90000"/>
              </a:lnSpc>
            </a:pPr>
            <a:r>
              <a:rPr lang="pt-BR" altLang="pt-BR" sz="2400" smtClean="0">
                <a:solidFill>
                  <a:schemeClr val="bg1"/>
                </a:solidFill>
                <a:effectLst/>
                <a:latin typeface="Book Antiqua" panose="02040602050305030304" pitchFamily="18" charset="0"/>
              </a:rPr>
              <a:t>Estados Nação na globalização: enfraquecimento (“erosão”)?</a:t>
            </a:r>
          </a:p>
          <a:p>
            <a:pPr eaLnBrk="1" hangingPunct="1">
              <a:lnSpc>
                <a:spcPct val="90000"/>
              </a:lnSpc>
            </a:pPr>
            <a:endParaRPr lang="pt-BR" altLang="pt-BR" sz="2400" smtClean="0">
              <a:solidFill>
                <a:schemeClr val="bg1"/>
              </a:solidFill>
              <a:effectLst/>
              <a:latin typeface="Book Antiqua" panose="02040602050305030304" pitchFamily="18" charset="0"/>
            </a:endParaRPr>
          </a:p>
          <a:p>
            <a:pPr eaLnBrk="1" hangingPunct="1">
              <a:lnSpc>
                <a:spcPct val="90000"/>
              </a:lnSpc>
            </a:pPr>
            <a:r>
              <a:rPr lang="pt-BR" altLang="pt-BR" sz="2400" smtClean="0">
                <a:solidFill>
                  <a:schemeClr val="bg1"/>
                </a:solidFill>
                <a:effectLst/>
                <a:latin typeface="Book Antiqua" panose="02040602050305030304" pitchFamily="18" charset="0"/>
              </a:rPr>
              <a:t>A questão da emergência de um Sistema Político Global</a:t>
            </a:r>
          </a:p>
          <a:p>
            <a:pPr eaLnBrk="1" hangingPunct="1">
              <a:lnSpc>
                <a:spcPct val="90000"/>
              </a:lnSpc>
            </a:pPr>
            <a:endParaRPr lang="pt-BR" altLang="pt-BR" sz="2400" smtClean="0">
              <a:solidFill>
                <a:schemeClr val="bg1"/>
              </a:solidFill>
              <a:effectLst/>
              <a:latin typeface="Book Antiqua" panose="02040602050305030304" pitchFamily="18" charset="0"/>
            </a:endParaRPr>
          </a:p>
          <a:p>
            <a:pPr eaLnBrk="1" hangingPunct="1">
              <a:lnSpc>
                <a:spcPct val="90000"/>
              </a:lnSpc>
            </a:pPr>
            <a:r>
              <a:rPr lang="pt-BR" altLang="pt-BR" sz="2400" smtClean="0">
                <a:solidFill>
                  <a:schemeClr val="bg1"/>
                </a:solidFill>
                <a:effectLst/>
                <a:latin typeface="Book Antiqua" panose="02040602050305030304" pitchFamily="18" charset="0"/>
              </a:rPr>
              <a:t>As relações entre a emergência de uma ordem política internacionalizada e a soberania dos Estados Nação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p:txBody>
          <a:bodyPr/>
          <a:lstStyle/>
          <a:p>
            <a:pPr eaLnBrk="1" hangingPunct="1">
              <a:lnSpc>
                <a:spcPct val="80000"/>
              </a:lnSpc>
            </a:pPr>
            <a:r>
              <a:rPr lang="pt-BR" altLang="pt-BR" sz="2400" dirty="0" smtClean="0">
                <a:solidFill>
                  <a:schemeClr val="bg1"/>
                </a:solidFill>
                <a:effectLst/>
                <a:latin typeface="Book Antiqua" panose="02040602050305030304" pitchFamily="18" charset="0"/>
              </a:rPr>
              <a:t>Abordagem: compreensão da globalização como, simultaneamente:</a:t>
            </a:r>
          </a:p>
          <a:p>
            <a:pPr eaLnBrk="1" hangingPunct="1">
              <a:lnSpc>
                <a:spcPct val="80000"/>
              </a:lnSpc>
            </a:pPr>
            <a:r>
              <a:rPr lang="pt-BR" altLang="pt-BR" sz="2400" dirty="0" smtClean="0">
                <a:solidFill>
                  <a:schemeClr val="bg1"/>
                </a:solidFill>
                <a:effectLst/>
                <a:latin typeface="Book Antiqua" panose="02040602050305030304" pitchFamily="18" charset="0"/>
              </a:rPr>
              <a:t>- um processo de transformação em curso; - </a:t>
            </a:r>
            <a:r>
              <a:rPr lang="pt-BR" altLang="pt-BR" sz="2400" u="sng" dirty="0" smtClean="0">
                <a:solidFill>
                  <a:schemeClr val="bg1"/>
                </a:solidFill>
                <a:effectLst/>
                <a:latin typeface="Book Antiqua" panose="02040602050305030304" pitchFamily="18" charset="0"/>
              </a:rPr>
              <a:t>desde o início da humanidade</a:t>
            </a:r>
          </a:p>
          <a:p>
            <a:pPr eaLnBrk="1" hangingPunct="1">
              <a:lnSpc>
                <a:spcPct val="80000"/>
              </a:lnSpc>
            </a:pPr>
            <a:r>
              <a:rPr lang="pt-BR" altLang="pt-BR" sz="2400" dirty="0" smtClean="0">
                <a:solidFill>
                  <a:schemeClr val="bg1"/>
                </a:solidFill>
                <a:effectLst/>
                <a:latin typeface="Book Antiqua" panose="02040602050305030304" pitchFamily="18" charset="0"/>
              </a:rPr>
              <a:t>- e a forma atual como o sistema capitalista se apresenta – ou </a:t>
            </a:r>
            <a:r>
              <a:rPr lang="pt-BR" altLang="pt-BR" sz="2400" i="1" dirty="0" smtClean="0">
                <a:solidFill>
                  <a:schemeClr val="bg1"/>
                </a:solidFill>
                <a:effectLst/>
                <a:latin typeface="Book Antiqua" panose="02040602050305030304" pitchFamily="18" charset="0"/>
              </a:rPr>
              <a:t>Capitalismo Global </a:t>
            </a:r>
            <a:r>
              <a:rPr lang="pt-BR" altLang="pt-BR" sz="2400" dirty="0" smtClean="0">
                <a:solidFill>
                  <a:schemeClr val="bg1"/>
                </a:solidFill>
                <a:effectLst/>
                <a:latin typeface="Book Antiqua" panose="02040602050305030304" pitchFamily="18" charset="0"/>
              </a:rPr>
              <a:t>- </a:t>
            </a:r>
            <a:r>
              <a:rPr lang="pt-BR" altLang="pt-BR" sz="2400" u="sng" dirty="0" smtClean="0">
                <a:solidFill>
                  <a:schemeClr val="bg1"/>
                </a:solidFill>
                <a:effectLst/>
                <a:latin typeface="Book Antiqua" panose="02040602050305030304" pitchFamily="18" charset="0"/>
              </a:rPr>
              <a:t>desde o afunilamento do liberalismo econômico</a:t>
            </a:r>
            <a:endParaRPr lang="pt-BR" altLang="pt-BR" sz="2400" i="1" u="sng" dirty="0" smtClean="0">
              <a:solidFill>
                <a:schemeClr val="bg1"/>
              </a:solidFill>
              <a:effectLst/>
              <a:latin typeface="Book Antiqua" panose="02040602050305030304" pitchFamily="18" charset="0"/>
            </a:endParaRPr>
          </a:p>
          <a:p>
            <a:pPr eaLnBrk="1" hangingPunct="1">
              <a:lnSpc>
                <a:spcPct val="80000"/>
              </a:lnSpc>
            </a:pPr>
            <a:endParaRPr lang="pt-BR" altLang="pt-BR" sz="2400" i="1" dirty="0" smtClean="0">
              <a:solidFill>
                <a:schemeClr val="bg1"/>
              </a:solidFill>
              <a:effectLst/>
              <a:latin typeface="Book Antiqua" panose="02040602050305030304" pitchFamily="18" charset="0"/>
            </a:endParaRPr>
          </a:p>
          <a:p>
            <a:pPr eaLnBrk="1" hangingPunct="1">
              <a:lnSpc>
                <a:spcPct val="80000"/>
              </a:lnSpc>
            </a:pPr>
            <a:r>
              <a:rPr lang="pt-BR" altLang="pt-BR" sz="2400" dirty="0" smtClean="0">
                <a:solidFill>
                  <a:schemeClr val="bg1"/>
                </a:solidFill>
                <a:effectLst/>
                <a:latin typeface="Book Antiqua" panose="02040602050305030304" pitchFamily="18" charset="0"/>
              </a:rPr>
              <a:t>Esse afunilamento do desenvolvimento atual da globalização com o final da guerra fria e a dissolução do bloco soviético, entre outras questões centrais, como a própria consolidação do liberalismo econômico contemporâneo – o </a:t>
            </a:r>
            <a:r>
              <a:rPr lang="pt-BR" altLang="pt-BR" sz="2400" i="1" dirty="0" smtClean="0">
                <a:solidFill>
                  <a:schemeClr val="bg1"/>
                </a:solidFill>
                <a:effectLst/>
                <a:latin typeface="Book Antiqua" panose="02040602050305030304" pitchFamily="18" charset="0"/>
              </a:rPr>
              <a:t>neoliberalismo e </a:t>
            </a:r>
            <a:r>
              <a:rPr lang="pt-BR" altLang="pt-BR" sz="2400" dirty="0" smtClean="0">
                <a:solidFill>
                  <a:schemeClr val="bg1"/>
                </a:solidFill>
                <a:effectLst/>
                <a:latin typeface="Book Antiqua" panose="02040602050305030304" pitchFamily="18" charset="0"/>
              </a:rPr>
              <a:t>a derrocada dos </a:t>
            </a:r>
            <a:r>
              <a:rPr lang="pt-BR" altLang="pt-BR" sz="2400" i="1" dirty="0" err="1" smtClean="0">
                <a:solidFill>
                  <a:schemeClr val="bg1"/>
                </a:solidFill>
                <a:effectLst/>
                <a:latin typeface="Book Antiqua" panose="02040602050305030304" pitchFamily="18" charset="0"/>
              </a:rPr>
              <a:t>welfare</a:t>
            </a:r>
            <a:r>
              <a:rPr lang="pt-BR" altLang="pt-BR" sz="2400" i="1" dirty="0" smtClean="0">
                <a:solidFill>
                  <a:schemeClr val="bg1"/>
                </a:solidFill>
                <a:effectLst/>
                <a:latin typeface="Book Antiqua" panose="02040602050305030304" pitchFamily="18" charset="0"/>
              </a:rPr>
              <a:t> </a:t>
            </a:r>
            <a:r>
              <a:rPr lang="pt-BR" altLang="pt-BR" sz="2400" i="1" dirty="0" err="1" smtClean="0">
                <a:solidFill>
                  <a:schemeClr val="bg1"/>
                </a:solidFill>
                <a:effectLst/>
                <a:latin typeface="Book Antiqua" panose="02040602050305030304" pitchFamily="18" charset="0"/>
              </a:rPr>
              <a:t>states</a:t>
            </a:r>
            <a:endParaRPr lang="pt-BR" altLang="pt-BR" sz="2400" dirty="0" smtClean="0">
              <a:solidFill>
                <a:schemeClr val="bg1"/>
              </a:solidFill>
              <a:effectLst/>
              <a:latin typeface="Book Antiqua" panose="02040602050305030304" pitchFamily="18" charset="0"/>
            </a:endParaRPr>
          </a:p>
          <a:p>
            <a:pPr eaLnBrk="1" hangingPunct="1">
              <a:lnSpc>
                <a:spcPct val="80000"/>
              </a:lnSpc>
            </a:pPr>
            <a:endParaRPr lang="pt-BR" altLang="pt-BR" sz="2400" i="1" dirty="0" smtClean="0">
              <a:solidFill>
                <a:schemeClr val="bg1"/>
              </a:solidFill>
              <a:effectLst/>
              <a:latin typeface="Book Antiqua" panose="02040602050305030304" pitchFamily="18" charset="0"/>
            </a:endParaRPr>
          </a:p>
        </p:txBody>
      </p:sp>
      <p:sp>
        <p:nvSpPr>
          <p:cNvPr id="5123" name="Rectangle 2"/>
          <p:cNvSpPr txBox="1">
            <a:spLocks noChangeArrowheads="1"/>
          </p:cNvSpPr>
          <p:nvPr/>
        </p:nvSpPr>
        <p:spPr bwMode="auto">
          <a:xfrm>
            <a:off x="323850" y="476250"/>
            <a:ext cx="7210425"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pt-BR" altLang="pt-BR" sz="2800" b="1">
                <a:solidFill>
                  <a:schemeClr val="bg1"/>
                </a:solidFill>
                <a:latin typeface="Book Antiqua" panose="02040602050305030304" pitchFamily="18" charset="0"/>
              </a:rPr>
              <a:t>Globalização e Estado-Nação: conceitos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989138"/>
            <a:ext cx="8229600" cy="4141787"/>
          </a:xfrm>
        </p:spPr>
        <p:txBody>
          <a:bodyPr/>
          <a:lstStyle/>
          <a:p>
            <a:pPr eaLnBrk="1" hangingPunct="1">
              <a:lnSpc>
                <a:spcPct val="80000"/>
              </a:lnSpc>
              <a:defRPr/>
            </a:pPr>
            <a:r>
              <a:rPr lang="pt-BR" altLang="pt-BR" sz="2400" dirty="0" smtClean="0">
                <a:solidFill>
                  <a:schemeClr val="bg1"/>
                </a:solidFill>
                <a:effectLst/>
                <a:latin typeface="Book Antiqua" panose="02040602050305030304" pitchFamily="18" charset="0"/>
              </a:rPr>
              <a:t>Central também ao processo de </a:t>
            </a:r>
            <a:r>
              <a:rPr lang="pt-BR" altLang="pt-BR" sz="2400" i="1" dirty="0" smtClean="0">
                <a:solidFill>
                  <a:schemeClr val="bg1"/>
                </a:solidFill>
                <a:effectLst/>
                <a:latin typeface="Book Antiqua" panose="02040602050305030304" pitchFamily="18" charset="0"/>
              </a:rPr>
              <a:t>globalização</a:t>
            </a:r>
            <a:r>
              <a:rPr lang="pt-BR" altLang="pt-BR" sz="2400" dirty="0" smtClean="0">
                <a:solidFill>
                  <a:schemeClr val="bg1"/>
                </a:solidFill>
                <a:effectLst/>
                <a:latin typeface="Book Antiqua" panose="02040602050305030304" pitchFamily="18" charset="0"/>
              </a:rPr>
              <a:t> são:</a:t>
            </a:r>
          </a:p>
          <a:p>
            <a:pPr eaLnBrk="1" hangingPunct="1">
              <a:lnSpc>
                <a:spcPct val="80000"/>
              </a:lnSpc>
              <a:defRPr/>
            </a:pPr>
            <a:endParaRPr lang="pt-BR" altLang="pt-BR" sz="2400" dirty="0" smtClean="0">
              <a:solidFill>
                <a:schemeClr val="bg1"/>
              </a:solidFill>
              <a:effectLst/>
              <a:latin typeface="Book Antiqua" panose="02040602050305030304" pitchFamily="18" charset="0"/>
            </a:endParaRPr>
          </a:p>
          <a:p>
            <a:pPr eaLnBrk="1" hangingPunct="1">
              <a:lnSpc>
                <a:spcPct val="80000"/>
              </a:lnSpc>
              <a:defRPr/>
            </a:pPr>
            <a:r>
              <a:rPr lang="pt-BR" altLang="pt-BR" sz="2400" dirty="0" smtClean="0">
                <a:solidFill>
                  <a:schemeClr val="bg1"/>
                </a:solidFill>
                <a:effectLst/>
                <a:latin typeface="Book Antiqua" panose="02040602050305030304" pitchFamily="18" charset="0"/>
              </a:rPr>
              <a:t>a acelerada evolução tecnológica, que reduziu drasticamente custos de comunicação e de transportes;</a:t>
            </a:r>
          </a:p>
          <a:p>
            <a:pPr eaLnBrk="1" hangingPunct="1">
              <a:lnSpc>
                <a:spcPct val="80000"/>
              </a:lnSpc>
              <a:defRPr/>
            </a:pPr>
            <a:endParaRPr lang="pt-BR" altLang="pt-BR" sz="2400" dirty="0" smtClean="0">
              <a:solidFill>
                <a:schemeClr val="bg1"/>
              </a:solidFill>
              <a:effectLst/>
              <a:latin typeface="Book Antiqua" panose="02040602050305030304" pitchFamily="18" charset="0"/>
            </a:endParaRPr>
          </a:p>
          <a:p>
            <a:pPr eaLnBrk="1" hangingPunct="1">
              <a:lnSpc>
                <a:spcPct val="80000"/>
              </a:lnSpc>
              <a:defRPr/>
            </a:pPr>
            <a:r>
              <a:rPr lang="pt-BR" altLang="pt-BR" sz="2400" dirty="0" smtClean="0">
                <a:solidFill>
                  <a:schemeClr val="bg1"/>
                </a:solidFill>
                <a:effectLst/>
                <a:latin typeface="Book Antiqua" panose="02040602050305030304" pitchFamily="18" charset="0"/>
              </a:rPr>
              <a:t>e, atrelado a esse processo, a articulação de mercados integrados em âmbito global:</a:t>
            </a:r>
          </a:p>
          <a:p>
            <a:pPr marL="0" indent="0" eaLnBrk="1" hangingPunct="1">
              <a:lnSpc>
                <a:spcPct val="80000"/>
              </a:lnSpc>
              <a:buFont typeface="Wingdings" panose="05000000000000000000" pitchFamily="2" charset="2"/>
              <a:buNone/>
              <a:defRPr/>
            </a:pPr>
            <a:r>
              <a:rPr lang="pt-BR" altLang="pt-BR" sz="2400" dirty="0" smtClean="0">
                <a:solidFill>
                  <a:schemeClr val="bg1"/>
                </a:solidFill>
                <a:effectLst/>
                <a:latin typeface="Book Antiqua" panose="02040602050305030304" pitchFamily="18" charset="0"/>
              </a:rPr>
              <a:t>	= competição econômica em nível internacional</a:t>
            </a:r>
          </a:p>
          <a:p>
            <a:pPr marL="0" indent="0" eaLnBrk="1" hangingPunct="1">
              <a:lnSpc>
                <a:spcPct val="80000"/>
              </a:lnSpc>
              <a:buFont typeface="Wingdings" panose="05000000000000000000" pitchFamily="2" charset="2"/>
              <a:buNone/>
              <a:defRPr/>
            </a:pPr>
            <a:r>
              <a:rPr lang="pt-BR" altLang="pt-BR" sz="2400" dirty="0" smtClean="0">
                <a:solidFill>
                  <a:schemeClr val="bg1"/>
                </a:solidFill>
                <a:effectLst/>
                <a:latin typeface="Book Antiqua" panose="02040602050305030304" pitchFamily="18" charset="0"/>
              </a:rPr>
              <a:t>	= produção reorientada, em grande escala, pelas corporações internacionais em expansão</a:t>
            </a:r>
          </a:p>
        </p:txBody>
      </p:sp>
      <p:sp>
        <p:nvSpPr>
          <p:cNvPr id="6147" name="Rectangle 4"/>
          <p:cNvSpPr>
            <a:spLocks noGrp="1" noChangeArrowheads="1"/>
          </p:cNvSpPr>
          <p:nvPr>
            <p:ph type="title"/>
          </p:nvPr>
        </p:nvSpPr>
        <p:spPr>
          <a:xfrm>
            <a:off x="457200" y="188913"/>
            <a:ext cx="7210425" cy="1139825"/>
          </a:xfrm>
          <a:noFill/>
        </p:spPr>
        <p:txBody>
          <a:bodyPr/>
          <a:lstStyle/>
          <a:p>
            <a:pPr algn="l" eaLnBrk="1" hangingPunct="1"/>
            <a:r>
              <a:rPr lang="pt-BR" altLang="pt-BR" sz="2800" b="1" smtClean="0">
                <a:solidFill>
                  <a:schemeClr val="bg1"/>
                </a:solidFill>
                <a:effectLst/>
                <a:latin typeface="Book Antiqua" panose="02040602050305030304" pitchFamily="18" charset="0"/>
              </a:rPr>
              <a:t>Globalização e Estado-Nação: processos fundamentais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1341438"/>
            <a:ext cx="8218488" cy="4967287"/>
          </a:xfrm>
        </p:spPr>
        <p:txBody>
          <a:bodyPr/>
          <a:lstStyle/>
          <a:p>
            <a:pPr algn="ctr" eaLnBrk="1" hangingPunct="1">
              <a:lnSpc>
                <a:spcPct val="80000"/>
              </a:lnSpc>
            </a:pPr>
            <a:r>
              <a:rPr lang="pt-BR" altLang="pt-BR" sz="2200" b="1" smtClean="0">
                <a:solidFill>
                  <a:schemeClr val="bg1"/>
                </a:solidFill>
                <a:effectLst/>
                <a:latin typeface="Book Antiqua" panose="02040602050305030304" pitchFamily="18" charset="0"/>
              </a:rPr>
              <a:t>Historicamente:</a:t>
            </a:r>
          </a:p>
          <a:p>
            <a:pPr eaLnBrk="1" hangingPunct="1">
              <a:lnSpc>
                <a:spcPct val="80000"/>
              </a:lnSpc>
              <a:buFontTx/>
              <a:buChar char="-"/>
            </a:pPr>
            <a:r>
              <a:rPr lang="pt-BR" altLang="pt-BR" sz="2200" smtClean="0">
                <a:solidFill>
                  <a:schemeClr val="bg1"/>
                </a:solidFill>
                <a:effectLst/>
                <a:latin typeface="Book Antiqua" panose="02040602050305030304" pitchFamily="18" charset="0"/>
              </a:rPr>
              <a:t>período mercantilista, expansão das atividades comerciais através do desenvolvimento das tecnologias voltadas às embarcações e às grandes viagens (transportes marítimos; grandes descobertas);</a:t>
            </a:r>
          </a:p>
          <a:p>
            <a:pPr eaLnBrk="1" hangingPunct="1">
              <a:lnSpc>
                <a:spcPct val="80000"/>
              </a:lnSpc>
              <a:buFontTx/>
              <a:buChar char="-"/>
            </a:pPr>
            <a:endParaRPr lang="pt-BR" altLang="pt-BR" sz="2200" smtClean="0">
              <a:solidFill>
                <a:schemeClr val="bg1"/>
              </a:solidFill>
              <a:effectLst/>
              <a:latin typeface="Book Antiqua" panose="02040602050305030304" pitchFamily="18" charset="0"/>
            </a:endParaRPr>
          </a:p>
          <a:p>
            <a:pPr eaLnBrk="1" hangingPunct="1">
              <a:lnSpc>
                <a:spcPct val="80000"/>
              </a:lnSpc>
              <a:buFontTx/>
              <a:buChar char="-"/>
            </a:pPr>
            <a:r>
              <a:rPr lang="pt-BR" altLang="pt-BR" sz="2200" smtClean="0">
                <a:solidFill>
                  <a:schemeClr val="bg1"/>
                </a:solidFill>
                <a:effectLst/>
                <a:latin typeface="Book Antiqua" panose="02040602050305030304" pitchFamily="18" charset="0"/>
              </a:rPr>
              <a:t>Avanço tecnológico pós Rev. Industrial (máquina a vapor) – redução dos custos dos transportes (estradas de ferro ; navios a vapor)</a:t>
            </a:r>
          </a:p>
          <a:p>
            <a:pPr eaLnBrk="1" hangingPunct="1">
              <a:lnSpc>
                <a:spcPct val="80000"/>
              </a:lnSpc>
              <a:buFontTx/>
              <a:buChar char="-"/>
            </a:pPr>
            <a:endParaRPr lang="pt-BR" altLang="pt-BR" sz="2200" smtClean="0">
              <a:solidFill>
                <a:schemeClr val="bg1"/>
              </a:solidFill>
              <a:effectLst/>
              <a:latin typeface="Book Antiqua" panose="02040602050305030304" pitchFamily="18" charset="0"/>
            </a:endParaRPr>
          </a:p>
          <a:p>
            <a:pPr eaLnBrk="1" hangingPunct="1">
              <a:lnSpc>
                <a:spcPct val="80000"/>
              </a:lnSpc>
              <a:buFontTx/>
              <a:buChar char="-"/>
            </a:pPr>
            <a:r>
              <a:rPr lang="pt-BR" altLang="pt-BR" sz="2200" smtClean="0">
                <a:solidFill>
                  <a:schemeClr val="bg1"/>
                </a:solidFill>
                <a:effectLst/>
                <a:latin typeface="Book Antiqua" panose="02040602050305030304" pitchFamily="18" charset="0"/>
              </a:rPr>
              <a:t>‘primeira globalização’ – capitalismo industrial liberal</a:t>
            </a:r>
          </a:p>
          <a:p>
            <a:pPr eaLnBrk="1" hangingPunct="1">
              <a:lnSpc>
                <a:spcPct val="80000"/>
              </a:lnSpc>
            </a:pPr>
            <a:endParaRPr lang="pt-BR" altLang="pt-BR" sz="2200" smtClean="0">
              <a:solidFill>
                <a:schemeClr val="bg1"/>
              </a:solidFill>
              <a:effectLst/>
              <a:latin typeface="Book Antiqua" panose="02040602050305030304" pitchFamily="18" charset="0"/>
            </a:endParaRPr>
          </a:p>
          <a:p>
            <a:pPr algn="ctr" eaLnBrk="1" hangingPunct="1">
              <a:lnSpc>
                <a:spcPct val="80000"/>
              </a:lnSpc>
            </a:pPr>
            <a:r>
              <a:rPr lang="pt-BR" altLang="pt-BR" sz="2200" b="1" smtClean="0">
                <a:solidFill>
                  <a:schemeClr val="bg1"/>
                </a:solidFill>
                <a:effectLst/>
                <a:latin typeface="Book Antiqua" panose="02040602050305030304" pitchFamily="18" charset="0"/>
              </a:rPr>
              <a:t>Globalização “contemporânea”:</a:t>
            </a:r>
          </a:p>
          <a:p>
            <a:pPr eaLnBrk="1" hangingPunct="1">
              <a:lnSpc>
                <a:spcPct val="80000"/>
              </a:lnSpc>
              <a:buFontTx/>
              <a:buChar char="-"/>
            </a:pPr>
            <a:r>
              <a:rPr lang="pt-BR" altLang="pt-BR" sz="2200" smtClean="0">
                <a:solidFill>
                  <a:schemeClr val="bg1"/>
                </a:solidFill>
                <a:effectLst/>
                <a:latin typeface="Book Antiqua" panose="02040602050305030304" pitchFamily="18" charset="0"/>
              </a:rPr>
              <a:t>Formação do sistema global do capitalismo - pós guerras e 30 anos gloriosos, liderado pelos EUA</a:t>
            </a:r>
          </a:p>
          <a:p>
            <a:pPr eaLnBrk="1" hangingPunct="1">
              <a:lnSpc>
                <a:spcPct val="80000"/>
              </a:lnSpc>
              <a:buFontTx/>
              <a:buChar char="-"/>
            </a:pPr>
            <a:endParaRPr lang="pt-BR" altLang="pt-BR" sz="2000" smtClean="0">
              <a:solidFill>
                <a:schemeClr val="bg1"/>
              </a:solidFill>
              <a:effectLst/>
              <a:latin typeface="Book Antiqua" panose="02040602050305030304" pitchFamily="18" charset="0"/>
            </a:endParaRPr>
          </a:p>
        </p:txBody>
      </p:sp>
      <p:sp>
        <p:nvSpPr>
          <p:cNvPr id="7171" name="Rectangle 4"/>
          <p:cNvSpPr>
            <a:spLocks noGrp="1" noChangeArrowheads="1"/>
          </p:cNvSpPr>
          <p:nvPr>
            <p:ph type="title"/>
          </p:nvPr>
        </p:nvSpPr>
        <p:spPr>
          <a:xfrm>
            <a:off x="539750" y="333375"/>
            <a:ext cx="7210425" cy="863600"/>
          </a:xfrm>
          <a:noFill/>
        </p:spPr>
        <p:txBody>
          <a:bodyPr/>
          <a:lstStyle/>
          <a:p>
            <a:pPr algn="l" eaLnBrk="1" hangingPunct="1"/>
            <a:r>
              <a:rPr lang="pt-BR" altLang="pt-BR" sz="2800" b="1" smtClean="0">
                <a:solidFill>
                  <a:schemeClr val="bg1"/>
                </a:solidFill>
                <a:effectLst/>
                <a:latin typeface="Book Antiqua" panose="02040602050305030304" pitchFamily="18" charset="0"/>
              </a:rPr>
              <a:t>Globalização e Estado-Nação: processos fundamentais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68313" y="1557338"/>
            <a:ext cx="8351837" cy="4779962"/>
          </a:xfrm>
        </p:spPr>
        <p:txBody>
          <a:bodyPr/>
          <a:lstStyle/>
          <a:p>
            <a:pPr eaLnBrk="1" hangingPunct="1">
              <a:lnSpc>
                <a:spcPct val="80000"/>
              </a:lnSpc>
              <a:spcAft>
                <a:spcPts val="1200"/>
              </a:spcAft>
            </a:pPr>
            <a:r>
              <a:rPr lang="pt-BR" altLang="pt-BR" sz="2000" smtClean="0">
                <a:solidFill>
                  <a:schemeClr val="bg1"/>
                </a:solidFill>
                <a:effectLst/>
                <a:latin typeface="Book Antiqua" panose="02040602050305030304" pitchFamily="18" charset="0"/>
              </a:rPr>
              <a:t>A evolução da globalização leva os Estados Nação a uma nova fase;</a:t>
            </a:r>
          </a:p>
          <a:p>
            <a:pPr eaLnBrk="1" hangingPunct="1">
              <a:lnSpc>
                <a:spcPct val="80000"/>
              </a:lnSpc>
              <a:spcAft>
                <a:spcPts val="1200"/>
              </a:spcAft>
            </a:pPr>
            <a:r>
              <a:rPr lang="pt-BR" altLang="pt-BR" sz="2000" u="sng" smtClean="0">
                <a:solidFill>
                  <a:schemeClr val="bg1"/>
                </a:solidFill>
                <a:effectLst/>
                <a:latin typeface="Book Antiqua" panose="02040602050305030304" pitchFamily="18" charset="0"/>
              </a:rPr>
              <a:t>Voltando:</a:t>
            </a:r>
            <a:r>
              <a:rPr lang="pt-BR" altLang="pt-BR" sz="2000" smtClean="0">
                <a:solidFill>
                  <a:schemeClr val="bg1"/>
                </a:solidFill>
                <a:effectLst/>
                <a:latin typeface="Book Antiqua" panose="02040602050305030304" pitchFamily="18" charset="0"/>
              </a:rPr>
              <a:t> Aqui cabe situar a ligação intrínseca da construção destas unidades territoriais, os Estados-Nação, com alguns momentos importantes do desenvolvimento político e econômico das sociedades modernas e contemporâneas:</a:t>
            </a:r>
          </a:p>
          <a:p>
            <a:pPr eaLnBrk="1" hangingPunct="1">
              <a:lnSpc>
                <a:spcPct val="80000"/>
              </a:lnSpc>
              <a:spcAft>
                <a:spcPts val="1200"/>
              </a:spcAft>
              <a:buFontTx/>
              <a:buChar char="-"/>
            </a:pPr>
            <a:r>
              <a:rPr lang="pt-BR" altLang="pt-BR" sz="2000" smtClean="0">
                <a:solidFill>
                  <a:schemeClr val="bg1"/>
                </a:solidFill>
                <a:effectLst/>
                <a:latin typeface="Book Antiqua" panose="02040602050305030304" pitchFamily="18" charset="0"/>
              </a:rPr>
              <a:t>Primeiro: Estados-nação são frutos do fim da era feudal – surgem na Europa a partir do século XVI;</a:t>
            </a:r>
          </a:p>
          <a:p>
            <a:pPr eaLnBrk="1" hangingPunct="1">
              <a:lnSpc>
                <a:spcPct val="80000"/>
              </a:lnSpc>
              <a:spcAft>
                <a:spcPts val="1200"/>
              </a:spcAft>
              <a:buFontTx/>
              <a:buChar char="-"/>
            </a:pPr>
            <a:r>
              <a:rPr lang="pt-BR" altLang="pt-BR" sz="2000" smtClean="0">
                <a:solidFill>
                  <a:schemeClr val="bg1"/>
                </a:solidFill>
                <a:effectLst/>
                <a:latin typeface="Book Antiqua" panose="02040602050305030304" pitchFamily="18" charset="0"/>
              </a:rPr>
              <a:t>Os Estados-Nação surgem com base na identidade cultural (língua comum, heróis nacionais, festas tradicionais, gastronomia típica, valores comuns...) em determinadas divisões territoriais, que foram se homogeneizando com relação aos territórios dos Estados</a:t>
            </a:r>
          </a:p>
          <a:p>
            <a:pPr eaLnBrk="1" hangingPunct="1">
              <a:lnSpc>
                <a:spcPct val="80000"/>
              </a:lnSpc>
              <a:spcAft>
                <a:spcPts val="1200"/>
              </a:spcAft>
              <a:buFontTx/>
              <a:buChar char="-"/>
            </a:pPr>
            <a:r>
              <a:rPr lang="pt-BR" altLang="pt-BR" sz="2000" smtClean="0">
                <a:solidFill>
                  <a:schemeClr val="bg1"/>
                </a:solidFill>
                <a:effectLst/>
                <a:latin typeface="Book Antiqua" panose="02040602050305030304" pitchFamily="18" charset="0"/>
              </a:rPr>
              <a:t>principal marco: tratados de Paz de Westfália (atual Alemanha – 1648) = fim da Guerra dos 30 anos e separação Estado-Igreja (processo de “laicização” do Estado)</a:t>
            </a:r>
          </a:p>
          <a:p>
            <a:pPr eaLnBrk="1" hangingPunct="1">
              <a:lnSpc>
                <a:spcPct val="80000"/>
              </a:lnSpc>
              <a:buFontTx/>
              <a:buChar char="-"/>
            </a:pPr>
            <a:endParaRPr lang="pt-BR" altLang="pt-BR" sz="2200" smtClean="0">
              <a:solidFill>
                <a:schemeClr val="bg1"/>
              </a:solidFill>
              <a:effectLst/>
              <a:latin typeface="Book Antiqua" panose="02040602050305030304" pitchFamily="18" charset="0"/>
            </a:endParaRPr>
          </a:p>
        </p:txBody>
      </p:sp>
      <p:sp>
        <p:nvSpPr>
          <p:cNvPr id="8195" name="Rectangle 4"/>
          <p:cNvSpPr>
            <a:spLocks noGrp="1" noChangeArrowheads="1"/>
          </p:cNvSpPr>
          <p:nvPr>
            <p:ph type="title"/>
          </p:nvPr>
        </p:nvSpPr>
        <p:spPr>
          <a:xfrm>
            <a:off x="539750" y="333375"/>
            <a:ext cx="7210425" cy="863600"/>
          </a:xfrm>
          <a:noFill/>
        </p:spPr>
        <p:txBody>
          <a:bodyPr/>
          <a:lstStyle/>
          <a:p>
            <a:pPr algn="l" eaLnBrk="1" hangingPunct="1"/>
            <a:r>
              <a:rPr lang="pt-BR" altLang="pt-BR" sz="2800" b="1" smtClean="0">
                <a:solidFill>
                  <a:schemeClr val="bg1"/>
                </a:solidFill>
                <a:effectLst/>
                <a:latin typeface="Book Antiqua" panose="02040602050305030304" pitchFamily="18" charset="0"/>
              </a:rPr>
              <a:t>Globalização e Estado-Nação: processos fundamentais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557338"/>
            <a:ext cx="8229600" cy="4573587"/>
          </a:xfrm>
        </p:spPr>
        <p:txBody>
          <a:bodyPr/>
          <a:lstStyle/>
          <a:p>
            <a:pPr eaLnBrk="1" hangingPunct="1">
              <a:lnSpc>
                <a:spcPct val="80000"/>
              </a:lnSpc>
              <a:defRPr/>
            </a:pPr>
            <a:r>
              <a:rPr lang="pt-BR" altLang="pt-BR" sz="2200" dirty="0" smtClean="0">
                <a:solidFill>
                  <a:schemeClr val="bg1"/>
                </a:solidFill>
                <a:effectLst/>
                <a:latin typeface="Book Antiqua" panose="02040602050305030304" pitchFamily="18" charset="0"/>
              </a:rPr>
              <a:t>“Conquistas” da formalização dos Estados-Nação (Modernos):</a:t>
            </a:r>
          </a:p>
          <a:p>
            <a:pPr eaLnBrk="1" hangingPunct="1">
              <a:lnSpc>
                <a:spcPct val="80000"/>
              </a:lnSpc>
              <a:buFont typeface="Wingdings" panose="05000000000000000000" pitchFamily="2" charset="2"/>
              <a:buNone/>
              <a:defRPr/>
            </a:pPr>
            <a:r>
              <a:rPr lang="pt-BR" altLang="pt-BR" sz="2200" dirty="0" smtClean="0">
                <a:solidFill>
                  <a:schemeClr val="bg1"/>
                </a:solidFill>
                <a:effectLst/>
                <a:latin typeface="Book Antiqua" panose="02040602050305030304" pitchFamily="18" charset="0"/>
              </a:rPr>
              <a:t>	- soberania territorial;</a:t>
            </a:r>
          </a:p>
          <a:p>
            <a:pPr eaLnBrk="1" hangingPunct="1">
              <a:lnSpc>
                <a:spcPct val="80000"/>
              </a:lnSpc>
              <a:buFont typeface="Wingdings" panose="05000000000000000000" pitchFamily="2" charset="2"/>
              <a:buNone/>
              <a:defRPr/>
            </a:pPr>
            <a:r>
              <a:rPr lang="pt-BR" altLang="pt-BR" sz="2200" dirty="0" smtClean="0">
                <a:solidFill>
                  <a:schemeClr val="bg1"/>
                </a:solidFill>
                <a:effectLst/>
                <a:latin typeface="Book Antiqua" panose="02040602050305030304" pitchFamily="18" charset="0"/>
              </a:rPr>
              <a:t>	- igualdade formal entre Estados;</a:t>
            </a:r>
          </a:p>
          <a:p>
            <a:pPr eaLnBrk="1" hangingPunct="1">
              <a:lnSpc>
                <a:spcPct val="80000"/>
              </a:lnSpc>
              <a:buFont typeface="Wingdings" panose="05000000000000000000" pitchFamily="2" charset="2"/>
              <a:buNone/>
              <a:defRPr/>
            </a:pPr>
            <a:r>
              <a:rPr lang="pt-BR" altLang="pt-BR" sz="2200" dirty="0" smtClean="0">
                <a:solidFill>
                  <a:schemeClr val="bg1"/>
                </a:solidFill>
                <a:effectLst/>
                <a:latin typeface="Book Antiqua" panose="02040602050305030304" pitchFamily="18" charset="0"/>
              </a:rPr>
              <a:t>	- Não intervenção interna entre Estados;</a:t>
            </a:r>
          </a:p>
          <a:p>
            <a:pPr eaLnBrk="1" hangingPunct="1">
              <a:lnSpc>
                <a:spcPct val="80000"/>
              </a:lnSpc>
              <a:buFont typeface="Wingdings" panose="05000000000000000000" pitchFamily="2" charset="2"/>
              <a:buNone/>
              <a:defRPr/>
            </a:pPr>
            <a:r>
              <a:rPr lang="pt-BR" altLang="pt-BR" sz="2200" dirty="0" smtClean="0">
                <a:solidFill>
                  <a:schemeClr val="bg1"/>
                </a:solidFill>
                <a:effectLst/>
                <a:latin typeface="Book Antiqua" panose="02040602050305030304" pitchFamily="18" charset="0"/>
              </a:rPr>
              <a:t>	- Reconhecimento internacional;</a:t>
            </a:r>
          </a:p>
          <a:p>
            <a:pPr eaLnBrk="1" hangingPunct="1">
              <a:lnSpc>
                <a:spcPct val="80000"/>
              </a:lnSpc>
              <a:buFont typeface="Wingdings" panose="05000000000000000000" pitchFamily="2" charset="2"/>
              <a:buNone/>
              <a:defRPr/>
            </a:pPr>
            <a:r>
              <a:rPr lang="pt-BR" altLang="pt-BR" sz="2200" dirty="0" smtClean="0">
                <a:solidFill>
                  <a:schemeClr val="bg1"/>
                </a:solidFill>
                <a:effectLst/>
                <a:latin typeface="Book Antiqua" panose="02040602050305030304" pitchFamily="18" charset="0"/>
              </a:rPr>
              <a:t>	- Aparato jurídico, garantias de amparo a este reconhecimento.</a:t>
            </a:r>
          </a:p>
          <a:p>
            <a:pPr eaLnBrk="1" hangingPunct="1">
              <a:lnSpc>
                <a:spcPct val="80000"/>
              </a:lnSpc>
              <a:defRPr/>
            </a:pPr>
            <a:endParaRPr lang="pt-BR" altLang="pt-BR" sz="2200" dirty="0" smtClean="0">
              <a:solidFill>
                <a:schemeClr val="bg1"/>
              </a:solidFill>
              <a:effectLst/>
              <a:latin typeface="Book Antiqua" panose="02040602050305030304" pitchFamily="18" charset="0"/>
            </a:endParaRPr>
          </a:p>
          <a:p>
            <a:pPr eaLnBrk="1" hangingPunct="1">
              <a:lnSpc>
                <a:spcPct val="80000"/>
              </a:lnSpc>
              <a:defRPr/>
            </a:pPr>
            <a:r>
              <a:rPr lang="pt-BR" altLang="pt-BR" sz="2200" dirty="0" smtClean="0">
                <a:solidFill>
                  <a:schemeClr val="bg1"/>
                </a:solidFill>
                <a:effectLst/>
                <a:latin typeface="Book Antiqua" panose="02040602050305030304" pitchFamily="18" charset="0"/>
              </a:rPr>
              <a:t>Diferentemente dos antigos Impérios, os Estados-Nação possuem não apenas como meta central a concentração militar e garantia da segurança, mas também possuem como objetivo central a competição e o desenvolvimento econômico. </a:t>
            </a:r>
          </a:p>
          <a:p>
            <a:pPr eaLnBrk="1" hangingPunct="1">
              <a:lnSpc>
                <a:spcPct val="80000"/>
              </a:lnSpc>
              <a:defRPr/>
            </a:pPr>
            <a:endParaRPr lang="pt-BR" altLang="pt-BR" sz="2400" dirty="0" smtClean="0">
              <a:solidFill>
                <a:schemeClr val="bg1"/>
              </a:solidFill>
              <a:effectLst/>
              <a:latin typeface="Book Antiqua" panose="02040602050305030304" pitchFamily="18" charset="0"/>
            </a:endParaRPr>
          </a:p>
          <a:p>
            <a:pPr eaLnBrk="1" hangingPunct="1">
              <a:lnSpc>
                <a:spcPct val="80000"/>
              </a:lnSpc>
              <a:buFont typeface="Wingdings" panose="05000000000000000000" pitchFamily="2" charset="2"/>
              <a:buNone/>
              <a:defRPr/>
            </a:pPr>
            <a:endParaRPr lang="pt-BR" altLang="pt-BR" sz="2400" dirty="0" smtClean="0">
              <a:solidFill>
                <a:schemeClr val="bg1"/>
              </a:solidFill>
              <a:effectLst/>
              <a:latin typeface="Book Antiqua" panose="02040602050305030304" pitchFamily="18" charset="0"/>
            </a:endParaRPr>
          </a:p>
          <a:p>
            <a:pPr eaLnBrk="1" hangingPunct="1">
              <a:lnSpc>
                <a:spcPct val="80000"/>
              </a:lnSpc>
              <a:buFont typeface="Wingdings" panose="05000000000000000000" pitchFamily="2" charset="2"/>
              <a:buNone/>
              <a:defRPr/>
            </a:pPr>
            <a:endParaRPr lang="pt-BR" altLang="pt-BR" sz="2400" dirty="0" smtClean="0"/>
          </a:p>
        </p:txBody>
      </p:sp>
      <p:sp>
        <p:nvSpPr>
          <p:cNvPr id="9219" name="Rectangle 4"/>
          <p:cNvSpPr>
            <a:spLocks noGrp="1" noChangeArrowheads="1"/>
          </p:cNvSpPr>
          <p:nvPr>
            <p:ph type="title"/>
          </p:nvPr>
        </p:nvSpPr>
        <p:spPr>
          <a:xfrm>
            <a:off x="539750" y="333375"/>
            <a:ext cx="7210425" cy="863600"/>
          </a:xfrm>
          <a:noFill/>
        </p:spPr>
        <p:txBody>
          <a:bodyPr/>
          <a:lstStyle/>
          <a:p>
            <a:pPr algn="l" eaLnBrk="1" hangingPunct="1"/>
            <a:r>
              <a:rPr lang="pt-BR" altLang="pt-BR" sz="2800" b="1" smtClean="0">
                <a:solidFill>
                  <a:schemeClr val="bg1"/>
                </a:solidFill>
                <a:effectLst/>
                <a:latin typeface="Book Antiqua" panose="02040602050305030304" pitchFamily="18" charset="0"/>
              </a:rPr>
              <a:t>Globalização e Estado-Nação: processos fundamentais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323850" y="1628775"/>
            <a:ext cx="7920038"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pt-BR" altLang="pt-BR" sz="2400">
                <a:solidFill>
                  <a:schemeClr val="bg1"/>
                </a:solidFill>
                <a:latin typeface="Book Antiqua" panose="02040602050305030304" pitchFamily="18" charset="0"/>
              </a:rPr>
              <a:t>Como tem aparecido, na literatura, para muitos autores (sobretudo na visão de Habermas):</a:t>
            </a:r>
          </a:p>
          <a:p>
            <a:pPr eaLnBrk="1" hangingPunct="1">
              <a:lnSpc>
                <a:spcPct val="80000"/>
              </a:lnSpc>
              <a:buFontTx/>
              <a:buChar char="-"/>
            </a:pPr>
            <a:endParaRPr lang="pt-BR" altLang="pt-BR" sz="2400">
              <a:solidFill>
                <a:schemeClr val="bg1"/>
              </a:solidFill>
              <a:latin typeface="Book Antiqua" panose="02040602050305030304" pitchFamily="18" charset="0"/>
            </a:endParaRPr>
          </a:p>
          <a:p>
            <a:pPr eaLnBrk="1" hangingPunct="1">
              <a:lnSpc>
                <a:spcPct val="80000"/>
              </a:lnSpc>
              <a:buFontTx/>
              <a:buChar char="-"/>
            </a:pPr>
            <a:r>
              <a:rPr lang="pt-BR" altLang="pt-BR" sz="2400">
                <a:solidFill>
                  <a:schemeClr val="bg1"/>
                </a:solidFill>
                <a:latin typeface="Book Antiqua" panose="02040602050305030304" pitchFamily="18" charset="0"/>
              </a:rPr>
              <a:t> Perda da sua centralidade tradicional enquanto unidade privilegiada de iniciativa econômica, social e política;</a:t>
            </a:r>
          </a:p>
          <a:p>
            <a:pPr eaLnBrk="1" hangingPunct="1">
              <a:lnSpc>
                <a:spcPct val="80000"/>
              </a:lnSpc>
              <a:buFontTx/>
              <a:buChar char="-"/>
            </a:pPr>
            <a:endParaRPr lang="pt-BR" altLang="pt-BR" sz="2400">
              <a:solidFill>
                <a:schemeClr val="bg1"/>
              </a:solidFill>
              <a:latin typeface="Book Antiqua" panose="02040602050305030304" pitchFamily="18" charset="0"/>
            </a:endParaRPr>
          </a:p>
          <a:p>
            <a:pPr eaLnBrk="1" hangingPunct="1">
              <a:lnSpc>
                <a:spcPct val="80000"/>
              </a:lnSpc>
              <a:buFontTx/>
              <a:buChar char="-"/>
            </a:pPr>
            <a:r>
              <a:rPr lang="pt-BR" altLang="pt-BR" sz="2400">
                <a:solidFill>
                  <a:schemeClr val="bg1"/>
                </a:solidFill>
                <a:latin typeface="Book Antiqua" panose="02040602050305030304" pitchFamily="18" charset="0"/>
              </a:rPr>
              <a:t> Erosão dada pela intensificação das interações que atravessam as fronteiras e as práticas transnacionais que influenciam o funcionamento do Estado-Nação, e que multiplicam instâncias de regulação das atividades dos Estados;</a:t>
            </a:r>
          </a:p>
          <a:p>
            <a:pPr eaLnBrk="1" hangingPunct="1">
              <a:lnSpc>
                <a:spcPct val="80000"/>
              </a:lnSpc>
              <a:buFontTx/>
              <a:buChar char="-"/>
            </a:pPr>
            <a:endParaRPr lang="pt-BR" altLang="pt-BR" sz="2400">
              <a:solidFill>
                <a:schemeClr val="bg1"/>
              </a:solidFill>
              <a:latin typeface="Book Antiqua" panose="02040602050305030304" pitchFamily="18" charset="0"/>
            </a:endParaRPr>
          </a:p>
          <a:p>
            <a:pPr eaLnBrk="1" hangingPunct="1">
              <a:lnSpc>
                <a:spcPct val="80000"/>
              </a:lnSpc>
              <a:buFontTx/>
              <a:buChar char="-"/>
            </a:pPr>
            <a:r>
              <a:rPr lang="pt-BR" altLang="pt-BR" sz="2400">
                <a:solidFill>
                  <a:schemeClr val="bg1"/>
                </a:solidFill>
                <a:latin typeface="Book Antiqua" panose="02040602050305030304" pitchFamily="18" charset="0"/>
              </a:rPr>
              <a:t>Relações também com a derrocada dos </a:t>
            </a:r>
            <a:r>
              <a:rPr lang="pt-BR" altLang="pt-BR" sz="2400" i="1">
                <a:solidFill>
                  <a:schemeClr val="bg1"/>
                </a:solidFill>
                <a:latin typeface="Book Antiqua" panose="02040602050305030304" pitchFamily="18" charset="0"/>
              </a:rPr>
              <a:t>welfare states</a:t>
            </a:r>
            <a:endParaRPr lang="pt-BR" altLang="pt-BR" sz="2400">
              <a:solidFill>
                <a:schemeClr val="bg1"/>
              </a:solidFill>
              <a:latin typeface="Book Antiqua" panose="02040602050305030304" pitchFamily="18" charset="0"/>
            </a:endParaRPr>
          </a:p>
          <a:p>
            <a:pPr eaLnBrk="1" hangingPunct="1">
              <a:lnSpc>
                <a:spcPct val="80000"/>
              </a:lnSpc>
              <a:buFontTx/>
              <a:buChar char="-"/>
            </a:pPr>
            <a:endParaRPr lang="pt-BR" altLang="pt-BR" sz="2400">
              <a:solidFill>
                <a:schemeClr val="bg1"/>
              </a:solidFill>
              <a:latin typeface="Book Antiqua" panose="02040602050305030304" pitchFamily="18" charset="0"/>
            </a:endParaRPr>
          </a:p>
        </p:txBody>
      </p:sp>
      <p:sp>
        <p:nvSpPr>
          <p:cNvPr id="10243" name="Retângulo 2"/>
          <p:cNvSpPr>
            <a:spLocks noChangeArrowheads="1"/>
          </p:cNvSpPr>
          <p:nvPr/>
        </p:nvSpPr>
        <p:spPr bwMode="auto">
          <a:xfrm>
            <a:off x="539750" y="404813"/>
            <a:ext cx="66246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pt-BR" altLang="pt-BR" sz="2800" b="1">
                <a:solidFill>
                  <a:schemeClr val="bg1"/>
                </a:solidFill>
                <a:latin typeface="Book Antiqua" panose="02040602050305030304" pitchFamily="18" charset="0"/>
              </a:rPr>
              <a:t>O enfraquecimento Estados Nação na globalização</a:t>
            </a:r>
            <a:endParaRPr lang="pt-BR" altLang="pt-BR" sz="28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68313" y="1989138"/>
            <a:ext cx="8229600" cy="4314825"/>
          </a:xfrm>
        </p:spPr>
        <p:txBody>
          <a:bodyPr/>
          <a:lstStyle/>
          <a:p>
            <a:pPr eaLnBrk="1" hangingPunct="1">
              <a:lnSpc>
                <a:spcPct val="80000"/>
              </a:lnSpc>
            </a:pPr>
            <a:r>
              <a:rPr lang="pt-BR" altLang="pt-BR" sz="2400" smtClean="0">
                <a:solidFill>
                  <a:schemeClr val="bg1"/>
                </a:solidFill>
                <a:effectLst/>
                <a:latin typeface="Book Antiqua" panose="02040602050305030304" pitchFamily="18" charset="0"/>
              </a:rPr>
              <a:t>Habermas (e outros) vão mais além, postulando que esta nova grande </a:t>
            </a:r>
            <a:r>
              <a:rPr lang="pt-BR" altLang="pt-BR" sz="2400" i="1" smtClean="0">
                <a:solidFill>
                  <a:schemeClr val="bg1"/>
                </a:solidFill>
                <a:effectLst/>
                <a:latin typeface="Book Antiqua" panose="02040602050305030304" pitchFamily="18" charset="0"/>
              </a:rPr>
              <a:t>constelação pós-nacional </a:t>
            </a:r>
            <a:r>
              <a:rPr lang="pt-BR" altLang="pt-BR" sz="2400" smtClean="0">
                <a:solidFill>
                  <a:schemeClr val="bg1"/>
                </a:solidFill>
                <a:effectLst/>
                <a:latin typeface="Book Antiqua" panose="02040602050305030304" pitchFamily="18" charset="0"/>
              </a:rPr>
              <a:t>representada pela globalização afeta diversos aspectos centrais das ações internas das organizações estatais, tais como: </a:t>
            </a:r>
          </a:p>
          <a:p>
            <a:pPr eaLnBrk="1" hangingPunct="1">
              <a:lnSpc>
                <a:spcPct val="80000"/>
              </a:lnSpc>
            </a:pPr>
            <a:endParaRPr lang="pt-BR" altLang="pt-BR" sz="2400" smtClean="0">
              <a:solidFill>
                <a:schemeClr val="bg1"/>
              </a:solidFill>
              <a:effectLst/>
              <a:latin typeface="Book Antiqua" panose="02040602050305030304" pitchFamily="18" charset="0"/>
            </a:endParaRPr>
          </a:p>
          <a:p>
            <a:pPr eaLnBrk="1" hangingPunct="1">
              <a:lnSpc>
                <a:spcPct val="80000"/>
              </a:lnSpc>
            </a:pPr>
            <a:r>
              <a:rPr lang="pt-BR" altLang="pt-BR" sz="2400" smtClean="0">
                <a:solidFill>
                  <a:schemeClr val="bg1"/>
                </a:solidFill>
                <a:effectLst/>
                <a:latin typeface="Book Antiqua" panose="02040602050305030304" pitchFamily="18" charset="0"/>
              </a:rPr>
              <a:t>a) a segurança jurídica e a efetividade do estado administrativo;</a:t>
            </a:r>
          </a:p>
          <a:p>
            <a:pPr eaLnBrk="1" hangingPunct="1">
              <a:lnSpc>
                <a:spcPct val="80000"/>
              </a:lnSpc>
            </a:pPr>
            <a:r>
              <a:rPr lang="pt-BR" altLang="pt-BR" sz="2400" smtClean="0">
                <a:solidFill>
                  <a:schemeClr val="bg1"/>
                </a:solidFill>
                <a:effectLst/>
                <a:latin typeface="Book Antiqua" panose="02040602050305030304" pitchFamily="18" charset="0"/>
              </a:rPr>
              <a:t>b) a soberania do estado territorial; </a:t>
            </a:r>
          </a:p>
          <a:p>
            <a:pPr eaLnBrk="1" hangingPunct="1">
              <a:lnSpc>
                <a:spcPct val="80000"/>
              </a:lnSpc>
            </a:pPr>
            <a:r>
              <a:rPr lang="pt-BR" altLang="pt-BR" sz="2400" smtClean="0">
                <a:solidFill>
                  <a:schemeClr val="bg1"/>
                </a:solidFill>
                <a:effectLst/>
                <a:latin typeface="Book Antiqua" panose="02040602050305030304" pitchFamily="18" charset="0"/>
              </a:rPr>
              <a:t>c) a identidade coletiva;</a:t>
            </a:r>
          </a:p>
          <a:p>
            <a:pPr eaLnBrk="1" hangingPunct="1">
              <a:lnSpc>
                <a:spcPct val="80000"/>
              </a:lnSpc>
            </a:pPr>
            <a:r>
              <a:rPr lang="pt-BR" altLang="pt-BR" sz="2400" smtClean="0">
                <a:solidFill>
                  <a:schemeClr val="bg1"/>
                </a:solidFill>
                <a:effectLst/>
                <a:latin typeface="Book Antiqua" panose="02040602050305030304" pitchFamily="18" charset="0"/>
              </a:rPr>
              <a:t>d) a legitimidade democrática do estado nacional.</a:t>
            </a:r>
          </a:p>
          <a:p>
            <a:pPr eaLnBrk="1" hangingPunct="1">
              <a:lnSpc>
                <a:spcPct val="80000"/>
              </a:lnSpc>
            </a:pPr>
            <a:endParaRPr lang="pt-BR" altLang="pt-BR" sz="2400" smtClean="0">
              <a:solidFill>
                <a:schemeClr val="bg1"/>
              </a:solidFill>
              <a:effectLst/>
            </a:endParaRPr>
          </a:p>
        </p:txBody>
      </p:sp>
      <p:sp>
        <p:nvSpPr>
          <p:cNvPr id="11267" name="Retângulo 7"/>
          <p:cNvSpPr>
            <a:spLocks noChangeArrowheads="1"/>
          </p:cNvSpPr>
          <p:nvPr/>
        </p:nvSpPr>
        <p:spPr bwMode="auto">
          <a:xfrm>
            <a:off x="539750" y="404813"/>
            <a:ext cx="66246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u"/>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u"/>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70000"/>
              <a:buFont typeface="Wingdings" panose="05000000000000000000" pitchFamily="2" charset="2"/>
              <a:buChar char="u"/>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pt-BR" altLang="pt-BR" sz="2800" b="1">
                <a:solidFill>
                  <a:schemeClr val="bg1"/>
                </a:solidFill>
                <a:latin typeface="Book Antiqua" panose="02040602050305030304" pitchFamily="18" charset="0"/>
              </a:rPr>
              <a:t>O enfraquecimento Estados Nação na globalização</a:t>
            </a:r>
            <a:endParaRPr lang="pt-BR" altLang="pt-BR" sz="28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nyon">
  <a:themeElements>
    <a:clrScheme name="Canyon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any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nyon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anyon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anyon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anyon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anyon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anyon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anyon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Cliff</Template>
  <TotalTime>1350</TotalTime>
  <Words>827</Words>
  <Application>Microsoft Office PowerPoint</Application>
  <PresentationFormat>Apresentação na tela (4:3)</PresentationFormat>
  <Paragraphs>84</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Book Antiqua</vt:lpstr>
      <vt:lpstr>Verdana</vt:lpstr>
      <vt:lpstr>Wingdings</vt:lpstr>
      <vt:lpstr>Canyon</vt:lpstr>
      <vt:lpstr>Sociologia Política  Prof. Dr. André Zanetic    Aula Anthony Giddens Estado Nação e Globalização   (Cap. 10 - “Estados Nação no Sistema Estatal Global” In: O Estado Nação e a Violência, primeira edição – 1985)</vt:lpstr>
      <vt:lpstr>Questões centrais</vt:lpstr>
      <vt:lpstr>Apresentação do PowerPoint</vt:lpstr>
      <vt:lpstr>Globalização e Estado-Nação: processos fundamentais</vt:lpstr>
      <vt:lpstr>Globalização e Estado-Nação: processos fundamentais</vt:lpstr>
      <vt:lpstr>Globalização e Estado-Nação: processos fundamentais</vt:lpstr>
      <vt:lpstr>Globalização e Estado-Nação: processos fundamentais</vt:lpstr>
      <vt:lpstr>Apresentação do PowerPoint</vt:lpstr>
      <vt:lpstr>Apresentação do PowerPoint</vt:lpstr>
      <vt:lpstr>Apresentação do PowerPoint</vt:lpstr>
      <vt:lpstr>Apresentação do PowerPoint</vt:lpstr>
      <vt:lpstr> - desenvolvimento das tecnologias, fluxos de comunicação e informação muito mais significativos;  - ampla abertura comercial;  - ampliação das trocas internacionais, assim como maior abertura financeira e aumento de fluxos de capital;  - integração, na produção, entre as empresas multinacionais; </vt:lpstr>
      <vt:lpstr>EXERCÍCIO 5</vt:lpstr>
    </vt:vector>
  </TitlesOfParts>
  <Company>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 Nação e Globalização</dc:title>
  <dc:creator>Andre</dc:creator>
  <cp:lastModifiedBy>Usuário do Windows</cp:lastModifiedBy>
  <cp:revision>82</cp:revision>
  <dcterms:created xsi:type="dcterms:W3CDTF">2011-09-01T03:04:02Z</dcterms:created>
  <dcterms:modified xsi:type="dcterms:W3CDTF">2017-06-20T22:34:41Z</dcterms:modified>
</cp:coreProperties>
</file>