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58" r:id="rId9"/>
    <p:sldId id="259" r:id="rId10"/>
    <p:sldId id="275" r:id="rId11"/>
    <p:sldId id="274" r:id="rId12"/>
    <p:sldId id="276" r:id="rId13"/>
    <p:sldId id="277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64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00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97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7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36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71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10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8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15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0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1F37-A305-4CAF-B2F7-B5D051E50CB7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B1D25-42D0-4B40-866D-54DD2C1AB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1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RESPOSTA TEMPORAL  E RELAÇÃO COM A REPRESENTAÇÃO POR FUNÇÕES DE TRANSFERÊNCIA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Ettore A.de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1475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1" y="286078"/>
            <a:ext cx="7264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PROPRIEDADES DA MATRIZ DE TRANSIÇÃO DE ESTADOS</a:t>
            </a:r>
          </a:p>
          <a:p>
            <a:r>
              <a:rPr lang="pt-BR" sz="2400" b="1" dirty="0" smtClean="0"/>
              <a:t>                                  (EXERCÍCIOS)</a:t>
            </a:r>
            <a:endParaRPr lang="pt-BR" sz="24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074295"/>
              </p:ext>
            </p:extLst>
          </p:nvPr>
        </p:nvGraphicFramePr>
        <p:xfrm>
          <a:off x="624301" y="1340768"/>
          <a:ext cx="7815262" cy="52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ção" r:id="rId3" imgW="3543120" imgH="2361960" progId="Equation.3">
                  <p:embed/>
                </p:oleObj>
              </mc:Choice>
              <mc:Fallback>
                <p:oleObj name="Equação" r:id="rId3" imgW="3543120" imgH="236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301" y="1340768"/>
                        <a:ext cx="7815262" cy="5211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663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7285"/>
            <a:ext cx="570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SOLUÇÃO DA EQUAÇÃO NÃO HOMOGÊNEA</a:t>
            </a:r>
            <a:endParaRPr lang="pt-BR" sz="24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104302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ção" r:id="rId3" imgW="914400" imgH="215640" progId="Equation.3">
                  <p:embed/>
                </p:oleObj>
              </mc:Choice>
              <mc:Fallback>
                <p:oleObj name="Equação" r:id="rId3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96899"/>
              </p:ext>
            </p:extLst>
          </p:nvPr>
        </p:nvGraphicFramePr>
        <p:xfrm>
          <a:off x="538628" y="692696"/>
          <a:ext cx="5915025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ção" r:id="rId5" imgW="2450880" imgH="711000" progId="Equation.3">
                  <p:embed/>
                </p:oleObj>
              </mc:Choice>
              <mc:Fallback>
                <p:oleObj name="Equação" r:id="rId5" imgW="245088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8628" y="692696"/>
                        <a:ext cx="5915025" cy="171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6826" y="2420888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MAS,</a:t>
            </a:r>
            <a:endParaRPr lang="pt-BR" sz="24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10861"/>
              </p:ext>
            </p:extLst>
          </p:nvPr>
        </p:nvGraphicFramePr>
        <p:xfrm>
          <a:off x="1115616" y="2708920"/>
          <a:ext cx="6192688" cy="4108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ção" r:id="rId7" imgW="2819160" imgH="1866600" progId="Equation.3">
                  <p:embed/>
                </p:oleObj>
              </mc:Choice>
              <mc:Fallback>
                <p:oleObj name="Equação" r:id="rId7" imgW="2819160" imgH="1866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5616" y="2708920"/>
                        <a:ext cx="6192688" cy="4108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2511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620688"/>
            <a:ext cx="1668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PORTANTO,</a:t>
            </a:r>
            <a:endParaRPr lang="pt-BR" sz="24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762779"/>
              </p:ext>
            </p:extLst>
          </p:nvPr>
        </p:nvGraphicFramePr>
        <p:xfrm>
          <a:off x="2496118" y="1268760"/>
          <a:ext cx="380713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ção" r:id="rId3" imgW="1892160" imgH="393480" progId="Equation.3">
                  <p:embed/>
                </p:oleObj>
              </mc:Choice>
              <mc:Fallback>
                <p:oleObj name="Equação" r:id="rId3" imgW="1892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6118" y="1268760"/>
                        <a:ext cx="3807133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27584" y="2212975"/>
            <a:ext cx="7813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INTEGRANDO AMBOS OS MEMBROS, ENTRE “0” e “t”, VEM: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203137"/>
              </p:ext>
            </p:extLst>
          </p:nvPr>
        </p:nvGraphicFramePr>
        <p:xfrm>
          <a:off x="1661851" y="2780928"/>
          <a:ext cx="5519738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ção" r:id="rId5" imgW="2743200" imgH="965160" progId="Equation.3">
                  <p:embed/>
                </p:oleObj>
              </mc:Choice>
              <mc:Fallback>
                <p:oleObj name="Equação" r:id="rId5" imgW="2743200" imgH="96516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851" y="2780928"/>
                        <a:ext cx="5519738" cy="193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96284" y="4653136"/>
            <a:ext cx="159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PORTANTO</a:t>
            </a:r>
            <a:endParaRPr lang="pt-BR" sz="2400" b="1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266807"/>
              </p:ext>
            </p:extLst>
          </p:nvPr>
        </p:nvGraphicFramePr>
        <p:xfrm>
          <a:off x="2504807" y="5229200"/>
          <a:ext cx="463125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ção" r:id="rId7" imgW="2387520" imgH="482400" progId="Equation.3">
                  <p:embed/>
                </p:oleObj>
              </mc:Choice>
              <mc:Fallback>
                <p:oleObj name="Equação" r:id="rId7" imgW="23875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04807" y="5229200"/>
                        <a:ext cx="4631251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160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393048"/>
              </p:ext>
            </p:extLst>
          </p:nvPr>
        </p:nvGraphicFramePr>
        <p:xfrm>
          <a:off x="1907704" y="980728"/>
          <a:ext cx="4680520" cy="2235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ção" r:id="rId3" imgW="1434960" imgH="685800" progId="Equation.3">
                  <p:embed/>
                </p:oleObj>
              </mc:Choice>
              <mc:Fallback>
                <p:oleObj name="Equação" r:id="rId3" imgW="1434960" imgH="6858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80728"/>
                        <a:ext cx="4680520" cy="2235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170879"/>
              </p:ext>
            </p:extLst>
          </p:nvPr>
        </p:nvGraphicFramePr>
        <p:xfrm>
          <a:off x="1245479" y="3284984"/>
          <a:ext cx="6410800" cy="1296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ção" r:id="rId5" imgW="2387520" imgH="482400" progId="Equation.3">
                  <p:embed/>
                </p:oleObj>
              </mc:Choice>
              <mc:Fallback>
                <p:oleObj name="Equação" r:id="rId5" imgW="2387520" imgH="48240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479" y="3284984"/>
                        <a:ext cx="6410800" cy="129666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222438"/>
              </p:ext>
            </p:extLst>
          </p:nvPr>
        </p:nvGraphicFramePr>
        <p:xfrm>
          <a:off x="1290638" y="4868863"/>
          <a:ext cx="7393099" cy="11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ção" r:id="rId7" imgW="3098520" imgH="482400" progId="Equation.3">
                  <p:embed/>
                </p:oleObj>
              </mc:Choice>
              <mc:Fallback>
                <p:oleObj name="Equação" r:id="rId7" imgW="3098520" imgH="4824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4868863"/>
                        <a:ext cx="7393099" cy="115242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476672"/>
            <a:ext cx="3911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INCLUINDO A SAÍDA, TEMOS: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76270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3334" y="1484784"/>
            <a:ext cx="1506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>
                <a:solidFill>
                  <a:prstClr val="black"/>
                </a:solidFill>
              </a:rPr>
              <a:t>EXEMPLO: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218733"/>
              </p:ext>
            </p:extLst>
          </p:nvPr>
        </p:nvGraphicFramePr>
        <p:xfrm>
          <a:off x="2406157" y="1484784"/>
          <a:ext cx="2432271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ção" r:id="rId3" imgW="965160" imgH="457200" progId="Equation.3">
                  <p:embed/>
                </p:oleObj>
              </mc:Choice>
              <mc:Fallback>
                <p:oleObj name="Equação" r:id="rId3" imgW="9651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6157" y="1484784"/>
                        <a:ext cx="2432271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968621"/>
              </p:ext>
            </p:extLst>
          </p:nvPr>
        </p:nvGraphicFramePr>
        <p:xfrm>
          <a:off x="1430338" y="2708275"/>
          <a:ext cx="65230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ção" r:id="rId5" imgW="2958840" imgH="457200" progId="Equation.3">
                  <p:embed/>
                </p:oleObj>
              </mc:Choice>
              <mc:Fallback>
                <p:oleObj name="Equação" r:id="rId5" imgW="2958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708275"/>
                        <a:ext cx="6523037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884920"/>
              </p:ext>
            </p:extLst>
          </p:nvPr>
        </p:nvGraphicFramePr>
        <p:xfrm>
          <a:off x="696913" y="4079875"/>
          <a:ext cx="24526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ção" r:id="rId7" imgW="1091880" imgH="241200" progId="Equation.3">
                  <p:embed/>
                </p:oleObj>
              </mc:Choice>
              <mc:Fallback>
                <p:oleObj name="Equação" r:id="rId7" imgW="1091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6913" y="4079875"/>
                        <a:ext cx="2452687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280540"/>
              </p:ext>
            </p:extLst>
          </p:nvPr>
        </p:nvGraphicFramePr>
        <p:xfrm>
          <a:off x="1514475" y="4868863"/>
          <a:ext cx="57388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ção" r:id="rId9" imgW="2781000" imgH="419040" progId="Equation.3">
                  <p:embed/>
                </p:oleObj>
              </mc:Choice>
              <mc:Fallback>
                <p:oleObj name="Equação" r:id="rId9" imgW="2781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14475" y="4868863"/>
                        <a:ext cx="5738813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39552" y="332656"/>
            <a:ext cx="7816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SOMENTE COM A AJUDA DA TRANSFORMADA DE LAPLACE, </a:t>
            </a:r>
          </a:p>
          <a:p>
            <a:r>
              <a:rPr lang="pt-BR" sz="2400" b="1" dirty="0" smtClean="0"/>
              <a:t>PODEMOS RESOLVER O SISTEMA DE EQUAÇÕES.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34235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119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>
                <a:solidFill>
                  <a:prstClr val="black"/>
                </a:solidFill>
              </a:rPr>
              <a:t>RECORDANDO:</a:t>
            </a:r>
          </a:p>
          <a:p>
            <a:endParaRPr lang="pt-BR" sz="2400" b="1" u="sng" dirty="0">
              <a:solidFill>
                <a:prstClr val="black"/>
              </a:solidFill>
            </a:endParaRPr>
          </a:p>
          <a:p>
            <a:r>
              <a:rPr lang="pt-BR" sz="2400" b="1" u="sng" dirty="0">
                <a:solidFill>
                  <a:prstClr val="black"/>
                </a:solidFill>
              </a:rPr>
              <a:t>MATRIZ ADJUNTA É A TRANSPOSTA DA MATRIZ DE COFATORES</a:t>
            </a:r>
          </a:p>
          <a:p>
            <a:r>
              <a:rPr lang="pt-BR" sz="2400" b="1" u="sng" dirty="0">
                <a:solidFill>
                  <a:prstClr val="black"/>
                </a:solidFill>
              </a:rPr>
              <a:t>DE UMA MATRIZ.</a:t>
            </a:r>
          </a:p>
        </p:txBody>
      </p:sp>
      <p:sp>
        <p:nvSpPr>
          <p:cNvPr id="3" name="AutoShape 2" descr="&#10;\mathbf{A} = \begin{bmatrix}&#10;a &amp; b \\&#10;c &amp; d&#10;\end{bmatrix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4" name="AutoShape 5" descr="&#10;\mathbf{A} = \begin{bmatrix}&#10;a &amp; b \\&#10;c &amp; d&#10;\end{bmatrix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5" name="AutoShape 7" descr="&#10;\mathbf{A} = \begin{bmatrix}&#10;a &amp; b \\&#10;c &amp; d&#10;\end{bmatrix}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6" name="AutoShape 9" descr="&#10;\mathbf{A} = \begin{bmatrix}&#10;a &amp; b \\&#10;c &amp; d&#10;\end{bmatrix}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9541" y="2636912"/>
            <a:ext cx="87972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COFATOR DO ELEMENTO </a:t>
            </a:r>
            <a:r>
              <a:rPr lang="pt-BR" sz="2400" b="1" i="1" dirty="0" err="1">
                <a:solidFill>
                  <a:prstClr val="black"/>
                </a:solidFill>
              </a:rPr>
              <a:t>a</a:t>
            </a:r>
            <a:r>
              <a:rPr lang="pt-BR" sz="2000" b="1" i="1" dirty="0" err="1">
                <a:solidFill>
                  <a:prstClr val="black"/>
                </a:solidFill>
              </a:rPr>
              <a:t>ij</a:t>
            </a:r>
            <a:r>
              <a:rPr lang="pt-BR" sz="2000" b="1" i="1" dirty="0">
                <a:solidFill>
                  <a:prstClr val="black"/>
                </a:solidFill>
              </a:rPr>
              <a:t> </a:t>
            </a:r>
            <a:r>
              <a:rPr lang="pt-BR" sz="2400" b="1" dirty="0">
                <a:solidFill>
                  <a:prstClr val="black"/>
                </a:solidFill>
              </a:rPr>
              <a:t>DE UMA MATRIZ É AQUELE FORMADO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PELO DETERMINANTE DA MATRIZ OBTIDA AO SE ELIMINAR A LINHA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E COLUNA DESSE MESMO ELEMENTO. O VALOR DESSE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DETERMINANTE É MUTIPLICADO POR -1 ELEVADO AO EXPOENTE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(</a:t>
            </a:r>
            <a:r>
              <a:rPr lang="pt-BR" sz="2400" b="1" i="1" dirty="0" err="1">
                <a:solidFill>
                  <a:prstClr val="black"/>
                </a:solidFill>
              </a:rPr>
              <a:t>i+j</a:t>
            </a:r>
            <a:r>
              <a:rPr lang="pt-BR" sz="2400" b="1" i="1" dirty="0">
                <a:solidFill>
                  <a:prstClr val="black"/>
                </a:solidFill>
              </a:rPr>
              <a:t>), </a:t>
            </a:r>
            <a:r>
              <a:rPr lang="pt-BR" sz="2400" b="1" dirty="0">
                <a:solidFill>
                  <a:prstClr val="black"/>
                </a:solidFill>
              </a:rPr>
              <a:t>E O RESULTADO SERÁ O ELEMENTO </a:t>
            </a:r>
            <a:r>
              <a:rPr lang="pt-BR" sz="2400" b="1" i="1" dirty="0" err="1">
                <a:solidFill>
                  <a:prstClr val="black"/>
                </a:solidFill>
              </a:rPr>
              <a:t>a</a:t>
            </a:r>
            <a:r>
              <a:rPr lang="pt-BR" sz="2000" b="1" i="1" dirty="0" err="1">
                <a:solidFill>
                  <a:prstClr val="black"/>
                </a:solidFill>
              </a:rPr>
              <a:t>ji</a:t>
            </a:r>
            <a:r>
              <a:rPr lang="pt-BR" sz="2000" b="1" i="1" dirty="0">
                <a:solidFill>
                  <a:prstClr val="black"/>
                </a:solidFill>
              </a:rPr>
              <a:t> </a:t>
            </a:r>
            <a:r>
              <a:rPr lang="pt-BR" sz="2400" b="1" dirty="0">
                <a:solidFill>
                  <a:prstClr val="black"/>
                </a:solidFill>
              </a:rPr>
              <a:t>DA MATRIZ ADJUNTA.</a:t>
            </a:r>
          </a:p>
        </p:txBody>
      </p:sp>
    </p:spTree>
    <p:extLst>
      <p:ext uri="{BB962C8B-B14F-4D97-AF65-F5344CB8AC3E}">
        <p14:creationId xmlns:p14="http://schemas.microsoft.com/office/powerpoint/2010/main" val="189064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852851"/>
              </p:ext>
            </p:extLst>
          </p:nvPr>
        </p:nvGraphicFramePr>
        <p:xfrm>
          <a:off x="755577" y="764704"/>
          <a:ext cx="6552728" cy="928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ção" r:id="rId3" imgW="3225600" imgH="457200" progId="Equation.3">
                  <p:embed/>
                </p:oleObj>
              </mc:Choice>
              <mc:Fallback>
                <p:oleObj name="Equação" r:id="rId3" imgW="3225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7" y="764704"/>
                        <a:ext cx="6552728" cy="928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760549"/>
              </p:ext>
            </p:extLst>
          </p:nvPr>
        </p:nvGraphicFramePr>
        <p:xfrm>
          <a:off x="899593" y="1916832"/>
          <a:ext cx="6192688" cy="163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ção" r:id="rId5" imgW="2793960" imgH="736560" progId="Equation.3">
                  <p:embed/>
                </p:oleObj>
              </mc:Choice>
              <mc:Fallback>
                <p:oleObj name="Equação" r:id="rId5" imgW="27939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3" y="1916832"/>
                        <a:ext cx="6192688" cy="1632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95536" y="3749404"/>
            <a:ext cx="1668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PORTANTO,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886267"/>
              </p:ext>
            </p:extLst>
          </p:nvPr>
        </p:nvGraphicFramePr>
        <p:xfrm>
          <a:off x="1939925" y="3749405"/>
          <a:ext cx="5490400" cy="2862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ção" r:id="rId7" imgW="2628720" imgH="1371600" progId="Equation.3">
                  <p:embed/>
                </p:oleObj>
              </mc:Choice>
              <mc:Fallback>
                <p:oleObj name="Equação" r:id="rId7" imgW="262872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3749405"/>
                        <a:ext cx="5490400" cy="2862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53" descr=" \mathbf{A} = \begin{bmatrix}&#10;a &amp; b &amp; c \\&#10;d &amp; e &amp; f \\&#10;g &amp; h &amp; i&#10;\end{bmatrix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87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76672"/>
            <a:ext cx="8002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FAZENDO A DECOMPOSIÇÃO EM FRAÇÕES PARCIAIS DE CADA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UMA DAS FUNÇÕES DE TRANSFERÊNCIA E TOMANDO AS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RESPECTIVAS TRANSFORMADAS INVERSAS, VEM: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68613"/>
              </p:ext>
            </p:extLst>
          </p:nvPr>
        </p:nvGraphicFramePr>
        <p:xfrm>
          <a:off x="2267743" y="2060848"/>
          <a:ext cx="514342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ção" r:id="rId3" imgW="2539800" imgH="533160" progId="Equation.3">
                  <p:embed/>
                </p:oleObj>
              </mc:Choice>
              <mc:Fallback>
                <p:oleObj name="Equação" r:id="rId3" imgW="253980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3" y="2060848"/>
                        <a:ext cx="5143429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6786" y="3573015"/>
            <a:ext cx="8910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PRÓXIMO EXEMPLO: EXPRESSAR A SOLUÇÃO DA EQUAÇÃO ABAIXO,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ONDE A É A MESMA DO EXEMPLO ANTERIOR: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620935"/>
              </p:ext>
            </p:extLst>
          </p:nvPr>
        </p:nvGraphicFramePr>
        <p:xfrm>
          <a:off x="303213" y="4652963"/>
          <a:ext cx="770096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ção" r:id="rId5" imgW="3492360" imgH="457200" progId="Equation.3">
                  <p:embed/>
                </p:oleObj>
              </mc:Choice>
              <mc:Fallback>
                <p:oleObj name="Equação" r:id="rId5" imgW="34923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213" y="4652963"/>
                        <a:ext cx="7700962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104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668351"/>
              </p:ext>
            </p:extLst>
          </p:nvPr>
        </p:nvGraphicFramePr>
        <p:xfrm>
          <a:off x="251520" y="260648"/>
          <a:ext cx="8388973" cy="536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ção" r:id="rId3" imgW="4254480" imgH="2717640" progId="Equation.3">
                  <p:embed/>
                </p:oleObj>
              </mc:Choice>
              <mc:Fallback>
                <p:oleObj name="Equação" r:id="rId3" imgW="425448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60648"/>
                        <a:ext cx="8388973" cy="536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242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428366"/>
              </p:ext>
            </p:extLst>
          </p:nvPr>
        </p:nvGraphicFramePr>
        <p:xfrm>
          <a:off x="539552" y="1988840"/>
          <a:ext cx="839470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ção" r:id="rId3" imgW="3759120" imgH="1066680" progId="Equation.3">
                  <p:embed/>
                </p:oleObj>
              </mc:Choice>
              <mc:Fallback>
                <p:oleObj name="Equação" r:id="rId3" imgW="375912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988840"/>
                        <a:ext cx="8394700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87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764704"/>
            <a:ext cx="6413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pt-BR" sz="2400" b="1" dirty="0" smtClean="0"/>
              <a:t>INTRODUÇÃO</a:t>
            </a:r>
          </a:p>
          <a:p>
            <a:pPr marL="457200" indent="-457200">
              <a:buAutoNum type="arabicPeriod"/>
            </a:pPr>
            <a:endParaRPr lang="pt-BR" sz="2400" b="1" dirty="0"/>
          </a:p>
          <a:p>
            <a:r>
              <a:rPr lang="pt-BR" sz="2400" b="1" dirty="0" smtClean="0"/>
              <a:t>RESPOSTA TEMPORAL DA EQUAÇÃO DE ESTADOS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532257"/>
              </p:ext>
            </p:extLst>
          </p:nvPr>
        </p:nvGraphicFramePr>
        <p:xfrm>
          <a:off x="1691680" y="1965033"/>
          <a:ext cx="4068762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ção" r:id="rId3" imgW="1434960" imgH="685800" progId="Equation.3">
                  <p:embed/>
                </p:oleObj>
              </mc:Choice>
              <mc:Fallback>
                <p:oleObj name="Equação" r:id="rId3" imgW="143496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1965033"/>
                        <a:ext cx="4068762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21087" y="4175502"/>
            <a:ext cx="6215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2. SOLUÇÃO DA EQUAÇÃO HOMOGÊNEA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12010"/>
              </p:ext>
            </p:extLst>
          </p:nvPr>
        </p:nvGraphicFramePr>
        <p:xfrm>
          <a:off x="1737229" y="5013176"/>
          <a:ext cx="227225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ção" r:id="rId5" imgW="901440" imgH="228600" progId="Equation.3">
                  <p:embed/>
                </p:oleObj>
              </mc:Choice>
              <mc:Fallback>
                <p:oleObj name="Equação" r:id="rId5" imgW="901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7229" y="5013176"/>
                        <a:ext cx="2272252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329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007935"/>
              </p:ext>
            </p:extLst>
          </p:nvPr>
        </p:nvGraphicFramePr>
        <p:xfrm>
          <a:off x="2915816" y="692696"/>
          <a:ext cx="3273425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ção" r:id="rId3" imgW="1434960" imgH="1346040" progId="Equation.3">
                  <p:embed/>
                </p:oleObj>
              </mc:Choice>
              <mc:Fallback>
                <p:oleObj name="Equação" r:id="rId3" imgW="143496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692696"/>
                        <a:ext cx="3273425" cy="307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587169"/>
              </p:ext>
            </p:extLst>
          </p:nvPr>
        </p:nvGraphicFramePr>
        <p:xfrm>
          <a:off x="1495425" y="4724400"/>
          <a:ext cx="6154738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ção" r:id="rId5" imgW="2565360" imgH="660240" progId="Equation.3">
                  <p:embed/>
                </p:oleObj>
              </mc:Choice>
              <mc:Fallback>
                <p:oleObj name="Equação" r:id="rId5" imgW="25653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5425" y="4724400"/>
                        <a:ext cx="6154738" cy="158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4005064"/>
            <a:ext cx="666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APLICANDO A TRANSFORMADA DE LAPLACE, VEM:</a:t>
            </a:r>
          </a:p>
        </p:txBody>
      </p:sp>
    </p:spTree>
    <p:extLst>
      <p:ext uri="{BB962C8B-B14F-4D97-AF65-F5344CB8AC3E}">
        <p14:creationId xmlns:p14="http://schemas.microsoft.com/office/powerpoint/2010/main" val="1487005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762716"/>
              </p:ext>
            </p:extLst>
          </p:nvPr>
        </p:nvGraphicFramePr>
        <p:xfrm>
          <a:off x="865705" y="1052736"/>
          <a:ext cx="718385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ção" r:id="rId3" imgW="2692080" imgH="431640" progId="Equation.3">
                  <p:embed/>
                </p:oleObj>
              </mc:Choice>
              <mc:Fallback>
                <p:oleObj name="Equação" r:id="rId3" imgW="26920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5705" y="1052736"/>
                        <a:ext cx="7183857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628746"/>
              </p:ext>
            </p:extLst>
          </p:nvPr>
        </p:nvGraphicFramePr>
        <p:xfrm>
          <a:off x="1835696" y="2924944"/>
          <a:ext cx="518241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ção" r:id="rId5" imgW="1625400" imgH="203040" progId="Equation.3">
                  <p:embed/>
                </p:oleObj>
              </mc:Choice>
              <mc:Fallback>
                <p:oleObj name="Equação" r:id="rId5" imgW="1625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924944"/>
                        <a:ext cx="5182415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644487"/>
              </p:ext>
            </p:extLst>
          </p:nvPr>
        </p:nvGraphicFramePr>
        <p:xfrm>
          <a:off x="2411760" y="4509120"/>
          <a:ext cx="429101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ção" r:id="rId7" imgW="1346040" imgH="203040" progId="Equation.3">
                  <p:embed/>
                </p:oleObj>
              </mc:Choice>
              <mc:Fallback>
                <p:oleObj name="Equação" r:id="rId7" imgW="1346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09120"/>
                        <a:ext cx="4291012" cy="6492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39091" y="245838"/>
            <a:ext cx="385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APLICANDO (2) EM (3), VEM: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62807"/>
              </p:ext>
            </p:extLst>
          </p:nvPr>
        </p:nvGraphicFramePr>
        <p:xfrm>
          <a:off x="683568" y="2852936"/>
          <a:ext cx="81009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ção" r:id="rId9" imgW="190440" imgH="152280" progId="Equation.3">
                  <p:embed/>
                </p:oleObj>
              </mc:Choice>
              <mc:Fallback>
                <p:oleObj name="Equação" r:id="rId9" imgW="19044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3568" y="2852936"/>
                        <a:ext cx="81009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38525" y="3846239"/>
            <a:ext cx="5748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 MATRIZ DE TRANSFERÊNCIA É DADA POR: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65063" y="2334071"/>
            <a:ext cx="6434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ADMITINDO NULA A CONDIÇÃO INICIAL (X(0)=0):</a:t>
            </a:r>
          </a:p>
        </p:txBody>
      </p:sp>
    </p:spTree>
    <p:extLst>
      <p:ext uri="{BB962C8B-B14F-4D97-AF65-F5344CB8AC3E}">
        <p14:creationId xmlns:p14="http://schemas.microsoft.com/office/powerpoint/2010/main" val="89703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620688"/>
            <a:ext cx="4384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LEMBREMOS DO CASO ESCALAR: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720907"/>
              </p:ext>
            </p:extLst>
          </p:nvPr>
        </p:nvGraphicFramePr>
        <p:xfrm>
          <a:off x="1472321" y="1196752"/>
          <a:ext cx="164718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ção" r:id="rId3" imgW="774360" imgH="203040" progId="Equation.3">
                  <p:embed/>
                </p:oleObj>
              </mc:Choice>
              <mc:Fallback>
                <p:oleObj name="Equação" r:id="rId3" imgW="774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2321" y="1196752"/>
                        <a:ext cx="1647183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393922" y="1772816"/>
            <a:ext cx="328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cuja solução é da forma: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875646"/>
              </p:ext>
            </p:extLst>
          </p:nvPr>
        </p:nvGraphicFramePr>
        <p:xfrm>
          <a:off x="323527" y="2247058"/>
          <a:ext cx="8820473" cy="2523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ção" r:id="rId5" imgW="3149280" imgH="901440" progId="Equation.3">
                  <p:embed/>
                </p:oleObj>
              </mc:Choice>
              <mc:Fallback>
                <p:oleObj name="Equação" r:id="rId5" imgW="3149280" imgH="9014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7" y="2247058"/>
                        <a:ext cx="8820473" cy="2523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50936" y="5214391"/>
            <a:ext cx="3949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PORTANTO, A SOLUÇÃO FICA: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841339"/>
              </p:ext>
            </p:extLst>
          </p:nvPr>
        </p:nvGraphicFramePr>
        <p:xfrm>
          <a:off x="3203848" y="5877272"/>
          <a:ext cx="252028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ção" r:id="rId7" imgW="888840" imgH="228600" progId="Equation.3">
                  <p:embed/>
                </p:oleObj>
              </mc:Choice>
              <mc:Fallback>
                <p:oleObj name="Equação" r:id="rId7" imgW="888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3848" y="5877272"/>
                        <a:ext cx="252028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555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68535"/>
            <a:ext cx="49295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VOLTEMOS À EQUAÇÃO DE ESTADOS.</a:t>
            </a:r>
          </a:p>
          <a:p>
            <a:endParaRPr lang="pt-BR" sz="2400" b="1" dirty="0"/>
          </a:p>
          <a:p>
            <a:r>
              <a:rPr lang="pt-BR" sz="2400" b="1" dirty="0" smtClean="0"/>
              <a:t>FORMA GERAL DA SOLUÇÃO: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431000"/>
              </p:ext>
            </p:extLst>
          </p:nvPr>
        </p:nvGraphicFramePr>
        <p:xfrm>
          <a:off x="2308225" y="1412875"/>
          <a:ext cx="37131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ção" r:id="rId3" imgW="1777680" imgH="241200" progId="Equation.3">
                  <p:embed/>
                </p:oleObj>
              </mc:Choice>
              <mc:Fallback>
                <p:oleObj name="Equação" r:id="rId3" imgW="17776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8225" y="1412875"/>
                        <a:ext cx="3713163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52343" y="1988840"/>
            <a:ext cx="465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SUBSTITUINDO NA EQUAÇÃO FICA: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244281"/>
              </p:ext>
            </p:extLst>
          </p:nvPr>
        </p:nvGraphicFramePr>
        <p:xfrm>
          <a:off x="265113" y="2708275"/>
          <a:ext cx="76644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ção" r:id="rId5" imgW="3670200" imgH="457200" progId="Equation.3">
                  <p:embed/>
                </p:oleObj>
              </mc:Choice>
              <mc:Fallback>
                <p:oleObj name="Equação" r:id="rId5" imgW="3670200" imgH="4572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2708275"/>
                        <a:ext cx="76644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3568" y="3356992"/>
            <a:ext cx="1680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PORTANTO: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708097"/>
              </p:ext>
            </p:extLst>
          </p:nvPr>
        </p:nvGraphicFramePr>
        <p:xfrm>
          <a:off x="2483768" y="3818657"/>
          <a:ext cx="2697288" cy="284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ção" r:id="rId7" imgW="1434960" imgH="1511280" progId="Equation.3">
                  <p:embed/>
                </p:oleObj>
              </mc:Choice>
              <mc:Fallback>
                <p:oleObj name="Equação" r:id="rId7" imgW="1434960" imgH="1511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83768" y="3818657"/>
                        <a:ext cx="2697288" cy="2840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82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99592" y="692696"/>
            <a:ext cx="73766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ASSIM SENDO, JÁ ACHAMOS A FORMA DA SOLUÇÃO DA </a:t>
            </a:r>
          </a:p>
          <a:p>
            <a:r>
              <a:rPr lang="pt-BR" sz="2400" b="1" dirty="0" smtClean="0"/>
              <a:t>EQUAÇÃO DE ESTADOS HOMOGÊNEA:</a:t>
            </a:r>
          </a:p>
          <a:p>
            <a:endParaRPr lang="pt-BR" sz="2400" b="1" dirty="0"/>
          </a:p>
          <a:p>
            <a:endParaRPr lang="pt-BR" sz="2400" b="1" dirty="0" smtClean="0"/>
          </a:p>
          <a:p>
            <a:endParaRPr lang="pt-BR" sz="2400" b="1" dirty="0" smtClean="0"/>
          </a:p>
          <a:p>
            <a:endParaRPr lang="pt-BR" sz="2400" b="1" dirty="0"/>
          </a:p>
          <a:p>
            <a:r>
              <a:rPr lang="pt-BR" sz="2400" b="1" dirty="0" smtClean="0"/>
              <a:t>ALÉM DISSO, PARA t=0, TEMOS: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451459"/>
              </p:ext>
            </p:extLst>
          </p:nvPr>
        </p:nvGraphicFramePr>
        <p:xfrm>
          <a:off x="1475656" y="3573016"/>
          <a:ext cx="320950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ção" r:id="rId3" imgW="1320480" imgH="266400" progId="Equation.3">
                  <p:embed/>
                </p:oleObj>
              </mc:Choice>
              <mc:Fallback>
                <p:oleObj name="Equação" r:id="rId3" imgW="13204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3573016"/>
                        <a:ext cx="320950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523882"/>
              </p:ext>
            </p:extLst>
          </p:nvPr>
        </p:nvGraphicFramePr>
        <p:xfrm>
          <a:off x="477838" y="1835150"/>
          <a:ext cx="65722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ção" r:id="rId5" imgW="3225600" imgH="393480" progId="Equation.3">
                  <p:embed/>
                </p:oleObj>
              </mc:Choice>
              <mc:Fallback>
                <p:oleObj name="Equação" r:id="rId5" imgW="3225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7838" y="1835150"/>
                        <a:ext cx="6572250" cy="80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67344" y="4422303"/>
            <a:ext cx="1668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PORTANTO,</a:t>
            </a:r>
            <a:endParaRPr lang="pt-BR" sz="24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65825"/>
              </p:ext>
            </p:extLst>
          </p:nvPr>
        </p:nvGraphicFramePr>
        <p:xfrm>
          <a:off x="1006475" y="5013325"/>
          <a:ext cx="595153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ção" r:id="rId7" imgW="2920680" imgH="393480" progId="Equation.3">
                  <p:embed/>
                </p:oleObj>
              </mc:Choice>
              <mc:Fallback>
                <p:oleObj name="Equação" r:id="rId7" imgW="2920680" imgH="39348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5013325"/>
                        <a:ext cx="595153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582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389855"/>
            <a:ext cx="354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REPARE NA SEMELHANÇA:</a:t>
            </a:r>
            <a:endParaRPr lang="pt-BR" sz="24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667084"/>
              </p:ext>
            </p:extLst>
          </p:nvPr>
        </p:nvGraphicFramePr>
        <p:xfrm>
          <a:off x="1979712" y="980728"/>
          <a:ext cx="515670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ção" r:id="rId3" imgW="2349360" imgH="393480" progId="Equation.3">
                  <p:embed/>
                </p:oleObj>
              </mc:Choice>
              <mc:Fallback>
                <p:oleObj name="Equação" r:id="rId3" imgW="2349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980728"/>
                        <a:ext cx="5156702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416716"/>
              </p:ext>
            </p:extLst>
          </p:nvPr>
        </p:nvGraphicFramePr>
        <p:xfrm>
          <a:off x="2079601" y="2204864"/>
          <a:ext cx="473859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ção" r:id="rId5" imgW="2158920" imgH="393480" progId="Equation.3">
                  <p:embed/>
                </p:oleObj>
              </mc:Choice>
              <mc:Fallback>
                <p:oleObj name="Equação" r:id="rId5" imgW="2158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9601" y="2204864"/>
                        <a:ext cx="4738591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31640" y="188831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298018" y="3140968"/>
            <a:ext cx="4526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DAÍ, UTILIZAREMOS A DEFINIÇÃO: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666902"/>
              </p:ext>
            </p:extLst>
          </p:nvPr>
        </p:nvGraphicFramePr>
        <p:xfrm>
          <a:off x="1187624" y="3861048"/>
          <a:ext cx="5435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ção" r:id="rId7" imgW="2476440" imgH="393480" progId="Equation.3">
                  <p:embed/>
                </p:oleObj>
              </mc:Choice>
              <mc:Fallback>
                <p:oleObj name="Equação" r:id="rId7" imgW="2476440" imgH="3934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861048"/>
                        <a:ext cx="54356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66320" y="4863199"/>
            <a:ext cx="6508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PORTANTO, A SOLUÇÃO PODE SER EXPRESSA POR</a:t>
            </a:r>
            <a:endParaRPr lang="pt-BR" sz="2400" b="1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636993"/>
              </p:ext>
            </p:extLst>
          </p:nvPr>
        </p:nvGraphicFramePr>
        <p:xfrm>
          <a:off x="2051719" y="5661248"/>
          <a:ext cx="252828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ção" r:id="rId9" imgW="1002960" imgH="228600" progId="Equation.3">
                  <p:embed/>
                </p:oleObj>
              </mc:Choice>
              <mc:Fallback>
                <p:oleObj name="Equação" r:id="rId9" imgW="1002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1719" y="5661248"/>
                        <a:ext cx="2528281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565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908720"/>
            <a:ext cx="4782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MATRIZ DE TRANSIÇÃO DE ESTADOS</a:t>
            </a:r>
            <a:endParaRPr lang="pt-BR" sz="24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759997"/>
              </p:ext>
            </p:extLst>
          </p:nvPr>
        </p:nvGraphicFramePr>
        <p:xfrm>
          <a:off x="2699792" y="1772816"/>
          <a:ext cx="187220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ção" r:id="rId3" imgW="660240" imgH="228600" progId="Equation.3">
                  <p:embed/>
                </p:oleObj>
              </mc:Choice>
              <mc:Fallback>
                <p:oleObj name="Equação" r:id="rId3" imgW="660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9792" y="1772816"/>
                        <a:ext cx="187220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95536" y="2694111"/>
            <a:ext cx="8372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ELA DESCREVE A RESPOSTA “LIVRE “ OU “NATURAL” DO SISTEMA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198580"/>
              </p:ext>
            </p:extLst>
          </p:nvPr>
        </p:nvGraphicFramePr>
        <p:xfrm>
          <a:off x="2419350" y="3501008"/>
          <a:ext cx="275272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ção" r:id="rId5" imgW="1091880" imgH="203040" progId="Equation.3">
                  <p:embed/>
                </p:oleObj>
              </mc:Choice>
              <mc:Fallback>
                <p:oleObj name="Equação" r:id="rId5" imgW="1091880" imgH="20304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501008"/>
                        <a:ext cx="2752725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9552" y="4509120"/>
            <a:ext cx="3881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COMO CALCULAR                  ? 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77121"/>
              </p:ext>
            </p:extLst>
          </p:nvPr>
        </p:nvGraphicFramePr>
        <p:xfrm>
          <a:off x="3130557" y="4509120"/>
          <a:ext cx="793371" cy="488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ção" r:id="rId7" imgW="330120" imgH="203040" progId="Equation.3">
                  <p:embed/>
                </p:oleObj>
              </mc:Choice>
              <mc:Fallback>
                <p:oleObj name="Equação" r:id="rId7" imgW="330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30557" y="4509120"/>
                        <a:ext cx="793371" cy="4882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0" y="5358407"/>
            <a:ext cx="8893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1) PODEMOS CALCULAR A SOMA DOS TERMOS DA SÉRIE TRUNCADA</a:t>
            </a:r>
            <a:endParaRPr lang="pt-BR" sz="2400" b="1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67756"/>
              </p:ext>
            </p:extLst>
          </p:nvPr>
        </p:nvGraphicFramePr>
        <p:xfrm>
          <a:off x="1290638" y="5819775"/>
          <a:ext cx="56864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ção" r:id="rId9" imgW="2590560" imgH="393480" progId="Equation.3">
                  <p:embed/>
                </p:oleObj>
              </mc:Choice>
              <mc:Fallback>
                <p:oleObj name="Equação" r:id="rId9" imgW="2590560" imgH="3934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5819775"/>
                        <a:ext cx="56864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90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5133" y="151046"/>
            <a:ext cx="62945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OU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r>
              <a:rPr lang="pt-BR" sz="2400" b="1" dirty="0" smtClean="0">
                <a:solidFill>
                  <a:prstClr val="black"/>
                </a:solidFill>
              </a:rPr>
              <a:t>2)  UTILIZAMOS A TRANSFORMADA DE LAPLACE</a:t>
            </a:r>
            <a:endParaRPr lang="pt-BR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79333"/>
              </p:ext>
            </p:extLst>
          </p:nvPr>
        </p:nvGraphicFramePr>
        <p:xfrm>
          <a:off x="1187624" y="1772816"/>
          <a:ext cx="5127625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ção" r:id="rId3" imgW="2311200" imgH="1180800" progId="Equation.3">
                  <p:embed/>
                </p:oleObj>
              </mc:Choice>
              <mc:Fallback>
                <p:oleObj name="Equação" r:id="rId3" imgW="2311200" imgH="1180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772816"/>
                        <a:ext cx="5127625" cy="2620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38267" y="4797152"/>
            <a:ext cx="85970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, onde “</a:t>
            </a:r>
            <a:r>
              <a:rPr lang="pt-BR" sz="2400" b="1" i="1" dirty="0">
                <a:solidFill>
                  <a:prstClr val="black"/>
                </a:solidFill>
              </a:rPr>
              <a:t>L” </a:t>
            </a:r>
            <a:r>
              <a:rPr lang="pt-BR" sz="2400" b="1" dirty="0">
                <a:solidFill>
                  <a:prstClr val="black"/>
                </a:solidFill>
              </a:rPr>
              <a:t>é a Transformada de Laplace, e       , a sua transformada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Inversa,  aplicadas a cada elemento da matriz.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r>
              <a:rPr lang="pt-BR" sz="2400" b="1" dirty="0">
                <a:solidFill>
                  <a:prstClr val="black"/>
                </a:solidFill>
              </a:rPr>
              <a:t>X(t) é um vetor de ordem “n”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A é uma matriz constante de ordem </a:t>
            </a:r>
            <a:r>
              <a:rPr lang="pt-BR" sz="2400" b="1" dirty="0" err="1">
                <a:solidFill>
                  <a:prstClr val="black"/>
                </a:solidFill>
              </a:rPr>
              <a:t>nxn</a:t>
            </a:r>
            <a:endParaRPr lang="pt-BR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563640"/>
              </p:ext>
            </p:extLst>
          </p:nvPr>
        </p:nvGraphicFramePr>
        <p:xfrm>
          <a:off x="5580112" y="4837156"/>
          <a:ext cx="360040" cy="320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ção" r:id="rId5" imgW="228600" imgH="203040" progId="Equation.3">
                  <p:embed/>
                </p:oleObj>
              </mc:Choice>
              <mc:Fallback>
                <p:oleObj name="Equação" r:id="rId5" imgW="228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0112" y="4837156"/>
                        <a:ext cx="360040" cy="320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71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548680"/>
            <a:ext cx="6854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DA SOLUÇÃO DA EQUAÇÃO VETORIAL DIFERENCIAL,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SABEMOS QUE: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123575"/>
              </p:ext>
            </p:extLst>
          </p:nvPr>
        </p:nvGraphicFramePr>
        <p:xfrm>
          <a:off x="1555750" y="1712913"/>
          <a:ext cx="554355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ção" r:id="rId3" imgW="2654280" imgH="228600" progId="Equation.3">
                  <p:embed/>
                </p:oleObj>
              </mc:Choice>
              <mc:Fallback>
                <p:oleObj name="Equação" r:id="rId3" imgW="2654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5750" y="1712913"/>
                        <a:ext cx="5543550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218603" y="3688349"/>
            <a:ext cx="4329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COMPARANDO </a:t>
            </a:r>
            <a:r>
              <a:rPr lang="pt-BR" sz="2400" b="1" dirty="0" smtClean="0">
                <a:solidFill>
                  <a:prstClr val="black"/>
                </a:solidFill>
              </a:rPr>
              <a:t>(4) </a:t>
            </a:r>
            <a:r>
              <a:rPr lang="pt-BR" sz="2400" b="1" dirty="0">
                <a:solidFill>
                  <a:prstClr val="black"/>
                </a:solidFill>
              </a:rPr>
              <a:t>E </a:t>
            </a:r>
            <a:r>
              <a:rPr lang="pt-BR" sz="2400" b="1" dirty="0" smtClean="0">
                <a:solidFill>
                  <a:prstClr val="black"/>
                </a:solidFill>
              </a:rPr>
              <a:t>(4), </a:t>
            </a:r>
            <a:r>
              <a:rPr lang="pt-BR" sz="2400" b="1" dirty="0">
                <a:solidFill>
                  <a:prstClr val="black"/>
                </a:solidFill>
              </a:rPr>
              <a:t>TEMOS: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717993"/>
              </p:ext>
            </p:extLst>
          </p:nvPr>
        </p:nvGraphicFramePr>
        <p:xfrm>
          <a:off x="2339975" y="4397375"/>
          <a:ext cx="507523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ção" r:id="rId5" imgW="1993680" imgH="482400" progId="Equation.3">
                  <p:embed/>
                </p:oleObj>
              </mc:Choice>
              <mc:Fallback>
                <p:oleObj name="Equação" r:id="rId5" imgW="1993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397375"/>
                        <a:ext cx="5075238" cy="12303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013637"/>
              </p:ext>
            </p:extLst>
          </p:nvPr>
        </p:nvGraphicFramePr>
        <p:xfrm>
          <a:off x="1507540" y="2996952"/>
          <a:ext cx="599466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ção" r:id="rId7" imgW="2819160" imgH="203040" progId="Equation.3">
                  <p:embed/>
                </p:oleObj>
              </mc:Choice>
              <mc:Fallback>
                <p:oleObj name="Equação" r:id="rId7" imgW="2819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7540" y="2996952"/>
                        <a:ext cx="5994666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9538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415</Words>
  <Application>Microsoft Office PowerPoint</Application>
  <PresentationFormat>Apresentação na tela (4:3)</PresentationFormat>
  <Paragraphs>71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Tema do Office</vt:lpstr>
      <vt:lpstr>Equação</vt:lpstr>
      <vt:lpstr>Microsoft Equation 3.0</vt:lpstr>
      <vt:lpstr>RESPOSTA TEMPORAL  E RELAÇÃO COM A REPRESENTAÇÃO POR FUNÇÕES DE TRANSFERÊNCIA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RESPOSTA TEMPORAL  E RELAÇÃO COM A REPRESENTAÇÃO POR FUNÇÕES DE TRANSFERÊNCIA</dc:title>
  <dc:creator>DELL</dc:creator>
  <cp:lastModifiedBy>DELL</cp:lastModifiedBy>
  <cp:revision>24</cp:revision>
  <dcterms:created xsi:type="dcterms:W3CDTF">2020-08-30T15:03:43Z</dcterms:created>
  <dcterms:modified xsi:type="dcterms:W3CDTF">2020-08-31T12:19:59Z</dcterms:modified>
</cp:coreProperties>
</file>