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42" r:id="rId3"/>
    <p:sldId id="338" r:id="rId4"/>
    <p:sldId id="339" r:id="rId5"/>
    <p:sldId id="340" r:id="rId6"/>
    <p:sldId id="360" r:id="rId7"/>
    <p:sldId id="348" r:id="rId8"/>
    <p:sldId id="349" r:id="rId9"/>
    <p:sldId id="350" r:id="rId10"/>
    <p:sldId id="351" r:id="rId11"/>
    <p:sldId id="352" r:id="rId12"/>
    <p:sldId id="305" r:id="rId13"/>
    <p:sldId id="354" r:id="rId14"/>
    <p:sldId id="355" r:id="rId15"/>
    <p:sldId id="356" r:id="rId16"/>
    <p:sldId id="357" r:id="rId17"/>
    <p:sldId id="358" r:id="rId18"/>
    <p:sldId id="359" r:id="rId19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E3195-D402-4C73-9948-ECEAE7AF8284}" type="datetimeFigureOut">
              <a:rPr lang="pt-BR" smtClean="0"/>
              <a:t>13/08/2020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F77877-2568-4F7C-B2D7-90CA03E6EE8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6359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1547664" y="116632"/>
            <a:ext cx="5760640" cy="476250"/>
          </a:xfrm>
        </p:spPr>
        <p:txBody>
          <a:bodyPr/>
          <a:lstStyle>
            <a:lvl1pPr>
              <a:defRPr sz="1600" b="1">
                <a:solidFill>
                  <a:srgbClr val="00B050"/>
                </a:solidFill>
              </a:defRPr>
            </a:lvl1pPr>
          </a:lstStyle>
          <a:p>
            <a:r>
              <a:rPr lang="pt-BR" smtClean="0"/>
              <a:t>II Seminário/Workshop do Projeto FLORESTAM</a:t>
            </a: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35D34F-6676-4225-876E-1E5224B8070C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6AFDEB-ADFC-410F-86A7-C67AE1525795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54878C-864F-4E4C-A238-23DD6C37F46A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4D0D8-E94B-456D-96E7-1131153F198C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913274-3F60-4A19-A2C5-B54C121BFF10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FEFE27-FFCC-45E1-A130-AC73A4F5C11A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D35F5-B394-441F-B832-624234ECB777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674C4-FDB4-43A2-8E16-41A09C090435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97F3C8-8A44-4AEA-B76E-4725EDE3005E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50918-0591-4202-A130-E8280935875B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FEC7E2-4BE3-48F3-B687-73706FB8F255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47CD26A-A39C-4EC3-8AB6-73EADBE58078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hyperlink" Target="mailto:romanelli@usp.b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1.png"/><Relationship Id="rId2" Type="http://schemas.microsoft.com/office/2007/relationships/media" Target="../media/media11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0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1.png"/><Relationship Id="rId2" Type="http://schemas.microsoft.com/office/2007/relationships/media" Target="../media/media15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1.png"/><Relationship Id="rId2" Type="http://schemas.microsoft.com/office/2007/relationships/media" Target="../media/media16.m4a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1.png"/><Relationship Id="rId2" Type="http://schemas.microsoft.com/office/2007/relationships/media" Target="../media/media17.m4a"/><Relationship Id="rId1" Type="http://schemas.openxmlformats.org/officeDocument/2006/relationships/vmlDrawing" Target="../drawings/vmlDrawing7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2060848"/>
            <a:ext cx="7772400" cy="1470025"/>
          </a:xfrm>
        </p:spPr>
        <p:txBody>
          <a:bodyPr/>
          <a:lstStyle/>
          <a:p>
            <a:r>
              <a:rPr lang="pt-BR" b="1" dirty="0" smtClean="0"/>
              <a:t>Introdução à e</a:t>
            </a:r>
            <a:r>
              <a:rPr lang="pt-BR" b="1" u="sng" dirty="0" smtClean="0"/>
              <a:t>m</a:t>
            </a:r>
            <a:r>
              <a:rPr lang="pt-BR" b="1" dirty="0" smtClean="0"/>
              <a:t>ergia</a:t>
            </a:r>
            <a:endParaRPr lang="pt-BR" sz="3200" i="1" dirty="0">
              <a:solidFill>
                <a:srgbClr val="969696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71550" y="4077072"/>
            <a:ext cx="7559675" cy="2592288"/>
          </a:xfrm>
        </p:spPr>
        <p:txBody>
          <a:bodyPr/>
          <a:lstStyle/>
          <a:p>
            <a:pPr algn="l">
              <a:lnSpc>
                <a:spcPct val="90000"/>
              </a:lnSpc>
            </a:pPr>
            <a:endParaRPr lang="pt-BR" sz="2400" dirty="0"/>
          </a:p>
          <a:p>
            <a:pPr>
              <a:lnSpc>
                <a:spcPct val="90000"/>
              </a:lnSpc>
            </a:pPr>
            <a:r>
              <a:rPr lang="pt-BR" sz="2400" dirty="0" smtClean="0"/>
              <a:t>Prof. Thiago </a:t>
            </a:r>
            <a:r>
              <a:rPr lang="pt-BR" sz="2400" dirty="0"/>
              <a:t>L. </a:t>
            </a:r>
            <a:r>
              <a:rPr lang="pt-BR" sz="2400" dirty="0" err="1" smtClean="0"/>
              <a:t>Romanelli</a:t>
            </a:r>
            <a:endParaRPr lang="pt-BR" sz="2400" dirty="0" smtClean="0"/>
          </a:p>
          <a:p>
            <a:pPr>
              <a:lnSpc>
                <a:spcPct val="90000"/>
              </a:lnSpc>
            </a:pPr>
            <a:r>
              <a:rPr lang="pt-BR" sz="2400" dirty="0" smtClean="0">
                <a:hlinkClick r:id="rId4"/>
              </a:rPr>
              <a:t>romanelli@usp.br</a:t>
            </a:r>
            <a:endParaRPr lang="pt-BR" sz="2400" dirty="0" smtClean="0"/>
          </a:p>
          <a:p>
            <a:pPr>
              <a:lnSpc>
                <a:spcPct val="90000"/>
              </a:lnSpc>
            </a:pPr>
            <a:r>
              <a:rPr lang="pt-BR" sz="2400" dirty="0" smtClean="0"/>
              <a:t>Depto de Engenharia de Biossistemas</a:t>
            </a:r>
            <a:endParaRPr lang="pt-BR" sz="2400" dirty="0"/>
          </a:p>
          <a:p>
            <a:pPr algn="l">
              <a:lnSpc>
                <a:spcPct val="90000"/>
              </a:lnSpc>
            </a:pPr>
            <a:endParaRPr lang="pt-BR" sz="2400" dirty="0"/>
          </a:p>
          <a:p>
            <a:pPr>
              <a:lnSpc>
                <a:spcPct val="90000"/>
              </a:lnSpc>
            </a:pPr>
            <a:r>
              <a:rPr lang="pt-BR" sz="2400" dirty="0" smtClean="0"/>
              <a:t>2ª parte - Exemplos</a:t>
            </a:r>
            <a:endParaRPr lang="pt-BR" sz="2400" dirty="0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62"/>
    </mc:Choice>
    <mc:Fallback xmlns="">
      <p:transition spd="slow" advTm="15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1905000" y="533400"/>
            <a:ext cx="6858000" cy="6172200"/>
          </a:xfrm>
          <a:prstGeom prst="rect">
            <a:avLst/>
          </a:prstGeom>
          <a:solidFill>
            <a:schemeClr val="bg2"/>
          </a:solidFill>
          <a:ln w="57150" cmpd="thickThin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61443" name="Object 3"/>
          <p:cNvGraphicFramePr>
            <a:graphicFrameLocks noChangeAspect="1"/>
          </p:cNvGraphicFramePr>
          <p:nvPr/>
        </p:nvGraphicFramePr>
        <p:xfrm>
          <a:off x="2286000" y="914400"/>
          <a:ext cx="6207125" cy="550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85" name="Document" r:id="rId5" imgW="6434328" imgH="5705856" progId="Word.Document.8">
                  <p:embed/>
                </p:oleObj>
              </mc:Choice>
              <mc:Fallback>
                <p:oleObj name="Document" r:id="rId5" imgW="6434328" imgH="5705856" progId="Word.Document.8">
                  <p:embed/>
                  <p:pic>
                    <p:nvPicPr>
                      <p:cNvPr id="6144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914400"/>
                        <a:ext cx="6207125" cy="55038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dist="76199" dir="2700000" algn="ctr" rotWithShape="0">
                          <a:schemeClr val="tx1"/>
                        </a:outerShdw>
                      </a:effectLst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6781800" y="228600"/>
            <a:ext cx="2209800" cy="574675"/>
          </a:xfrm>
          <a:prstGeom prst="rect">
            <a:avLst/>
          </a:prstGeom>
          <a:solidFill>
            <a:srgbClr val="FFCC66"/>
          </a:solidFill>
          <a:ln w="57150" cmpd="thickThin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latin typeface="Comic Sans MS" pitchFamily="66" charset="0"/>
              </a:rPr>
              <a:t>Alternative 3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2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00"/>
    </mc:Choice>
    <mc:Fallback xmlns="">
      <p:transition spd="slow" advTm="54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304800" y="1828800"/>
            <a:ext cx="8839200" cy="4495800"/>
          </a:xfrm>
          <a:prstGeom prst="rect">
            <a:avLst/>
          </a:prstGeom>
          <a:solidFill>
            <a:schemeClr val="bg2"/>
          </a:solidFill>
          <a:ln w="57150" cmpd="thickThin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62467" name="Object 3"/>
          <p:cNvGraphicFramePr>
            <a:graphicFrameLocks noChangeAspect="1"/>
          </p:cNvGraphicFramePr>
          <p:nvPr/>
        </p:nvGraphicFramePr>
        <p:xfrm>
          <a:off x="558800" y="2209800"/>
          <a:ext cx="8329613" cy="372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9" name="Document" r:id="rId5" imgW="6144768" imgH="2746248" progId="Word.Document.8">
                  <p:embed/>
                </p:oleObj>
              </mc:Choice>
              <mc:Fallback>
                <p:oleObj name="Document" r:id="rId5" imgW="6144768" imgH="2746248" progId="Word.Document.8">
                  <p:embed/>
                  <p:pic>
                    <p:nvPicPr>
                      <p:cNvPr id="624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800" y="2209800"/>
                        <a:ext cx="8329613" cy="37226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dist="76199" dir="2700000" algn="ctr" rotWithShape="0">
                          <a:schemeClr val="tx1"/>
                        </a:outerShdw>
                      </a:effectLst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3733800" y="914400"/>
            <a:ext cx="5029200" cy="1106488"/>
          </a:xfrm>
          <a:prstGeom prst="rect">
            <a:avLst/>
          </a:prstGeom>
          <a:solidFill>
            <a:srgbClr val="FFCC66"/>
          </a:solidFill>
          <a:ln w="57150" cmpd="thickThin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latin typeface="Comic Sans MS" pitchFamily="66" charset="0"/>
              </a:rPr>
              <a:t>Emergy indices help in decision making by providing information “outside of traditional economic analysis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9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841"/>
    </mc:Choice>
    <mc:Fallback xmlns="">
      <p:transition spd="slow" advTm="139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868896" y="1752600"/>
            <a:ext cx="71776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3600" b="1" dirty="0" err="1" smtClean="0">
                <a:latin typeface="Comic Sans MS" pitchFamily="66" charset="0"/>
              </a:rPr>
              <a:t>Exemplo</a:t>
            </a:r>
            <a:r>
              <a:rPr lang="en-US" altLang="en-US" sz="3600" b="1" dirty="0" smtClean="0">
                <a:latin typeface="Comic Sans MS" pitchFamily="66" charset="0"/>
              </a:rPr>
              <a:t> – </a:t>
            </a:r>
            <a:r>
              <a:rPr lang="en-US" altLang="en-US" sz="3600" b="1" dirty="0" err="1" smtClean="0">
                <a:latin typeface="Comic Sans MS" pitchFamily="66" charset="0"/>
              </a:rPr>
              <a:t>inclusão</a:t>
            </a:r>
            <a:r>
              <a:rPr lang="en-US" altLang="en-US" sz="3600" b="1" dirty="0" smtClean="0">
                <a:latin typeface="Comic Sans MS" pitchFamily="66" charset="0"/>
              </a:rPr>
              <a:t> da </a:t>
            </a:r>
            <a:r>
              <a:rPr lang="en-US" altLang="en-US" sz="3600" b="1" dirty="0" err="1" smtClean="0">
                <a:latin typeface="Comic Sans MS" pitchFamily="66" charset="0"/>
              </a:rPr>
              <a:t>relação</a:t>
            </a:r>
            <a:r>
              <a:rPr lang="en-US" altLang="en-US" sz="3600" b="1" dirty="0" smtClean="0">
                <a:latin typeface="Comic Sans MS" pitchFamily="66" charset="0"/>
              </a:rPr>
              <a:t> $/</a:t>
            </a:r>
            <a:r>
              <a:rPr lang="en-US" altLang="en-US" sz="3600" b="1" dirty="0" err="1" smtClean="0">
                <a:latin typeface="Comic Sans MS" pitchFamily="66" charset="0"/>
              </a:rPr>
              <a:t>sej</a:t>
            </a:r>
            <a:r>
              <a:rPr lang="en-US" altLang="en-US" sz="3600" b="1" dirty="0" smtClean="0">
                <a:latin typeface="Comic Sans MS" pitchFamily="66" charset="0"/>
              </a:rPr>
              <a:t> </a:t>
            </a:r>
            <a:r>
              <a:rPr lang="en-US" altLang="en-US" sz="3600" b="1" dirty="0" err="1" smtClean="0">
                <a:latin typeface="Comic Sans MS" pitchFamily="66" charset="0"/>
              </a:rPr>
              <a:t>na</a:t>
            </a:r>
            <a:r>
              <a:rPr lang="en-US" altLang="en-US" sz="3600" b="1" dirty="0" smtClean="0">
                <a:latin typeface="Comic Sans MS" pitchFamily="66" charset="0"/>
              </a:rPr>
              <a:t> </a:t>
            </a:r>
            <a:r>
              <a:rPr lang="en-US" altLang="en-US" sz="3600" b="1" dirty="0" err="1" smtClean="0">
                <a:latin typeface="Comic Sans MS" pitchFamily="66" charset="0"/>
              </a:rPr>
              <a:t>análise</a:t>
            </a:r>
            <a:endParaRPr lang="en-US" altLang="en-US" sz="3600" b="1" dirty="0">
              <a:latin typeface="Comic Sans MS" pitchFamily="66" charset="0"/>
            </a:endParaRPr>
          </a:p>
        </p:txBody>
      </p:sp>
      <p:sp>
        <p:nvSpPr>
          <p:cNvPr id="63491" name="Line 3"/>
          <p:cNvSpPr>
            <a:spLocks noChangeShapeType="1"/>
          </p:cNvSpPr>
          <p:nvPr/>
        </p:nvSpPr>
        <p:spPr bwMode="auto">
          <a:xfrm>
            <a:off x="1066800" y="3429000"/>
            <a:ext cx="6781800" cy="0"/>
          </a:xfrm>
          <a:prstGeom prst="line">
            <a:avLst/>
          </a:prstGeom>
          <a:noFill/>
          <a:ln w="38100" cmpd="dbl">
            <a:solidFill>
              <a:srgbClr val="A5002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21296" y="3717032"/>
            <a:ext cx="71776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3600" b="1" dirty="0" err="1" smtClean="0">
                <a:latin typeface="Comic Sans MS" pitchFamily="66" charset="0"/>
              </a:rPr>
              <a:t>Avaliação</a:t>
            </a:r>
            <a:r>
              <a:rPr lang="en-US" altLang="en-US" sz="3600" b="1" dirty="0" smtClean="0">
                <a:latin typeface="Comic Sans MS" pitchFamily="66" charset="0"/>
              </a:rPr>
              <a:t> de </a:t>
            </a:r>
            <a:r>
              <a:rPr lang="en-US" altLang="en-US" sz="3600" b="1" dirty="0" err="1" smtClean="0">
                <a:latin typeface="Comic Sans MS" pitchFamily="66" charset="0"/>
              </a:rPr>
              <a:t>turismo</a:t>
            </a:r>
            <a:endParaRPr lang="en-US" altLang="en-US" sz="3600" b="1" dirty="0">
              <a:latin typeface="Comic Sans MS" pitchFamily="66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19"/>
    </mc:Choice>
    <mc:Fallback xmlns="">
      <p:transition spd="slow" advTm="23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914400" y="533400"/>
            <a:ext cx="7391400" cy="484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altLang="en-US" sz="3600" b="1">
                <a:latin typeface="Comic Sans MS" pitchFamily="66" charset="0"/>
              </a:rPr>
              <a:t>Using data from tourism development in Mexico and Papua New Guinea….</a:t>
            </a:r>
          </a:p>
          <a:p>
            <a:pPr eaLnBrk="0" hangingPunct="0"/>
            <a:endParaRPr lang="en-US" altLang="en-US" sz="2400" b="1">
              <a:latin typeface="Comic Sans MS" pitchFamily="66" charset="0"/>
            </a:endParaRPr>
          </a:p>
          <a:p>
            <a:pPr eaLnBrk="0" hangingPunct="0"/>
            <a:endParaRPr lang="en-US" altLang="en-US" sz="2400" b="1">
              <a:latin typeface="Comic Sans MS" pitchFamily="66" charset="0"/>
            </a:endParaRPr>
          </a:p>
          <a:p>
            <a:pPr lvl="1" algn="r" eaLnBrk="0" hangingPunct="0"/>
            <a:r>
              <a:rPr lang="en-US" altLang="en-US" sz="2400" b="1">
                <a:latin typeface="Comic Sans MS" pitchFamily="66" charset="0"/>
              </a:rPr>
              <a:t>the concept of carrying capacity is related to intensity of development, environmental support area, and the “fit” of economic development in local environments and economies.</a:t>
            </a:r>
          </a:p>
          <a:p>
            <a:pPr eaLnBrk="0" hangingPunct="0">
              <a:spcBef>
                <a:spcPct val="50000"/>
              </a:spcBef>
            </a:pPr>
            <a:endParaRPr lang="en-US" altLang="en-US" sz="2400" b="1">
              <a:latin typeface="Comic Sans MS" pitchFamily="66" charset="0"/>
            </a:endParaRPr>
          </a:p>
        </p:txBody>
      </p:sp>
      <p:sp>
        <p:nvSpPr>
          <p:cNvPr id="64515" name="Line 3"/>
          <p:cNvSpPr>
            <a:spLocks noChangeShapeType="1"/>
          </p:cNvSpPr>
          <p:nvPr/>
        </p:nvSpPr>
        <p:spPr bwMode="auto">
          <a:xfrm>
            <a:off x="609600" y="2971800"/>
            <a:ext cx="8001000" cy="0"/>
          </a:xfrm>
          <a:prstGeom prst="line">
            <a:avLst/>
          </a:prstGeom>
          <a:noFill/>
          <a:ln w="38100" cmpd="dbl">
            <a:solidFill>
              <a:srgbClr val="A5002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0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1"/>
    </mc:Choice>
    <mc:Fallback xmlns="">
      <p:transition spd="slow" advTm="10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1143000" y="609600"/>
            <a:ext cx="7391400" cy="5638800"/>
          </a:xfrm>
          <a:prstGeom prst="rect">
            <a:avLst/>
          </a:prstGeom>
          <a:solidFill>
            <a:schemeClr val="bg2"/>
          </a:solidFill>
          <a:ln w="57150" cmpd="thickThin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727075"/>
            <a:ext cx="6934200" cy="5318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76199" dir="2700000" algn="ctr" rotWithShape="0">
              <a:schemeClr val="tx1"/>
            </a:outerShdw>
          </a:effectLst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3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10"/>
    </mc:Choice>
    <mc:Fallback xmlns="">
      <p:transition spd="slow" advTm="61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1828800" y="381000"/>
            <a:ext cx="6629400" cy="6172200"/>
          </a:xfrm>
          <a:prstGeom prst="rect">
            <a:avLst/>
          </a:prstGeom>
          <a:solidFill>
            <a:schemeClr val="bg2"/>
          </a:solidFill>
          <a:ln w="57150" cmpd="thinThick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1905000" y="457200"/>
            <a:ext cx="6324600" cy="5867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6199" dir="2700000" algn="ctr" rotWithShape="0">
              <a:schemeClr val="tx1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66564" name="Object 4"/>
          <p:cNvGraphicFramePr>
            <a:graphicFrameLocks noChangeAspect="1"/>
          </p:cNvGraphicFramePr>
          <p:nvPr/>
        </p:nvGraphicFramePr>
        <p:xfrm>
          <a:off x="2144713" y="781050"/>
          <a:ext cx="5919787" cy="5297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3" name="Worksheet" r:id="rId5" imgW="5918200" imgH="5295900" progId="Excel.Sheet.8">
                  <p:embed/>
                </p:oleObj>
              </mc:Choice>
              <mc:Fallback>
                <p:oleObj name="Worksheet" r:id="rId5" imgW="5918200" imgH="5295900" progId="Excel.Sheet.8">
                  <p:embed/>
                  <p:pic>
                    <p:nvPicPr>
                      <p:cNvPr id="6656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4713" y="781050"/>
                        <a:ext cx="5919787" cy="52974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34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45"/>
    </mc:Choice>
    <mc:Fallback xmlns="">
      <p:transition spd="slow" advTm="96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1828800" y="381000"/>
            <a:ext cx="6629400" cy="6172200"/>
          </a:xfrm>
          <a:prstGeom prst="rect">
            <a:avLst/>
          </a:prstGeom>
          <a:solidFill>
            <a:schemeClr val="bg2"/>
          </a:solidFill>
          <a:ln w="57150" cmpd="thinThick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2209800" y="533400"/>
            <a:ext cx="5867400" cy="5715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76199" dir="2700000" algn="ctr" rotWithShape="0">
              <a:schemeClr val="tx1"/>
            </a:outerShdw>
          </a:effectLst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67588" name="Object 4"/>
          <p:cNvGraphicFramePr>
            <a:graphicFrameLocks noChangeAspect="1"/>
          </p:cNvGraphicFramePr>
          <p:nvPr/>
        </p:nvGraphicFramePr>
        <p:xfrm>
          <a:off x="2438400" y="685800"/>
          <a:ext cx="5602288" cy="552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7" name="Worksheet" r:id="rId5" imgW="5600700" imgH="5524500" progId="Excel.Sheet.8">
                  <p:embed/>
                </p:oleObj>
              </mc:Choice>
              <mc:Fallback>
                <p:oleObj name="Worksheet" r:id="rId5" imgW="5600700" imgH="5524500" progId="Excel.Sheet.8">
                  <p:embed/>
                  <p:pic>
                    <p:nvPicPr>
                      <p:cNvPr id="6758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685800"/>
                        <a:ext cx="5602288" cy="55260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0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28"/>
    </mc:Choice>
    <mc:Fallback xmlns="">
      <p:transition spd="slow" advTm="53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838200" y="1066800"/>
            <a:ext cx="7696200" cy="4724400"/>
          </a:xfrm>
          <a:prstGeom prst="rect">
            <a:avLst/>
          </a:prstGeom>
          <a:solidFill>
            <a:schemeClr val="bg2"/>
          </a:solidFill>
          <a:ln w="57150" cmpd="thinThick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68611" name="Object 3"/>
          <p:cNvGraphicFramePr>
            <a:graphicFrameLocks noChangeAspect="1"/>
          </p:cNvGraphicFramePr>
          <p:nvPr/>
        </p:nvGraphicFramePr>
        <p:xfrm>
          <a:off x="1066800" y="1371600"/>
          <a:ext cx="7162800" cy="419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1" name="Worksheet" r:id="rId5" imgW="6362700" imgH="3479800" progId="Excel.Sheet.8">
                  <p:embed/>
                </p:oleObj>
              </mc:Choice>
              <mc:Fallback>
                <p:oleObj name="Worksheet" r:id="rId5" imgW="6362700" imgH="3479800" progId="Excel.Sheet.8">
                  <p:embed/>
                  <p:pic>
                    <p:nvPicPr>
                      <p:cNvPr id="686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371600"/>
                        <a:ext cx="7162800" cy="4191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dist="76199" dir="2700000" algn="ctr" rotWithShape="0">
                          <a:schemeClr val="tx1"/>
                        </a:outerShdw>
                      </a:effectLst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2" name="Oval 4"/>
          <p:cNvSpPr>
            <a:spLocks noChangeArrowheads="1"/>
          </p:cNvSpPr>
          <p:nvPr/>
        </p:nvSpPr>
        <p:spPr bwMode="auto">
          <a:xfrm>
            <a:off x="5410200" y="3657600"/>
            <a:ext cx="1143000" cy="762000"/>
          </a:xfrm>
          <a:prstGeom prst="ellipse">
            <a:avLst/>
          </a:prstGeom>
          <a:noFill/>
          <a:ln w="9525">
            <a:solidFill>
              <a:srgbClr val="A5002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68613" name="Oval 5"/>
          <p:cNvSpPr>
            <a:spLocks noChangeArrowheads="1"/>
          </p:cNvSpPr>
          <p:nvPr/>
        </p:nvSpPr>
        <p:spPr bwMode="auto">
          <a:xfrm>
            <a:off x="7315200" y="3657600"/>
            <a:ext cx="990600" cy="762000"/>
          </a:xfrm>
          <a:prstGeom prst="ellipse">
            <a:avLst/>
          </a:prstGeom>
          <a:noFill/>
          <a:ln w="9525">
            <a:solidFill>
              <a:srgbClr val="A5002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68614" name="Oval 6"/>
          <p:cNvSpPr>
            <a:spLocks noChangeArrowheads="1"/>
          </p:cNvSpPr>
          <p:nvPr/>
        </p:nvSpPr>
        <p:spPr bwMode="auto">
          <a:xfrm>
            <a:off x="5257800" y="4800600"/>
            <a:ext cx="1143000" cy="457200"/>
          </a:xfrm>
          <a:prstGeom prst="ellipse">
            <a:avLst/>
          </a:prstGeom>
          <a:noFill/>
          <a:ln w="9525">
            <a:solidFill>
              <a:srgbClr val="A5002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68615" name="Oval 7"/>
          <p:cNvSpPr>
            <a:spLocks noChangeArrowheads="1"/>
          </p:cNvSpPr>
          <p:nvPr/>
        </p:nvSpPr>
        <p:spPr bwMode="auto">
          <a:xfrm>
            <a:off x="7162800" y="4800600"/>
            <a:ext cx="1143000" cy="533400"/>
          </a:xfrm>
          <a:prstGeom prst="ellipse">
            <a:avLst/>
          </a:prstGeom>
          <a:noFill/>
          <a:ln w="9525">
            <a:solidFill>
              <a:srgbClr val="A5002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4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68"/>
    </mc:Choice>
    <mc:Fallback xmlns="">
      <p:transition spd="slow" advTm="36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2438400" y="609600"/>
            <a:ext cx="4876800" cy="6019800"/>
          </a:xfrm>
          <a:prstGeom prst="rect">
            <a:avLst/>
          </a:prstGeom>
          <a:solidFill>
            <a:schemeClr val="bg2"/>
          </a:solidFill>
          <a:ln w="57150" cmpd="thickThin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762000"/>
            <a:ext cx="4545013" cy="57229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76199" dir="2700000" algn="ctr" rotWithShape="0">
              <a:schemeClr val="tx1"/>
            </a:outerShdw>
          </a:effectLst>
        </p:spPr>
      </p:pic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304800" y="1143000"/>
            <a:ext cx="19050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latin typeface="Comic Sans MS" pitchFamily="66" charset="0"/>
              </a:rPr>
              <a:t>Emergy valuation of international trade resulting from money income from tourism...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00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408"/>
    </mc:Choice>
    <mc:Fallback xmlns="">
      <p:transition spd="slow" advTm="253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Exemplo – Floresta Natural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6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9"/>
    </mc:Choice>
    <mc:Fallback xmlns="">
      <p:transition spd="slow" advTm="9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58" y="548680"/>
            <a:ext cx="768583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732240" y="652534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Scatena</a:t>
            </a:r>
            <a:r>
              <a:rPr lang="pt-BR" dirty="0" smtClean="0"/>
              <a:t> et al.(2002) </a:t>
            </a:r>
            <a:endParaRPr lang="pt-BR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1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40"/>
    </mc:Choice>
    <mc:Fallback xmlns="">
      <p:transition spd="slow" advTm="85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732240" y="652534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Scatena</a:t>
            </a:r>
            <a:r>
              <a:rPr lang="pt-BR" dirty="0" smtClean="0"/>
              <a:t> et al.(2002) </a:t>
            </a:r>
            <a:endParaRPr lang="pt-BR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79" y="404664"/>
            <a:ext cx="8784975" cy="6025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0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52"/>
    </mc:Choice>
    <mc:Fallback xmlns="">
      <p:transition spd="slow" advTm="50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732240" y="652534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Scatena</a:t>
            </a:r>
            <a:r>
              <a:rPr lang="pt-BR" dirty="0" smtClean="0"/>
              <a:t> et al.(2002) </a:t>
            </a:r>
            <a:endParaRPr lang="pt-BR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049578" cy="476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9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60"/>
    </mc:Choice>
    <mc:Fallback xmlns="">
      <p:transition spd="slow" advTm="76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868896" y="1752600"/>
            <a:ext cx="71776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3600" b="1" dirty="0" err="1" smtClean="0">
                <a:latin typeface="Comic Sans MS" pitchFamily="66" charset="0"/>
              </a:rPr>
              <a:t>Exemplo</a:t>
            </a:r>
            <a:r>
              <a:rPr lang="en-US" altLang="en-US" sz="3600" b="1" dirty="0" smtClean="0">
                <a:latin typeface="Comic Sans MS" pitchFamily="66" charset="0"/>
              </a:rPr>
              <a:t> – </a:t>
            </a:r>
            <a:r>
              <a:rPr lang="en-US" altLang="en-US" sz="3600" b="1" dirty="0" err="1" smtClean="0">
                <a:latin typeface="Comic Sans MS" pitchFamily="66" charset="0"/>
              </a:rPr>
              <a:t>Avaliação</a:t>
            </a:r>
            <a:r>
              <a:rPr lang="en-US" altLang="en-US" sz="3600" b="1" dirty="0" smtClean="0">
                <a:latin typeface="Comic Sans MS" pitchFamily="66" charset="0"/>
              </a:rPr>
              <a:t> de </a:t>
            </a:r>
            <a:r>
              <a:rPr lang="en-US" altLang="en-US" sz="3600" b="1" dirty="0" err="1" smtClean="0">
                <a:latin typeface="Comic Sans MS" pitchFamily="66" charset="0"/>
              </a:rPr>
              <a:t>captação</a:t>
            </a:r>
            <a:r>
              <a:rPr lang="en-US" altLang="en-US" sz="3600" b="1" dirty="0" smtClean="0">
                <a:latin typeface="Comic Sans MS" pitchFamily="66" charset="0"/>
              </a:rPr>
              <a:t> de </a:t>
            </a:r>
            <a:r>
              <a:rPr lang="en-US" altLang="en-US" sz="3600" b="1" dirty="0" err="1" smtClean="0">
                <a:latin typeface="Comic Sans MS" pitchFamily="66" charset="0"/>
              </a:rPr>
              <a:t>água</a:t>
            </a:r>
            <a:endParaRPr lang="en-US" altLang="en-US" sz="3600" b="1" dirty="0">
              <a:latin typeface="Comic Sans MS" pitchFamily="66" charset="0"/>
            </a:endParaRPr>
          </a:p>
        </p:txBody>
      </p:sp>
      <p:sp>
        <p:nvSpPr>
          <p:cNvPr id="63491" name="Line 3"/>
          <p:cNvSpPr>
            <a:spLocks noChangeShapeType="1"/>
          </p:cNvSpPr>
          <p:nvPr/>
        </p:nvSpPr>
        <p:spPr bwMode="auto">
          <a:xfrm>
            <a:off x="1066800" y="3429000"/>
            <a:ext cx="6781800" cy="0"/>
          </a:xfrm>
          <a:prstGeom prst="line">
            <a:avLst/>
          </a:prstGeom>
          <a:noFill/>
          <a:ln w="38100" cmpd="dbl">
            <a:solidFill>
              <a:srgbClr val="A5002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40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87"/>
    </mc:Choice>
    <mc:Fallback xmlns="">
      <p:transition spd="slow" advTm="12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1219200" y="838200"/>
            <a:ext cx="6705600" cy="5562600"/>
          </a:xfrm>
          <a:prstGeom prst="rect">
            <a:avLst/>
          </a:prstGeom>
          <a:solidFill>
            <a:schemeClr val="bg2"/>
          </a:solidFill>
          <a:ln w="57150" cmpd="thickThin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4775" y="1144588"/>
            <a:ext cx="62357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6199" dir="2700000" algn="ctr" rotWithShape="0">
              <a:schemeClr val="tx1"/>
            </a:outerShdw>
          </a:effectLst>
        </p:spPr>
      </p:pic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4876800" y="533400"/>
            <a:ext cx="3581400" cy="787400"/>
          </a:xfrm>
          <a:prstGeom prst="rect">
            <a:avLst/>
          </a:prstGeom>
          <a:solidFill>
            <a:srgbClr val="FFCC66"/>
          </a:solidFill>
          <a:ln w="57150" cmpd="thickThin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>
                <a:latin typeface="Comic Sans MS" pitchFamily="66" charset="0"/>
              </a:rPr>
              <a:t>Map of the study area showing the water supply alternatives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4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54"/>
    </mc:Choice>
    <mc:Fallback xmlns="">
      <p:transition spd="slow" advTm="31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1905000" y="533400"/>
            <a:ext cx="6858000" cy="6172200"/>
          </a:xfrm>
          <a:prstGeom prst="rect">
            <a:avLst/>
          </a:prstGeom>
          <a:solidFill>
            <a:schemeClr val="bg2"/>
          </a:solidFill>
          <a:ln w="57150" cmpd="thickThin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59395" name="Object 3"/>
          <p:cNvGraphicFramePr>
            <a:graphicFrameLocks noChangeAspect="1"/>
          </p:cNvGraphicFramePr>
          <p:nvPr/>
        </p:nvGraphicFramePr>
        <p:xfrm>
          <a:off x="2133600" y="762000"/>
          <a:ext cx="6324600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7" name="Document" r:id="rId5" imgW="5992368" imgH="4843272" progId="Word.Document.8">
                  <p:embed/>
                </p:oleObj>
              </mc:Choice>
              <mc:Fallback>
                <p:oleObj name="Document" r:id="rId5" imgW="5992368" imgH="4843272" progId="Word.Document.8">
                  <p:embed/>
                  <p:pic>
                    <p:nvPicPr>
                      <p:cNvPr id="5939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762000"/>
                        <a:ext cx="6324600" cy="5715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dist="76199" dir="2700000" algn="ctr" rotWithShape="0">
                          <a:schemeClr val="tx1"/>
                        </a:outerShdw>
                      </a:effectLst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6934200" y="152400"/>
            <a:ext cx="2209800" cy="574675"/>
          </a:xfrm>
          <a:prstGeom prst="rect">
            <a:avLst/>
          </a:prstGeom>
          <a:solidFill>
            <a:srgbClr val="FFCC66"/>
          </a:solidFill>
          <a:ln w="57150" cmpd="thickThin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latin typeface="Comic Sans MS" pitchFamily="66" charset="0"/>
              </a:rPr>
              <a:t>Alternative 1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6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33"/>
    </mc:Choice>
    <mc:Fallback xmlns="">
      <p:transition spd="slow" advTm="92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1905000" y="533400"/>
            <a:ext cx="6858000" cy="6172200"/>
          </a:xfrm>
          <a:prstGeom prst="rect">
            <a:avLst/>
          </a:prstGeom>
          <a:solidFill>
            <a:schemeClr val="bg2"/>
          </a:solidFill>
          <a:ln w="57150" cmpd="thickThin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60419" name="Object 3"/>
          <p:cNvGraphicFramePr>
            <a:graphicFrameLocks noChangeAspect="1"/>
          </p:cNvGraphicFramePr>
          <p:nvPr/>
        </p:nvGraphicFramePr>
        <p:xfrm>
          <a:off x="2133600" y="1219200"/>
          <a:ext cx="6386513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1" name="Document" r:id="rId5" imgW="6385560" imgH="4212336" progId="Word.Document.8">
                  <p:embed/>
                </p:oleObj>
              </mc:Choice>
              <mc:Fallback>
                <p:oleObj name="Document" r:id="rId5" imgW="6385560" imgH="4212336" progId="Word.Document.8">
                  <p:embed/>
                  <p:pic>
                    <p:nvPicPr>
                      <p:cNvPr id="604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219200"/>
                        <a:ext cx="6386513" cy="4953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>
                        <a:outerShdw dist="76199" dir="2700000" algn="ctr" rotWithShape="0">
                          <a:schemeClr val="tx1"/>
                        </a:outerShdw>
                      </a:effectLst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6781800" y="228600"/>
            <a:ext cx="2209800" cy="574675"/>
          </a:xfrm>
          <a:prstGeom prst="rect">
            <a:avLst/>
          </a:prstGeom>
          <a:solidFill>
            <a:srgbClr val="FFCC66"/>
          </a:solidFill>
          <a:ln w="57150" cmpd="thickThin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>
                <a:latin typeface="Comic Sans MS" pitchFamily="66" charset="0"/>
              </a:rPr>
              <a:t>Alternative 2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5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40"/>
    </mc:Choice>
    <mc:Fallback xmlns="">
      <p:transition spd="slow" advTm="42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Glass Layers</Template>
  <TotalTime>636</TotalTime>
  <Words>145</Words>
  <Application>Microsoft Office PowerPoint</Application>
  <PresentationFormat>Apresentação na tela (4:3)</PresentationFormat>
  <Paragraphs>24</Paragraphs>
  <Slides>18</Slides>
  <Notes>0</Notes>
  <HiddenSlides>0</HiddenSlides>
  <MMClips>18</MMClips>
  <ScaleCrop>false</ScaleCrop>
  <HeadingPairs>
    <vt:vector size="8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Comic Sans MS</vt:lpstr>
      <vt:lpstr>Default Design</vt:lpstr>
      <vt:lpstr>Document</vt:lpstr>
      <vt:lpstr>Worksheet</vt:lpstr>
      <vt:lpstr>Introdução à emergia</vt:lpstr>
      <vt:lpstr>Exemplo – Floresta Natural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Emergia  (com “m” mesmo)</dc:title>
  <dc:creator>TLR</dc:creator>
  <cp:lastModifiedBy>aureo.oliveira@gmail.com</cp:lastModifiedBy>
  <cp:revision>31</cp:revision>
  <dcterms:created xsi:type="dcterms:W3CDTF">2009-05-27T22:06:02Z</dcterms:created>
  <dcterms:modified xsi:type="dcterms:W3CDTF">2020-08-13T18:31:26Z</dcterms:modified>
</cp:coreProperties>
</file>