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58"/>
  </p:notesMasterIdLst>
  <p:handoutMasterIdLst>
    <p:handoutMasterId r:id="rId59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49" r:id="rId12"/>
    <p:sldId id="335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46" r:id="rId21"/>
    <p:sldId id="327" r:id="rId22"/>
    <p:sldId id="321" r:id="rId23"/>
    <p:sldId id="322" r:id="rId24"/>
    <p:sldId id="320" r:id="rId25"/>
    <p:sldId id="328" r:id="rId26"/>
    <p:sldId id="324" r:id="rId27"/>
    <p:sldId id="329" r:id="rId28"/>
    <p:sldId id="330" r:id="rId29"/>
    <p:sldId id="331" r:id="rId30"/>
    <p:sldId id="333" r:id="rId31"/>
    <p:sldId id="332" r:id="rId32"/>
    <p:sldId id="348" r:id="rId33"/>
    <p:sldId id="323" r:id="rId34"/>
    <p:sldId id="325" r:id="rId35"/>
    <p:sldId id="336" r:id="rId36"/>
    <p:sldId id="257" r:id="rId37"/>
    <p:sldId id="280" r:id="rId38"/>
    <p:sldId id="281" r:id="rId39"/>
    <p:sldId id="286" r:id="rId40"/>
    <p:sldId id="287" r:id="rId41"/>
    <p:sldId id="275" r:id="rId42"/>
    <p:sldId id="273" r:id="rId43"/>
    <p:sldId id="274" r:id="rId44"/>
    <p:sldId id="293" r:id="rId45"/>
    <p:sldId id="302" r:id="rId46"/>
    <p:sldId id="353" r:id="rId47"/>
    <p:sldId id="277" r:id="rId48"/>
    <p:sldId id="299" r:id="rId49"/>
    <p:sldId id="278" r:id="rId50"/>
    <p:sldId id="295" r:id="rId51"/>
    <p:sldId id="283" r:id="rId52"/>
    <p:sldId id="294" r:id="rId53"/>
    <p:sldId id="300" r:id="rId54"/>
    <p:sldId id="355" r:id="rId55"/>
    <p:sldId id="356" r:id="rId56"/>
    <p:sldId id="354" r:id="rId57"/>
  </p:sldIdLst>
  <p:sldSz cx="9144000" cy="6858000" type="screen4x3"/>
  <p:notesSz cx="6858000" cy="9144000"/>
  <p:custShowLst>
    <p:custShow name="Apresentação personalizada 1" id="0">
      <p:sldLst/>
    </p:custShow>
  </p:custShow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051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1" autoAdjust="0"/>
    <p:restoredTop sz="94660"/>
  </p:normalViewPr>
  <p:slideViewPr>
    <p:cSldViewPr>
      <p:cViewPr>
        <p:scale>
          <a:sx n="75" d="100"/>
          <a:sy n="75" d="100"/>
        </p:scale>
        <p:origin x="1296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B084EC6-CD66-D840-9595-DDD1FC8B55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EB6DEB2-0376-C144-B05C-00145B23ED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3EECD48-8033-0C45-AA5D-E123238C1F2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8E9A5391-F4D8-8D47-8522-FD0F1C6467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E4C2F4-DFD7-A54A-A586-128DFEC0A991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47A1AF6-EBCD-CC45-ADC4-E158CB10BE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B28D06-81A6-0342-9496-7A54A899EB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6A15775-B2D1-9240-AA40-C22E13E082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024BD637-A516-0E48-82D7-F8A4DB6599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B91F2D77-B631-BB4E-9033-BD00AA55FC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E5D4C14E-22A7-AC45-B241-147C5A960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F09D0C-EB07-7A42-92B7-2ADCFEA55AB2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68D508-3C3A-5A41-A8C0-F907AA3BF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DDCBF-F788-E04B-86DA-BDB83570B234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AD37F1E-930E-4C4A-9A94-7AF98A1A2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0DBEC8C-88C2-C848-818C-CF0065E64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8659F9-6B06-2F40-8E30-2A22F1055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3B636-F992-D64E-94F7-261BE74B78F6}" type="slidenum">
              <a:rPr lang="pt-BR" altLang="en-US"/>
              <a:pPr/>
              <a:t>10</a:t>
            </a:fld>
            <a:endParaRPr lang="pt-BR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29910C5B-9238-6044-85F9-6E9EDEFAF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0C1B8CEA-7B94-3843-A337-340FEA29F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9162FE-3A37-0F4A-B423-2C542F432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5AF33-D6FB-F14A-83E4-ED72EDF67AB7}" type="slidenum">
              <a:rPr lang="pt-BR" altLang="en-US"/>
              <a:pPr/>
              <a:t>11</a:t>
            </a:fld>
            <a:endParaRPr lang="pt-BR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CF11AFE0-8681-5A4D-A00D-4F8C551FE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E57F7C14-0046-6B44-A67F-D76B2B44F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CED3C0-8A7F-3A49-BF5A-70B855B432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D8CAE-033A-5948-9034-B73756238006}" type="slidenum">
              <a:rPr lang="pt-BR" altLang="en-US"/>
              <a:pPr/>
              <a:t>12</a:t>
            </a:fld>
            <a:endParaRPr lang="pt-BR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E4199FE8-2D0A-CF4E-9B3C-CF8FBAE35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BD3224F4-F521-E048-B24B-47416B752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C74044-906C-6148-BE3C-52ECD4557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14AF3-BF61-E246-A603-82F34B833669}" type="slidenum">
              <a:rPr lang="pt-BR" altLang="en-US"/>
              <a:pPr/>
              <a:t>13</a:t>
            </a:fld>
            <a:endParaRPr lang="pt-BR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1151050B-0CE8-9441-9DEC-12013B660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71BF74A-D402-8943-B6C0-38DDEF947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97EF9C-48B8-5F45-8F89-3D4AF466E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F6EE0-8850-3A4B-AC96-EABD9F7B8CBA}" type="slidenum">
              <a:rPr lang="pt-BR" altLang="en-US"/>
              <a:pPr/>
              <a:t>14</a:t>
            </a:fld>
            <a:endParaRPr lang="pt-BR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97AD999D-45E8-9648-8217-143B23AAF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CE4073F-B37A-DD4B-BDCB-77DB83B26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963027-39C7-4048-87B6-8183B3472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D69C6-9985-B141-8FF2-F145241379FA}" type="slidenum">
              <a:rPr lang="pt-BR" altLang="en-US"/>
              <a:pPr/>
              <a:t>15</a:t>
            </a:fld>
            <a:endParaRPr lang="pt-BR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B24A2B0-3751-4647-89C0-D6FB13E9F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D0DA62E-6525-ED4C-8C55-5E4303387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958C44-06B4-FC44-9E88-4618AB6D8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FC2B-98A7-4C40-8BBD-F0A6562051AA}" type="slidenum">
              <a:rPr lang="pt-BR" altLang="en-US"/>
              <a:pPr/>
              <a:t>16</a:t>
            </a:fld>
            <a:endParaRPr lang="pt-BR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9D820C54-DB72-4A4D-AC44-722705BA8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359B44B-CD9B-4746-ABA8-DE4638FE2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93C9BF-D538-CA4D-AD96-4398AFE6E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153FC-E4DF-0E49-9C46-6D8867FEA291}" type="slidenum">
              <a:rPr lang="pt-BR" altLang="en-US"/>
              <a:pPr/>
              <a:t>17</a:t>
            </a:fld>
            <a:endParaRPr lang="pt-BR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058A6A44-1B86-7E42-91C8-E03506A12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74150B1-8164-0649-9E85-EF17ECDB8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DE096E-E1E8-FA42-9A79-A3AAB86ED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7C5C2-F4B9-EF45-A946-FA17DC11C327}" type="slidenum">
              <a:rPr lang="pt-BR" altLang="en-US"/>
              <a:pPr/>
              <a:t>18</a:t>
            </a:fld>
            <a:endParaRPr lang="pt-BR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84DBD6CF-4098-D641-800E-BC89DF498C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05D4A19-4D82-864D-B960-E1F96634F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A48FFE-2AB2-DE44-A42C-FD8E3258B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9184-8399-0245-BC57-04178BDD552F}" type="slidenum">
              <a:rPr lang="pt-BR" altLang="en-US"/>
              <a:pPr/>
              <a:t>19</a:t>
            </a:fld>
            <a:endParaRPr lang="pt-BR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93E31266-FA91-234C-930B-6C322FD83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B6A3DBD-B633-B34A-AFE1-12E0A2B1E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132CC7-F19C-EF4C-9C7A-597F6430F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30BB2-026B-6B4D-B73D-69D9323293EA}" type="slidenum">
              <a:rPr lang="pt-BR" altLang="en-US"/>
              <a:pPr/>
              <a:t>2</a:t>
            </a:fld>
            <a:endParaRPr lang="pt-BR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1070BEF6-99B0-2740-BC57-EC5FD56B0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C0D6038-1FAB-C844-84CC-F8EDB77B8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A6C95B-5BEF-1340-BF4E-503788402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5FF4-F9D9-B847-AD61-7D79A56D5881}" type="slidenum">
              <a:rPr lang="pt-BR" altLang="en-US"/>
              <a:pPr/>
              <a:t>20</a:t>
            </a:fld>
            <a:endParaRPr lang="pt-BR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2AA2BD81-2ACC-EE4D-96EF-AC1EA78062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C81C180-0CF3-884C-A8F6-E15BE2BC8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02951F-D75D-0646-9238-0EE6237B9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CE184-AEE2-1B40-88FF-E1D5AF96AC21}" type="slidenum">
              <a:rPr lang="pt-BR" altLang="en-US"/>
              <a:pPr/>
              <a:t>21</a:t>
            </a:fld>
            <a:endParaRPr lang="pt-BR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42D20639-0E0E-7148-93E8-32BE37B95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5E7F00F5-FAE4-7748-A990-2DB104E14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0E5635-6871-8E4B-B3CE-76FFA0DAC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E13BE-A9AD-2641-B1FF-22194096EE81}" type="slidenum">
              <a:rPr lang="pt-BR" altLang="en-US"/>
              <a:pPr/>
              <a:t>22</a:t>
            </a:fld>
            <a:endParaRPr lang="pt-BR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5C26876A-49F6-B24A-B2CF-DEBFBF06D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2724D50-0BE3-EB4E-B322-B401E25C2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268670-CEC9-124F-A9DF-EF5180165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7E34C-9B09-D449-A860-43E8E93959CA}" type="slidenum">
              <a:rPr lang="pt-BR" altLang="en-US"/>
              <a:pPr/>
              <a:t>23</a:t>
            </a:fld>
            <a:endParaRPr lang="pt-BR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6F07CB66-2F38-EB43-BF8C-F5D037035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F8623823-3089-7D4F-BCB9-A8C25743B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E01085-1B95-F948-9094-E76711FED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236DB-D3CC-484C-B862-28B83627679F}" type="slidenum">
              <a:rPr lang="pt-BR" altLang="en-US"/>
              <a:pPr/>
              <a:t>24</a:t>
            </a:fld>
            <a:endParaRPr lang="pt-BR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53FE409A-BD6D-1A44-A3D3-C71314D96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07F6C025-AA60-874C-9620-375F9F513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60284D-E121-7047-998E-4D4FD0E08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49CB0-7E06-A541-A1FA-81DAD6AC69B4}" type="slidenum">
              <a:rPr lang="pt-BR" altLang="en-US"/>
              <a:pPr/>
              <a:t>25</a:t>
            </a:fld>
            <a:endParaRPr lang="pt-BR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D73BCCEC-BD2F-5145-A7C2-02A72C66C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99CBB891-28BC-8D41-8E93-E6D2A2B8A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D143DF-FF0B-A54B-A1C8-8417EDB1C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FFA74-6CEE-EC49-9FA3-BD4774E77083}" type="slidenum">
              <a:rPr lang="pt-BR" altLang="en-US"/>
              <a:pPr/>
              <a:t>26</a:t>
            </a:fld>
            <a:endParaRPr lang="pt-BR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5F216C51-4E76-094F-A130-08DE1DB21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9EB7D471-8BC9-6F4F-B65A-3C991D557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472E42-08BA-C04A-9B80-F71DF438F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2958D-E9AD-E440-B0A2-4FCDAD100B6B}" type="slidenum">
              <a:rPr lang="pt-BR" altLang="en-US"/>
              <a:pPr/>
              <a:t>27</a:t>
            </a:fld>
            <a:endParaRPr lang="pt-BR" altLang="en-US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CFC3CA0D-C1B4-B244-B815-03B7E0DEC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CF80F8C-F658-CD47-A310-C19CFCD7F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F22087-C9BF-3D4C-BFC7-5145EA079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DA02E-1F69-634F-8A4B-CB54FCC8094C}" type="slidenum">
              <a:rPr lang="pt-BR" altLang="en-US"/>
              <a:pPr/>
              <a:t>28</a:t>
            </a:fld>
            <a:endParaRPr lang="pt-BR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C7BE782E-0B2D-9F4A-A19B-11A9535CF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35FDF3D3-AAC2-AB46-A62E-38F9B2D87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AFE257-F308-4142-9133-7F9D65939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1BF6D-2112-8340-9E35-21BD2AB8285E}" type="slidenum">
              <a:rPr lang="pt-BR" altLang="en-US"/>
              <a:pPr/>
              <a:t>29</a:t>
            </a:fld>
            <a:endParaRPr lang="pt-BR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37A6E262-C5DF-C14B-ABEE-EB0F102F9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CD7ED31-F54D-E44E-AE1D-A349B948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E44CF9-F4EC-894F-861B-6EDAD7323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3187A-7289-D44F-B56C-C8E51EE91C5C}" type="slidenum">
              <a:rPr lang="pt-BR" altLang="en-US"/>
              <a:pPr/>
              <a:t>3</a:t>
            </a:fld>
            <a:endParaRPr lang="pt-BR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E584CAF-1C99-6541-90AB-FB1404218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7956BEE-58F6-4947-A2E6-77E344A66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C8993B-5F44-674B-8CE7-217C0722C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89D30-A7AA-074C-81AD-722D40DA1752}" type="slidenum">
              <a:rPr lang="pt-BR" altLang="en-US"/>
              <a:pPr/>
              <a:t>30</a:t>
            </a:fld>
            <a:endParaRPr lang="pt-BR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E7D3D4C4-B8A6-F442-BEE6-D180B3DBA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107FA652-3218-CC4E-B0A3-B20F15B95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6CBB9C-AE8C-384C-85A3-22CB6FD98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8FD7F-93C3-884F-A704-DF27B0FDFBB3}" type="slidenum">
              <a:rPr lang="pt-BR" altLang="en-US"/>
              <a:pPr/>
              <a:t>31</a:t>
            </a:fld>
            <a:endParaRPr lang="pt-BR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2F2AA686-70A3-A54B-8572-0DEFD124B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97D9C03-F838-8F44-829B-54C904AC0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1A0DC6-96EB-8E4E-9BFF-A9DFA7A66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C1B69-DB42-AD40-8E44-51D3DC3E081D}" type="slidenum">
              <a:rPr lang="pt-BR" altLang="en-US"/>
              <a:pPr/>
              <a:t>32</a:t>
            </a:fld>
            <a:endParaRPr lang="pt-BR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52DA7F20-713C-0240-B523-EEEFBD0C4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689FEFD-FDA5-BD49-9DF5-D6F003BBD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39FABF-3780-4745-A162-29DFDCBBE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91610-8A28-294C-9D7C-906501A17853}" type="slidenum">
              <a:rPr lang="pt-BR" altLang="en-US"/>
              <a:pPr/>
              <a:t>33</a:t>
            </a:fld>
            <a:endParaRPr lang="pt-BR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A43EC1F-161E-ED49-BB0F-DA3FB3289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C75EB3D5-3759-264B-A6A4-774425F0B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C51FCE-3A29-F844-ADAB-81C6D1E034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8848D-C0A0-0A40-B32A-AA5552D5044A}" type="slidenum">
              <a:rPr lang="pt-BR" altLang="en-US"/>
              <a:pPr/>
              <a:t>34</a:t>
            </a:fld>
            <a:endParaRPr lang="pt-BR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592E6E23-A8A3-144D-A5A8-B7900B8A7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DFE465E5-7F81-BA48-94D2-AABADB8D8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093088-6895-FD4D-BE62-ADC0DC1A8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8E17E-B387-EE4E-B938-8E9D93BCAD48}" type="slidenum">
              <a:rPr lang="pt-BR" altLang="en-US"/>
              <a:pPr/>
              <a:t>35</a:t>
            </a:fld>
            <a:endParaRPr lang="pt-BR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76F7E14E-4079-8D4E-8E6E-8153A07E9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C60BB5EB-FD1D-0B4E-B874-E89A67679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DFC981-1134-C44E-B572-ABF7AF15C2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CDC02-81B5-1440-BE8C-128410E57185}" type="slidenum">
              <a:rPr lang="pt-BR" altLang="en-US"/>
              <a:pPr/>
              <a:t>36</a:t>
            </a:fld>
            <a:endParaRPr lang="pt-BR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06BD2D7-BF70-4245-877B-1D990F32D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FE48DA2-0551-CC47-9934-A61EA6775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322564-D5EB-0B40-9784-600AB7B1A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4A489-9D47-DB4D-B27D-94015495C6A0}" type="slidenum">
              <a:rPr lang="pt-BR" altLang="en-US"/>
              <a:pPr/>
              <a:t>37</a:t>
            </a:fld>
            <a:endParaRPr lang="pt-BR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9B514D5-2050-5542-8D09-369037A43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1C16583-337B-534F-A4AD-956901639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6A5A2C-55BE-1E42-9648-64BDA2408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536B8-691E-9F40-A2B6-51C58DB0E84B}" type="slidenum">
              <a:rPr lang="pt-BR" altLang="en-US"/>
              <a:pPr/>
              <a:t>38</a:t>
            </a:fld>
            <a:endParaRPr lang="pt-BR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2826146-7D3D-BE45-9FA1-0899414FD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EE12EE3-4449-6A46-B79C-A47AED8D2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F108F3-ECDF-2A40-8563-673829AC4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71062-5540-B249-B718-CB4E31F916C3}" type="slidenum">
              <a:rPr lang="pt-BR" altLang="en-US"/>
              <a:pPr/>
              <a:t>41</a:t>
            </a:fld>
            <a:endParaRPr lang="pt-BR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0A955B3-FF85-7148-94CE-E1732C153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3BD1478-EE18-7044-AEA3-917E32372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BB0572-C08E-3D48-AF53-F253B6BA1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E0DB9-994C-D743-91DE-D789D90AF154}" type="slidenum">
              <a:rPr lang="pt-BR" altLang="en-US"/>
              <a:pPr/>
              <a:t>4</a:t>
            </a:fld>
            <a:endParaRPr lang="pt-BR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0B6CE93B-7DAF-334C-91B7-05884B4C3F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2AB09AE-E724-8E40-B0E9-BA4F0FF24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20E87F-BAF3-3A4E-BB40-EA7D9D943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F8927-EDAD-4044-9582-AC43AC605E25}" type="slidenum">
              <a:rPr lang="pt-BR" altLang="en-US"/>
              <a:pPr/>
              <a:t>42</a:t>
            </a:fld>
            <a:endParaRPr lang="pt-BR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5E7447C-E2AB-4245-A631-C7DE609F2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7DA0702-E978-5447-95FA-69B467255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6E00BD-4CC3-EE49-85CA-2C609AE31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6242A-D28C-6248-9A4C-FC59A2B515AB}" type="slidenum">
              <a:rPr lang="pt-BR" altLang="en-US"/>
              <a:pPr/>
              <a:t>43</a:t>
            </a:fld>
            <a:endParaRPr lang="pt-BR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5A19653-9166-8146-9784-66ADA08535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E211CE7-C310-DD48-A20A-C3E57074C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4F4D54-E702-804E-8B9C-94506D8C1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2005D-51FF-1F46-A89F-C27C23F5C8DE}" type="slidenum">
              <a:rPr lang="pt-BR" altLang="en-US"/>
              <a:pPr/>
              <a:t>47</a:t>
            </a:fld>
            <a:endParaRPr lang="pt-BR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B2E24BE-9332-5246-8B22-F76A89506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D1D07CD-A5EF-2849-B8B1-D5689DDC3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A53E5A-EEFD-5E4E-A307-DF05CB049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49FA5-A145-454C-8649-2D4A94C34621}" type="slidenum">
              <a:rPr lang="pt-BR" altLang="en-US"/>
              <a:pPr/>
              <a:t>49</a:t>
            </a:fld>
            <a:endParaRPr lang="pt-BR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BCEFF9E-D7E6-224F-A20F-209757997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1A87C91-CB56-F145-B3F3-DEA868739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B21776-20B1-2A44-8B57-55522DE24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A6886-EC6B-534C-AAE7-5AE74F21F108}" type="slidenum">
              <a:rPr lang="pt-BR" altLang="en-US"/>
              <a:pPr/>
              <a:t>51</a:t>
            </a:fld>
            <a:endParaRPr lang="pt-BR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8C1B894-451F-9748-A92C-FBE814CEF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8AB4AEE-D890-9849-91A7-DBD8D387E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1DC3A1-45E8-A244-ACE0-B6E09A425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FD4B6-9233-BF4E-B88A-0ED4703FE40E}" type="slidenum">
              <a:rPr lang="pt-BR" altLang="en-US"/>
              <a:pPr/>
              <a:t>5</a:t>
            </a:fld>
            <a:endParaRPr lang="pt-BR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1E44406A-1823-CD48-81D6-E6A2792C7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9605B7C-DC2A-404E-90F7-81DC54207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29A473-DD33-7540-9AD8-F00CEFAE3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7DA43-78DC-6041-9C3D-50FBD96CDE2D}" type="slidenum">
              <a:rPr lang="pt-BR" altLang="en-US"/>
              <a:pPr/>
              <a:t>6</a:t>
            </a:fld>
            <a:endParaRPr lang="pt-BR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640B2AA-EEBB-9E42-AB9B-D8546ECD6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F3D8DD9-AC03-9D42-A183-FA4CC2A8C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928987-0CFE-0949-994D-46840BEDC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1225C-C0E2-5847-92DB-A9AB21499670}" type="slidenum">
              <a:rPr lang="pt-BR" altLang="en-US"/>
              <a:pPr/>
              <a:t>7</a:t>
            </a:fld>
            <a:endParaRPr lang="pt-BR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A2099A8-8E42-AD43-AE7D-3D469399A0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D8F372D-78D1-2F48-91FA-186CEEB1C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49686-9868-1246-9DF5-1AC4C95E1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25047-B846-5F4F-BC0D-B3A694EB8D85}" type="slidenum">
              <a:rPr lang="pt-BR" altLang="en-US"/>
              <a:pPr/>
              <a:t>8</a:t>
            </a:fld>
            <a:endParaRPr lang="pt-BR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F359B576-5220-F647-A284-EF1F28739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44D4FB4-665E-EA44-9044-2422F0DDD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115025-A930-BC42-B644-620076327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31F5F-94F6-374A-A1E0-2F6CD666A784}" type="slidenum">
              <a:rPr lang="pt-BR" altLang="en-US"/>
              <a:pPr/>
              <a:t>9</a:t>
            </a:fld>
            <a:endParaRPr lang="pt-BR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3BAD97AE-3F81-BC48-A689-760F08BEB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E3DCE7B-40B5-1942-B842-BBAD9EB16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mboo">
            <a:extLst>
              <a:ext uri="{FF2B5EF4-FFF2-40B4-BE49-F238E27FC236}">
                <a16:creationId xmlns:a16="http://schemas.microsoft.com/office/drawing/2014/main" id="{60884213-3F48-BE44-9B75-63A98576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CD63DB41-A80D-5D48-99BC-92EC460287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488950"/>
            <a:ext cx="6248400" cy="2101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5A68C5F-F028-8245-8677-C099729201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A55D7D8-9B27-C942-93C0-C3F6E964D8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BED8A4A-F7BD-744D-BC95-AA25CC1208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50FC8641-5CB8-C442-A086-8B22D82E8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95771100-48CA-A448-99EF-685376BD9449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6117-8EB3-F74E-995D-3139F57D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D8866-94FC-8446-A248-E46F7921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B49B-5301-FA41-883F-D4C4B6C1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C58F-0ABF-5F47-BD70-7E7256BF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04356-E148-6048-B50D-83F8BD3B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0435E-858F-BC4B-B4EF-EE786C8680CB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10818749"/>
      </p:ext>
    </p:extLst>
  </p:cSld>
  <p:clrMapOvr>
    <a:masterClrMapping/>
  </p:clrMapOvr>
  <p:transition spd="med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F8E20-5E7E-AC42-BE78-2E6A134F8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A3AA9-49EF-964E-BFBF-68394507C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67B30-F5BB-3541-9CFA-7ABA929C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AEB8-95D3-DE4C-950D-3634E65C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F129-F52A-424C-8234-BAE0070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2C970-F572-2D4E-8DC0-26F564B4B57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22221022"/>
      </p:ext>
    </p:extLst>
  </p:cSld>
  <p:clrMapOvr>
    <a:masterClrMapping/>
  </p:clrMapOvr>
  <p:transition spd="med"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40AE-C5F7-824E-B2FF-5B405D34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DC64C7-4B64-D144-8407-C27D2579310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228600" y="1981200"/>
            <a:ext cx="75438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2D610-9AF9-4346-ADD2-616DA45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8FF46-916E-5447-9575-3B4320B2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7D854-93DB-4741-BF18-FF56B083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BD175E9C-5B61-5D46-9A9C-60839C59F48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64998017"/>
      </p:ext>
    </p:extLst>
  </p:cSld>
  <p:clrMapOvr>
    <a:masterClrMapping/>
  </p:clrMapOvr>
  <p:transition spd="med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8401-FD14-8B4F-AB50-959BA478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1F7D-F117-034B-A048-35D2DA6F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9B63-9616-3049-B0B0-20D7C533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DE0F-9151-9445-A8B4-C27978DB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2915-843E-7D4B-88F3-622384CC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B98FC-2C1D-5041-A660-9ECA42D9927B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8331289"/>
      </p:ext>
    </p:extLst>
  </p:cSld>
  <p:clrMapOvr>
    <a:masterClrMapping/>
  </p:clrMapOvr>
  <p:transition spd="med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DB39-FA6D-AA4A-BA13-9782F9A9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36A0-8A21-9F45-A8BC-1B5CB395E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4F38-76EF-8A48-9722-3135426A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72ADE-B4F9-264B-9C32-C62A53FF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FA4AB-3729-4C4D-9519-C9B5E2AF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FB08D-DA44-EE4B-B3EF-D362605838D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33703176"/>
      </p:ext>
    </p:extLst>
  </p:cSld>
  <p:clrMapOvr>
    <a:masterClrMapping/>
  </p:clrMapOvr>
  <p:transition spd="med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8355-2504-A64B-AABE-4FD526B8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5F76-F2D7-184A-B66F-7A3F88918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FB662-6D1C-F044-8706-A77EED03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12FCE-DD36-E247-BF5E-CB751838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41C91-E3AE-9042-9C81-014DD359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5BF58-26C8-0944-A384-F59DE85C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DA709-04A7-9349-AD3C-A9A3F39B699C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70520247"/>
      </p:ext>
    </p:extLst>
  </p:cSld>
  <p:clrMapOvr>
    <a:masterClrMapping/>
  </p:clrMapOvr>
  <p:transition spd="med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1A9C-D433-FF45-9B92-266E11DE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7E4C7-0D28-D64D-98D9-50D0AD176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4CABE-68E2-C44E-BED2-E96F86CD6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EB78F-88CD-554F-94B4-717B8512D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9AA2D-6E44-D949-ACEF-98DD32165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846B47-75CB-454C-A5A3-91F013C0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D09D1-FD6E-F045-AD12-A9C9EBA9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08E77-13B6-EA41-A847-8D4745D3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9A107-1330-DD45-AA61-CF90879B370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67816314"/>
      </p:ext>
    </p:extLst>
  </p:cSld>
  <p:clrMapOvr>
    <a:masterClrMapping/>
  </p:clrMapOvr>
  <p:transition spd="med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5412-2EC0-EF40-B412-5C2F635E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3E0A4-DC79-B74E-9D9A-704B6EFA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D1C6-4FDB-4344-8FAB-9E46BCBE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7D53E-A887-B64B-832B-CA0A6EF4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F3EC-CF5D-C64A-8B90-78C483F36D9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91264776"/>
      </p:ext>
    </p:extLst>
  </p:cSld>
  <p:clrMapOvr>
    <a:masterClrMapping/>
  </p:clrMapOvr>
  <p:transition spd="med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DF53F-93E6-3F4A-B150-9B70B688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1053-024B-F643-9589-640908D1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4DE07-EBCB-1746-95E9-6B48A1BA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25017-F213-9A41-947F-E99990A78B4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8495562"/>
      </p:ext>
    </p:extLst>
  </p:cSld>
  <p:clrMapOvr>
    <a:masterClrMapping/>
  </p:clrMapOvr>
  <p:transition spd="med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36FC-AF36-3D43-80D1-0ABF0D58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13F7-E8E0-424F-96ED-42BDD9E8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BBD87-76C3-634E-B986-209813F1A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C4CB4-065D-9D43-89CB-61BE681C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350D7-A762-2F43-85BC-1EBAAE82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74F4B-8AC4-214E-B604-783C9516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48A07-4FB5-1343-B30A-582501E8D26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4103437"/>
      </p:ext>
    </p:extLst>
  </p:cSld>
  <p:clrMapOvr>
    <a:masterClrMapping/>
  </p:clrMapOvr>
  <p:transition spd="med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DADC-625C-F24E-A093-F6C51784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DEA67-50BF-D047-83F9-97D986351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486B5-27C0-C64C-851E-1561F270E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1C826-5958-9449-9443-43CDFC58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4ACC1-E758-7B41-8BC1-2C02A88A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02F8-B769-B14E-9133-4C00F26B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A5B77-F3A9-0342-AD19-8023CD29008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26879054"/>
      </p:ext>
    </p:extLst>
  </p:cSld>
  <p:clrMapOvr>
    <a:masterClrMapping/>
  </p:clrMapOvr>
  <p:transition spd="med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mboo">
            <a:extLst>
              <a:ext uri="{FF2B5EF4-FFF2-40B4-BE49-F238E27FC236}">
                <a16:creationId xmlns:a16="http://schemas.microsoft.com/office/drawing/2014/main" id="{168C0CB2-F606-644A-9064-F4CC6D040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F9B142A6-FB54-D742-A1E0-013837AA6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3718009-8402-F24F-888D-3C91CFE77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645E19C-8A5D-F74D-85CF-16A44B40FE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48DE26A-DDA0-D647-86B1-89399D8491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A59A9D6-4150-194B-8CB3-FF7BDBB5D6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27D3F3-5216-2E4C-9E09-80945B710DFA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>
    <p:split orient="vert"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451414a.pdf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history.nih.gov/exhibits/nirenberg/images/photos/01_mendel_pu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evicent@usp.b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C328063-4284-474E-A4BF-1BA028B139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549275"/>
            <a:ext cx="7848600" cy="2408238"/>
          </a:xfrm>
          <a:solidFill>
            <a:srgbClr val="99CCFF"/>
          </a:solidFill>
        </p:spPr>
        <p:txBody>
          <a:bodyPr/>
          <a:lstStyle/>
          <a:p>
            <a:pPr algn="l"/>
            <a:br>
              <a:rPr lang="pt-BR" altLang="en-US" sz="2400">
                <a:solidFill>
                  <a:srgbClr val="0066FF"/>
                </a:solidFill>
                <a:latin typeface="Comic Sans MS" panose="030F0902030302020204" pitchFamily="66" charset="0"/>
              </a:rPr>
            </a:br>
            <a:r>
              <a:rPr lang="pt-BR" altLang="en-US" sz="2800">
                <a:solidFill>
                  <a:srgbClr val="0066FF"/>
                </a:solidFill>
                <a:latin typeface="Comic Sans MS" panose="030F0902030302020204" pitchFamily="66" charset="0"/>
              </a:rPr>
              <a:t>REGULAÇÃO DA EXPRESSÃO GÊNICA em </a:t>
            </a:r>
            <a:br>
              <a:rPr lang="pt-BR" altLang="en-US" sz="2800">
                <a:solidFill>
                  <a:srgbClr val="0066FF"/>
                </a:solidFill>
                <a:latin typeface="Comic Sans MS" panose="030F0902030302020204" pitchFamily="66" charset="0"/>
              </a:rPr>
            </a:br>
            <a:br>
              <a:rPr lang="pt-BR" altLang="en-US" sz="2800">
                <a:solidFill>
                  <a:srgbClr val="0066FF"/>
                </a:solidFill>
                <a:latin typeface="Comic Sans MS" panose="030F0902030302020204" pitchFamily="66" charset="0"/>
              </a:rPr>
            </a:br>
            <a:r>
              <a:rPr lang="pt-BR" altLang="en-US" sz="2800">
                <a:solidFill>
                  <a:srgbClr val="0066FF"/>
                </a:solidFill>
                <a:latin typeface="Comic Sans MS" panose="030F0902030302020204" pitchFamily="66" charset="0"/>
              </a:rPr>
              <a:t>eucariotos</a:t>
            </a:r>
            <a:br>
              <a:rPr lang="pt-BR" altLang="en-US" sz="2800">
                <a:solidFill>
                  <a:srgbClr val="0066FF"/>
                </a:solidFill>
                <a:latin typeface="Comic Sans MS" panose="030F0902030302020204" pitchFamily="66" charset="0"/>
              </a:rPr>
            </a:br>
            <a:endParaRPr lang="pt-BR" altLang="en-US">
              <a:solidFill>
                <a:srgbClr val="0066FF"/>
              </a:solidFill>
              <a:latin typeface="Comic Sans MS" panose="030F0902030302020204" pitchFamily="66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A37401A-DA64-5045-BB65-7B0896588E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3575" y="6230938"/>
            <a:ext cx="3886200" cy="627062"/>
          </a:xfrm>
          <a:solidFill>
            <a:srgbClr val="CCECFF"/>
          </a:solidFill>
        </p:spPr>
        <p:txBody>
          <a:bodyPr/>
          <a:lstStyle/>
          <a:p>
            <a:pPr algn="l">
              <a:lnSpc>
                <a:spcPct val="80000"/>
              </a:lnSpc>
            </a:pPr>
            <a:endParaRPr lang="pt-BR" altLang="en-US" sz="1800" dirty="0">
              <a:solidFill>
                <a:srgbClr val="003399"/>
              </a:solidFill>
              <a:latin typeface="Comic Sans MS" panose="030F0902030302020204" pitchFamily="66" charset="0"/>
            </a:endParaRPr>
          </a:p>
          <a:p>
            <a:pPr algn="l">
              <a:lnSpc>
                <a:spcPct val="80000"/>
              </a:lnSpc>
            </a:pPr>
            <a:r>
              <a:rPr lang="pt-BR" altLang="en-US" sz="1800" dirty="0">
                <a:solidFill>
                  <a:srgbClr val="003399"/>
                </a:solidFill>
                <a:latin typeface="Comic Sans MS" panose="030F0902030302020204" pitchFamily="66" charset="0"/>
              </a:rPr>
              <a:t>Elisabete José Vicente - </a:t>
            </a:r>
            <a:r>
              <a:rPr lang="pt-BR" altLang="en-US" sz="1200" dirty="0">
                <a:solidFill>
                  <a:srgbClr val="003399"/>
                </a:solidFill>
                <a:latin typeface="Comic Sans MS" panose="030F0902030302020204" pitchFamily="66" charset="0"/>
              </a:rPr>
              <a:t>2019</a:t>
            </a:r>
          </a:p>
          <a:p>
            <a:pPr algn="l">
              <a:lnSpc>
                <a:spcPct val="80000"/>
              </a:lnSpc>
            </a:pPr>
            <a:endParaRPr lang="pt-BR" altLang="en-US" sz="1200" dirty="0">
              <a:solidFill>
                <a:srgbClr val="003399"/>
              </a:solidFill>
              <a:latin typeface="Comic Sans MS" panose="030F0902030302020204" pitchFamily="66" charset="0"/>
            </a:endParaRPr>
          </a:p>
          <a:p>
            <a:pPr algn="l">
              <a:lnSpc>
                <a:spcPct val="80000"/>
              </a:lnSpc>
            </a:pPr>
            <a:endParaRPr lang="pt-BR" altLang="en-US" sz="1800" dirty="0">
              <a:solidFill>
                <a:srgbClr val="003399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1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h10f14">
            <a:extLst>
              <a:ext uri="{FF2B5EF4-FFF2-40B4-BE49-F238E27FC236}">
                <a16:creationId xmlns:a16="http://schemas.microsoft.com/office/drawing/2014/main" id="{DB2AB2B5-A131-E345-9156-06E31BF6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14667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Text Box 3">
            <a:extLst>
              <a:ext uri="{FF2B5EF4-FFF2-40B4-BE49-F238E27FC236}">
                <a16:creationId xmlns:a16="http://schemas.microsoft.com/office/drawing/2014/main" id="{8258FE38-0F9B-BF43-ADE6-60AFBA85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7235825" cy="4572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>
                <a:solidFill>
                  <a:schemeClr val="bg1"/>
                </a:solidFill>
              </a:rPr>
              <a:t>     Transcrição  em eucariotos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BDEC3909-7777-6B41-B748-23EE87498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467600" cy="762000"/>
          </a:xfrm>
        </p:spPr>
        <p:txBody>
          <a:bodyPr/>
          <a:lstStyle/>
          <a:p>
            <a:r>
              <a:rPr lang="pt-BR" altLang="en-US">
                <a:solidFill>
                  <a:srgbClr val="0000FF"/>
                </a:solidFill>
                <a:latin typeface="Comic Sans MS" panose="030F0902030302020204" pitchFamily="66" charset="0"/>
              </a:rPr>
              <a:t>TRANSCRIÇÃO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995944F-33DC-AE45-9CD0-CDB37AEEB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7543800" cy="4114800"/>
          </a:xfrm>
        </p:spPr>
        <p:txBody>
          <a:bodyPr/>
          <a:lstStyle/>
          <a:p>
            <a:r>
              <a:rPr lang="pt-BR" altLang="en-US" dirty="0">
                <a:solidFill>
                  <a:schemeClr val="tx2"/>
                </a:solidFill>
                <a:latin typeface="Comic Sans MS" panose="030F0902030302020204" pitchFamily="66" charset="0"/>
              </a:rPr>
              <a:t>RNA polimerase</a:t>
            </a:r>
            <a:r>
              <a:rPr lang="pt-BR" altLang="en-US" dirty="0">
                <a:solidFill>
                  <a:schemeClr val="accent2"/>
                </a:solidFill>
                <a:latin typeface="Comic Sans MS" panose="030F0902030302020204" pitchFamily="66" charset="0"/>
              </a:rPr>
              <a:t>    </a:t>
            </a:r>
          </a:p>
          <a:p>
            <a:pPr lvl="1"/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RNA polimerase </a:t>
            </a:r>
            <a:r>
              <a:rPr lang="pt-BR" altLang="en-US" dirty="0" err="1">
                <a:solidFill>
                  <a:srgbClr val="333399"/>
                </a:solidFill>
                <a:latin typeface="Comic Sans MS" panose="030F0902030302020204" pitchFamily="66" charset="0"/>
              </a:rPr>
              <a:t>I</a:t>
            </a:r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- Transcreve rRNA. Localização: Nucléolo</a:t>
            </a:r>
          </a:p>
          <a:p>
            <a:pPr lvl="1">
              <a:buFontTx/>
              <a:buNone/>
            </a:pPr>
            <a:endParaRPr lang="pt-BR" altLang="en-US" dirty="0">
              <a:solidFill>
                <a:srgbClr val="333399"/>
              </a:solidFill>
              <a:latin typeface="Comic Sans MS" panose="030F0902030302020204" pitchFamily="66" charset="0"/>
            </a:endParaRPr>
          </a:p>
          <a:p>
            <a:pPr lvl="1"/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RNA </a:t>
            </a:r>
            <a:r>
              <a:rPr lang="pt-BR" altLang="en-US" dirty="0" err="1">
                <a:solidFill>
                  <a:srgbClr val="333399"/>
                </a:solidFill>
                <a:latin typeface="Comic Sans MS" panose="030F0902030302020204" pitchFamily="66" charset="0"/>
              </a:rPr>
              <a:t>pol</a:t>
            </a:r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 II - transcreve </a:t>
            </a:r>
            <a:r>
              <a:rPr lang="pt-BR" altLang="en-US" dirty="0" err="1">
                <a:solidFill>
                  <a:srgbClr val="333399"/>
                </a:solidFill>
                <a:latin typeface="Comic Sans MS" panose="030F0902030302020204" pitchFamily="66" charset="0"/>
              </a:rPr>
              <a:t>hnRNA</a:t>
            </a:r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 (RNA nuclear heterogêneo - precursor do </a:t>
            </a:r>
            <a:r>
              <a:rPr lang="pt-BR" altLang="en-US" dirty="0" err="1">
                <a:solidFill>
                  <a:srgbClr val="333399"/>
                </a:solidFill>
                <a:latin typeface="Comic Sans MS" panose="030F0902030302020204" pitchFamily="66" charset="0"/>
              </a:rPr>
              <a:t>mRNA</a:t>
            </a:r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. Local: nucleoplasma</a:t>
            </a:r>
          </a:p>
          <a:p>
            <a:pPr lvl="1">
              <a:buFontTx/>
              <a:buNone/>
            </a:pPr>
            <a:endParaRPr lang="pt-BR" altLang="en-US" dirty="0">
              <a:solidFill>
                <a:srgbClr val="333399"/>
              </a:solidFill>
              <a:latin typeface="Comic Sans MS" panose="030F0902030302020204" pitchFamily="66" charset="0"/>
            </a:endParaRPr>
          </a:p>
          <a:p>
            <a:pPr lvl="1"/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RNA </a:t>
            </a:r>
            <a:r>
              <a:rPr lang="pt-BR" altLang="en-US" dirty="0" err="1">
                <a:solidFill>
                  <a:srgbClr val="333399"/>
                </a:solidFill>
                <a:latin typeface="Comic Sans MS" panose="030F0902030302020204" pitchFamily="66" charset="0"/>
              </a:rPr>
              <a:t>pol</a:t>
            </a:r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 III - transcreve </a:t>
            </a:r>
            <a:r>
              <a:rPr lang="pt-BR" altLang="en-US" dirty="0" err="1">
                <a:solidFill>
                  <a:srgbClr val="333399"/>
                </a:solidFill>
                <a:latin typeface="Comic Sans MS" panose="030F0902030302020204" pitchFamily="66" charset="0"/>
              </a:rPr>
              <a:t>tRNA</a:t>
            </a:r>
            <a:r>
              <a:rPr lang="pt-BR" altLang="en-US" dirty="0">
                <a:solidFill>
                  <a:srgbClr val="333399"/>
                </a:solidFill>
                <a:latin typeface="Comic Sans MS" panose="030F0902030302020204" pitchFamily="66" charset="0"/>
              </a:rPr>
              <a:t>. Local: nucleoplasma</a:t>
            </a:r>
            <a:endParaRPr lang="pt-BR" altLang="en-US" dirty="0">
              <a:solidFill>
                <a:schemeClr val="accent2"/>
              </a:solidFill>
            </a:endParaRPr>
          </a:p>
          <a:p>
            <a:pPr lvl="1"/>
            <a:r>
              <a:rPr lang="pt-BR" altLang="en-US" dirty="0">
                <a:solidFill>
                  <a:schemeClr val="accent2"/>
                </a:solidFill>
              </a:rPr>
              <a:t>CD</a:t>
            </a:r>
          </a:p>
          <a:p>
            <a:pPr lvl="1">
              <a:buFontTx/>
              <a:buNone/>
            </a:pPr>
            <a:endParaRPr lang="pt-BR" altLang="en-US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utoUpdateAnimBg="0"/>
      <p:bldP spid="18227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FC130447-E26C-4F42-AD1C-BA867EBA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308725"/>
            <a:ext cx="3671887" cy="36671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800" dirty="0">
                <a:solidFill>
                  <a:schemeClr val="bg1"/>
                </a:solidFill>
              </a:rPr>
              <a:t>Transcrição do rRNA em  eucariotos</a:t>
            </a:r>
            <a:r>
              <a:rPr lang="pt-BR" altLang="en-US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03" name="Picture 3" descr="Fig">
            <a:extLst>
              <a:ext uri="{FF2B5EF4-FFF2-40B4-BE49-F238E27FC236}">
                <a16:creationId xmlns:a16="http://schemas.microsoft.com/office/drawing/2014/main" id="{AD2DCBBD-A6C3-1743-B28F-A60616D2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4424362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h10f15">
            <a:extLst>
              <a:ext uri="{FF2B5EF4-FFF2-40B4-BE49-F238E27FC236}">
                <a16:creationId xmlns:a16="http://schemas.microsoft.com/office/drawing/2014/main" id="{A38CB627-C13A-FB4A-BFE7-A218B709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1488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Text Box 3">
            <a:extLst>
              <a:ext uri="{FF2B5EF4-FFF2-40B4-BE49-F238E27FC236}">
                <a16:creationId xmlns:a16="http://schemas.microsoft.com/office/drawing/2014/main" id="{DC12052F-E04C-7B4F-A87D-755DE0730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1223962" cy="51911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/>
              <a:t>cap </a:t>
            </a:r>
            <a:r>
              <a:rPr lang="pt-BR" altLang="en-US" sz="1200"/>
              <a:t>- metilguanosina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4E78A0A3-367A-1F4B-8D94-9F314A3F4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29225"/>
            <a:ext cx="1223962" cy="33655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/>
              <a:t>Poli adenina</a:t>
            </a:r>
            <a:endParaRPr lang="pt-BR" altLang="en-US" sz="120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h10f17">
            <a:extLst>
              <a:ext uri="{FF2B5EF4-FFF2-40B4-BE49-F238E27FC236}">
                <a16:creationId xmlns:a16="http://schemas.microsoft.com/office/drawing/2014/main" id="{50FBF567-253B-2C4E-A3D6-D4DBE91C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45085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3">
            <a:extLst>
              <a:ext uri="{FF2B5EF4-FFF2-40B4-BE49-F238E27FC236}">
                <a16:creationId xmlns:a16="http://schemas.microsoft.com/office/drawing/2014/main" id="{F316A566-0769-E44F-9C6E-A12D88C4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04362"/>
            <a:ext cx="2376264" cy="575542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400" dirty="0"/>
              <a:t>Gene codificador da proteína  </a:t>
            </a:r>
            <a:r>
              <a:rPr lang="pt-BR" altLang="en-US" sz="1400" b="1" dirty="0"/>
              <a:t>ovoalbumina de galinha          </a:t>
            </a:r>
            <a:r>
              <a:rPr lang="pt-BR" altLang="en-US" sz="1400" dirty="0"/>
              <a:t>( </a:t>
            </a:r>
            <a:r>
              <a:rPr lang="pt-BR" altLang="en-US" sz="1400" b="1" dirty="0"/>
              <a:t>7.700 </a:t>
            </a:r>
            <a:r>
              <a:rPr lang="pt-BR" altLang="en-US" sz="1400" b="1" dirty="0" err="1"/>
              <a:t>pb</a:t>
            </a:r>
            <a:r>
              <a:rPr lang="pt-BR" altLang="en-US" sz="1400" b="1" dirty="0"/>
              <a:t>)</a:t>
            </a:r>
          </a:p>
          <a:p>
            <a:pPr>
              <a:spcBef>
                <a:spcPct val="50000"/>
              </a:spcBef>
            </a:pPr>
            <a:endParaRPr lang="pt-BR" altLang="en-US" sz="800" dirty="0"/>
          </a:p>
          <a:p>
            <a:pPr>
              <a:spcBef>
                <a:spcPct val="50000"/>
              </a:spcBef>
            </a:pPr>
            <a:endParaRPr lang="pt-BR" altLang="en-US" sz="800" dirty="0"/>
          </a:p>
          <a:p>
            <a:pPr>
              <a:spcBef>
                <a:spcPct val="50000"/>
              </a:spcBef>
            </a:pPr>
            <a:r>
              <a:rPr lang="pt-BR" altLang="en-US" sz="1400" b="1" dirty="0">
                <a:solidFill>
                  <a:srgbClr val="0070C0"/>
                </a:solidFill>
              </a:rPr>
              <a:t>m-RNA primário </a:t>
            </a:r>
            <a:r>
              <a:rPr lang="pt-BR" altLang="en-US" sz="1400" dirty="0">
                <a:solidFill>
                  <a:srgbClr val="0070C0"/>
                </a:solidFill>
              </a:rPr>
              <a:t>tem:</a:t>
            </a:r>
          </a:p>
          <a:p>
            <a:pPr>
              <a:spcBef>
                <a:spcPct val="50000"/>
              </a:spcBef>
            </a:pPr>
            <a:r>
              <a:rPr lang="pt-BR" altLang="en-US" sz="1400" b="1" dirty="0">
                <a:solidFill>
                  <a:srgbClr val="0070C0"/>
                </a:solidFill>
              </a:rPr>
              <a:t>- 7 </a:t>
            </a:r>
            <a:r>
              <a:rPr lang="pt-BR" altLang="en-US" sz="1400" b="1" dirty="0" err="1">
                <a:solidFill>
                  <a:srgbClr val="0070C0"/>
                </a:solidFill>
              </a:rPr>
              <a:t>Introns</a:t>
            </a:r>
            <a:r>
              <a:rPr lang="pt-BR" altLang="en-US" sz="1400" b="1" dirty="0">
                <a:solidFill>
                  <a:srgbClr val="0070C0"/>
                </a:solidFill>
              </a:rPr>
              <a:t>: (A-G);</a:t>
            </a:r>
          </a:p>
          <a:p>
            <a:pPr>
              <a:spcBef>
                <a:spcPct val="50000"/>
              </a:spcBef>
            </a:pPr>
            <a:r>
              <a:rPr lang="pt-BR" altLang="en-US" sz="1400" b="1" dirty="0">
                <a:solidFill>
                  <a:srgbClr val="0070C0"/>
                </a:solidFill>
              </a:rPr>
              <a:t>- 8 </a:t>
            </a:r>
            <a:r>
              <a:rPr lang="pt-BR" altLang="en-US" sz="1400" b="1" dirty="0" err="1">
                <a:solidFill>
                  <a:srgbClr val="0070C0"/>
                </a:solidFill>
              </a:rPr>
              <a:t>Exons</a:t>
            </a:r>
            <a:r>
              <a:rPr lang="pt-BR" altLang="en-US" sz="1400" b="1" dirty="0">
                <a:solidFill>
                  <a:srgbClr val="0070C0"/>
                </a:solidFill>
              </a:rPr>
              <a:t>: ( L, 1-7)</a:t>
            </a:r>
          </a:p>
          <a:p>
            <a:pPr>
              <a:spcBef>
                <a:spcPct val="50000"/>
              </a:spcBef>
            </a:pPr>
            <a:endParaRPr lang="pt-BR" altLang="en-US" sz="1400" dirty="0"/>
          </a:p>
          <a:p>
            <a:pPr>
              <a:spcBef>
                <a:spcPct val="50000"/>
              </a:spcBef>
            </a:pPr>
            <a:endParaRPr lang="pt-BR" altLang="en-US" sz="1400" dirty="0"/>
          </a:p>
          <a:p>
            <a:pPr>
              <a:spcBef>
                <a:spcPct val="50000"/>
              </a:spcBef>
            </a:pPr>
            <a:endParaRPr lang="pt-BR" altLang="en-US" sz="1400" dirty="0"/>
          </a:p>
          <a:p>
            <a:pPr>
              <a:spcBef>
                <a:spcPct val="50000"/>
              </a:spcBef>
            </a:pPr>
            <a:endParaRPr lang="pt-BR" altLang="en-US" sz="800" dirty="0"/>
          </a:p>
          <a:p>
            <a:pPr>
              <a:spcBef>
                <a:spcPct val="50000"/>
              </a:spcBef>
            </a:pPr>
            <a:endParaRPr lang="pt-BR" altLang="en-US" sz="800" dirty="0"/>
          </a:p>
          <a:p>
            <a:pPr>
              <a:spcBef>
                <a:spcPct val="50000"/>
              </a:spcBef>
            </a:pPr>
            <a:endParaRPr lang="pt-BR" altLang="en-US" sz="800" dirty="0"/>
          </a:p>
          <a:p>
            <a:pPr>
              <a:spcBef>
                <a:spcPct val="50000"/>
              </a:spcBef>
            </a:pPr>
            <a:r>
              <a:rPr lang="pt-BR" altLang="en-US" sz="1400" dirty="0"/>
              <a:t>- m-RNA intermediário</a:t>
            </a:r>
          </a:p>
          <a:p>
            <a:pPr>
              <a:spcBef>
                <a:spcPct val="50000"/>
              </a:spcBef>
            </a:pPr>
            <a:endParaRPr lang="pt-BR" altLang="en-US" sz="1400" dirty="0"/>
          </a:p>
          <a:p>
            <a:pPr>
              <a:spcBef>
                <a:spcPct val="50000"/>
              </a:spcBef>
            </a:pPr>
            <a:endParaRPr lang="pt-BR" altLang="en-US" sz="1400" dirty="0"/>
          </a:p>
          <a:p>
            <a:pPr>
              <a:spcBef>
                <a:spcPct val="50000"/>
              </a:spcBef>
            </a:pPr>
            <a:r>
              <a:rPr lang="pt-BR" altLang="en-US" sz="1400" dirty="0"/>
              <a:t>- m-RNA maduro (</a:t>
            </a:r>
            <a:r>
              <a:rPr lang="pt-BR" altLang="en-US" sz="1400" b="1" dirty="0"/>
              <a:t>1.872 n</a:t>
            </a:r>
            <a:r>
              <a:rPr lang="pt-BR" altLang="en-US" sz="1400" dirty="0"/>
              <a:t>):</a:t>
            </a:r>
          </a:p>
          <a:p>
            <a:pPr>
              <a:spcBef>
                <a:spcPct val="50000"/>
              </a:spcBef>
            </a:pPr>
            <a:r>
              <a:rPr lang="pt-BR" altLang="en-US" sz="1400" dirty="0"/>
              <a:t>codifica um </a:t>
            </a:r>
          </a:p>
          <a:p>
            <a:pPr>
              <a:spcBef>
                <a:spcPct val="50000"/>
              </a:spcBef>
            </a:pPr>
            <a:r>
              <a:rPr lang="pt-BR" altLang="en-US" sz="1400" dirty="0"/>
              <a:t>polipeptídio de  </a:t>
            </a:r>
            <a:r>
              <a:rPr lang="pt-BR" altLang="en-US" sz="1400" b="1" dirty="0"/>
              <a:t>386 aa</a:t>
            </a:r>
            <a:r>
              <a:rPr lang="pt-BR" altLang="en-US" sz="1400" dirty="0"/>
              <a:t>.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49044-2CB7-4C4F-886F-94569A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856"/>
            <a:ext cx="2376264" cy="5191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b="1"/>
              <a:t>“Splicing”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6_12ab">
            <a:extLst>
              <a:ext uri="{FF2B5EF4-FFF2-40B4-BE49-F238E27FC236}">
                <a16:creationId xmlns:a16="http://schemas.microsoft.com/office/drawing/2014/main" id="{CCA9D57F-F8B7-284D-B326-90C6F1D5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2174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Text Box 3">
            <a:extLst>
              <a:ext uri="{FF2B5EF4-FFF2-40B4-BE49-F238E27FC236}">
                <a16:creationId xmlns:a16="http://schemas.microsoft.com/office/drawing/2014/main" id="{CD4F9DEA-70A3-4448-B229-0A0EFA69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49" y="5276800"/>
            <a:ext cx="6048375" cy="1431161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800" dirty="0"/>
              <a:t>m-RNA codificador da </a:t>
            </a:r>
            <a:r>
              <a:rPr lang="pt-BR" altLang="en-US" sz="1800" b="1" dirty="0"/>
              <a:t>ovoalbumina de galinha</a:t>
            </a:r>
            <a:r>
              <a:rPr lang="pt-BR" altLang="en-US" sz="1400" b="1" dirty="0"/>
              <a:t>  </a:t>
            </a:r>
            <a:r>
              <a:rPr lang="pt-BR" altLang="en-US" sz="1400" dirty="0"/>
              <a:t>–</a:t>
            </a:r>
          </a:p>
          <a:p>
            <a:pPr>
              <a:spcBef>
                <a:spcPct val="50000"/>
              </a:spcBef>
            </a:pPr>
            <a:r>
              <a:rPr lang="pt-BR" altLang="en-US" sz="1400" dirty="0" err="1"/>
              <a:t>Polipeptideo</a:t>
            </a:r>
            <a:r>
              <a:rPr lang="pt-BR" altLang="en-US" sz="1400" dirty="0"/>
              <a:t> com 386 aa. </a:t>
            </a:r>
          </a:p>
          <a:p>
            <a:pPr>
              <a:spcBef>
                <a:spcPct val="50000"/>
              </a:spcBef>
            </a:pPr>
            <a:r>
              <a:rPr lang="pt-BR" altLang="en-US" sz="1600" b="1" dirty="0" err="1"/>
              <a:t>Introns</a:t>
            </a:r>
            <a:r>
              <a:rPr lang="pt-BR" altLang="en-US" sz="1600" dirty="0"/>
              <a:t>: (7) A- </a:t>
            </a:r>
            <a:r>
              <a:rPr lang="pt-BR" altLang="en-US" sz="1600" dirty="0" err="1"/>
              <a:t>G</a:t>
            </a:r>
            <a:r>
              <a:rPr lang="pt-BR" altLang="en-US" sz="1600" dirty="0"/>
              <a:t>;</a:t>
            </a:r>
          </a:p>
          <a:p>
            <a:pPr>
              <a:spcBef>
                <a:spcPct val="50000"/>
              </a:spcBef>
            </a:pPr>
            <a:r>
              <a:rPr lang="pt-BR" altLang="en-US" sz="1600" b="1" dirty="0" err="1"/>
              <a:t>Exons</a:t>
            </a:r>
            <a:r>
              <a:rPr lang="pt-BR" altLang="en-US" sz="1600" dirty="0"/>
              <a:t>: (8) L, 1-7</a:t>
            </a: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E7227F0A-27B1-F343-951F-74C87BC5D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49" y="333375"/>
            <a:ext cx="2232025" cy="5191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b="1"/>
              <a:t>“Splicing”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h10f18">
            <a:extLst>
              <a:ext uri="{FF2B5EF4-FFF2-40B4-BE49-F238E27FC236}">
                <a16:creationId xmlns:a16="http://schemas.microsoft.com/office/drawing/2014/main" id="{8C8EAB4D-51ED-0C4E-A82C-F4B9D915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7" y="751081"/>
            <a:ext cx="8124304" cy="5633466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Text Box 3">
            <a:extLst>
              <a:ext uri="{FF2B5EF4-FFF2-40B4-BE49-F238E27FC236}">
                <a16:creationId xmlns:a16="http://schemas.microsoft.com/office/drawing/2014/main" id="{83584EAD-3984-1D43-A849-05D7C4342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6" y="0"/>
            <a:ext cx="3959225" cy="5191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b="1"/>
              <a:t>“Splicing”  alternativo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4E8A9620-9572-564C-94AA-FAE470C19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6" y="6384547"/>
            <a:ext cx="3865711" cy="36933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800" dirty="0"/>
              <a:t>m-RNA da </a:t>
            </a:r>
            <a:r>
              <a:rPr lang="pt-BR" altLang="en-US" sz="1800" b="1" dirty="0" err="1"/>
              <a:t>tropomiosina</a:t>
            </a:r>
            <a:r>
              <a:rPr lang="pt-BR" altLang="en-US" sz="1800" b="1" dirty="0"/>
              <a:t> de mamífero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h10f19">
            <a:extLst>
              <a:ext uri="{FF2B5EF4-FFF2-40B4-BE49-F238E27FC236}">
                <a16:creationId xmlns:a16="http://schemas.microsoft.com/office/drawing/2014/main" id="{A635EA2B-9100-6A47-BE15-6F81FD5A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0" y="1351409"/>
            <a:ext cx="6912768" cy="415518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>
            <a:extLst>
              <a:ext uri="{FF2B5EF4-FFF2-40B4-BE49-F238E27FC236}">
                <a16:creationId xmlns:a16="http://schemas.microsoft.com/office/drawing/2014/main" id="{EE8CBCDB-A34B-8A47-879F-2ADE35436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50" y="60325"/>
            <a:ext cx="2520950" cy="82232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/>
              <a:t>Como ocorre o “splicing”?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h10f22">
            <a:extLst>
              <a:ext uri="{FF2B5EF4-FFF2-40B4-BE49-F238E27FC236}">
                <a16:creationId xmlns:a16="http://schemas.microsoft.com/office/drawing/2014/main" id="{A397C8E6-FA62-134B-9104-08E152DF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6335713" cy="470058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3">
            <a:extLst>
              <a:ext uri="{FF2B5EF4-FFF2-40B4-BE49-F238E27FC236}">
                <a16:creationId xmlns:a16="http://schemas.microsoft.com/office/drawing/2014/main" id="{07531CCE-D51B-AC49-B8A1-353A31C5B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7237413" cy="3968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dirty="0">
                <a:solidFill>
                  <a:schemeClr val="bg1"/>
                </a:solidFill>
              </a:rPr>
              <a:t>	Tipos    de     “</a:t>
            </a:r>
            <a:r>
              <a:rPr lang="pt-BR" altLang="en-US" sz="2000" dirty="0" err="1">
                <a:solidFill>
                  <a:schemeClr val="bg1"/>
                </a:solidFill>
              </a:rPr>
              <a:t>splicing</a:t>
            </a:r>
            <a:r>
              <a:rPr lang="pt-BR" alt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62E31C60-F3A4-E04C-AD63-BBED2DA1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37" y="416326"/>
            <a:ext cx="1655763" cy="58102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/>
              <a:t>Complexo enzimático</a:t>
            </a: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50BF3F43-35DF-9844-A26F-D68FF915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95809"/>
            <a:ext cx="3311525" cy="33655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/>
              <a:t>m-RNA capaz de auto “</a:t>
            </a:r>
            <a:r>
              <a:rPr lang="pt-BR" altLang="en-US" sz="1600" dirty="0" err="1"/>
              <a:t>splicing</a:t>
            </a:r>
            <a:r>
              <a:rPr lang="pt-BR" altLang="en-US" sz="1600" dirty="0"/>
              <a:t>” </a:t>
            </a:r>
          </a:p>
        </p:txBody>
      </p:sp>
      <p:sp>
        <p:nvSpPr>
          <p:cNvPr id="106503" name="AutoShape 7">
            <a:extLst>
              <a:ext uri="{FF2B5EF4-FFF2-40B4-BE49-F238E27FC236}">
                <a16:creationId xmlns:a16="http://schemas.microsoft.com/office/drawing/2014/main" id="{E4AAB3CF-73D5-9C49-B49B-1C848C143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334" y="1027359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6504" name="AutoShape 8">
            <a:extLst>
              <a:ext uri="{FF2B5EF4-FFF2-40B4-BE49-F238E27FC236}">
                <a16:creationId xmlns:a16="http://schemas.microsoft.com/office/drawing/2014/main" id="{421C492F-BD6A-0A4D-84B6-3A6B8C6F7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2" y="1002206"/>
            <a:ext cx="360362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DA581DA-5423-094A-B361-8A70FF17D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7" y="-24301"/>
            <a:ext cx="5066175" cy="46166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/>
              <a:t>Como ocorre o “splicing”?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3" name="Picture 9" descr="Fig">
            <a:extLst>
              <a:ext uri="{FF2B5EF4-FFF2-40B4-BE49-F238E27FC236}">
                <a16:creationId xmlns:a16="http://schemas.microsoft.com/office/drawing/2014/main" id="{63AF315F-4568-C94C-95CE-D03B457F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" y="620688"/>
            <a:ext cx="7237413" cy="542430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9A05BCF-A36E-E241-9A82-2B5FFB06B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208161"/>
            <a:ext cx="6336704" cy="338554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/>
              <a:t>Complexo enzimático do “</a:t>
            </a:r>
            <a:r>
              <a:rPr lang="pt-BR" altLang="en-US" sz="1600" dirty="0" err="1"/>
              <a:t>spliceossomo</a:t>
            </a:r>
            <a:r>
              <a:rPr lang="pt-BR" altLang="en-US" sz="1600" dirty="0"/>
              <a:t>”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ch10f1">
            <a:extLst>
              <a:ext uri="{FF2B5EF4-FFF2-40B4-BE49-F238E27FC236}">
                <a16:creationId xmlns:a16="http://schemas.microsoft.com/office/drawing/2014/main" id="{BBBF08B3-248E-244B-9261-2E460113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4032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ch10f2">
            <a:extLst>
              <a:ext uri="{FF2B5EF4-FFF2-40B4-BE49-F238E27FC236}">
                <a16:creationId xmlns:a16="http://schemas.microsoft.com/office/drawing/2014/main" id="{0D5DC318-0A69-054C-9A73-1DFBBA36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16338"/>
            <a:ext cx="367188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8" name="Text Box 10">
            <a:extLst>
              <a:ext uri="{FF2B5EF4-FFF2-40B4-BE49-F238E27FC236}">
                <a16:creationId xmlns:a16="http://schemas.microsoft.com/office/drawing/2014/main" id="{CA3B3E1D-2732-C34A-98AE-F6F2FEDF4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0"/>
            <a:ext cx="2663825" cy="519113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b="1">
                <a:solidFill>
                  <a:schemeClr val="bg1"/>
                </a:solidFill>
              </a:rPr>
              <a:t> Transcrição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EB93821E-AAD8-8240-ABA3-E615D9318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16650"/>
            <a:ext cx="8316913" cy="641350"/>
          </a:xfrm>
          <a:solidFill>
            <a:schemeClr val="accent1"/>
          </a:solidFill>
        </p:spPr>
        <p:txBody>
          <a:bodyPr/>
          <a:lstStyle/>
          <a:p>
            <a:r>
              <a:rPr lang="pt-BR" altLang="en-US" sz="3600">
                <a:solidFill>
                  <a:schemeClr val="bg1"/>
                </a:solidFill>
                <a:latin typeface="Comic Sans MS" panose="030F0902030302020204" pitchFamily="66" charset="0"/>
              </a:rPr>
              <a:t>Transcrição em eucariotos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DCFE9118-42A9-F749-A4FD-D22686AB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24175"/>
            <a:ext cx="7207250" cy="21002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altLang="en-US">
                <a:latin typeface="Comic Sans MS" panose="030F0902030302020204" pitchFamily="66" charset="0"/>
              </a:rPr>
              <a:t> Processamento do RNA&gt;  CAP, polyA e “Splicing”</a:t>
            </a:r>
          </a:p>
          <a:p>
            <a:pPr>
              <a:spcBef>
                <a:spcPct val="50000"/>
              </a:spcBef>
            </a:pPr>
            <a:endParaRPr lang="pt-BR" altLang="en-US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en-US">
                <a:latin typeface="Comic Sans MS" panose="030F0902030302020204" pitchFamily="66" charset="0"/>
              </a:rPr>
              <a:t> Controle da estabilidade do RNA mensageiro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>
            <a:extLst>
              <a:ext uri="{FF2B5EF4-FFF2-40B4-BE49-F238E27FC236}">
                <a16:creationId xmlns:a16="http://schemas.microsoft.com/office/drawing/2014/main" id="{31510974-8225-0F4B-BF24-B9C3CD4DC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7451725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>
                <a:solidFill>
                  <a:schemeClr val="bg1"/>
                </a:solidFill>
              </a:rPr>
              <a:t>   </a:t>
            </a:r>
            <a:r>
              <a:rPr lang="pt-BR" altLang="en-US"/>
              <a:t>Como seria o código – de quantas “letras” seria formado?</a:t>
            </a:r>
          </a:p>
        </p:txBody>
      </p:sp>
      <p:pic>
        <p:nvPicPr>
          <p:cNvPr id="135171" name="Picture 3" descr="ch10f24">
            <a:extLst>
              <a:ext uri="{FF2B5EF4-FFF2-40B4-BE49-F238E27FC236}">
                <a16:creationId xmlns:a16="http://schemas.microsoft.com/office/drawing/2014/main" id="{9B62DE2B-47DC-0E4B-BAFC-00D6B6E9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6119812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Text Box 4">
            <a:extLst>
              <a:ext uri="{FF2B5EF4-FFF2-40B4-BE49-F238E27FC236}">
                <a16:creationId xmlns:a16="http://schemas.microsoft.com/office/drawing/2014/main" id="{53D68FD2-510E-D248-B4A5-721B18B1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5257800" cy="10699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/>
              <a:t>1 “letra”:  4 a.a.</a:t>
            </a:r>
          </a:p>
          <a:p>
            <a:pPr>
              <a:spcBef>
                <a:spcPct val="50000"/>
              </a:spcBef>
            </a:pPr>
            <a:r>
              <a:rPr lang="pt-BR" altLang="en-US" sz="1600"/>
              <a:t>2 “letras”: 4 x 4 = 16 a.a.</a:t>
            </a:r>
          </a:p>
          <a:p>
            <a:pPr>
              <a:spcBef>
                <a:spcPct val="50000"/>
              </a:spcBef>
            </a:pPr>
            <a:r>
              <a:rPr lang="pt-BR" altLang="en-US" sz="1600"/>
              <a:t>3 “letras”: 4 x 4 x 4 = 64 a.a.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F3522768-821D-EA43-8180-F4E979D41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0"/>
            <a:ext cx="2663825" cy="519113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b="1">
                <a:solidFill>
                  <a:schemeClr val="bg1"/>
                </a:solidFill>
              </a:rPr>
              <a:t> Tradução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A9B144A4-F918-6B44-BC6C-DA06A3BA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7237413" cy="3968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/>
              <a:t>	 A estrutura do RNA de transferência (t-RNA)</a:t>
            </a:r>
            <a:r>
              <a:rPr lang="pt-BR" altLang="en-US" sz="2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2883" name="Picture 3" descr="ch10f26a">
            <a:extLst>
              <a:ext uri="{FF2B5EF4-FFF2-40B4-BE49-F238E27FC236}">
                <a16:creationId xmlns:a16="http://schemas.microsoft.com/office/drawing/2014/main" id="{8D15758D-7724-BA4F-88A4-A44C28E3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5146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Picture 4" descr="ch10f26b">
            <a:extLst>
              <a:ext uri="{FF2B5EF4-FFF2-40B4-BE49-F238E27FC236}">
                <a16:creationId xmlns:a16="http://schemas.microsoft.com/office/drawing/2014/main" id="{E2DA4EFB-48D7-7E4C-9F72-A7FFEBC2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32575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DCB11FA4-6E6E-C749-A317-189E5125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7237413" cy="3968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dirty="0">
                <a:solidFill>
                  <a:schemeClr val="bg1"/>
                </a:solidFill>
              </a:rPr>
              <a:t>       </a:t>
            </a:r>
            <a:r>
              <a:rPr lang="pt-BR" altLang="en-US" sz="2000" dirty="0"/>
              <a:t>A terceira base (terminal 5’) do </a:t>
            </a:r>
            <a:r>
              <a:rPr lang="pt-BR" altLang="en-US" sz="2000" dirty="0" err="1"/>
              <a:t>anticodon</a:t>
            </a:r>
            <a:r>
              <a:rPr lang="pt-BR" altLang="en-US" sz="2000" dirty="0"/>
              <a:t> é </a:t>
            </a:r>
            <a:r>
              <a:rPr lang="pt-BR" altLang="en-US" sz="2000" b="1" dirty="0"/>
              <a:t>degenerada</a:t>
            </a:r>
          </a:p>
        </p:txBody>
      </p:sp>
      <p:pic>
        <p:nvPicPr>
          <p:cNvPr id="124931" name="Picture 3" descr="ch10f28">
            <a:extLst>
              <a:ext uri="{FF2B5EF4-FFF2-40B4-BE49-F238E27FC236}">
                <a16:creationId xmlns:a16="http://schemas.microsoft.com/office/drawing/2014/main" id="{958436B4-7AA5-334D-8ED1-33569D03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5183188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1346BAF9-EA00-834D-A924-B7C5DA35B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093296"/>
            <a:ext cx="65532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dirty="0"/>
              <a:t>Gradiente de sacarose Separação do rRNA de procariotos</a:t>
            </a:r>
          </a:p>
        </p:txBody>
      </p:sp>
      <p:pic>
        <p:nvPicPr>
          <p:cNvPr id="120836" name="Picture 4" descr="ch10f23">
            <a:extLst>
              <a:ext uri="{FF2B5EF4-FFF2-40B4-BE49-F238E27FC236}">
                <a16:creationId xmlns:a16="http://schemas.microsoft.com/office/drawing/2014/main" id="{0AB0AEA1-8165-7F4E-BF89-D7AC1BAD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316913" cy="3559175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ransition spd="med"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>
            <a:extLst>
              <a:ext uri="{FF2B5EF4-FFF2-40B4-BE49-F238E27FC236}">
                <a16:creationId xmlns:a16="http://schemas.microsoft.com/office/drawing/2014/main" id="{E769EF72-8E04-2847-8760-576DD079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76327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dirty="0"/>
              <a:t>    rRNA  de </a:t>
            </a:r>
            <a:r>
              <a:rPr lang="pt-BR" altLang="en-US" b="1" dirty="0">
                <a:solidFill>
                  <a:srgbClr val="7030A0"/>
                </a:solidFill>
              </a:rPr>
              <a:t>procariotos</a:t>
            </a:r>
            <a:r>
              <a:rPr lang="pt-BR" altLang="en-US" b="1" dirty="0">
                <a:solidFill>
                  <a:srgbClr val="FFFF99"/>
                </a:solidFill>
              </a:rPr>
              <a:t> </a:t>
            </a:r>
            <a:r>
              <a:rPr lang="pt-BR" altLang="en-US" dirty="0"/>
              <a:t>     e     de       </a:t>
            </a:r>
            <a:r>
              <a:rPr lang="pt-BR" altLang="en-US" b="1" dirty="0">
                <a:solidFill>
                  <a:srgbClr val="009051"/>
                </a:solidFill>
              </a:rPr>
              <a:t>eucariotos</a:t>
            </a:r>
          </a:p>
        </p:txBody>
      </p:sp>
      <p:pic>
        <p:nvPicPr>
          <p:cNvPr id="137219" name="Picture 3" descr="ch10f30">
            <a:extLst>
              <a:ext uri="{FF2B5EF4-FFF2-40B4-BE49-F238E27FC236}">
                <a16:creationId xmlns:a16="http://schemas.microsoft.com/office/drawing/2014/main" id="{7232FA21-B601-9544-941E-7E81478F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404664"/>
            <a:ext cx="7885113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>
            <a:extLst>
              <a:ext uri="{FF2B5EF4-FFF2-40B4-BE49-F238E27FC236}">
                <a16:creationId xmlns:a16="http://schemas.microsoft.com/office/drawing/2014/main" id="{E2C98B51-B7FF-3642-8763-03A0A1960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5661248"/>
            <a:ext cx="6552728" cy="8617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dirty="0"/>
              <a:t>A </a:t>
            </a:r>
            <a:r>
              <a:rPr lang="pt-BR" altLang="en-US" sz="2000" dirty="0">
                <a:solidFill>
                  <a:schemeClr val="tx2"/>
                </a:solidFill>
              </a:rPr>
              <a:t>Síntese </a:t>
            </a:r>
            <a:r>
              <a:rPr lang="pt-BR" altLang="en-US" sz="2000" dirty="0" err="1">
                <a:solidFill>
                  <a:schemeClr val="tx2"/>
                </a:solidFill>
              </a:rPr>
              <a:t>Protéica</a:t>
            </a:r>
            <a:r>
              <a:rPr lang="pt-BR" altLang="en-US" sz="2000" dirty="0">
                <a:solidFill>
                  <a:schemeClr val="tx2"/>
                </a:solidFill>
              </a:rPr>
              <a:t> em </a:t>
            </a:r>
            <a:r>
              <a:rPr lang="pt-BR" altLang="en-US" sz="2000" dirty="0">
                <a:solidFill>
                  <a:srgbClr val="7030A0"/>
                </a:solidFill>
              </a:rPr>
              <a:t>procariotos</a:t>
            </a:r>
            <a:r>
              <a:rPr lang="pt-BR" altLang="en-US" sz="2000" dirty="0"/>
              <a:t>: </a:t>
            </a:r>
          </a:p>
          <a:p>
            <a:pPr>
              <a:spcBef>
                <a:spcPct val="50000"/>
              </a:spcBef>
            </a:pPr>
            <a:r>
              <a:rPr lang="pt-BR" altLang="en-US" sz="2000" dirty="0"/>
              <a:t>ocorre concomitante a síntese de m-RNA.</a:t>
            </a:r>
          </a:p>
        </p:txBody>
      </p:sp>
      <p:pic>
        <p:nvPicPr>
          <p:cNvPr id="129027" name="Picture 3" descr="ch10f31">
            <a:extLst>
              <a:ext uri="{FF2B5EF4-FFF2-40B4-BE49-F238E27FC236}">
                <a16:creationId xmlns:a16="http://schemas.microsoft.com/office/drawing/2014/main" id="{96B877BB-8B6E-1B41-9A1B-975FE91BC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59824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>
            <a:extLst>
              <a:ext uri="{FF2B5EF4-FFF2-40B4-BE49-F238E27FC236}">
                <a16:creationId xmlns:a16="http://schemas.microsoft.com/office/drawing/2014/main" id="{C52DAAA0-8A7B-3244-9510-8576894D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7237413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dirty="0">
                <a:solidFill>
                  <a:schemeClr val="bg1"/>
                </a:solidFill>
              </a:rPr>
              <a:t>	</a:t>
            </a:r>
            <a:r>
              <a:rPr lang="pt-BR" altLang="en-US" sz="2000" dirty="0">
                <a:solidFill>
                  <a:schemeClr val="tx2"/>
                </a:solidFill>
              </a:rPr>
              <a:t>Tradução em </a:t>
            </a:r>
            <a:r>
              <a:rPr lang="pt-BR" altLang="en-US" sz="2000" dirty="0">
                <a:solidFill>
                  <a:srgbClr val="7030A0"/>
                </a:solidFill>
              </a:rPr>
              <a:t>procariotos</a:t>
            </a:r>
            <a:r>
              <a:rPr lang="pt-BR" altLang="en-US" sz="2000" dirty="0">
                <a:solidFill>
                  <a:schemeClr val="tx2"/>
                </a:solidFill>
              </a:rPr>
              <a:t> - Iniciação</a:t>
            </a:r>
          </a:p>
        </p:txBody>
      </p:sp>
      <p:pic>
        <p:nvPicPr>
          <p:cNvPr id="139267" name="Picture 3" descr="ch10f32">
            <a:extLst>
              <a:ext uri="{FF2B5EF4-FFF2-40B4-BE49-F238E27FC236}">
                <a16:creationId xmlns:a16="http://schemas.microsoft.com/office/drawing/2014/main" id="{788ACAD3-8289-0E49-A38A-F44847731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484784"/>
            <a:ext cx="2488299" cy="169301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ch10f33">
            <a:extLst>
              <a:ext uri="{FF2B5EF4-FFF2-40B4-BE49-F238E27FC236}">
                <a16:creationId xmlns:a16="http://schemas.microsoft.com/office/drawing/2014/main" id="{EEC2AAD9-6079-9D44-A2E6-8A11A025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3652838" cy="532765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Text Box 5">
            <a:extLst>
              <a:ext uri="{FF2B5EF4-FFF2-40B4-BE49-F238E27FC236}">
                <a16:creationId xmlns:a16="http://schemas.microsoft.com/office/drawing/2014/main" id="{0C0F87E0-42F3-C841-80E6-C6BD626F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52513"/>
            <a:ext cx="360362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2A650C84-A477-CF43-A850-CDBF8214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492375"/>
            <a:ext cx="360362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/>
      <p:bldP spid="1392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0FE94A32-A50D-F94D-9D0C-E010F308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24" y="6391547"/>
            <a:ext cx="6534832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dirty="0">
                <a:solidFill>
                  <a:schemeClr val="tx2"/>
                </a:solidFill>
              </a:rPr>
              <a:t>    </a:t>
            </a:r>
            <a:r>
              <a:rPr lang="pt-BR" altLang="en-US" sz="1800" dirty="0">
                <a:solidFill>
                  <a:schemeClr val="tx2"/>
                </a:solidFill>
              </a:rPr>
              <a:t>Tradução em </a:t>
            </a:r>
            <a:r>
              <a:rPr lang="pt-BR" altLang="en-US" sz="1800" b="1" dirty="0">
                <a:solidFill>
                  <a:srgbClr val="7030A0"/>
                </a:solidFill>
              </a:rPr>
              <a:t>procariotos</a:t>
            </a:r>
            <a:r>
              <a:rPr lang="pt-BR" altLang="en-US" sz="1800" dirty="0">
                <a:solidFill>
                  <a:schemeClr val="tx2"/>
                </a:solidFill>
              </a:rPr>
              <a:t> - Iniciação</a:t>
            </a:r>
          </a:p>
        </p:txBody>
      </p:sp>
      <p:pic>
        <p:nvPicPr>
          <p:cNvPr id="141320" name="Picture 8" descr="ch10f35">
            <a:extLst>
              <a:ext uri="{FF2B5EF4-FFF2-40B4-BE49-F238E27FC236}">
                <a16:creationId xmlns:a16="http://schemas.microsoft.com/office/drawing/2014/main" id="{A9ED0E0C-C571-0E4A-8089-9B1B2BF1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4181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1" name="Text Box 9">
            <a:extLst>
              <a:ext uri="{FF2B5EF4-FFF2-40B4-BE49-F238E27FC236}">
                <a16:creationId xmlns:a16="http://schemas.microsoft.com/office/drawing/2014/main" id="{D26A52D8-1C43-CD4A-8781-6CDB3BE7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24" y="5276879"/>
            <a:ext cx="5688013" cy="942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400"/>
              <a:t>Códons de Iniciação: 	- AUG			</a:t>
            </a:r>
          </a:p>
          <a:p>
            <a:pPr>
              <a:spcBef>
                <a:spcPct val="50000"/>
              </a:spcBef>
            </a:pPr>
            <a:r>
              <a:rPr lang="pt-BR" altLang="en-US" sz="1400"/>
              <a:t>		- GUG		</a:t>
            </a:r>
            <a:r>
              <a:rPr lang="pt-BR" altLang="en-US" sz="1400" b="1"/>
              <a:t>N-formilMetionil-tRNA</a:t>
            </a:r>
          </a:p>
          <a:p>
            <a:pPr>
              <a:spcBef>
                <a:spcPct val="50000"/>
              </a:spcBef>
            </a:pPr>
            <a:r>
              <a:rPr lang="pt-BR" altLang="en-US" sz="1400"/>
              <a:t>		- UUG</a:t>
            </a:r>
          </a:p>
        </p:txBody>
      </p:sp>
      <p:pic>
        <p:nvPicPr>
          <p:cNvPr id="141322" name="Picture 10" descr="ch10f34">
            <a:extLst>
              <a:ext uri="{FF2B5EF4-FFF2-40B4-BE49-F238E27FC236}">
                <a16:creationId xmlns:a16="http://schemas.microsoft.com/office/drawing/2014/main" id="{14005859-8060-584D-B62D-8D9D41F1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5183187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3" name="AutoShape 11">
            <a:extLst>
              <a:ext uri="{FF2B5EF4-FFF2-40B4-BE49-F238E27FC236}">
                <a16:creationId xmlns:a16="http://schemas.microsoft.com/office/drawing/2014/main" id="{3411E4C9-B585-9842-A701-53185CAE4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020" y="5640416"/>
            <a:ext cx="719138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Picture 3" descr="ch10f32">
            <a:extLst>
              <a:ext uri="{FF2B5EF4-FFF2-40B4-BE49-F238E27FC236}">
                <a16:creationId xmlns:a16="http://schemas.microsoft.com/office/drawing/2014/main" id="{806A83EB-FB09-6848-AC5C-D5D73CA5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24" y="4534511"/>
            <a:ext cx="2488299" cy="169301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extLst>
              <a:ext uri="{FF2B5EF4-FFF2-40B4-BE49-F238E27FC236}">
                <a16:creationId xmlns:a16="http://schemas.microsoft.com/office/drawing/2014/main" id="{08445592-2F3E-5E47-8BC7-9193E2A2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5" y="6521450"/>
            <a:ext cx="6483351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>
                <a:solidFill>
                  <a:schemeClr val="tx2"/>
                </a:solidFill>
              </a:rPr>
              <a:t>              </a:t>
            </a:r>
            <a:r>
              <a:rPr lang="pt-BR" altLang="en-US" sz="1800" dirty="0">
                <a:solidFill>
                  <a:schemeClr val="tx2"/>
                </a:solidFill>
              </a:rPr>
              <a:t>Tradução em </a:t>
            </a:r>
            <a:r>
              <a:rPr lang="pt-BR" altLang="en-US" sz="1800" b="1" dirty="0">
                <a:solidFill>
                  <a:srgbClr val="7030A0"/>
                </a:solidFill>
              </a:rPr>
              <a:t>procariotos</a:t>
            </a:r>
            <a:r>
              <a:rPr lang="pt-BR" altLang="en-US" sz="1800" dirty="0">
                <a:solidFill>
                  <a:schemeClr val="tx2"/>
                </a:solidFill>
              </a:rPr>
              <a:t> - Elongação</a:t>
            </a:r>
          </a:p>
        </p:txBody>
      </p:sp>
      <p:pic>
        <p:nvPicPr>
          <p:cNvPr id="143363" name="Picture 3" descr="ch10f36">
            <a:extLst>
              <a:ext uri="{FF2B5EF4-FFF2-40B4-BE49-F238E27FC236}">
                <a16:creationId xmlns:a16="http://schemas.microsoft.com/office/drawing/2014/main" id="{40B7D6E3-BA92-8146-B323-65096793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5070475" cy="59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7" descr="ch10f4">
            <a:extLst>
              <a:ext uri="{FF2B5EF4-FFF2-40B4-BE49-F238E27FC236}">
                <a16:creationId xmlns:a16="http://schemas.microsoft.com/office/drawing/2014/main" id="{2FD34209-B8E1-714A-8644-66D33206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3916363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>
            <a:extLst>
              <a:ext uri="{FF2B5EF4-FFF2-40B4-BE49-F238E27FC236}">
                <a16:creationId xmlns:a16="http://schemas.microsoft.com/office/drawing/2014/main" id="{C79D0F40-5AC7-7643-BE73-E75622A88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37" y="6381328"/>
            <a:ext cx="6445002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>
                <a:solidFill>
                  <a:schemeClr val="tx2"/>
                </a:solidFill>
              </a:rPr>
              <a:t>              </a:t>
            </a:r>
            <a:r>
              <a:rPr lang="pt-BR" altLang="en-US" sz="2000" dirty="0">
                <a:solidFill>
                  <a:schemeClr val="tx2"/>
                </a:solidFill>
              </a:rPr>
              <a:t>Tradução em </a:t>
            </a:r>
            <a:r>
              <a:rPr lang="pt-BR" altLang="en-US" sz="2000" b="1" dirty="0">
                <a:solidFill>
                  <a:srgbClr val="7030A0"/>
                </a:solidFill>
              </a:rPr>
              <a:t>procariotos</a:t>
            </a:r>
            <a:r>
              <a:rPr lang="pt-BR" altLang="en-US" sz="2000" dirty="0">
                <a:solidFill>
                  <a:schemeClr val="tx2"/>
                </a:solidFill>
              </a:rPr>
              <a:t> - Terminação</a:t>
            </a:r>
          </a:p>
        </p:txBody>
      </p:sp>
      <p:pic>
        <p:nvPicPr>
          <p:cNvPr id="147460" name="Picture 4" descr="ch10f37">
            <a:extLst>
              <a:ext uri="{FF2B5EF4-FFF2-40B4-BE49-F238E27FC236}">
                <a16:creationId xmlns:a16="http://schemas.microsoft.com/office/drawing/2014/main" id="{126DFF20-5695-DC40-AE6E-CCEE8373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364"/>
            <a:ext cx="2808288" cy="608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1" name="Text Box 5">
            <a:extLst>
              <a:ext uri="{FF2B5EF4-FFF2-40B4-BE49-F238E27FC236}">
                <a16:creationId xmlns:a16="http://schemas.microsoft.com/office/drawing/2014/main" id="{F9714E4B-8622-3B40-B373-8F965B2BB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561" y="2852936"/>
            <a:ext cx="2628578" cy="223138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/>
              <a:t>Códons de Terminação: 	</a:t>
            </a:r>
          </a:p>
          <a:p>
            <a:pPr>
              <a:spcBef>
                <a:spcPct val="50000"/>
              </a:spcBef>
            </a:pPr>
            <a:r>
              <a:rPr lang="pt-BR" altLang="en-US" sz="1400" dirty="0"/>
              <a:t>- </a:t>
            </a:r>
            <a:r>
              <a:rPr lang="pt-BR" altLang="en-US" sz="1600" b="1" dirty="0"/>
              <a:t>UGA</a:t>
            </a:r>
            <a:r>
              <a:rPr lang="pt-BR" altLang="en-US" sz="1400" dirty="0"/>
              <a:t>			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en-US" sz="1400" dirty="0"/>
              <a:t> </a:t>
            </a:r>
            <a:r>
              <a:rPr lang="pt-BR" altLang="en-US" sz="1600" b="1" dirty="0"/>
              <a:t>UAG</a:t>
            </a:r>
            <a:r>
              <a:rPr lang="pt-BR" altLang="en-US" sz="1400" dirty="0"/>
              <a:t>	      </a:t>
            </a:r>
            <a:r>
              <a:rPr lang="pt-BR" altLang="en-US" sz="1600" b="1" dirty="0"/>
              <a:t>RF1 </a:t>
            </a:r>
          </a:p>
          <a:p>
            <a:pPr lvl="2">
              <a:spcBef>
                <a:spcPct val="50000"/>
              </a:spcBef>
            </a:pPr>
            <a:r>
              <a:rPr lang="pt-BR" altLang="en-US" sz="1400" b="1" dirty="0"/>
              <a:t>   (“release  </a:t>
            </a:r>
            <a:r>
              <a:rPr lang="pt-BR" altLang="en-US" sz="1400" b="1" dirty="0" err="1"/>
              <a:t>factor</a:t>
            </a:r>
            <a:r>
              <a:rPr lang="pt-BR" altLang="en-US" sz="1400" b="1" dirty="0"/>
              <a:t>”)</a:t>
            </a:r>
          </a:p>
          <a:p>
            <a:pPr>
              <a:spcBef>
                <a:spcPct val="50000"/>
              </a:spcBef>
            </a:pPr>
            <a:r>
              <a:rPr lang="pt-BR" altLang="en-US" sz="1400" dirty="0"/>
              <a:t>- </a:t>
            </a:r>
            <a:r>
              <a:rPr lang="pt-BR" altLang="en-US" sz="1600" b="1" dirty="0"/>
              <a:t>UAA</a:t>
            </a:r>
          </a:p>
        </p:txBody>
      </p:sp>
      <p:sp>
        <p:nvSpPr>
          <p:cNvPr id="147462" name="AutoShape 6">
            <a:extLst>
              <a:ext uri="{FF2B5EF4-FFF2-40B4-BE49-F238E27FC236}">
                <a16:creationId xmlns:a16="http://schemas.microsoft.com/office/drawing/2014/main" id="{EFB09CE6-FF62-F54B-8587-46F44FE03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4118853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>
    <p:split orient="vert"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66DAED74-C790-2845-B1FA-21CB8D42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7237413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45411" name="Picture 3" descr="ch10f41">
            <a:extLst>
              <a:ext uri="{FF2B5EF4-FFF2-40B4-BE49-F238E27FC236}">
                <a16:creationId xmlns:a16="http://schemas.microsoft.com/office/drawing/2014/main" id="{28B06792-E6AA-C945-A24A-2ECB1A19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5290"/>
            <a:ext cx="7943789" cy="260741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2" name="Text Box 4">
            <a:extLst>
              <a:ext uri="{FF2B5EF4-FFF2-40B4-BE49-F238E27FC236}">
                <a16:creationId xmlns:a16="http://schemas.microsoft.com/office/drawing/2014/main" id="{42417438-9F9F-234E-A4CE-FCC135F9F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7524750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>
                <a:solidFill>
                  <a:schemeClr val="tx2"/>
                </a:solidFill>
              </a:rPr>
              <a:t>       Tradução em </a:t>
            </a:r>
            <a:r>
              <a:rPr lang="pt-BR" altLang="en-US" sz="1600" b="1" dirty="0">
                <a:solidFill>
                  <a:srgbClr val="7030A0"/>
                </a:solidFill>
              </a:rPr>
              <a:t>procariotos</a:t>
            </a:r>
            <a:r>
              <a:rPr lang="pt-BR" altLang="en-US" sz="1600" dirty="0">
                <a:solidFill>
                  <a:schemeClr val="tx2"/>
                </a:solidFill>
              </a:rPr>
              <a:t> - proteínas que serão </a:t>
            </a:r>
            <a:r>
              <a:rPr lang="pt-BR" altLang="en-US" sz="1600" b="1" dirty="0">
                <a:solidFill>
                  <a:schemeClr val="tx2"/>
                </a:solidFill>
              </a:rPr>
              <a:t>Excretadas </a:t>
            </a:r>
            <a:r>
              <a:rPr lang="pt-BR" altLang="en-US" sz="1600" dirty="0">
                <a:solidFill>
                  <a:schemeClr val="tx2"/>
                </a:solidFill>
              </a:rPr>
              <a:t>(“</a:t>
            </a:r>
            <a:r>
              <a:rPr lang="pt-BR" altLang="en-US" sz="1600" b="1" dirty="0" err="1">
                <a:solidFill>
                  <a:schemeClr val="tx2"/>
                </a:solidFill>
              </a:rPr>
              <a:t>Signal</a:t>
            </a:r>
            <a:r>
              <a:rPr lang="pt-BR" altLang="en-US" sz="1600" b="1" dirty="0">
                <a:solidFill>
                  <a:schemeClr val="tx2"/>
                </a:solidFill>
              </a:rPr>
              <a:t> </a:t>
            </a:r>
            <a:r>
              <a:rPr lang="pt-BR" altLang="en-US" sz="1600" b="1" dirty="0" err="1">
                <a:solidFill>
                  <a:schemeClr val="tx2"/>
                </a:solidFill>
              </a:rPr>
              <a:t>Sequence</a:t>
            </a:r>
            <a:r>
              <a:rPr lang="pt-BR" altLang="en-US" sz="1600" dirty="0">
                <a:solidFill>
                  <a:schemeClr val="tx2"/>
                </a:solidFill>
              </a:rPr>
              <a:t>”)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381F1A4-AEE6-6548-A351-7F1D70991B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63688" y="4581128"/>
            <a:ext cx="3672408" cy="17281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split orient="vert"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>
            <a:extLst>
              <a:ext uri="{FF2B5EF4-FFF2-40B4-BE49-F238E27FC236}">
                <a16:creationId xmlns:a16="http://schemas.microsoft.com/office/drawing/2014/main" id="{D1024ABF-7D37-5849-8836-E2F4964D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752475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/>
              <a:t>    </a:t>
            </a:r>
            <a:r>
              <a:rPr lang="pt-BR" altLang="en-US" sz="1800" dirty="0"/>
              <a:t>Em  </a:t>
            </a:r>
            <a:r>
              <a:rPr lang="pt-BR" altLang="en-US" sz="1800" b="1" dirty="0">
                <a:solidFill>
                  <a:srgbClr val="7030A0"/>
                </a:solidFill>
              </a:rPr>
              <a:t>procariotos</a:t>
            </a:r>
            <a:r>
              <a:rPr lang="pt-BR" altLang="en-US" sz="1800" b="1" dirty="0"/>
              <a:t> a Tradução e a Tradução ocorrem  </a:t>
            </a:r>
            <a:r>
              <a:rPr lang="pt-BR" altLang="en-US" sz="1800" b="1" dirty="0" err="1"/>
              <a:t>simultâneamente</a:t>
            </a:r>
            <a:r>
              <a:rPr lang="pt-BR" altLang="en-US" sz="1800" b="1" dirty="0"/>
              <a:t>.</a:t>
            </a:r>
          </a:p>
        </p:txBody>
      </p:sp>
      <p:pic>
        <p:nvPicPr>
          <p:cNvPr id="180227" name="Picture 3" descr="Fi, 10">
            <a:extLst>
              <a:ext uri="{FF2B5EF4-FFF2-40B4-BE49-F238E27FC236}">
                <a16:creationId xmlns:a16="http://schemas.microsoft.com/office/drawing/2014/main" id="{62565BDF-1642-8B43-9419-261168AA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6250"/>
            <a:ext cx="202723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8385B0A6-94A9-0645-9A58-D12379437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7237413" cy="39687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dirty="0">
                <a:solidFill>
                  <a:schemeClr val="bg1"/>
                </a:solidFill>
              </a:rPr>
              <a:t>	O    CÓDIGO    GENÉTICO padrão </a:t>
            </a:r>
          </a:p>
        </p:txBody>
      </p:sp>
      <p:pic>
        <p:nvPicPr>
          <p:cNvPr id="126980" name="Picture 4" descr="ch10f27">
            <a:extLst>
              <a:ext uri="{FF2B5EF4-FFF2-40B4-BE49-F238E27FC236}">
                <a16:creationId xmlns:a16="http://schemas.microsoft.com/office/drawing/2014/main" id="{5F78FBBB-BB01-6244-872D-43265B081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6624736" cy="5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>
            <a:extLst>
              <a:ext uri="{FF2B5EF4-FFF2-40B4-BE49-F238E27FC236}">
                <a16:creationId xmlns:a16="http://schemas.microsoft.com/office/drawing/2014/main" id="{71B320D9-84A1-9A42-B8DB-EDA7A4CB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7237413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dirty="0">
                <a:solidFill>
                  <a:schemeClr val="bg1"/>
                </a:solidFill>
              </a:rPr>
              <a:t>	</a:t>
            </a:r>
            <a:r>
              <a:rPr lang="pt-BR" altLang="en-US" sz="2000" dirty="0"/>
              <a:t>Regulação da Expressão Gênica em </a:t>
            </a:r>
            <a:r>
              <a:rPr lang="pt-BR" altLang="en-US" sz="2000" dirty="0">
                <a:solidFill>
                  <a:srgbClr val="7030A0"/>
                </a:solidFill>
              </a:rPr>
              <a:t>Procariotos</a:t>
            </a:r>
          </a:p>
        </p:txBody>
      </p:sp>
      <p:pic>
        <p:nvPicPr>
          <p:cNvPr id="131075" name="Picture 3" descr="ch11f1">
            <a:extLst>
              <a:ext uri="{FF2B5EF4-FFF2-40B4-BE49-F238E27FC236}">
                <a16:creationId xmlns:a16="http://schemas.microsoft.com/office/drawing/2014/main" id="{272E9A4E-77AD-7843-9D66-0DB268FB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7" y="1403472"/>
            <a:ext cx="7971513" cy="4262805"/>
          </a:xfrm>
          <a:prstGeom prst="rect">
            <a:avLst/>
          </a:prstGeom>
          <a:noFill/>
          <a:ln w="28575">
            <a:solidFill>
              <a:srgbClr val="0090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>
            <a:extLst>
              <a:ext uri="{FF2B5EF4-FFF2-40B4-BE49-F238E27FC236}">
                <a16:creationId xmlns:a16="http://schemas.microsoft.com/office/drawing/2014/main" id="{83A2F963-57C1-8045-84E2-0424C8726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1152525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/>
              <a:t>Operon </a:t>
            </a:r>
            <a:r>
              <a:rPr lang="pt-BR" altLang="en-US" sz="1600" i="1"/>
              <a:t>lac</a:t>
            </a:r>
          </a:p>
        </p:txBody>
      </p:sp>
      <p:sp>
        <p:nvSpPr>
          <p:cNvPr id="131078" name="Text Box 6">
            <a:extLst>
              <a:ext uri="{FF2B5EF4-FFF2-40B4-BE49-F238E27FC236}">
                <a16:creationId xmlns:a16="http://schemas.microsoft.com/office/drawing/2014/main" id="{E0EC5491-A461-A048-B0B7-4028F8213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6600" cy="9461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b="1">
                <a:solidFill>
                  <a:schemeClr val="bg1"/>
                </a:solidFill>
              </a:rPr>
              <a:t> Regulação da Expressão Gênica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058776EB-5962-CD4E-9B4C-E4BD0317A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7237413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dirty="0">
                <a:solidFill>
                  <a:schemeClr val="bg1"/>
                </a:solidFill>
              </a:rPr>
              <a:t>	</a:t>
            </a:r>
            <a:r>
              <a:rPr lang="pt-BR" altLang="en-US" sz="2000" dirty="0"/>
              <a:t>Regulação da Expressão Gênica em Procariotos</a:t>
            </a:r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id="{E40B270F-807E-C341-BDD4-329D69C69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3889375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b="1"/>
              <a:t>Efetores alostéricos</a:t>
            </a:r>
          </a:p>
        </p:txBody>
      </p:sp>
      <p:pic>
        <p:nvPicPr>
          <p:cNvPr id="155653" name="Picture 5" descr="ch11f14">
            <a:extLst>
              <a:ext uri="{FF2B5EF4-FFF2-40B4-BE49-F238E27FC236}">
                <a16:creationId xmlns:a16="http://schemas.microsoft.com/office/drawing/2014/main" id="{D4700F72-5B02-E743-94DB-19FB106B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03383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4" name="Text Box 6">
            <a:extLst>
              <a:ext uri="{FF2B5EF4-FFF2-40B4-BE49-F238E27FC236}">
                <a16:creationId xmlns:a16="http://schemas.microsoft.com/office/drawing/2014/main" id="{D4F874A8-ADFD-4F47-B43A-224D7C22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16573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>
                <a:solidFill>
                  <a:srgbClr val="333399"/>
                </a:solidFill>
              </a:rPr>
              <a:t>Controle positivo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53B7F29-79DE-534F-A210-BBCC5340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573463"/>
            <a:ext cx="16573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>
                <a:solidFill>
                  <a:srgbClr val="333399"/>
                </a:solidFill>
              </a:rPr>
              <a:t>Controle negativo</a:t>
            </a:r>
          </a:p>
        </p:txBody>
      </p:sp>
      <p:sp>
        <p:nvSpPr>
          <p:cNvPr id="155656" name="Text Box 8">
            <a:extLst>
              <a:ext uri="{FF2B5EF4-FFF2-40B4-BE49-F238E27FC236}">
                <a16:creationId xmlns:a16="http://schemas.microsoft.com/office/drawing/2014/main" id="{B76C959A-9680-924A-B85B-52A3C15D4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84538"/>
            <a:ext cx="1223963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200">
                <a:solidFill>
                  <a:schemeClr val="bg1"/>
                </a:solidFill>
              </a:rPr>
              <a:t>Ex. repressor  </a:t>
            </a:r>
            <a:r>
              <a:rPr lang="pt-BR" altLang="en-US" sz="1200" i="1">
                <a:solidFill>
                  <a:schemeClr val="bg1"/>
                </a:solidFill>
              </a:rPr>
              <a:t>i </a:t>
            </a:r>
            <a:r>
              <a:rPr lang="pt-BR" altLang="en-US" sz="1200">
                <a:solidFill>
                  <a:schemeClr val="bg1"/>
                </a:solidFill>
              </a:rPr>
              <a:t>do operon</a:t>
            </a:r>
            <a:r>
              <a:rPr lang="pt-BR" altLang="en-US" sz="1200" i="1">
                <a:solidFill>
                  <a:schemeClr val="bg1"/>
                </a:solidFill>
              </a:rPr>
              <a:t> lac</a:t>
            </a:r>
          </a:p>
        </p:txBody>
      </p:sp>
      <p:sp>
        <p:nvSpPr>
          <p:cNvPr id="155657" name="Text Box 9">
            <a:extLst>
              <a:ext uri="{FF2B5EF4-FFF2-40B4-BE49-F238E27FC236}">
                <a16:creationId xmlns:a16="http://schemas.microsoft.com/office/drawing/2014/main" id="{5919FBCA-89E3-5240-80F8-C9595490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484313"/>
            <a:ext cx="1584325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200">
                <a:solidFill>
                  <a:schemeClr val="bg1"/>
                </a:solidFill>
              </a:rPr>
              <a:t>Ex. repressor  CAP</a:t>
            </a:r>
            <a:r>
              <a:rPr lang="pt-BR" altLang="en-US" sz="1200" i="1">
                <a:solidFill>
                  <a:schemeClr val="bg1"/>
                </a:solidFill>
              </a:rPr>
              <a:t> </a:t>
            </a:r>
            <a:r>
              <a:rPr lang="pt-BR" altLang="en-US" sz="1200">
                <a:solidFill>
                  <a:schemeClr val="bg1"/>
                </a:solidFill>
              </a:rPr>
              <a:t>no operon</a:t>
            </a:r>
            <a:r>
              <a:rPr lang="pt-BR" altLang="en-US" sz="1200" i="1">
                <a:solidFill>
                  <a:schemeClr val="bg1"/>
                </a:solidFill>
              </a:rPr>
              <a:t> lac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4FF888-AE4B-234B-B6B8-D0B7386B1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467600" cy="1431925"/>
          </a:xfrm>
          <a:solidFill>
            <a:srgbClr val="006600"/>
          </a:solidFill>
        </p:spPr>
        <p:txBody>
          <a:bodyPr/>
          <a:lstStyle/>
          <a:p>
            <a:r>
              <a:rPr lang="pt-BR" alt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Regulação da Expressão Gênica em Eucariotos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599F14-9CF3-CD45-A32E-2C6D5C1FC3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7543800" cy="4114800"/>
          </a:xfrm>
        </p:spPr>
        <p:txBody>
          <a:bodyPr/>
          <a:lstStyle/>
          <a:p>
            <a:r>
              <a:rPr lang="pt-BR" altLang="en-US" sz="2800" dirty="0">
                <a:solidFill>
                  <a:srgbClr val="0066FF"/>
                </a:solidFill>
                <a:latin typeface="Comic Sans MS" panose="030F0902030302020204" pitchFamily="66" charset="0"/>
              </a:rPr>
              <a:t>Genes são expressos em resposta a estímulos:</a:t>
            </a:r>
          </a:p>
          <a:p>
            <a:endParaRPr lang="pt-BR" altLang="en-US" sz="1200" dirty="0">
              <a:solidFill>
                <a:srgbClr val="0066FF"/>
              </a:solidFill>
              <a:latin typeface="Comic Sans MS" panose="030F0902030302020204" pitchFamily="66" charset="0"/>
            </a:endParaRPr>
          </a:p>
          <a:p>
            <a:pPr lvl="1">
              <a:spcAft>
                <a:spcPts val="600"/>
              </a:spcAft>
            </a:pPr>
            <a:r>
              <a:rPr lang="pt-BR" altLang="en-US" sz="2400" dirty="0">
                <a:solidFill>
                  <a:srgbClr val="0066FF"/>
                </a:solidFill>
                <a:latin typeface="Comic Sans MS" panose="030F0902030302020204" pitchFamily="66" charset="0"/>
              </a:rPr>
              <a:t>Controle do ciclo celular</a:t>
            </a:r>
          </a:p>
          <a:p>
            <a:pPr lvl="1">
              <a:spcAft>
                <a:spcPts val="600"/>
              </a:spcAft>
            </a:pPr>
            <a:r>
              <a:rPr lang="pt-BR" altLang="en-US" sz="2400" dirty="0">
                <a:solidFill>
                  <a:srgbClr val="0066FF"/>
                </a:solidFill>
                <a:latin typeface="Comic Sans MS" panose="030F0902030302020204" pitchFamily="66" charset="0"/>
              </a:rPr>
              <a:t>Resposta a hormônios</a:t>
            </a:r>
          </a:p>
          <a:p>
            <a:pPr lvl="1">
              <a:spcAft>
                <a:spcPts val="600"/>
              </a:spcAft>
            </a:pPr>
            <a:r>
              <a:rPr lang="pt-BR" altLang="en-US" sz="2400" dirty="0">
                <a:solidFill>
                  <a:srgbClr val="0066FF"/>
                </a:solidFill>
                <a:latin typeface="Comic Sans MS" panose="030F0902030302020204" pitchFamily="66" charset="0"/>
              </a:rPr>
              <a:t>Desenvolvimento embrionário</a:t>
            </a:r>
          </a:p>
          <a:p>
            <a:pPr lvl="1">
              <a:spcAft>
                <a:spcPts val="600"/>
              </a:spcAft>
            </a:pPr>
            <a:r>
              <a:rPr lang="pt-BR" altLang="en-US" sz="2400" dirty="0">
                <a:solidFill>
                  <a:srgbClr val="0066FF"/>
                </a:solidFill>
                <a:latin typeface="Comic Sans MS" panose="030F0902030302020204" pitchFamily="66" charset="0"/>
              </a:rPr>
              <a:t>Diferenciação de tecidos</a:t>
            </a:r>
          </a:p>
          <a:p>
            <a:pPr lvl="1">
              <a:spcAft>
                <a:spcPts val="600"/>
              </a:spcAft>
            </a:pPr>
            <a:r>
              <a:rPr lang="pt-BR" altLang="en-US" sz="2400" dirty="0">
                <a:solidFill>
                  <a:srgbClr val="0066FF"/>
                </a:solidFill>
                <a:latin typeface="Comic Sans MS" panose="030F0902030302020204" pitchFamily="66" charset="0"/>
              </a:rPr>
              <a:t>REGULAÇÃO ACONTECE </a:t>
            </a:r>
            <a:r>
              <a:rPr lang="pt-BR" altLang="en-US" sz="2400" u="sng" dirty="0">
                <a:solidFill>
                  <a:srgbClr val="0066FF"/>
                </a:solidFill>
                <a:latin typeface="Comic Sans MS" panose="030F0902030302020204" pitchFamily="66" charset="0"/>
              </a:rPr>
              <a:t>PRINCIPALMENTE</a:t>
            </a:r>
            <a:r>
              <a:rPr lang="pt-BR" altLang="en-US" sz="2400" dirty="0">
                <a:solidFill>
                  <a:srgbClr val="0066FF"/>
                </a:solidFill>
                <a:latin typeface="Comic Sans MS" panose="030F0902030302020204" pitchFamily="66" charset="0"/>
              </a:rPr>
              <a:t> DURANTE A TRANSCRIÇÃO</a:t>
            </a:r>
            <a:endParaRPr lang="pt-BR" altLang="en-US" sz="2400" dirty="0"/>
          </a:p>
          <a:p>
            <a:endParaRPr lang="pt-BR" altLang="en-US" sz="2800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28D8514-123A-8A41-9B6A-222D923C0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543800" cy="2209800"/>
          </a:xfrm>
        </p:spPr>
        <p:txBody>
          <a:bodyPr/>
          <a:lstStyle/>
          <a:p>
            <a:r>
              <a:rPr lang="pt-BR" altLang="en-US" sz="2800" dirty="0">
                <a:latin typeface="Comic Sans MS" panose="030F0902030302020204" pitchFamily="66" charset="0"/>
              </a:rPr>
              <a:t>Promotores</a:t>
            </a:r>
          </a:p>
          <a:p>
            <a:r>
              <a:rPr lang="pt-BR" altLang="en-US" sz="2800" dirty="0">
                <a:latin typeface="Comic Sans MS" panose="030F0902030302020204" pitchFamily="66" charset="0"/>
              </a:rPr>
              <a:t>Ativadores-estimulam o Promotor</a:t>
            </a:r>
          </a:p>
          <a:p>
            <a:r>
              <a:rPr lang="pt-BR" altLang="en-US" sz="2800" dirty="0">
                <a:latin typeface="Comic Sans MS" panose="030F0902030302020204" pitchFamily="66" charset="0"/>
              </a:rPr>
              <a:t>Silenciadores-</a:t>
            </a:r>
            <a:r>
              <a:rPr lang="pt-BR" altLang="en-US" sz="2800" dirty="0" err="1">
                <a:latin typeface="Comic Sans MS" panose="030F0902030302020204" pitchFamily="66" charset="0"/>
              </a:rPr>
              <a:t>destimulam</a:t>
            </a:r>
            <a:r>
              <a:rPr lang="pt-BR" altLang="en-US" sz="2800" dirty="0">
                <a:latin typeface="Comic Sans MS" panose="030F0902030302020204" pitchFamily="66" charset="0"/>
              </a:rPr>
              <a:t> o Promotor</a:t>
            </a:r>
          </a:p>
          <a:p>
            <a:endParaRPr lang="pt-BR" altLang="en-US" sz="2800" dirty="0">
              <a:latin typeface="Comic Sans MS" panose="030F0902030302020204" pitchFamily="66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C4479072-A06F-FB46-8604-EED48018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dirty="0">
                <a:solidFill>
                  <a:srgbClr val="003399"/>
                </a:solidFill>
                <a:latin typeface="Comic Sans MS" panose="030F0902030302020204" pitchFamily="66" charset="0"/>
              </a:rPr>
              <a:t>Elementos de ação em  </a:t>
            </a:r>
            <a:r>
              <a:rPr lang="pt-BR" altLang="en-US" sz="2800" i="1" dirty="0" err="1">
                <a:solidFill>
                  <a:srgbClr val="003399"/>
                </a:solidFill>
                <a:latin typeface="Comic Sans MS" panose="030F0902030302020204" pitchFamily="66" charset="0"/>
              </a:rPr>
              <a:t>Cis</a:t>
            </a:r>
            <a:r>
              <a:rPr lang="pt-BR" altLang="en-US" sz="2800" i="1" dirty="0">
                <a:solidFill>
                  <a:srgbClr val="003399"/>
                </a:solidFill>
                <a:latin typeface="Comic Sans MS" panose="030F0902030302020204" pitchFamily="66" charset="0"/>
              </a:rPr>
              <a:t> </a:t>
            </a:r>
            <a:r>
              <a:rPr lang="pt-BR" altLang="en-US" sz="2800" dirty="0">
                <a:solidFill>
                  <a:srgbClr val="003399"/>
                </a:solidFill>
                <a:latin typeface="Comic Sans MS" panose="030F0902030302020204" pitchFamily="66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pt-BR" altLang="en-US" i="1" dirty="0">
              <a:latin typeface="Comic Sans MS" panose="030F0902030302020204" pitchFamily="66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949E3554-7965-DB4F-8C50-6CBFE2E6C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6781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dirty="0">
                <a:solidFill>
                  <a:srgbClr val="003399"/>
                </a:solidFill>
                <a:latin typeface="Comic Sans MS" panose="030F0902030302020204" pitchFamily="66" charset="0"/>
              </a:rPr>
              <a:t>Elementos de ação em </a:t>
            </a:r>
            <a:r>
              <a:rPr lang="pt-BR" altLang="en-US" sz="2800" i="1" dirty="0" err="1">
                <a:solidFill>
                  <a:srgbClr val="003399"/>
                </a:solidFill>
                <a:latin typeface="Comic Sans MS" panose="030F0902030302020204" pitchFamily="66" charset="0"/>
              </a:rPr>
              <a:t>Trans</a:t>
            </a:r>
            <a:r>
              <a:rPr lang="pt-BR" altLang="en-US" sz="2800" i="1" dirty="0">
                <a:solidFill>
                  <a:srgbClr val="003399"/>
                </a:solidFill>
                <a:latin typeface="Comic Sans MS" panose="030F0902030302020204" pitchFamily="66" charset="0"/>
              </a:rPr>
              <a:t> </a:t>
            </a:r>
            <a:r>
              <a:rPr lang="pt-BR" altLang="en-US" sz="2800" dirty="0">
                <a:solidFill>
                  <a:srgbClr val="003399"/>
                </a:solidFill>
                <a:latin typeface="Comic Sans MS" panose="030F0902030302020204" pitchFamily="66" charset="0"/>
              </a:rPr>
              <a:t>:</a:t>
            </a:r>
            <a:endParaRPr lang="pt-BR" altLang="en-US" sz="2800" i="1" dirty="0">
              <a:solidFill>
                <a:srgbClr val="003399"/>
              </a:solidFill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en-US" sz="2800" dirty="0">
                <a:latin typeface="Comic Sans MS" panose="030F0902030302020204" pitchFamily="66" charset="0"/>
              </a:rPr>
              <a:t> Elementos que se ligam ao Promotor e ajudam a RNA </a:t>
            </a:r>
            <a:r>
              <a:rPr lang="pt-BR" altLang="en-US" sz="2800" dirty="0" err="1">
                <a:latin typeface="Comic Sans MS" panose="030F0902030302020204" pitchFamily="66" charset="0"/>
              </a:rPr>
              <a:t>pol</a:t>
            </a:r>
            <a:r>
              <a:rPr lang="pt-BR" altLang="en-US" sz="2800" dirty="0">
                <a:latin typeface="Comic Sans MS" panose="030F0902030302020204" pitchFamily="66" charset="0"/>
              </a:rPr>
              <a:t> II iniciar a transcrição dos </a:t>
            </a:r>
            <a:r>
              <a:rPr lang="pt-BR" altLang="en-US" sz="2800" dirty="0" err="1">
                <a:latin typeface="Comic Sans MS" panose="030F0902030302020204" pitchFamily="66" charset="0"/>
              </a:rPr>
              <a:t>mRNAs</a:t>
            </a:r>
            <a:endParaRPr lang="pt-BR" altLang="en-US" sz="2800" dirty="0">
              <a:solidFill>
                <a:srgbClr val="003399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bldLvl="2" autoUpdateAnimBg="0"/>
      <p:bldP spid="46083" grpId="0" autoUpdateAnimBg="0"/>
      <p:bldP spid="4608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EC08C35E-CD52-CB40-8BDF-2314F9E56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836712"/>
            <a:ext cx="7007046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2800" b="1" dirty="0">
                <a:solidFill>
                  <a:srgbClr val="0000CC"/>
                </a:solidFill>
                <a:latin typeface="Comic Sans MS" panose="030F0902030302020204" pitchFamily="66" charset="0"/>
              </a:rPr>
              <a:t>Estrutura dos promotores eucariontes</a:t>
            </a:r>
          </a:p>
          <a:p>
            <a:endParaRPr lang="pt-BR" altLang="en-US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r>
              <a:rPr lang="pt-BR" altLang="en-US" dirty="0">
                <a:solidFill>
                  <a:schemeClr val="hlink"/>
                </a:solidFill>
                <a:latin typeface="Comic Sans MS" panose="030F0902030302020204" pitchFamily="66" charset="0"/>
              </a:rPr>
              <a:t>TATA Box</a:t>
            </a:r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   -30 </a:t>
            </a:r>
            <a:r>
              <a:rPr lang="pt-BR" altLang="en-US" dirty="0" err="1">
                <a:solidFill>
                  <a:srgbClr val="0000CC"/>
                </a:solidFill>
                <a:latin typeface="Comic Sans MS" panose="030F0902030302020204" pitchFamily="66" charset="0"/>
              </a:rPr>
              <a:t>pb</a:t>
            </a:r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 do códon de iniciação</a:t>
            </a:r>
          </a:p>
          <a:p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	importante para posicionar a RNA </a:t>
            </a:r>
            <a:r>
              <a:rPr lang="pt-BR" altLang="en-US" dirty="0" err="1">
                <a:solidFill>
                  <a:srgbClr val="0000CC"/>
                </a:solidFill>
                <a:latin typeface="Comic Sans MS" panose="030F0902030302020204" pitchFamily="66" charset="0"/>
              </a:rPr>
              <a:t>pol</a:t>
            </a:r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-</a:t>
            </a:r>
          </a:p>
          <a:p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     Possui 8 </a:t>
            </a:r>
            <a:r>
              <a:rPr lang="pt-BR" altLang="en-US" dirty="0" err="1">
                <a:solidFill>
                  <a:srgbClr val="0000CC"/>
                </a:solidFill>
                <a:latin typeface="Comic Sans MS" panose="030F0902030302020204" pitchFamily="66" charset="0"/>
              </a:rPr>
              <a:t>pb</a:t>
            </a:r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 ,  ladeadas por CG</a:t>
            </a:r>
          </a:p>
          <a:p>
            <a:r>
              <a:rPr lang="pt-BR" altLang="en-US" dirty="0">
                <a:solidFill>
                  <a:schemeClr val="hlink"/>
                </a:solidFill>
                <a:latin typeface="Comic Sans MS" panose="030F0902030302020204" pitchFamily="66" charset="0"/>
              </a:rPr>
              <a:t>   </a:t>
            </a:r>
          </a:p>
          <a:p>
            <a:r>
              <a:rPr lang="pt-BR" altLang="en-US" dirty="0">
                <a:solidFill>
                  <a:schemeClr val="hlink"/>
                </a:solidFill>
                <a:latin typeface="Comic Sans MS" panose="030F0902030302020204" pitchFamily="66" charset="0"/>
              </a:rPr>
              <a:t>CAAT box-</a:t>
            </a:r>
            <a:r>
              <a:rPr lang="pt-BR" altLang="en-US" dirty="0">
                <a:solidFill>
                  <a:srgbClr val="003399"/>
                </a:solidFill>
                <a:latin typeface="Comic Sans MS" panose="030F0902030302020204" pitchFamily="66" charset="0"/>
              </a:rPr>
              <a:t> -75 </a:t>
            </a:r>
            <a:r>
              <a:rPr lang="pt-BR" altLang="en-US" dirty="0" err="1">
                <a:solidFill>
                  <a:srgbClr val="003399"/>
                </a:solidFill>
                <a:latin typeface="Comic Sans MS" panose="030F0902030302020204" pitchFamily="66" charset="0"/>
              </a:rPr>
              <a:t>pb</a:t>
            </a:r>
            <a:r>
              <a:rPr lang="pt-BR" altLang="en-US" dirty="0">
                <a:solidFill>
                  <a:srgbClr val="003399"/>
                </a:solidFill>
                <a:latin typeface="Comic Sans MS" panose="030F0902030302020204" pitchFamily="66" charset="0"/>
              </a:rPr>
              <a:t>, determina a </a:t>
            </a:r>
            <a:r>
              <a:rPr lang="pt-BR" altLang="en-US" u="sng" dirty="0">
                <a:solidFill>
                  <a:srgbClr val="003399"/>
                </a:solidFill>
                <a:latin typeface="Comic Sans MS" panose="030F0902030302020204" pitchFamily="66" charset="0"/>
              </a:rPr>
              <a:t>força</a:t>
            </a:r>
            <a:r>
              <a:rPr lang="pt-BR" altLang="en-US" dirty="0">
                <a:solidFill>
                  <a:srgbClr val="003399"/>
                </a:solidFill>
                <a:latin typeface="Comic Sans MS" panose="030F0902030302020204" pitchFamily="66" charset="0"/>
              </a:rPr>
              <a:t> e a</a:t>
            </a:r>
          </a:p>
          <a:p>
            <a:r>
              <a:rPr lang="pt-BR" altLang="en-US" dirty="0">
                <a:solidFill>
                  <a:srgbClr val="003399"/>
                </a:solidFill>
                <a:latin typeface="Comic Sans MS" panose="030F0902030302020204" pitchFamily="66" charset="0"/>
              </a:rPr>
              <a:t> </a:t>
            </a:r>
            <a:r>
              <a:rPr lang="pt-BR" altLang="en-US" u="sng" dirty="0">
                <a:solidFill>
                  <a:srgbClr val="003399"/>
                </a:solidFill>
                <a:latin typeface="Comic Sans MS" panose="030F0902030302020204" pitchFamily="66" charset="0"/>
              </a:rPr>
              <a:t>eficiência</a:t>
            </a:r>
            <a:r>
              <a:rPr lang="pt-BR" altLang="en-US" dirty="0">
                <a:solidFill>
                  <a:srgbClr val="003399"/>
                </a:solidFill>
                <a:latin typeface="Comic Sans MS" panose="030F0902030302020204" pitchFamily="66" charset="0"/>
              </a:rPr>
              <a:t> do Promotor</a:t>
            </a:r>
          </a:p>
          <a:p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    </a:t>
            </a:r>
          </a:p>
          <a:p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   </a:t>
            </a:r>
          </a:p>
          <a:p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 </a:t>
            </a:r>
            <a:r>
              <a:rPr lang="pt-BR" altLang="en-US" dirty="0">
                <a:solidFill>
                  <a:schemeClr val="hlink"/>
                </a:solidFill>
                <a:latin typeface="Comic Sans MS" panose="030F0902030302020204" pitchFamily="66" charset="0"/>
              </a:rPr>
              <a:t>CG box</a:t>
            </a:r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 -90 </a:t>
            </a:r>
            <a:r>
              <a:rPr lang="pt-BR" altLang="en-US" dirty="0" err="1">
                <a:solidFill>
                  <a:srgbClr val="0000CC"/>
                </a:solidFill>
                <a:latin typeface="Comic Sans MS" panose="030F0902030302020204" pitchFamily="66" charset="0"/>
              </a:rPr>
              <a:t>pb</a:t>
            </a:r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, </a:t>
            </a:r>
            <a:r>
              <a:rPr lang="pt-BR" altLang="en-US" dirty="0">
                <a:solidFill>
                  <a:srgbClr val="003399"/>
                </a:solidFill>
                <a:latin typeface="Comic Sans MS" panose="030F0902030302020204" pitchFamily="66" charset="0"/>
              </a:rPr>
              <a:t>determina a </a:t>
            </a:r>
            <a:r>
              <a:rPr lang="pt-BR" altLang="en-US" u="sng" dirty="0">
                <a:solidFill>
                  <a:srgbClr val="003399"/>
                </a:solidFill>
                <a:latin typeface="Comic Sans MS" panose="030F0902030302020204" pitchFamily="66" charset="0"/>
              </a:rPr>
              <a:t>força</a:t>
            </a:r>
            <a:r>
              <a:rPr lang="pt-BR" altLang="en-US" dirty="0">
                <a:solidFill>
                  <a:srgbClr val="003399"/>
                </a:solidFill>
                <a:latin typeface="Comic Sans MS" panose="030F0902030302020204" pitchFamily="66" charset="0"/>
              </a:rPr>
              <a:t> </a:t>
            </a:r>
            <a:r>
              <a:rPr lang="pt-BR" alt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do Promotor.</a:t>
            </a:r>
          </a:p>
          <a:p>
            <a:endParaRPr lang="pt-BR" altLang="en-US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ch11f25">
            <a:extLst>
              <a:ext uri="{FF2B5EF4-FFF2-40B4-BE49-F238E27FC236}">
                <a16:creationId xmlns:a16="http://schemas.microsoft.com/office/drawing/2014/main" id="{D274F08A-18B9-8D44-9E74-ACB610CC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6639"/>
            <a:ext cx="7244789" cy="1379197"/>
          </a:xfrm>
          <a:prstGeom prst="rect">
            <a:avLst/>
          </a:prstGeom>
          <a:noFill/>
          <a:ln>
            <a:solidFill>
              <a:srgbClr val="0090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E335E21E-6E7F-B848-9ECC-AA13C813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725144"/>
            <a:ext cx="63367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dirty="0"/>
              <a:t>“Promoter proximal </a:t>
            </a:r>
            <a:r>
              <a:rPr lang="pt-BR" altLang="en-US" dirty="0" err="1"/>
              <a:t>elements</a:t>
            </a:r>
            <a:r>
              <a:rPr lang="pt-BR" altLang="en-US" dirty="0"/>
              <a:t>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C89EA4F-D672-4543-BBFE-E81746845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789040"/>
            <a:ext cx="36724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dirty="0"/>
              <a:t>“Core-promoter”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h10f5">
            <a:extLst>
              <a:ext uri="{FF2B5EF4-FFF2-40B4-BE49-F238E27FC236}">
                <a16:creationId xmlns:a16="http://schemas.microsoft.com/office/drawing/2014/main" id="{F76FC3CB-AA69-694C-9CDD-4336F3A8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86042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ch11f26">
            <a:extLst>
              <a:ext uri="{FF2B5EF4-FFF2-40B4-BE49-F238E27FC236}">
                <a16:creationId xmlns:a16="http://schemas.microsoft.com/office/drawing/2014/main" id="{6FBB30CC-EF29-A443-9A64-DE560AAA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231"/>
            <a:ext cx="7847013" cy="36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Text Box 6">
            <a:extLst>
              <a:ext uri="{FF2B5EF4-FFF2-40B4-BE49-F238E27FC236}">
                <a16:creationId xmlns:a16="http://schemas.microsoft.com/office/drawing/2014/main" id="{D09FA3D4-4E36-A340-8847-62A9296E4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646270"/>
            <a:ext cx="5616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dirty="0"/>
              <a:t>Mutações de ponto que afetam a expressão do promotor </a:t>
            </a:r>
            <a:r>
              <a:rPr lang="pt-BR" altLang="en-US" b="1" dirty="0">
                <a:solidFill>
                  <a:srgbClr val="0070C0"/>
                </a:solidFill>
              </a:rPr>
              <a:t>eucariótico</a:t>
            </a:r>
            <a:r>
              <a:rPr lang="pt-BR" altLang="en-US" dirty="0"/>
              <a:t> (beta-globina)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077AEF9-3EC8-0842-A7AF-7BB100DB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524952"/>
            <a:ext cx="67687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800" dirty="0"/>
              <a:t>“Promoter proximal </a:t>
            </a:r>
            <a:r>
              <a:rPr lang="pt-BR" altLang="en-US" sz="1800" dirty="0" err="1"/>
              <a:t>elements</a:t>
            </a:r>
            <a:r>
              <a:rPr lang="pt-BR" altLang="en-US" sz="1800" dirty="0"/>
              <a:t>”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E7604932-B288-6840-859D-F0C551DE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9034463" cy="3968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000" b="1">
                <a:solidFill>
                  <a:schemeClr val="bg1"/>
                </a:solidFill>
                <a:latin typeface="Comic Sans MS" panose="030F0902030302020204" pitchFamily="66" charset="0"/>
              </a:rPr>
              <a:t>Ativadores e silenciadores eucarióticos podem agir a grandes distâncias</a:t>
            </a:r>
            <a:endParaRPr lang="pt-BR" altLang="en-US" b="1">
              <a:solidFill>
                <a:schemeClr val="bg1"/>
              </a:solidFill>
            </a:endParaRPr>
          </a:p>
        </p:txBody>
      </p:sp>
      <p:pic>
        <p:nvPicPr>
          <p:cNvPr id="24581" name="Picture 5" descr="ch11f28">
            <a:extLst>
              <a:ext uri="{FF2B5EF4-FFF2-40B4-BE49-F238E27FC236}">
                <a16:creationId xmlns:a16="http://schemas.microsoft.com/office/drawing/2014/main" id="{9D28FB9F-6A3A-B344-A146-40F51B07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686425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5632904D-37B1-C644-A100-4D5A9747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350"/>
            <a:ext cx="891540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2C5DAFA7-D89F-7B4D-BCFB-FC72458BA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536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rgbClr val="666699"/>
                </a:solidFill>
                <a:latin typeface="Comic Sans MS" panose="030F0902030302020204" pitchFamily="66" charset="0"/>
              </a:rPr>
              <a:t>PROMOTORES EM EUCARIONTES</a:t>
            </a:r>
            <a:endParaRPr lang="pt-BR" altLang="en-US" b="1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CF0650C-1D5A-244D-896F-4556BC8C9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372225"/>
            <a:ext cx="7200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800" dirty="0"/>
              <a:t>“Promoter proximal </a:t>
            </a:r>
            <a:r>
              <a:rPr lang="pt-BR" altLang="en-US" sz="1800" dirty="0" err="1"/>
              <a:t>elements</a:t>
            </a:r>
            <a:r>
              <a:rPr lang="pt-BR" altLang="en-US" sz="1800" dirty="0"/>
              <a:t>”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4FE7264B-0FC3-8340-A3EA-18689167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8388350" cy="4572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b="1" dirty="0">
                <a:solidFill>
                  <a:schemeClr val="bg1"/>
                </a:solidFill>
              </a:rPr>
              <a:t>   Complexo de Iniciação da Tradução de </a:t>
            </a:r>
            <a:r>
              <a:rPr lang="pt-BR" altLang="en-US" b="1" dirty="0">
                <a:solidFill>
                  <a:srgbClr val="FFFF00"/>
                </a:solidFill>
              </a:rPr>
              <a:t>eucariotos</a:t>
            </a:r>
          </a:p>
        </p:txBody>
      </p:sp>
      <p:pic>
        <p:nvPicPr>
          <p:cNvPr id="23556" name="Picture 4" descr="ch11f29a">
            <a:extLst>
              <a:ext uri="{FF2B5EF4-FFF2-40B4-BE49-F238E27FC236}">
                <a16:creationId xmlns:a16="http://schemas.microsoft.com/office/drawing/2014/main" id="{B9843199-940E-424A-AED6-DAF11943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4810125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RNAP_TEC_small">
            <a:extLst>
              <a:ext uri="{FF2B5EF4-FFF2-40B4-BE49-F238E27FC236}">
                <a16:creationId xmlns:a16="http://schemas.microsoft.com/office/drawing/2014/main" id="{2FF4C8D0-D4B4-0542-936C-7D9E44A0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150"/>
            <a:ext cx="2808312" cy="2714451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ch11f31">
            <a:extLst>
              <a:ext uri="{FF2B5EF4-FFF2-40B4-BE49-F238E27FC236}">
                <a16:creationId xmlns:a16="http://schemas.microsoft.com/office/drawing/2014/main" id="{95F3B0BF-EFCC-444D-8152-DF1778F7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4825"/>
            <a:ext cx="6481762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Text Box 6">
            <a:extLst>
              <a:ext uri="{FF2B5EF4-FFF2-40B4-BE49-F238E27FC236}">
                <a16:creationId xmlns:a16="http://schemas.microsoft.com/office/drawing/2014/main" id="{3EE64CA8-EA7C-514B-8498-C6C17B7F8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8316913" cy="82232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bg1"/>
                </a:solidFill>
              </a:rPr>
              <a:t>  Emprego de gene repórter para identificação de “enhancers”</a:t>
            </a:r>
          </a:p>
          <a:p>
            <a:endParaRPr lang="pt-B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h11f38">
            <a:extLst>
              <a:ext uri="{FF2B5EF4-FFF2-40B4-BE49-F238E27FC236}">
                <a16:creationId xmlns:a16="http://schemas.microsoft.com/office/drawing/2014/main" id="{8791017C-A17A-094E-A304-7CF444EA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233612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Rectangle 3">
            <a:extLst>
              <a:ext uri="{FF2B5EF4-FFF2-40B4-BE49-F238E27FC236}">
                <a16:creationId xmlns:a16="http://schemas.microsoft.com/office/drawing/2014/main" id="{4E6CCE23-3DB1-A544-A244-0B18B28B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8316913" cy="8223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b="1">
                <a:solidFill>
                  <a:srgbClr val="003399"/>
                </a:solidFill>
              </a:rPr>
              <a:t>Interações entre proteínas e DNA e seu papel </a:t>
            </a:r>
          </a:p>
          <a:p>
            <a:r>
              <a:rPr lang="pt-BR" altLang="en-US" b="1">
                <a:solidFill>
                  <a:srgbClr val="003399"/>
                </a:solidFill>
              </a:rPr>
              <a:t>na regulação da transcrição</a:t>
            </a:r>
          </a:p>
        </p:txBody>
      </p:sp>
      <p:pic>
        <p:nvPicPr>
          <p:cNvPr id="75780" name="Picture 4" descr="ch11f40">
            <a:extLst>
              <a:ext uri="{FF2B5EF4-FFF2-40B4-BE49-F238E27FC236}">
                <a16:creationId xmlns:a16="http://schemas.microsoft.com/office/drawing/2014/main" id="{C1A52226-0E6D-1841-9BBF-25BCC109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252095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>
            <a:extLst>
              <a:ext uri="{FF2B5EF4-FFF2-40B4-BE49-F238E27FC236}">
                <a16:creationId xmlns:a16="http://schemas.microsoft.com/office/drawing/2014/main" id="{4F70EDB6-C41E-5241-BD88-AFB0C2A2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184775" cy="9461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b="1">
                <a:solidFill>
                  <a:schemeClr val="bg1"/>
                </a:solidFill>
              </a:rPr>
              <a:t>Algumas Estruturas de DNA “Binding Proteins”</a:t>
            </a:r>
          </a:p>
        </p:txBody>
      </p:sp>
      <p:pic>
        <p:nvPicPr>
          <p:cNvPr id="75782" name="Picture 6" descr="Laci">
            <a:extLst>
              <a:ext uri="{FF2B5EF4-FFF2-40B4-BE49-F238E27FC236}">
                <a16:creationId xmlns:a16="http://schemas.microsoft.com/office/drawing/2014/main" id="{AA4D7DD3-DF2F-034C-B799-9989918B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4175125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9241B106-9F6A-704B-8535-26184223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8316913" cy="83099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 dirty="0"/>
              <a:t>Algumas Estruturas de DNA “</a:t>
            </a:r>
            <a:r>
              <a:rPr lang="pt-BR" altLang="en-US" b="1" dirty="0" err="1"/>
              <a:t>Binding</a:t>
            </a:r>
            <a:r>
              <a:rPr lang="pt-BR" altLang="en-US" b="1" dirty="0"/>
              <a:t> </a:t>
            </a:r>
            <a:r>
              <a:rPr lang="pt-BR" altLang="en-US" b="1" dirty="0" err="1"/>
              <a:t>Proteins</a:t>
            </a:r>
            <a:r>
              <a:rPr lang="pt-BR" altLang="en-US" b="1" dirty="0"/>
              <a:t>”</a:t>
            </a:r>
          </a:p>
          <a:p>
            <a:endParaRPr lang="pt-BR" altLang="en-US" b="1" dirty="0">
              <a:solidFill>
                <a:srgbClr val="003399"/>
              </a:solidFill>
            </a:endParaRPr>
          </a:p>
        </p:txBody>
      </p:sp>
      <p:pic>
        <p:nvPicPr>
          <p:cNvPr id="192515" name="Picture 3" descr="DNA binding protein">
            <a:extLst>
              <a:ext uri="{FF2B5EF4-FFF2-40B4-BE49-F238E27FC236}">
                <a16:creationId xmlns:a16="http://schemas.microsoft.com/office/drawing/2014/main" id="{7C1553D2-83D2-504C-A3A1-B97A0B41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64488" cy="351819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2ACB0649-252E-3841-B31D-474D1E61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389413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8B93307A-EC6C-B840-B20E-2A1285C6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1862138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latin typeface="Tahoma" panose="020B0604030504040204" pitchFamily="34" charset="0"/>
              </a:rPr>
              <a:t>Zinc-finger</a:t>
            </a:r>
            <a:endParaRPr lang="pt-BR" altLang="en-US" b="1"/>
          </a:p>
        </p:txBody>
      </p:sp>
      <p:pic>
        <p:nvPicPr>
          <p:cNvPr id="26628" name="Picture 4" descr="Zinc_finger">
            <a:extLst>
              <a:ext uri="{FF2B5EF4-FFF2-40B4-BE49-F238E27FC236}">
                <a16:creationId xmlns:a16="http://schemas.microsoft.com/office/drawing/2014/main" id="{1EC3CC02-3893-2040-8A20-A7A4C955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17500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ch11f41">
            <a:extLst>
              <a:ext uri="{FF2B5EF4-FFF2-40B4-BE49-F238E27FC236}">
                <a16:creationId xmlns:a16="http://schemas.microsoft.com/office/drawing/2014/main" id="{2D1DB438-9D7F-E94C-A1B3-B2CD5B1D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6264275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Text Box 5">
            <a:extLst>
              <a:ext uri="{FF2B5EF4-FFF2-40B4-BE49-F238E27FC236}">
                <a16:creationId xmlns:a16="http://schemas.microsoft.com/office/drawing/2014/main" id="{6D49E068-48ED-A844-88E8-E2C18679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661025"/>
            <a:ext cx="1862137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latin typeface="Tahoma" panose="020B0604030504040204" pitchFamily="34" charset="0"/>
              </a:rPr>
              <a:t>Zinc-finger</a:t>
            </a:r>
            <a:endParaRPr lang="pt-BR" altLang="en-US" b="1"/>
          </a:p>
        </p:txBody>
      </p:sp>
    </p:spTree>
  </p:cSld>
  <p:clrMapOvr>
    <a:masterClrMapping/>
  </p:clrMapOvr>
  <p:transition spd="med">
    <p:split orient="vert"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A5134A7D-DE89-E347-AF89-4EFCD20A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1309688" cy="100488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/>
              <a:t>Zíper de</a:t>
            </a:r>
          </a:p>
          <a:p>
            <a:pPr>
              <a:spcBef>
                <a:spcPct val="50000"/>
              </a:spcBef>
            </a:pPr>
            <a:r>
              <a:rPr lang="pt-BR" altLang="en-US" b="1"/>
              <a:t> leucinas</a:t>
            </a:r>
          </a:p>
        </p:txBody>
      </p:sp>
      <p:pic>
        <p:nvPicPr>
          <p:cNvPr id="27652" name="Picture 4" descr="leucinezipper2">
            <a:extLst>
              <a:ext uri="{FF2B5EF4-FFF2-40B4-BE49-F238E27FC236}">
                <a16:creationId xmlns:a16="http://schemas.microsoft.com/office/drawing/2014/main" id="{B6C888F1-DA81-C748-AB48-EA4E05BD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29908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leucinezipper3">
            <a:extLst>
              <a:ext uri="{FF2B5EF4-FFF2-40B4-BE49-F238E27FC236}">
                <a16:creationId xmlns:a16="http://schemas.microsoft.com/office/drawing/2014/main" id="{9C92034A-5223-B140-A314-7C12045E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484313"/>
            <a:ext cx="4897437" cy="47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leucinezipper4">
            <a:extLst>
              <a:ext uri="{FF2B5EF4-FFF2-40B4-BE49-F238E27FC236}">
                <a16:creationId xmlns:a16="http://schemas.microsoft.com/office/drawing/2014/main" id="{4D39C5FE-B291-334A-91BD-E7226347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310197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h10f6">
            <a:extLst>
              <a:ext uri="{FF2B5EF4-FFF2-40B4-BE49-F238E27FC236}">
                <a16:creationId xmlns:a16="http://schemas.microsoft.com/office/drawing/2014/main" id="{6601D438-0902-0449-91DE-94744CFB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6048375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ch11f37">
            <a:extLst>
              <a:ext uri="{FF2B5EF4-FFF2-40B4-BE49-F238E27FC236}">
                <a16:creationId xmlns:a16="http://schemas.microsoft.com/office/drawing/2014/main" id="{F09F30F2-F366-E244-BF33-AAA24B9F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84976" cy="457035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>
            <a:extLst>
              <a:ext uri="{FF2B5EF4-FFF2-40B4-BE49-F238E27FC236}">
                <a16:creationId xmlns:a16="http://schemas.microsoft.com/office/drawing/2014/main" id="{A110E6B7-A56C-FE4D-B4EE-176C9D720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0" y="6165304"/>
            <a:ext cx="7848872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/>
              <a:t>Ação de hormônios esteróides em seqüências “enhancers”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601D64A-2BC2-CB4F-B508-045A9B68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5" y="95831"/>
            <a:ext cx="1763712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/>
              <a:t>Esteróides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0953212A-AFFF-6C41-BAD9-6F6743906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638"/>
            <a:ext cx="5184576" cy="672336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2F5D389D-6A72-CC40-8766-C59F78E1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0688"/>
            <a:ext cx="1763712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/>
              <a:t>Esteróides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ch11f36">
            <a:extLst>
              <a:ext uri="{FF2B5EF4-FFF2-40B4-BE49-F238E27FC236}">
                <a16:creationId xmlns:a16="http://schemas.microsoft.com/office/drawing/2014/main" id="{1B1214B8-0FA0-D045-A187-98B3A423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212"/>
            <a:ext cx="4751809" cy="58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Rectangle 5">
            <a:extLst>
              <a:ext uri="{FF2B5EF4-FFF2-40B4-BE49-F238E27FC236}">
                <a16:creationId xmlns:a16="http://schemas.microsoft.com/office/drawing/2014/main" id="{0989609A-53B1-0D4F-9616-1238FA6C1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6309320"/>
            <a:ext cx="3960812" cy="431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/>
              <a:t>Órgãos endócrinos humanos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8EABB91-B543-A146-BAD3-CCA8683A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1763712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/>
              <a:t>Esteróides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>
            <a:extLst>
              <a:ext uri="{FF2B5EF4-FFF2-40B4-BE49-F238E27FC236}">
                <a16:creationId xmlns:a16="http://schemas.microsoft.com/office/drawing/2014/main" id="{731EE714-3AB0-FF48-8DCA-EEF1EA2E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" y="0"/>
            <a:ext cx="7467600" cy="6413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b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pt-BR" altLang="en-US" sz="3600" dirty="0" err="1">
                <a:solidFill>
                  <a:srgbClr val="003399"/>
                </a:solidFill>
                <a:latin typeface="Comic Sans MS" panose="030F0902030302020204" pitchFamily="66" charset="0"/>
              </a:rPr>
              <a:t>Epigenética</a:t>
            </a:r>
            <a:r>
              <a:rPr lang="pt-BR" altLang="en-US" sz="3600" dirty="0">
                <a:solidFill>
                  <a:srgbClr val="003399"/>
                </a:solidFill>
                <a:latin typeface="Comic Sans MS" panose="030F0902030302020204" pitchFamily="66" charset="0"/>
              </a:rPr>
              <a:t> - </a:t>
            </a:r>
            <a:r>
              <a:rPr lang="pt-BR" altLang="en-US" sz="3600" dirty="0" err="1">
                <a:solidFill>
                  <a:srgbClr val="003399"/>
                </a:solidFill>
                <a:latin typeface="Comic Sans MS" panose="030F0902030302020204" pitchFamily="66" charset="0"/>
              </a:rPr>
              <a:t>Paramutação</a:t>
            </a:r>
            <a:endParaRPr lang="pt-BR" altLang="en-US" sz="3600" dirty="0">
              <a:solidFill>
                <a:srgbClr val="003399"/>
              </a:solidFill>
              <a:latin typeface="Comic Sans MS" panose="030F0902030302020204" pitchFamily="66" charset="0"/>
            </a:endParaRPr>
          </a:p>
        </p:txBody>
      </p:sp>
      <p:pic>
        <p:nvPicPr>
          <p:cNvPr id="73733" name="Picture 5" descr="ch11f42">
            <a:extLst>
              <a:ext uri="{FF2B5EF4-FFF2-40B4-BE49-F238E27FC236}">
                <a16:creationId xmlns:a16="http://schemas.microsoft.com/office/drawing/2014/main" id="{EACF56AA-1385-A440-9429-8D6AC0F3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59117"/>
            <a:ext cx="6203206" cy="6198884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A4BB01-9DAE-104F-808B-7CF39ACF1CF6}"/>
              </a:ext>
            </a:extLst>
          </p:cNvPr>
          <p:cNvSpPr/>
          <p:nvPr/>
        </p:nvSpPr>
        <p:spPr>
          <a:xfrm>
            <a:off x="295730" y="17069"/>
            <a:ext cx="7151062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111111"/>
                </a:solidFill>
                <a:latin typeface="Comic Sans MS" panose="030F0902030302020204" pitchFamily="66" charset="0"/>
              </a:rPr>
              <a:t>Novas</a:t>
            </a:r>
            <a:r>
              <a:rPr lang="en-US" sz="3200" b="1" dirty="0">
                <a:solidFill>
                  <a:srgbClr val="111111"/>
                </a:solidFill>
                <a:latin typeface="Comic Sans MS" panose="030F0902030302020204" pitchFamily="66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Comic Sans MS" panose="030F0902030302020204" pitchFamily="66" charset="0"/>
              </a:rPr>
              <a:t>descobertas</a:t>
            </a:r>
            <a:r>
              <a:rPr lang="en-US" sz="3200" b="1" dirty="0">
                <a:solidFill>
                  <a:srgbClr val="111111"/>
                </a:solidFill>
                <a:latin typeface="Comic Sans MS" panose="030F0902030302020204" pitchFamily="66" charset="0"/>
              </a:rPr>
              <a:t>: “small RNAs” </a:t>
            </a:r>
            <a:endParaRPr lang="en-US" sz="3200" dirty="0">
              <a:latin typeface="Comic Sans MS" panose="030F0902030302020204" pitchFamily="66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C2097D3-0FBC-6749-88D0-440F0264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01" y="810319"/>
            <a:ext cx="786549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pt-BR" altLang="en-US" sz="2000" b="1" dirty="0">
                <a:solidFill>
                  <a:srgbClr val="0000CC"/>
                </a:solidFill>
                <a:latin typeface="Comic Sans MS" panose="030F0902030302020204" pitchFamily="66" charset="0"/>
              </a:rPr>
              <a:t>1. </a:t>
            </a:r>
            <a:r>
              <a:rPr lang="pt-BR" altLang="en-US" sz="2000" b="1" dirty="0" err="1">
                <a:solidFill>
                  <a:srgbClr val="0000CC"/>
                </a:solidFill>
                <a:latin typeface="Comic Sans MS" panose="030F0902030302020204" pitchFamily="66" charset="0"/>
              </a:rPr>
              <a:t>Spliceossomo</a:t>
            </a:r>
            <a:r>
              <a:rPr lang="pt-BR" altLang="en-US" sz="2000" b="1" dirty="0">
                <a:solidFill>
                  <a:srgbClr val="0000CC"/>
                </a:solidFill>
                <a:latin typeface="Comic Sans MS" panose="030F0902030302020204" pitchFamily="66" charset="0"/>
              </a:rPr>
              <a:t>: </a:t>
            </a:r>
            <a:r>
              <a:rPr lang="pt-BR" altLang="en-US" sz="1800" b="1" dirty="0" err="1">
                <a:solidFill>
                  <a:srgbClr val="0000CC"/>
                </a:solidFill>
                <a:latin typeface="Arial Nova" panose="020B0504020202020204" pitchFamily="34" charset="0"/>
              </a:rPr>
              <a:t>snRNA</a:t>
            </a:r>
            <a:r>
              <a:rPr lang="pt-BR" altLang="en-US" sz="1800" b="1" dirty="0">
                <a:solidFill>
                  <a:srgbClr val="0000CC"/>
                </a:solidFill>
                <a:latin typeface="Arial Nova" panose="020B0504020202020204" pitchFamily="34" charset="0"/>
              </a:rPr>
              <a:t> (“</a:t>
            </a:r>
            <a:r>
              <a:rPr lang="pt-BR" altLang="en-US" sz="1800" b="1" dirty="0" err="1">
                <a:solidFill>
                  <a:srgbClr val="0000CC"/>
                </a:solidFill>
                <a:latin typeface="Arial Nova" panose="020B0504020202020204" pitchFamily="34" charset="0"/>
              </a:rPr>
              <a:t>small</a:t>
            </a:r>
            <a:r>
              <a:rPr lang="pt-BR" altLang="en-US" sz="1800" b="1" dirty="0">
                <a:solidFill>
                  <a:srgbClr val="0000CC"/>
                </a:solidFill>
                <a:latin typeface="Arial Nova" panose="020B0504020202020204" pitchFamily="34" charset="0"/>
              </a:rPr>
              <a:t> nuclear RNA” </a:t>
            </a:r>
            <a:r>
              <a:rPr lang="pt-BR" altLang="en-US" sz="1600" dirty="0">
                <a:solidFill>
                  <a:srgbClr val="0000CC"/>
                </a:solidFill>
                <a:latin typeface="Arial Nova" panose="020B0504020202020204" pitchFamily="34" charset="0"/>
              </a:rPr>
              <a:t>– </a:t>
            </a:r>
            <a:r>
              <a:rPr lang="pt-BR" altLang="en-US" sz="1800" dirty="0">
                <a:latin typeface="Arial Nova" panose="020B0504020202020204" pitchFamily="34" charset="0"/>
              </a:rPr>
              <a:t>síntese constitutiva)</a:t>
            </a:r>
          </a:p>
          <a:p>
            <a:r>
              <a:rPr lang="pt-BR" altLang="en-US" sz="1800" b="1" dirty="0">
                <a:solidFill>
                  <a:srgbClr val="0000CC"/>
                </a:solidFill>
                <a:latin typeface="Arial Nova" panose="020B0504020202020204" pitchFamily="34" charset="0"/>
              </a:rPr>
              <a:t>                                  </a:t>
            </a:r>
            <a:r>
              <a:rPr lang="pt-BR" altLang="en-US" sz="1800" b="1" dirty="0" err="1">
                <a:solidFill>
                  <a:srgbClr val="0000CC"/>
                </a:solidFill>
                <a:latin typeface="Arial Nova" panose="020B0504020202020204" pitchFamily="34" charset="0"/>
              </a:rPr>
              <a:t>snRNP</a:t>
            </a:r>
            <a:r>
              <a:rPr lang="pt-BR" altLang="en-US" sz="1800" b="1" dirty="0">
                <a:solidFill>
                  <a:srgbClr val="0000CC"/>
                </a:solidFill>
                <a:latin typeface="Arial Nova" panose="020B0504020202020204" pitchFamily="34" charset="0"/>
              </a:rPr>
              <a:t> (“</a:t>
            </a:r>
            <a:r>
              <a:rPr lang="pt-BR" altLang="en-US" sz="1800" b="1" dirty="0" err="1">
                <a:solidFill>
                  <a:srgbClr val="0000CC"/>
                </a:solidFill>
                <a:latin typeface="Arial Nova" panose="020B0504020202020204" pitchFamily="34" charset="0"/>
              </a:rPr>
              <a:t>small</a:t>
            </a:r>
            <a:r>
              <a:rPr lang="pt-BR" altLang="en-US" sz="1800" b="1" dirty="0">
                <a:solidFill>
                  <a:srgbClr val="0000CC"/>
                </a:solidFill>
                <a:latin typeface="Arial Nova" panose="020B0504020202020204" pitchFamily="34" charset="0"/>
              </a:rPr>
              <a:t> nuclear </a:t>
            </a:r>
            <a:r>
              <a:rPr lang="pt-BR" altLang="en-US" sz="1800" b="1" dirty="0" err="1">
                <a:solidFill>
                  <a:srgbClr val="0000CC"/>
                </a:solidFill>
                <a:latin typeface="Arial Nova" panose="020B0504020202020204" pitchFamily="34" charset="0"/>
              </a:rPr>
              <a:t>Ribonuclear</a:t>
            </a:r>
            <a:r>
              <a:rPr lang="pt-BR" altLang="en-US" sz="1800" b="1" dirty="0">
                <a:solidFill>
                  <a:srgbClr val="0000CC"/>
                </a:solidFill>
                <a:latin typeface="Arial Nova" panose="020B0504020202020204" pitchFamily="34" charset="0"/>
              </a:rPr>
              <a:t> </a:t>
            </a:r>
            <a:r>
              <a:rPr lang="pt-BR" altLang="en-US" sz="1800" b="1" dirty="0" err="1">
                <a:solidFill>
                  <a:srgbClr val="0000CC"/>
                </a:solidFill>
                <a:latin typeface="Arial Nova" panose="020B0504020202020204" pitchFamily="34" charset="0"/>
              </a:rPr>
              <a:t>Proteins</a:t>
            </a:r>
            <a:r>
              <a:rPr lang="pt-BR" altLang="en-US" sz="1800" b="1" dirty="0">
                <a:solidFill>
                  <a:srgbClr val="0000CC"/>
                </a:solidFill>
                <a:latin typeface="Arial Nova" panose="020B0504020202020204" pitchFamily="34" charset="0"/>
              </a:rPr>
              <a:t>”)</a:t>
            </a:r>
          </a:p>
          <a:p>
            <a:r>
              <a:rPr lang="pt-BR" altLang="en-US" sz="1800" b="1" dirty="0">
                <a:solidFill>
                  <a:srgbClr val="0000CC"/>
                </a:solidFill>
                <a:latin typeface="Arial Nova" panose="020B0504020202020204" pitchFamily="34" charset="0"/>
              </a:rPr>
              <a:t>                                 100 diferentes proteínas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654194F-2071-1846-B2EC-3DC75282F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93" y="1888234"/>
            <a:ext cx="8329748" cy="40934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pt-BR" altLang="en-US" sz="2000" b="1" dirty="0">
                <a:solidFill>
                  <a:srgbClr val="0000CC"/>
                </a:solidFill>
                <a:latin typeface="Comic Sans MS" panose="030F0902030302020204" pitchFamily="66" charset="0"/>
              </a:rPr>
              <a:t>2. Pequenos RNA não codificadores de proteínas (</a:t>
            </a:r>
            <a:r>
              <a:rPr lang="pt-BR" altLang="en-US" sz="2000" b="1" dirty="0" err="1">
                <a:solidFill>
                  <a:srgbClr val="0000CC"/>
                </a:solidFill>
                <a:latin typeface="Comic Sans MS" panose="030F0902030302020204" pitchFamily="66" charset="0"/>
              </a:rPr>
              <a:t>ncRNA</a:t>
            </a:r>
            <a:r>
              <a:rPr lang="pt-BR" altLang="en-US" sz="2000" b="1" dirty="0">
                <a:solidFill>
                  <a:srgbClr val="0000CC"/>
                </a:solidFill>
                <a:latin typeface="Comic Sans MS" panose="030F0902030302020204" pitchFamily="66" charset="0"/>
              </a:rPr>
              <a:t>)</a:t>
            </a:r>
          </a:p>
          <a:p>
            <a:r>
              <a:rPr lang="pt-BR" altLang="en-US" sz="2000" b="1" dirty="0">
                <a:solidFill>
                  <a:srgbClr val="0000CC"/>
                </a:solidFill>
                <a:latin typeface="Comic Sans MS" panose="030F0902030302020204" pitchFamily="66" charset="0"/>
              </a:rPr>
              <a:t>estão envolvidos no </a:t>
            </a:r>
            <a:r>
              <a:rPr lang="pt-BR" altLang="en-US" sz="2000" b="1" u="sng" dirty="0">
                <a:solidFill>
                  <a:srgbClr val="0000CC"/>
                </a:solidFill>
                <a:latin typeface="Comic Sans MS" panose="030F0902030302020204" pitchFamily="66" charset="0"/>
              </a:rPr>
              <a:t>Silenciamento Gênico</a:t>
            </a:r>
            <a:r>
              <a:rPr lang="pt-BR" altLang="en-US" sz="2000" b="1" dirty="0">
                <a:solidFill>
                  <a:srgbClr val="0000CC"/>
                </a:solidFill>
                <a:latin typeface="Comic Sans MS" panose="030F0902030302020204" pitchFamily="66" charset="0"/>
              </a:rPr>
              <a:t> </a:t>
            </a:r>
            <a:r>
              <a:rPr lang="pt-BR" altLang="en-US" sz="1800" dirty="0">
                <a:latin typeface="Comic Sans MS" panose="030F0902030302020204" pitchFamily="66" charset="0"/>
              </a:rPr>
              <a:t>(</a:t>
            </a:r>
            <a:r>
              <a:rPr lang="pt-BR" altLang="en-US" sz="1800" dirty="0">
                <a:latin typeface="Arial Nova" panose="020B0504020202020204" pitchFamily="34" charset="0"/>
              </a:rPr>
              <a:t>síntese induzida)</a:t>
            </a:r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  <a:p>
            <a:endParaRPr lang="pt-BR" altLang="en-US" sz="2000" b="1" dirty="0">
              <a:solidFill>
                <a:srgbClr val="0000CC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3EC66A-F198-184F-A0D4-EDD68EB1D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89195"/>
              </p:ext>
            </p:extLst>
          </p:nvPr>
        </p:nvGraphicFramePr>
        <p:xfrm>
          <a:off x="368541" y="2564904"/>
          <a:ext cx="818848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494">
                  <a:extLst>
                    <a:ext uri="{9D8B030D-6E8A-4147-A177-3AD203B41FA5}">
                      <a16:colId xmlns:a16="http://schemas.microsoft.com/office/drawing/2014/main" val="2602711030"/>
                    </a:ext>
                  </a:extLst>
                </a:gridCol>
                <a:gridCol w="2914125">
                  <a:extLst>
                    <a:ext uri="{9D8B030D-6E8A-4147-A177-3AD203B41FA5}">
                      <a16:colId xmlns:a16="http://schemas.microsoft.com/office/drawing/2014/main" val="4101154788"/>
                    </a:ext>
                  </a:extLst>
                </a:gridCol>
                <a:gridCol w="2544863">
                  <a:extLst>
                    <a:ext uri="{9D8B030D-6E8A-4147-A177-3AD203B41FA5}">
                      <a16:colId xmlns:a16="http://schemas.microsoft.com/office/drawing/2014/main" val="398852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dirty="0" err="1"/>
                        <a:t>siRNA</a:t>
                      </a:r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err="1"/>
                        <a:t>miRNA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piRNA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83186"/>
                  </a:ext>
                </a:extLst>
              </a:tr>
              <a:tr h="38717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96442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F9277BD-C423-B442-84EA-19DED87AFF15}"/>
              </a:ext>
            </a:extLst>
          </p:cNvPr>
          <p:cNvSpPr/>
          <p:nvPr/>
        </p:nvSpPr>
        <p:spPr>
          <a:xfrm>
            <a:off x="3083077" y="2930015"/>
            <a:ext cx="2806174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800" dirty="0" err="1">
                <a:latin typeface="Arial Nova" panose="020B0504020202020204" pitchFamily="34" charset="0"/>
              </a:rPr>
              <a:t>microRNAs</a:t>
            </a:r>
            <a:r>
              <a:rPr lang="pt-BR" sz="1800" dirty="0">
                <a:latin typeface="Arial Nova" panose="020B0504020202020204" pitchFamily="34" charset="0"/>
              </a:rPr>
              <a:t> (pequenos </a:t>
            </a:r>
            <a:r>
              <a:rPr lang="pt-BR" sz="1800" dirty="0" err="1">
                <a:latin typeface="Arial Nova" panose="020B0504020202020204" pitchFamily="34" charset="0"/>
              </a:rPr>
              <a:t>RNAs</a:t>
            </a:r>
            <a:r>
              <a:rPr lang="pt-BR" sz="1800" dirty="0">
                <a:latin typeface="Arial Nova" panose="020B0504020202020204" pitchFamily="34" charset="0"/>
              </a:rPr>
              <a:t>, 20–25 </a:t>
            </a:r>
            <a:r>
              <a:rPr lang="pt-BR" sz="1800" dirty="0" err="1">
                <a:latin typeface="Arial Nova" panose="020B0504020202020204" pitchFamily="34" charset="0"/>
              </a:rPr>
              <a:t>n</a:t>
            </a:r>
            <a:r>
              <a:rPr lang="pt-BR" sz="1800" dirty="0">
                <a:latin typeface="Arial Nova" panose="020B0504020202020204" pitchFamily="34" charset="0"/>
              </a:rPr>
              <a:t>) são codificados por genes específicos e funcionam na repressão da </a:t>
            </a:r>
            <a:r>
              <a:rPr lang="pt-BR" sz="1800" b="1" dirty="0">
                <a:latin typeface="Arial Nova" panose="020B0504020202020204" pitchFamily="34" charset="0"/>
              </a:rPr>
              <a:t>tradução</a:t>
            </a:r>
            <a:r>
              <a:rPr lang="pt-BR" sz="1800" dirty="0">
                <a:latin typeface="Arial Nova" panose="020B0504020202020204" pitchFamily="34" charset="0"/>
              </a:rPr>
              <a:t> ou na </a:t>
            </a:r>
            <a:r>
              <a:rPr lang="pt-BR" sz="1800" b="1" dirty="0">
                <a:latin typeface="Arial Nova" panose="020B0504020202020204" pitchFamily="34" charset="0"/>
              </a:rPr>
              <a:t>degradação</a:t>
            </a:r>
            <a:r>
              <a:rPr lang="pt-BR" sz="1800" dirty="0">
                <a:latin typeface="Arial Nova" panose="020B0504020202020204" pitchFamily="34" charset="0"/>
              </a:rPr>
              <a:t> de </a:t>
            </a:r>
            <a:r>
              <a:rPr lang="pt-BR" sz="1800" b="1" dirty="0" err="1">
                <a:latin typeface="Arial Nova" panose="020B0504020202020204" pitchFamily="34" charset="0"/>
              </a:rPr>
              <a:t>mRNA</a:t>
            </a:r>
            <a:r>
              <a:rPr lang="pt-BR" sz="1800" dirty="0">
                <a:latin typeface="Arial Nova" panose="020B0504020202020204" pitchFamily="34" charset="0"/>
              </a:rPr>
              <a:t> em plantas e animais. São processados a partir de sequências longas de RNA de fita simples que se dobram em estruturas em forma de grampo (“</a:t>
            </a:r>
            <a:r>
              <a:rPr lang="pt-BR" sz="1800" dirty="0" err="1">
                <a:latin typeface="Arial Nova" panose="020B0504020202020204" pitchFamily="34" charset="0"/>
              </a:rPr>
              <a:t>hairpin</a:t>
            </a:r>
            <a:r>
              <a:rPr lang="pt-BR" sz="1800" dirty="0">
                <a:latin typeface="Arial Nova" panose="020B0504020202020204" pitchFamily="34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E31732-3BFB-1342-8EF0-E3FF3FC792C0}"/>
              </a:ext>
            </a:extLst>
          </p:cNvPr>
          <p:cNvSpPr/>
          <p:nvPr/>
        </p:nvSpPr>
        <p:spPr>
          <a:xfrm>
            <a:off x="5998469" y="2992336"/>
            <a:ext cx="2698419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800" dirty="0" err="1">
                <a:latin typeface="Arial Nova" panose="020B0504020202020204" pitchFamily="34" charset="0"/>
              </a:rPr>
              <a:t>RNAs</a:t>
            </a:r>
            <a:r>
              <a:rPr lang="pt-BR" sz="1800" dirty="0">
                <a:latin typeface="Arial Nova" panose="020B0504020202020204" pitchFamily="34" charset="0"/>
              </a:rPr>
              <a:t> associados ao </a:t>
            </a:r>
            <a:r>
              <a:rPr lang="pt-BR" sz="1800" dirty="0" err="1">
                <a:latin typeface="Arial Nova" panose="020B0504020202020204" pitchFamily="34" charset="0"/>
              </a:rPr>
              <a:t>Piwi</a:t>
            </a:r>
            <a:r>
              <a:rPr lang="pt-BR" sz="1800" dirty="0">
                <a:latin typeface="Arial Nova" panose="020B0504020202020204" pitchFamily="34" charset="0"/>
              </a:rPr>
              <a:t> (pequenos </a:t>
            </a:r>
            <a:r>
              <a:rPr lang="pt-BR" sz="1800" dirty="0" err="1">
                <a:latin typeface="Arial Nova" panose="020B0504020202020204" pitchFamily="34" charset="0"/>
              </a:rPr>
              <a:t>RNAs</a:t>
            </a:r>
            <a:r>
              <a:rPr lang="pt-BR" sz="1800" dirty="0">
                <a:latin typeface="Arial Nova" panose="020B0504020202020204" pitchFamily="34" charset="0"/>
              </a:rPr>
              <a:t>, 25–30 </a:t>
            </a:r>
            <a:r>
              <a:rPr lang="pt-BR" sz="1800" dirty="0" err="1">
                <a:latin typeface="Arial Nova" panose="020B0504020202020204" pitchFamily="34" charset="0"/>
              </a:rPr>
              <a:t>n</a:t>
            </a:r>
            <a:r>
              <a:rPr lang="pt-BR" sz="1800" dirty="0">
                <a:latin typeface="Arial Nova" panose="020B0504020202020204" pitchFamily="34" charset="0"/>
              </a:rPr>
              <a:t>) são gerados a partir de precursores de cadeia simples longos. Funcionam em </a:t>
            </a:r>
            <a:r>
              <a:rPr lang="pt-BR" sz="1800" b="1" dirty="0">
                <a:latin typeface="Arial Nova" panose="020B0504020202020204" pitchFamily="34" charset="0"/>
              </a:rPr>
              <a:t>associação com a subfamília </a:t>
            </a:r>
            <a:r>
              <a:rPr lang="pt-BR" sz="1800" b="1" dirty="0" err="1">
                <a:latin typeface="Arial Nova" panose="020B0504020202020204" pitchFamily="34" charset="0"/>
              </a:rPr>
              <a:t>Piwi</a:t>
            </a:r>
            <a:r>
              <a:rPr lang="pt-BR" sz="1800" b="1" dirty="0">
                <a:latin typeface="Arial Nova" panose="020B0504020202020204" pitchFamily="34" charset="0"/>
              </a:rPr>
              <a:t> das proteínas Argonautas</a:t>
            </a:r>
            <a:r>
              <a:rPr lang="pt-BR" sz="1800" dirty="0">
                <a:latin typeface="Arial Nova" panose="020B0504020202020204" pitchFamily="34" charset="0"/>
              </a:rPr>
              <a:t> </a:t>
            </a:r>
            <a:r>
              <a:rPr lang="pt-BR" sz="1800" u="sng" dirty="0">
                <a:latin typeface="Arial Nova" panose="020B0504020202020204" pitchFamily="34" charset="0"/>
              </a:rPr>
              <a:t>e</a:t>
            </a:r>
            <a:r>
              <a:rPr lang="pt-BR" sz="1800" dirty="0">
                <a:latin typeface="Arial Nova" panose="020B0504020202020204" pitchFamily="34" charset="0"/>
              </a:rPr>
              <a:t> </a:t>
            </a:r>
            <a:r>
              <a:rPr lang="pt-BR" sz="1800" b="1" dirty="0">
                <a:latin typeface="Arial Nova" panose="020B0504020202020204" pitchFamily="34" charset="0"/>
              </a:rPr>
              <a:t>são essenciais para o desenvolvimento de células germinativas</a:t>
            </a:r>
            <a:r>
              <a:rPr lang="pt-BR" sz="18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DE65D-FE05-6C4D-B3EF-3B661C69AE5A}"/>
              </a:ext>
            </a:extLst>
          </p:cNvPr>
          <p:cNvSpPr/>
          <p:nvPr/>
        </p:nvSpPr>
        <p:spPr>
          <a:xfrm>
            <a:off x="378807" y="2930015"/>
            <a:ext cx="2586402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800" dirty="0">
                <a:latin typeface="Arial Nova" panose="020F0502020204030204" pitchFamily="34" charset="0"/>
              </a:rPr>
              <a:t> </a:t>
            </a:r>
            <a:r>
              <a:rPr lang="pt-BR" sz="1800" dirty="0" err="1">
                <a:latin typeface="Arial Nova" panose="020F0502020204030204" pitchFamily="34" charset="0"/>
              </a:rPr>
              <a:t>RNAs</a:t>
            </a:r>
            <a:r>
              <a:rPr lang="pt-BR" sz="1800" dirty="0">
                <a:latin typeface="Arial Nova" panose="020F0502020204030204" pitchFamily="34" charset="0"/>
              </a:rPr>
              <a:t> de interferência, são pequenos, 20 a 25 </a:t>
            </a:r>
            <a:r>
              <a:rPr lang="pt-BR" sz="1800" dirty="0" err="1">
                <a:latin typeface="Arial Nova" panose="020F0502020204030204" pitchFamily="34" charset="0"/>
              </a:rPr>
              <a:t>n</a:t>
            </a:r>
            <a:r>
              <a:rPr lang="pt-BR" sz="1800" dirty="0">
                <a:latin typeface="Arial Nova" panose="020F0502020204030204" pitchFamily="34" charset="0"/>
              </a:rPr>
              <a:t>, formados por clivagem</a:t>
            </a:r>
          </a:p>
          <a:p>
            <a:r>
              <a:rPr lang="pt-BR" sz="1800" dirty="0">
                <a:latin typeface="Arial Nova" panose="020F0502020204030204" pitchFamily="34" charset="0"/>
              </a:rPr>
              <a:t>de longas moléculas de RNA de cadeia dupla. </a:t>
            </a:r>
          </a:p>
          <a:p>
            <a:r>
              <a:rPr lang="pt-BR" sz="1800" dirty="0">
                <a:latin typeface="Arial Nova" panose="020F0502020204030204" pitchFamily="34" charset="0"/>
              </a:rPr>
              <a:t>São importantes</a:t>
            </a:r>
          </a:p>
          <a:p>
            <a:r>
              <a:rPr lang="pt-BR" sz="1800" dirty="0">
                <a:latin typeface="Arial Nova" panose="020F0502020204030204" pitchFamily="34" charset="0"/>
              </a:rPr>
              <a:t>para travar a atividade dos </a:t>
            </a:r>
            <a:r>
              <a:rPr lang="pt-BR" sz="1800" b="1" dirty="0">
                <a:latin typeface="Arial Nova" panose="020F0502020204030204" pitchFamily="34" charset="0"/>
              </a:rPr>
              <a:t>transposons</a:t>
            </a:r>
            <a:r>
              <a:rPr lang="pt-BR" sz="1800" dirty="0">
                <a:latin typeface="Arial Nova" panose="020F0502020204030204" pitchFamily="34" charset="0"/>
              </a:rPr>
              <a:t> e combater a infecção </a:t>
            </a:r>
            <a:r>
              <a:rPr lang="pt-BR" sz="1800" b="1" dirty="0">
                <a:latin typeface="Arial Nova" panose="020F0502020204030204" pitchFamily="34" charset="0"/>
              </a:rPr>
              <a:t>viral</a:t>
            </a:r>
            <a:r>
              <a:rPr lang="pt-BR" sz="1800" dirty="0">
                <a:latin typeface="Arial Nova" panose="020F0502020204030204" pitchFamily="34" charset="0"/>
              </a:rPr>
              <a:t>. Também </a:t>
            </a:r>
            <a:r>
              <a:rPr lang="pt-BR" sz="1800" b="1" dirty="0">
                <a:latin typeface="Arial Nova" panose="020F0502020204030204" pitchFamily="34" charset="0"/>
              </a:rPr>
              <a:t>podem regular genes </a:t>
            </a:r>
            <a:r>
              <a:rPr lang="pt-BR" sz="1800" dirty="0">
                <a:latin typeface="Arial Nova" panose="020F0502020204030204" pitchFamily="34" charset="0"/>
              </a:rPr>
              <a:t>codificadores de proteínas.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EEC42-9055-B142-A252-2A60C552D462}"/>
              </a:ext>
            </a:extLst>
          </p:cNvPr>
          <p:cNvSpPr/>
          <p:nvPr/>
        </p:nvSpPr>
        <p:spPr>
          <a:xfrm>
            <a:off x="6940625" y="6458179"/>
            <a:ext cx="1019721" cy="4003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9051"/>
                </a:solidFill>
              </a:rPr>
              <a:t>Veja</a:t>
            </a:r>
            <a:r>
              <a:rPr lang="pt-BR" sz="2000" dirty="0"/>
              <a:t>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CC6BA96-0B98-1541-8478-37A042BC4C53}"/>
              </a:ext>
            </a:extLst>
          </p:cNvPr>
          <p:cNvSpPr/>
          <p:nvPr/>
        </p:nvSpPr>
        <p:spPr bwMode="auto">
          <a:xfrm>
            <a:off x="7536536" y="6485161"/>
            <a:ext cx="360040" cy="2607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06113"/>
      </p:ext>
    </p:extLst>
  </p:cSld>
  <p:clrMapOvr>
    <a:masterClrMapping/>
  </p:clrMapOvr>
  <p:transition spd="med">
    <p:split orient="vert"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30ADE836-BBF4-8243-A41D-8E3A71FCB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-25235"/>
            <a:ext cx="492557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E74F69-6001-D24A-8C20-05FE796ADDEB}"/>
              </a:ext>
            </a:extLst>
          </p:cNvPr>
          <p:cNvSpPr/>
          <p:nvPr/>
        </p:nvSpPr>
        <p:spPr>
          <a:xfrm>
            <a:off x="5465129" y="6121679"/>
            <a:ext cx="363589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hlinkClick r:id="rId3"/>
              </a:rPr>
              <a:t>https://www.nature.com/articles/451414a.pdf</a:t>
            </a:r>
            <a:r>
              <a:rPr lang="pt-B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435320"/>
      </p:ext>
    </p:extLst>
  </p:cSld>
  <p:clrMapOvr>
    <a:masterClrMapping/>
  </p:clrMapOvr>
  <p:transition spd="med">
    <p:split orient="vert"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2" name="Picture 6" descr="01_mendel_pu">
            <a:hlinkClick r:id="rId2"/>
            <a:extLst>
              <a:ext uri="{FF2B5EF4-FFF2-40B4-BE49-F238E27FC236}">
                <a16:creationId xmlns:a16="http://schemas.microsoft.com/office/drawing/2014/main" id="{8BC36576-3795-2F4F-AC74-9C2A4291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" y="476672"/>
            <a:ext cx="3646487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3" name="Text Box 7">
            <a:extLst>
              <a:ext uri="{FF2B5EF4-FFF2-40B4-BE49-F238E27FC236}">
                <a16:creationId xmlns:a16="http://schemas.microsoft.com/office/drawing/2014/main" id="{8747E1E9-5069-5C48-9763-5D0DD4E6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16" y="5336809"/>
            <a:ext cx="4608513" cy="9461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Gregor</a:t>
            </a:r>
            <a:r>
              <a:rPr lang="pt-BR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Mendel</a:t>
            </a:r>
            <a:br>
              <a:rPr lang="pt-BR" altLang="en-US" sz="2800" b="1" dirty="0">
                <a:latin typeface="Verdana" panose="020B0604030504040204" pitchFamily="34" charset="0"/>
              </a:rPr>
            </a:br>
            <a:endParaRPr lang="pt-BR" altLang="en-US" sz="2800" b="1" dirty="0">
              <a:latin typeface="Verdana" panose="020B0604030504040204" pitchFamily="34" charset="0"/>
            </a:endParaRPr>
          </a:p>
        </p:txBody>
      </p:sp>
      <p:sp>
        <p:nvSpPr>
          <p:cNvPr id="193544" name="Text Box 8">
            <a:extLst>
              <a:ext uri="{FF2B5EF4-FFF2-40B4-BE49-F238E27FC236}">
                <a16:creationId xmlns:a16="http://schemas.microsoft.com/office/drawing/2014/main" id="{3795D6A5-71BA-704C-A484-BF38DA26910C}"/>
              </a:ext>
            </a:extLst>
          </p:cNvPr>
          <p:cNvSpPr txBox="1">
            <a:spLocks noChangeArrowheads="1"/>
          </p:cNvSpPr>
          <p:nvPr/>
        </p:nvSpPr>
        <p:spPr bwMode="auto">
          <a:xfrm rot="20578119">
            <a:off x="5974525" y="4480224"/>
            <a:ext cx="1728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i="1" dirty="0">
                <a:solidFill>
                  <a:srgbClr val="7030A0"/>
                </a:solidFill>
              </a:rPr>
              <a:t>Que ele seja a todos   uma boa inspiração 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3BFB4-34CB-7A42-8E83-DE564B21F353}"/>
              </a:ext>
            </a:extLst>
          </p:cNvPr>
          <p:cNvSpPr/>
          <p:nvPr/>
        </p:nvSpPr>
        <p:spPr>
          <a:xfrm>
            <a:off x="5796136" y="6396335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i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bevicent@usp.br</a:t>
            </a:r>
            <a:endParaRPr lang="pt-B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h10f7">
            <a:extLst>
              <a:ext uri="{FF2B5EF4-FFF2-40B4-BE49-F238E27FC236}">
                <a16:creationId xmlns:a16="http://schemas.microsoft.com/office/drawing/2014/main" id="{D92B6AFD-67D8-9648-A84D-50E7DB52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6192837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>
            <a:extLst>
              <a:ext uri="{FF2B5EF4-FFF2-40B4-BE49-F238E27FC236}">
                <a16:creationId xmlns:a16="http://schemas.microsoft.com/office/drawing/2014/main" id="{F5ED2C2D-D195-C942-B4B2-A623A9BE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42481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800" dirty="0"/>
              <a:t>RNA polimerase </a:t>
            </a:r>
            <a:r>
              <a:rPr lang="pt-BR" altLang="en-US" sz="1800" dirty="0">
                <a:solidFill>
                  <a:srgbClr val="7030A0"/>
                </a:solidFill>
              </a:rPr>
              <a:t>bacteriana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81B045FF-0B63-7444-939E-81C5220F6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620713"/>
            <a:ext cx="1152525" cy="2746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200"/>
              <a:t>40.000 KDa</a:t>
            </a:r>
          </a:p>
        </p:txBody>
      </p:sp>
      <p:sp>
        <p:nvSpPr>
          <p:cNvPr id="116741" name="Line 5">
            <a:extLst>
              <a:ext uri="{FF2B5EF4-FFF2-40B4-BE49-F238E27FC236}">
                <a16:creationId xmlns:a16="http://schemas.microsoft.com/office/drawing/2014/main" id="{B8DE5475-21C7-BB4C-ACB7-F8D47BCED4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8175" y="981075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E658C699-E0A6-324A-B054-FE05D41C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500438"/>
            <a:ext cx="1152525" cy="2746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200"/>
              <a:t>150.000 KDa</a:t>
            </a: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886B346E-FFAF-9B41-9590-9E1DCD60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1152525" cy="2746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200"/>
              <a:t>160.000 KDa</a:t>
            </a:r>
          </a:p>
        </p:txBody>
      </p:sp>
      <p:sp>
        <p:nvSpPr>
          <p:cNvPr id="116744" name="Line 8">
            <a:extLst>
              <a:ext uri="{FF2B5EF4-FFF2-40B4-BE49-F238E27FC236}">
                <a16:creationId xmlns:a16="http://schemas.microsoft.com/office/drawing/2014/main" id="{942C8785-18CE-B442-9D10-2580D8554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76517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6745" name="Line 9">
            <a:extLst>
              <a:ext uri="{FF2B5EF4-FFF2-40B4-BE49-F238E27FC236}">
                <a16:creationId xmlns:a16="http://schemas.microsoft.com/office/drawing/2014/main" id="{4AFCC302-5FEA-3846-B8E7-FD604D1DEA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39975" y="2997200"/>
            <a:ext cx="28733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h10f8">
            <a:extLst>
              <a:ext uri="{FF2B5EF4-FFF2-40B4-BE49-F238E27FC236}">
                <a16:creationId xmlns:a16="http://schemas.microsoft.com/office/drawing/2014/main" id="{A28D92A1-3D0D-ED46-9D4E-84416759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488238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3">
            <a:extLst>
              <a:ext uri="{FF2B5EF4-FFF2-40B4-BE49-F238E27FC236}">
                <a16:creationId xmlns:a16="http://schemas.microsoft.com/office/drawing/2014/main" id="{5A4FB28E-2C8B-CA4B-8ED8-D4376F07A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7164388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 dirty="0"/>
              <a:t>  </a:t>
            </a:r>
            <a:r>
              <a:rPr lang="pt-BR" altLang="en-US" sz="1800" dirty="0"/>
              <a:t>Início da transcrição em </a:t>
            </a:r>
            <a:r>
              <a:rPr lang="pt-BR" altLang="en-US" sz="1800" dirty="0">
                <a:solidFill>
                  <a:srgbClr val="7030A0"/>
                </a:solidFill>
              </a:rPr>
              <a:t>procariotos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h10f9">
            <a:extLst>
              <a:ext uri="{FF2B5EF4-FFF2-40B4-BE49-F238E27FC236}">
                <a16:creationId xmlns:a16="http://schemas.microsoft.com/office/drawing/2014/main" id="{DB27936E-5A13-5A4D-93A3-4E9862DD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5832475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3">
            <a:extLst>
              <a:ext uri="{FF2B5EF4-FFF2-40B4-BE49-F238E27FC236}">
                <a16:creationId xmlns:a16="http://schemas.microsoft.com/office/drawing/2014/main" id="{D0D7C329-309C-CF48-AB9D-AED205A8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7164388" cy="3365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/>
              <a:t>   Transcrição em procariotos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h10f12">
            <a:extLst>
              <a:ext uri="{FF2B5EF4-FFF2-40B4-BE49-F238E27FC236}">
                <a16:creationId xmlns:a16="http://schemas.microsoft.com/office/drawing/2014/main" id="{2AD4FB6C-CD25-4D45-BECE-42201B52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663825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ch10f13">
            <a:extLst>
              <a:ext uri="{FF2B5EF4-FFF2-40B4-BE49-F238E27FC236}">
                <a16:creationId xmlns:a16="http://schemas.microsoft.com/office/drawing/2014/main" id="{0F36AFC0-ACE8-764D-A49C-A08D5998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2478088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Text Box 5">
            <a:extLst>
              <a:ext uri="{FF2B5EF4-FFF2-40B4-BE49-F238E27FC236}">
                <a16:creationId xmlns:a16="http://schemas.microsoft.com/office/drawing/2014/main" id="{594DFC47-1F08-E140-A4B5-3476DCC5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752475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600"/>
              <a:t>    </a:t>
            </a:r>
            <a:r>
              <a:rPr lang="pt-BR" altLang="en-US" sz="1800"/>
              <a:t>Término da transcrição em </a:t>
            </a:r>
            <a:r>
              <a:rPr lang="pt-BR" altLang="en-US" sz="1800" b="1"/>
              <a:t>procariotos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theme/theme1.xml><?xml version="1.0" encoding="utf-8"?>
<a:theme xmlns:a="http://schemas.openxmlformats.org/drawingml/2006/main" name="Bambu">
  <a:themeElements>
    <a:clrScheme name="Bambu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u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mbu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u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u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apresentação\Bambu.pot</Template>
  <TotalTime>858</TotalTime>
  <Words>867</Words>
  <Application>Microsoft Macintosh PowerPoint</Application>
  <PresentationFormat>On-screen Show (4:3)</PresentationFormat>
  <Paragraphs>227</Paragraphs>
  <Slides>56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  <vt:variant>
        <vt:lpstr>Custom Shows</vt:lpstr>
      </vt:variant>
      <vt:variant>
        <vt:i4>1</vt:i4>
      </vt:variant>
    </vt:vector>
  </HeadingPairs>
  <TitlesOfParts>
    <vt:vector size="66" baseType="lpstr">
      <vt:lpstr>Arial</vt:lpstr>
      <vt:lpstr>Arial Black</vt:lpstr>
      <vt:lpstr>Arial Nova</vt:lpstr>
      <vt:lpstr>Comic Sans MS</vt:lpstr>
      <vt:lpstr>Tahoma</vt:lpstr>
      <vt:lpstr>Times New Roman</vt:lpstr>
      <vt:lpstr>Verdana</vt:lpstr>
      <vt:lpstr>Wingdings</vt:lpstr>
      <vt:lpstr>Bambu</vt:lpstr>
      <vt:lpstr> REGULAÇÃO DA EXPRESSÃO GÊNICA em   eucariotos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TRANSCRIÇÃO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Transcrição em eucariotos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Regulação da Expressão Gênica em Eucariotos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Apresentação personalizada 1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REGULAÇÃO DA EXPRESSÃO GÊNICA EM EUCARIONTES </dc:title>
  <dc:creator>Gisele Maria de Andrade de Nobrega</dc:creator>
  <cp:lastModifiedBy>Elisabete Vicente</cp:lastModifiedBy>
  <cp:revision>35</cp:revision>
  <dcterms:created xsi:type="dcterms:W3CDTF">2001-03-28T03:28:55Z</dcterms:created>
  <dcterms:modified xsi:type="dcterms:W3CDTF">2019-05-29T21:06:32Z</dcterms:modified>
</cp:coreProperties>
</file>