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847" r:id="rId7"/>
    <p:sldId id="912" r:id="rId8"/>
    <p:sldId id="1171" r:id="rId9"/>
    <p:sldId id="1172" r:id="rId10"/>
    <p:sldId id="1173" r:id="rId11"/>
    <p:sldId id="1174" r:id="rId12"/>
    <p:sldId id="1175" r:id="rId13"/>
    <p:sldId id="291" r:id="rId14"/>
  </p:sldIdLst>
  <p:sldSz cx="9144000" cy="6858000" type="screen4x3"/>
  <p:notesSz cx="6797675" cy="9926638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 Ricardo Passos" initials="ARP" lastIdx="6" clrIdx="0"/>
  <p:cmAuthor id="1" name="ADV15 SP" initials="AS" lastIdx="1" clrIdx="1"/>
  <p:cmAuthor id="2" name="Filipe Casellato" initials="FC" lastIdx="2" clrIdx="2">
    <p:extLst>
      <p:ext uri="{19B8F6BF-5375-455C-9EA6-DF929625EA0E}">
        <p15:presenceInfo xmlns:p15="http://schemas.microsoft.com/office/powerpoint/2012/main" userId="Filipe Casellato" providerId="None"/>
      </p:ext>
    </p:extLst>
  </p:cmAuthor>
  <p:cmAuthor id="3" name="ADV01 RP" initials="AR" lastIdx="4" clrIdx="3">
    <p:extLst>
      <p:ext uri="{19B8F6BF-5375-455C-9EA6-DF929625EA0E}">
        <p15:presenceInfo xmlns:p15="http://schemas.microsoft.com/office/powerpoint/2012/main" userId="071e246fa0ffc7ec" providerId="Windows Live"/>
      </p:ext>
    </p:extLst>
  </p:cmAuthor>
  <p:cmAuthor id="4" name="ADV03 RP" initials="AR" lastIdx="4" clrIdx="4">
    <p:extLst>
      <p:ext uri="{19B8F6BF-5375-455C-9EA6-DF929625EA0E}">
        <p15:presenceInfo xmlns:p15="http://schemas.microsoft.com/office/powerpoint/2012/main" userId="0b82ae0271cca1c0" providerId="Windows Live"/>
      </p:ext>
    </p:extLst>
  </p:cmAuthor>
  <p:cmAuthor id="5" name="Ralph Melles Sticca" initials="RMS" lastIdx="2" clrIdx="5">
    <p:extLst>
      <p:ext uri="{19B8F6BF-5375-455C-9EA6-DF929625EA0E}">
        <p15:presenceInfo xmlns:p15="http://schemas.microsoft.com/office/powerpoint/2012/main" userId="Ralph Melles Stic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6666"/>
    <a:srgbClr val="808000"/>
    <a:srgbClr val="333399"/>
    <a:srgbClr val="0000CC"/>
    <a:srgbClr val="0033CC"/>
    <a:srgbClr val="FFFF00"/>
    <a:srgbClr val="EAEAEA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9" autoAdjust="0"/>
    <p:restoredTop sz="94590" autoAdjust="0"/>
  </p:normalViewPr>
  <p:slideViewPr>
    <p:cSldViewPr>
      <p:cViewPr varScale="1">
        <p:scale>
          <a:sx n="104" d="100"/>
          <a:sy n="104" d="100"/>
        </p:scale>
        <p:origin x="21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7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135" tIns="45567" rIns="91135" bIns="45567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135" tIns="45567" rIns="91135" bIns="45567" rtlCol="0"/>
          <a:lstStyle>
            <a:lvl1pPr algn="r">
              <a:defRPr sz="1200"/>
            </a:lvl1pPr>
          </a:lstStyle>
          <a:p>
            <a:fld id="{D323A45F-C697-4256-BEE7-BE485030FA9C}" type="datetimeFigureOut">
              <a:rPr lang="pt-BR" smtClean="0"/>
              <a:pPr/>
              <a:t>23/09/2019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135" tIns="45567" rIns="91135" bIns="45567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1"/>
          </a:xfrm>
          <a:prstGeom prst="rect">
            <a:avLst/>
          </a:prstGeom>
        </p:spPr>
        <p:txBody>
          <a:bodyPr vert="horz" lIns="91135" tIns="45567" rIns="91135" bIns="45567" rtlCol="0" anchor="b"/>
          <a:lstStyle>
            <a:lvl1pPr algn="r">
              <a:defRPr sz="1200"/>
            </a:lvl1pPr>
          </a:lstStyle>
          <a:p>
            <a:fld id="{2AC584F8-4455-429A-A4C0-90EC06E29F8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574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7" rIns="91135" bIns="4556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1"/>
            <a:ext cx="294565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7" rIns="91135" bIns="455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0B84FCD-9C38-40DB-BB9B-8565378B4B95}" type="datetimeFigureOut">
              <a:rPr lang="pt-BR"/>
              <a:pPr>
                <a:defRPr/>
              </a:pPr>
              <a:t>23/09/2019</a:t>
            </a:fld>
            <a:endParaRPr lang="pt-BR" dirty="0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7" rIns="91135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7" rIns="91135" bIns="4556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7" rIns="91135" bIns="4556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E582E2-C76F-4D3B-8C54-F30CE60923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35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582E2-C76F-4D3B-8C54-F30CE609230E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79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7C52-8D83-417F-9DDB-A147C402950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23/09/2019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19EF-BC24-4FA7-955F-79BA187A628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76D2-9BE7-49CB-84C7-39B5980D20F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23/09/2019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753C-450B-4D37-AB9A-ABC9A43591A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6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A503-6A41-4922-B146-0CE9639CEB9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23/09/2019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AF45-2B7C-4A0B-9568-1B71D6E56F7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7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5945-A236-436B-AEDA-BD310C5EF14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23/09/2019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127D-CBA3-480E-8933-CB7E9DEA2B2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B406-A0E9-4F99-B319-20C886C20AD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23/09/2019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FE63-479B-4E09-9E38-9D921C1CF9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8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E2E2-8653-4DF0-8812-4F88947FC04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23/09/2019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1821-0933-4592-B703-0C5B4BB4973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8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8C8D-86AC-4F30-9B7F-94880F92D2CA}" type="datetime1">
              <a:rPr lang="pt-BR" smtClean="0"/>
              <a:t>23/09/2019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F64F-D4CF-4FE3-AB2D-D1BC1FFA0C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3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7B1B-4F0D-476F-AB08-1CADAE8563B8}" type="datetime1">
              <a:rPr lang="pt-BR" smtClean="0"/>
              <a:t>23/09/2019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F64F-D4CF-4FE3-AB2D-D1BC1FFA0C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6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fundo_padra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CA113-DD53-4FB2-B79C-B4AB290D819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23/09/2019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E0F6BB-6E45-411F-8FB1-4F92C14FBFE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hyperlink" Target="mailto:filipecasellato@psaa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scatextual.cnpq.br/buscatextual/visualizacv.do?id=K4493271H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251520" y="1372779"/>
            <a:ext cx="5328592" cy="4112442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000" b="1" dirty="0">
                <a:solidFill>
                  <a:srgbClr val="CC9900"/>
                </a:solidFill>
                <a:latin typeface="Arial" charset="0"/>
                <a:ea typeface="ＭＳ Ｐゴシック" charset="-128"/>
                <a:cs typeface="Arial" charset="0"/>
              </a:rPr>
              <a:t>Controladoria &amp; </a:t>
            </a:r>
            <a:br>
              <a:rPr lang="pt-BR" sz="3000" b="1" dirty="0">
                <a:solidFill>
                  <a:srgbClr val="CC990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pt-BR" sz="3000" b="1" dirty="0">
                <a:solidFill>
                  <a:srgbClr val="CC9900"/>
                </a:solidFill>
                <a:latin typeface="Arial" charset="0"/>
                <a:ea typeface="ＭＳ Ｐゴシック" charset="-128"/>
                <a:cs typeface="Arial" charset="0"/>
              </a:rPr>
              <a:t>Contabilidade</a:t>
            </a:r>
            <a:br>
              <a:rPr lang="pt-BR" sz="3000" b="1" dirty="0">
                <a:solidFill>
                  <a:srgbClr val="CC9900"/>
                </a:solidFill>
                <a:latin typeface="Arial" charset="0"/>
                <a:ea typeface="ＭＳ Ｐゴシック" charset="-128"/>
                <a:cs typeface="Arial" charset="0"/>
              </a:rPr>
            </a:br>
            <a:br>
              <a:rPr lang="pt-BR" sz="3000" b="1" dirty="0">
                <a:solidFill>
                  <a:srgbClr val="CC9900"/>
                </a:solidFill>
                <a:latin typeface="Arial" charset="0"/>
                <a:ea typeface="ＭＳ Ｐゴシック" charset="-128"/>
                <a:cs typeface="Arial" charset="0"/>
              </a:rPr>
            </a:br>
            <a:br>
              <a:rPr lang="pt-BR" sz="3000" b="1" dirty="0">
                <a:solidFill>
                  <a:srgbClr val="CC9900"/>
                </a:solidFill>
                <a:latin typeface="Arial" charset="0"/>
                <a:ea typeface="ＭＳ Ｐゴシック" charset="-128"/>
                <a:cs typeface="Arial" charset="0"/>
              </a:rPr>
            </a:br>
            <a:br>
              <a:rPr lang="pt-BR" sz="3000" b="1" dirty="0">
                <a:solidFill>
                  <a:srgbClr val="CC9900"/>
                </a:solidFill>
                <a:latin typeface="Arial" charset="0"/>
                <a:ea typeface="ＭＳ Ｐゴシック" charset="-128"/>
                <a:cs typeface="Arial" charset="0"/>
              </a:rPr>
            </a:br>
            <a:br>
              <a:rPr lang="pt-BR" sz="3000" b="1" dirty="0">
                <a:solidFill>
                  <a:srgbClr val="CC990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3000" b="1" dirty="0">
                <a:solidFill>
                  <a:srgbClr val="006666"/>
                </a:solidFill>
                <a:latin typeface="Arial" charset="0"/>
                <a:ea typeface="ＭＳ Ｐゴシック" charset="-128"/>
                <a:cs typeface="Arial" charset="0"/>
              </a:rPr>
              <a:t>SETEMBRO/2</a:t>
            </a:r>
            <a:r>
              <a:rPr lang="en-US" sz="3000" b="1" dirty="0">
                <a:solidFill>
                  <a:srgbClr val="006666"/>
                </a:solidFill>
              </a:rPr>
              <a:t>019</a:t>
            </a:r>
            <a:endParaRPr lang="pt-BR" sz="3000" b="1" dirty="0">
              <a:solidFill>
                <a:srgbClr val="CC99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A18D51-C8B4-4976-90FF-4DAAAF60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93" y="4293096"/>
            <a:ext cx="1572555" cy="14445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7171BD-F40B-4FAB-AC95-C06485758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1" y="2438676"/>
            <a:ext cx="3050440" cy="972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4B00F4-64A9-495B-967B-00DDC650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5330"/>
            <a:ext cx="4654520" cy="3247340"/>
          </a:xfrm>
          <a:prstGeom prst="rect">
            <a:avLst/>
          </a:prstGeom>
        </p:spPr>
      </p:pic>
      <p:pic>
        <p:nvPicPr>
          <p:cNvPr id="3076" name="Picture 4" descr="Resultado de imagem para linkedin logo">
            <a:extLst>
              <a:ext uri="{FF2B5EF4-FFF2-40B4-BE49-F238E27FC236}">
                <a16:creationId xmlns:a16="http://schemas.microsoft.com/office/drawing/2014/main" id="{916165B4-CCD8-4E65-8625-00EA834A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47202"/>
            <a:ext cx="1503545" cy="15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www.bsabr.com/imagens/logo_bsabr.svg">
            <a:extLst>
              <a:ext uri="{FF2B5EF4-FFF2-40B4-BE49-F238E27FC236}">
                <a16:creationId xmlns:a16="http://schemas.microsoft.com/office/drawing/2014/main" id="{A8A6817A-48F0-4DA9-AD8F-6A3CEBB3C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5584" y="29950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A5F1971-5F2A-4587-8F9F-1880660FE19E}"/>
              </a:ext>
            </a:extLst>
          </p:cNvPr>
          <p:cNvSpPr/>
          <p:nvPr/>
        </p:nvSpPr>
        <p:spPr>
          <a:xfrm>
            <a:off x="4402392" y="2420888"/>
            <a:ext cx="398102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pt-BR" sz="2250" b="1" dirty="0">
                <a:latin typeface="Myriad Pro"/>
                <a:hlinkClick r:id="rId4"/>
              </a:rPr>
              <a:t>filipecasellato@psaa.com.br</a:t>
            </a:r>
            <a:endParaRPr lang="pt-BR" sz="2250" b="1" dirty="0">
              <a:latin typeface="Myriad Pro"/>
            </a:endParaRPr>
          </a:p>
          <a:p>
            <a:pPr algn="just">
              <a:spcBef>
                <a:spcPts val="0"/>
              </a:spcBef>
              <a:defRPr/>
            </a:pPr>
            <a:endParaRPr lang="pt-BR" dirty="0">
              <a:latin typeface="Myriad Pro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6EAE66D-8A22-4D69-B019-B780BB7D8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008" y="3280255"/>
            <a:ext cx="3050440" cy="9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68313" y="404813"/>
            <a:ext cx="0" cy="863600"/>
          </a:xfrm>
          <a:prstGeom prst="line">
            <a:avLst/>
          </a:prstGeom>
          <a:ln w="15875">
            <a:solidFill>
              <a:srgbClr val="A99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539750" y="807095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pt-BR" sz="24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F64F-D4CF-4FE3-AB2D-D1BC1FFA0CC7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15938" y="404813"/>
            <a:ext cx="6119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pt-BR" sz="1600" b="1" dirty="0">
                <a:solidFill>
                  <a:srgbClr val="005953"/>
                </a:solidFill>
                <a:latin typeface="Arial" charset="0"/>
              </a:rPr>
              <a:t>Apresentação Institucional</a:t>
            </a:r>
            <a:endParaRPr lang="pt-BR" sz="1600" b="1" i="1" dirty="0">
              <a:solidFill>
                <a:srgbClr val="005953"/>
              </a:solidFill>
              <a:latin typeface="Arial" charset="0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84E709E-A38D-4B18-9CF7-C964064E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595" y="1388857"/>
            <a:ext cx="6323201" cy="1923747"/>
          </a:xfrm>
        </p:spPr>
        <p:txBody>
          <a:bodyPr>
            <a:noAutofit/>
          </a:bodyPr>
          <a:lstStyle/>
          <a:p>
            <a:pPr marL="0" indent="0" algn="just">
              <a:lnSpc>
                <a:spcPts val="1800"/>
              </a:lnSpc>
              <a:spcAft>
                <a:spcPts val="600"/>
              </a:spcAft>
              <a:buNone/>
            </a:pPr>
            <a:r>
              <a:rPr lang="pt-BR" sz="1400" dirty="0">
                <a:solidFill>
                  <a:srgbClr val="006666"/>
                </a:solidFill>
                <a:cs typeface="+mn-cs"/>
              </a:rPr>
              <a:t>Mestrado em Controladoria e Contabilidade pela Universidade de São Paulo (USP). Graduado em Direito pela Universidade Estadual Paulista (UNESP) e em Ciências Contábeis pela Universidade de São Paulo (USP). </a:t>
            </a:r>
          </a:p>
          <a:p>
            <a:pPr marL="0" indent="0" algn="just">
              <a:lnSpc>
                <a:spcPts val="1800"/>
              </a:lnSpc>
              <a:spcAft>
                <a:spcPts val="600"/>
              </a:spcAft>
              <a:buNone/>
            </a:pPr>
            <a:r>
              <a:rPr lang="pt-BR" sz="1400" dirty="0">
                <a:solidFill>
                  <a:srgbClr val="006666"/>
                </a:solidFill>
                <a:cs typeface="+mn-cs"/>
              </a:rPr>
              <a:t>Sócio de Passos e Sticca Advogados Associados (PSAA) e </a:t>
            </a:r>
            <a:r>
              <a:rPr lang="pt-BR" sz="1400" dirty="0">
                <a:solidFill>
                  <a:srgbClr val="006666"/>
                </a:solidFill>
              </a:rPr>
              <a:t>fundador da Black </a:t>
            </a:r>
            <a:r>
              <a:rPr lang="pt-BR" sz="1400" dirty="0" err="1">
                <a:solidFill>
                  <a:srgbClr val="006666"/>
                </a:solidFill>
              </a:rPr>
              <a:t>Stream</a:t>
            </a:r>
            <a:r>
              <a:rPr lang="pt-BR" sz="1400" dirty="0">
                <a:solidFill>
                  <a:srgbClr val="006666"/>
                </a:solidFill>
              </a:rPr>
              <a:t> Associates, </a:t>
            </a:r>
            <a:r>
              <a:rPr lang="pt-BR" sz="1400" dirty="0">
                <a:solidFill>
                  <a:srgbClr val="006666"/>
                </a:solidFill>
                <a:cs typeface="+mn-cs"/>
              </a:rPr>
              <a:t>integra o conselho de Fundos de Investimento, tendo atuado como Consultor Tributário de projetos no Brasil e no exterior. </a:t>
            </a:r>
          </a:p>
          <a:p>
            <a:pPr marL="0" indent="0" algn="just">
              <a:lnSpc>
                <a:spcPts val="1800"/>
              </a:lnSpc>
              <a:spcAft>
                <a:spcPts val="600"/>
              </a:spcAft>
              <a:buNone/>
            </a:pPr>
            <a:r>
              <a:rPr lang="pt-BR" sz="1400" dirty="0">
                <a:solidFill>
                  <a:srgbClr val="006666"/>
                </a:solidFill>
                <a:cs typeface="+mn-cs"/>
              </a:rPr>
              <a:t>Secretário da Comissão de Direito Tributário da 12ª Subseção da OAB.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EACB60-6299-4CB6-B985-A03929865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440" y="1611077"/>
            <a:ext cx="1923748" cy="1386805"/>
          </a:xfrm>
          <a:prstGeom prst="rect">
            <a:avLst/>
          </a:prstGeom>
        </p:spPr>
      </p:pic>
      <p:sp>
        <p:nvSpPr>
          <p:cNvPr id="10" name="Espaço Reservado para Conteúdo 6">
            <a:extLst>
              <a:ext uri="{FF2B5EF4-FFF2-40B4-BE49-F238E27FC236}">
                <a16:creationId xmlns:a16="http://schemas.microsoft.com/office/drawing/2014/main" id="{11560FDA-2649-435B-939F-8CBB16023C7D}"/>
              </a:ext>
            </a:extLst>
          </p:cNvPr>
          <p:cNvSpPr txBox="1">
            <a:spLocks/>
          </p:cNvSpPr>
          <p:nvPr/>
        </p:nvSpPr>
        <p:spPr>
          <a:xfrm>
            <a:off x="782910" y="3429000"/>
            <a:ext cx="7846886" cy="2626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ts val="18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Professor dos cursos de MBA e </a:t>
            </a:r>
            <a:r>
              <a:rPr lang="pt-BR" sz="1400" dirty="0" err="1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pós-gradução</a:t>
            </a: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 da </a:t>
            </a:r>
            <a:r>
              <a:rPr lang="pt-BR" sz="1400" dirty="0" err="1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Fundace</a:t>
            </a: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 Business </a:t>
            </a:r>
            <a:r>
              <a:rPr lang="pt-BR" sz="1400" dirty="0" err="1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School</a:t>
            </a: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 (USP), Fundação Getúlio Vargas (FGV), </a:t>
            </a:r>
            <a:r>
              <a:rPr lang="pt-BR" sz="1400" dirty="0" err="1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Unifeb</a:t>
            </a: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 e Estácio.</a:t>
            </a:r>
          </a:p>
          <a:p>
            <a:pPr marL="0" indent="0" algn="just" eaLnBrk="0" hangingPunct="0">
              <a:lnSpc>
                <a:spcPts val="18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Pesquisador do Núcleo de Pesquisas Avançadas em Direito Processual Civil Brasileiro e Comparado (</a:t>
            </a:r>
            <a:r>
              <a:rPr lang="pt-BR" sz="1400" dirty="0" err="1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NUPAD</a:t>
            </a: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) da UNESP e membro da Associação Paulista de Estudos Tributários (</a:t>
            </a:r>
            <a:r>
              <a:rPr lang="pt-BR" sz="1400" dirty="0" err="1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APET</a:t>
            </a: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).</a:t>
            </a:r>
          </a:p>
          <a:p>
            <a:pPr marL="0" indent="0" algn="just" eaLnBrk="0" hangingPunct="0">
              <a:lnSpc>
                <a:spcPts val="18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Autor/revisor de artigos jurídicos e científicos e coautor do livro “O Direito frente às novas demandas da </a:t>
            </a:r>
            <a:r>
              <a:rPr lang="pt-BR" sz="140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sociedade”.</a:t>
            </a:r>
            <a:endParaRPr lang="pt-BR" sz="1400" dirty="0">
              <a:solidFill>
                <a:srgbClr val="006666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 algn="just" eaLnBrk="0" hangingPunct="0">
              <a:lnSpc>
                <a:spcPts val="18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Indicado ao </a:t>
            </a:r>
            <a:r>
              <a:rPr lang="en-US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Chambers Diversity &amp; Inclusion Awards: Latin America 2019.</a:t>
            </a:r>
            <a:endParaRPr lang="pt-BR" sz="1400" dirty="0">
              <a:solidFill>
                <a:srgbClr val="006666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 algn="just" eaLnBrk="0" hangingPunct="0">
              <a:lnSpc>
                <a:spcPts val="18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pt-BR" sz="1400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+mn-cs"/>
              </a:rPr>
              <a:t>Plataforma Lattes: </a:t>
            </a:r>
            <a:r>
              <a:rPr lang="pt-BR" sz="1400" u="sng" dirty="0">
                <a:hlinkClick r:id="rId3"/>
              </a:rPr>
              <a:t>http://buscatextual.cnpq.br/buscatextual/visualizacv.do?id=K4493271H3</a:t>
            </a:r>
            <a:endParaRPr lang="pt-BR" sz="1400" u="sng" dirty="0"/>
          </a:p>
          <a:p>
            <a:pPr marL="0" indent="0" algn="just">
              <a:lnSpc>
                <a:spcPts val="1800"/>
              </a:lnSpc>
              <a:buNone/>
            </a:pPr>
            <a:endParaRPr lang="pt-B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68313" y="404813"/>
            <a:ext cx="0" cy="863600"/>
          </a:xfrm>
          <a:prstGeom prst="line">
            <a:avLst/>
          </a:prstGeom>
          <a:ln w="15875">
            <a:solidFill>
              <a:srgbClr val="A99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39750" y="7762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pt-BR" sz="24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D753C-450B-4D37-AB9A-ABC9A43591A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15938" y="404813"/>
            <a:ext cx="6119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pt-BR" sz="1600" b="1" dirty="0">
                <a:solidFill>
                  <a:srgbClr val="005953"/>
                </a:solidFill>
                <a:latin typeface="Arial" charset="0"/>
              </a:rPr>
              <a:t>Apresentação Institucional</a:t>
            </a:r>
            <a:endParaRPr lang="pt-BR" sz="1600" b="1" i="1" dirty="0">
              <a:solidFill>
                <a:srgbClr val="005953"/>
              </a:solidFill>
              <a:latin typeface="Arial" charset="0"/>
            </a:endParaRPr>
          </a:p>
        </p:txBody>
      </p:sp>
      <p:pic>
        <p:nvPicPr>
          <p:cNvPr id="1026" name="Picture 2" descr="Resultado de imagem para agency theory">
            <a:extLst>
              <a:ext uri="{FF2B5EF4-FFF2-40B4-BE49-F238E27FC236}">
                <a16:creationId xmlns:a16="http://schemas.microsoft.com/office/drawing/2014/main" id="{76C73D33-7749-489D-8E77-12E41BB8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43044"/>
            <a:ext cx="6018112" cy="60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7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68313" y="404813"/>
            <a:ext cx="0" cy="863600"/>
          </a:xfrm>
          <a:prstGeom prst="line">
            <a:avLst/>
          </a:prstGeom>
          <a:ln w="15875">
            <a:solidFill>
              <a:srgbClr val="A99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39750" y="7762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pt-BR" sz="24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8313" y="1575603"/>
            <a:ext cx="80645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66"/>
                </a:solidFill>
              </a:rPr>
              <a:t>Compra Estoque (à vista) – R$ 1.000.000,00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66"/>
                </a:solidFill>
              </a:rPr>
              <a:t>Venda Estoque (à vista) – R$ 2.000.000,00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C</a:t>
            </a:r>
            <a:r>
              <a:rPr lang="pt-BR" dirty="0">
                <a:solidFill>
                  <a:srgbClr val="006666"/>
                </a:solidFill>
              </a:rPr>
              <a:t> – Caixa – R$ 1.000.000,00</a:t>
            </a: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D</a:t>
            </a:r>
            <a:r>
              <a:rPr lang="pt-BR" dirty="0">
                <a:solidFill>
                  <a:srgbClr val="006666"/>
                </a:solidFill>
              </a:rPr>
              <a:t> – Estoque – R$ 1.000.000,00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D </a:t>
            </a:r>
            <a:r>
              <a:rPr lang="pt-BR" dirty="0">
                <a:solidFill>
                  <a:srgbClr val="006666"/>
                </a:solidFill>
              </a:rPr>
              <a:t>– Caixa – R$ 2.000.000,00</a:t>
            </a: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C</a:t>
            </a:r>
            <a:r>
              <a:rPr lang="pt-BR" dirty="0">
                <a:solidFill>
                  <a:srgbClr val="006666"/>
                </a:solidFill>
              </a:rPr>
              <a:t> – Receita Venda – R$ 2.000.000,00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C </a:t>
            </a:r>
            <a:r>
              <a:rPr lang="pt-BR" dirty="0">
                <a:solidFill>
                  <a:srgbClr val="006666"/>
                </a:solidFill>
              </a:rPr>
              <a:t>– Estoque – R$ 1.000.000,00</a:t>
            </a: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D</a:t>
            </a:r>
            <a:r>
              <a:rPr lang="pt-BR" dirty="0">
                <a:solidFill>
                  <a:srgbClr val="006666"/>
                </a:solidFill>
              </a:rPr>
              <a:t> – CMV – R$ 1.000.000,00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ARE</a:t>
            </a:r>
            <a:r>
              <a:rPr lang="pt-BR" dirty="0">
                <a:solidFill>
                  <a:srgbClr val="006666"/>
                </a:solidFill>
              </a:rPr>
              <a:t> – R$ 1.000.000,00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D753C-450B-4D37-AB9A-ABC9A43591A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15938" y="404813"/>
            <a:ext cx="6119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pt-BR" sz="1600" b="1" dirty="0">
                <a:solidFill>
                  <a:srgbClr val="005953"/>
                </a:solidFill>
                <a:latin typeface="Arial" charset="0"/>
              </a:rPr>
              <a:t>Apresentação Institucional</a:t>
            </a:r>
            <a:endParaRPr lang="pt-BR" sz="1600" b="1" i="1" dirty="0">
              <a:solidFill>
                <a:srgbClr val="00595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68313" y="404813"/>
            <a:ext cx="0" cy="863600"/>
          </a:xfrm>
          <a:prstGeom prst="line">
            <a:avLst/>
          </a:prstGeom>
          <a:ln w="15875">
            <a:solidFill>
              <a:srgbClr val="A99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39750" y="7762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pt-BR" sz="24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8313" y="1575603"/>
            <a:ext cx="8064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66"/>
                </a:solidFill>
              </a:rPr>
              <a:t>Compra Estoque (à vista) – R$ 1.000.000,00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66"/>
                </a:solidFill>
              </a:rPr>
              <a:t>Venda Estoque (à vista) – R$ 2.000.000,00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66"/>
                </a:solidFill>
              </a:rPr>
              <a:t>Créditos de PIS/COFINS a recuperar – 9,25% ou R$ 92.500,00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C</a:t>
            </a:r>
            <a:r>
              <a:rPr lang="pt-BR" dirty="0">
                <a:solidFill>
                  <a:srgbClr val="006666"/>
                </a:solidFill>
              </a:rPr>
              <a:t> – Caixa – R$ 1.000.000,00</a:t>
            </a: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D</a:t>
            </a:r>
            <a:r>
              <a:rPr lang="pt-BR" dirty="0">
                <a:solidFill>
                  <a:srgbClr val="006666"/>
                </a:solidFill>
              </a:rPr>
              <a:t> – Estoque – R$ 907.500,00</a:t>
            </a: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D</a:t>
            </a:r>
            <a:r>
              <a:rPr lang="pt-BR" dirty="0">
                <a:solidFill>
                  <a:srgbClr val="006666"/>
                </a:solidFill>
              </a:rPr>
              <a:t> – PIS/COFINS a recuperar – R$ R$ 92.500,00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D </a:t>
            </a:r>
            <a:r>
              <a:rPr lang="pt-BR" dirty="0">
                <a:solidFill>
                  <a:srgbClr val="006666"/>
                </a:solidFill>
              </a:rPr>
              <a:t>– Caixa – R$ 2.000.000,00</a:t>
            </a: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C</a:t>
            </a:r>
            <a:r>
              <a:rPr lang="pt-BR" dirty="0">
                <a:solidFill>
                  <a:srgbClr val="006666"/>
                </a:solidFill>
              </a:rPr>
              <a:t> – Receita Venda – R$ 2.000.000,00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C </a:t>
            </a:r>
            <a:r>
              <a:rPr lang="pt-BR" dirty="0">
                <a:solidFill>
                  <a:srgbClr val="006666"/>
                </a:solidFill>
              </a:rPr>
              <a:t>– Estoque – R$ 907.500,00</a:t>
            </a: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D</a:t>
            </a:r>
            <a:r>
              <a:rPr lang="pt-BR" dirty="0">
                <a:solidFill>
                  <a:srgbClr val="006666"/>
                </a:solidFill>
              </a:rPr>
              <a:t> – CMV – R$ 907.500,00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lvl="4" algn="just"/>
            <a:r>
              <a:rPr lang="pt-BR" b="1" dirty="0">
                <a:solidFill>
                  <a:srgbClr val="006666"/>
                </a:solidFill>
              </a:rPr>
              <a:t>ARE</a:t>
            </a:r>
            <a:r>
              <a:rPr lang="pt-BR" dirty="0">
                <a:solidFill>
                  <a:srgbClr val="006666"/>
                </a:solidFill>
              </a:rPr>
              <a:t> – R$ 1.092.500,00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6666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D753C-450B-4D37-AB9A-ABC9A43591A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15938" y="404813"/>
            <a:ext cx="6119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pt-BR" sz="1600" b="1" dirty="0">
                <a:solidFill>
                  <a:srgbClr val="005953"/>
                </a:solidFill>
                <a:latin typeface="Arial" charset="0"/>
              </a:rPr>
              <a:t>Apresentação Institucional</a:t>
            </a:r>
            <a:endParaRPr lang="pt-BR" sz="1600" b="1" i="1" dirty="0">
              <a:solidFill>
                <a:srgbClr val="00595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68313" y="404813"/>
            <a:ext cx="0" cy="863600"/>
          </a:xfrm>
          <a:prstGeom prst="line">
            <a:avLst/>
          </a:prstGeom>
          <a:ln w="15875">
            <a:solidFill>
              <a:srgbClr val="A99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39750" y="7762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pt-BR" sz="24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D753C-450B-4D37-AB9A-ABC9A43591A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15938" y="404813"/>
            <a:ext cx="6119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pt-BR" sz="1600" b="1" dirty="0">
                <a:solidFill>
                  <a:srgbClr val="005953"/>
                </a:solidFill>
                <a:latin typeface="Arial" charset="0"/>
              </a:rPr>
              <a:t>Apresentação Institucional</a:t>
            </a:r>
            <a:endParaRPr lang="pt-BR" sz="1600" b="1" i="1" dirty="0">
              <a:solidFill>
                <a:srgbClr val="005953"/>
              </a:solidFill>
              <a:latin typeface="Arial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22EC95-EB62-48E3-A188-58A12A01D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1" y="1986656"/>
            <a:ext cx="8505373" cy="14423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C0C147B-EE1D-4D0B-8A17-B266E9381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430673"/>
            <a:ext cx="1876425" cy="15049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858F5F8-F605-48DB-A8B0-2909DAFB1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30673"/>
            <a:ext cx="6628945" cy="50649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363EAD6-EB8B-40B3-8B1D-740A2BE8A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09" y="1645903"/>
            <a:ext cx="7191375" cy="45529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02BB904-D9D0-4BA7-86C6-0E0262981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23" y="2084844"/>
            <a:ext cx="7837546" cy="33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68313" y="404813"/>
            <a:ext cx="0" cy="863600"/>
          </a:xfrm>
          <a:prstGeom prst="line">
            <a:avLst/>
          </a:prstGeom>
          <a:ln w="15875">
            <a:solidFill>
              <a:srgbClr val="A99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39750" y="7762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pt-BR" sz="24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D753C-450B-4D37-AB9A-ABC9A43591A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15938" y="404813"/>
            <a:ext cx="6119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pt-BR" sz="1600" b="1" dirty="0">
                <a:solidFill>
                  <a:srgbClr val="005953"/>
                </a:solidFill>
                <a:latin typeface="Arial" charset="0"/>
              </a:rPr>
              <a:t>Apresentação Institucional</a:t>
            </a:r>
            <a:endParaRPr lang="pt-BR" sz="1600" b="1" i="1" dirty="0">
              <a:solidFill>
                <a:srgbClr val="005953"/>
              </a:solidFill>
              <a:latin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FF9D4B-2EB5-4F55-944D-773536F3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348880"/>
            <a:ext cx="5045680" cy="28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68313" y="404813"/>
            <a:ext cx="0" cy="863600"/>
          </a:xfrm>
          <a:prstGeom prst="line">
            <a:avLst/>
          </a:prstGeom>
          <a:ln w="15875">
            <a:solidFill>
              <a:srgbClr val="A99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39750" y="7762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pt-BR" sz="24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D753C-450B-4D37-AB9A-ABC9A43591A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15938" y="404813"/>
            <a:ext cx="6119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pt-BR" sz="1600" b="1" dirty="0">
                <a:solidFill>
                  <a:srgbClr val="005953"/>
                </a:solidFill>
                <a:latin typeface="Arial" charset="0"/>
              </a:rPr>
              <a:t>Apresentação Institucional</a:t>
            </a:r>
            <a:endParaRPr lang="pt-BR" sz="1600" b="1" i="1" dirty="0">
              <a:solidFill>
                <a:srgbClr val="005953"/>
              </a:solidFill>
              <a:latin typeface="Arial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12FFA4-E233-4766-B8C2-2CBD7F26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4" y="1700808"/>
            <a:ext cx="6119812" cy="42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4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68313" y="404813"/>
            <a:ext cx="0" cy="863600"/>
          </a:xfrm>
          <a:prstGeom prst="line">
            <a:avLst/>
          </a:prstGeom>
          <a:ln w="15875">
            <a:solidFill>
              <a:srgbClr val="A99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39750" y="7762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pt-BR" sz="24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D753C-450B-4D37-AB9A-ABC9A43591A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15938" y="404813"/>
            <a:ext cx="6119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pt-BR" sz="1600" b="1" dirty="0">
                <a:solidFill>
                  <a:srgbClr val="005953"/>
                </a:solidFill>
                <a:latin typeface="Arial" charset="0"/>
              </a:rPr>
              <a:t>Apresentação Institucional</a:t>
            </a:r>
            <a:endParaRPr lang="pt-BR" sz="1600" b="1" i="1" dirty="0">
              <a:solidFill>
                <a:srgbClr val="005953"/>
              </a:solidFill>
              <a:latin typeface="Arial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F59FD43-3AE1-4C6D-840B-F703ED9686E9}"/>
              </a:ext>
            </a:extLst>
          </p:cNvPr>
          <p:cNvSpPr/>
          <p:nvPr/>
        </p:nvSpPr>
        <p:spPr>
          <a:xfrm>
            <a:off x="611560" y="1725376"/>
            <a:ext cx="7942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pt-BR" dirty="0">
                <a:solidFill>
                  <a:srgbClr val="006666"/>
                </a:solidFill>
              </a:rPr>
              <a:t>Em aplicação do Pronunciamento Técnico CPC nº. 38 e do IAS nº. 39, um hedge só é considerado altamente eficaz se ambas as condições são satisfeitas: </a:t>
            </a: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pt-BR" dirty="0">
              <a:solidFill>
                <a:srgbClr val="006666"/>
              </a:solidFill>
            </a:endParaRPr>
          </a:p>
          <a:p>
            <a:pPr marL="400050" indent="-400050" algn="just">
              <a:lnSpc>
                <a:spcPts val="1800"/>
              </a:lnSpc>
              <a:spcAft>
                <a:spcPts val="0"/>
              </a:spcAft>
              <a:buAutoNum type="romanLcParenBoth"/>
            </a:pPr>
            <a:r>
              <a:rPr lang="pt-BR" dirty="0">
                <a:solidFill>
                  <a:srgbClr val="006666"/>
                </a:solidFill>
              </a:rPr>
              <a:t>a eficácia esperada do hedge pode ser demonstrada no início; e, </a:t>
            </a:r>
          </a:p>
          <a:p>
            <a:pPr marL="400050" indent="-400050" algn="just">
              <a:lnSpc>
                <a:spcPts val="1800"/>
              </a:lnSpc>
              <a:spcAft>
                <a:spcPts val="0"/>
              </a:spcAft>
              <a:buAutoNum type="romanLcParenBoth"/>
            </a:pPr>
            <a:endParaRPr lang="pt-BR" dirty="0">
              <a:solidFill>
                <a:srgbClr val="006666"/>
              </a:solidFill>
            </a:endParaRPr>
          </a:p>
          <a:p>
            <a:pPr marL="400050" indent="-400050" algn="just">
              <a:lnSpc>
                <a:spcPts val="1800"/>
              </a:lnSpc>
              <a:spcAft>
                <a:spcPts val="0"/>
              </a:spcAft>
              <a:buAutoNum type="romanLcParenBoth"/>
            </a:pPr>
            <a:r>
              <a:rPr lang="pt-BR" dirty="0">
                <a:solidFill>
                  <a:srgbClr val="006666"/>
                </a:solidFill>
              </a:rPr>
              <a:t>os resultados reais do hedge financeiro estão dentro do intervalo de 80% a 125%.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2CC431-37C2-43DB-81E0-2E5857E043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7" y="4437112"/>
            <a:ext cx="5505450" cy="819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DC24373-8BE0-403C-85B3-23F84D9EE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532896"/>
              </p:ext>
            </p:extLst>
          </p:nvPr>
        </p:nvGraphicFramePr>
        <p:xfrm>
          <a:off x="6372200" y="4135831"/>
          <a:ext cx="1004639" cy="142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4" imgW="5667124" imgH="8019903" progId="Acrobat.Document.DC">
                  <p:embed/>
                </p:oleObj>
              </mc:Choice>
              <mc:Fallback>
                <p:oleObj name="Acrobat Document" r:id="rId4" imgW="5667124" imgH="801990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2200" y="4135831"/>
                        <a:ext cx="1004639" cy="142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0E27A3C-0CD6-4DF7-B8E8-198BE4C6B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119815"/>
              </p:ext>
            </p:extLst>
          </p:nvPr>
        </p:nvGraphicFramePr>
        <p:xfrm>
          <a:off x="7594265" y="4104248"/>
          <a:ext cx="935758" cy="132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6" imgW="5667124" imgH="8019903" progId="Acrobat.Document.DC">
                  <p:embed/>
                </p:oleObj>
              </mc:Choice>
              <mc:Fallback>
                <p:oleObj name="Acrobat Document" r:id="rId6" imgW="5667124" imgH="801990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94265" y="4104248"/>
                        <a:ext cx="935758" cy="132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17484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C910E91175D14788AC31714622A6C1" ma:contentTypeVersion="8" ma:contentTypeDescription="Crie um novo documento." ma:contentTypeScope="" ma:versionID="9030c3255e99ac75f581f0297479aea4">
  <xsd:schema xmlns:xsd="http://www.w3.org/2001/XMLSchema" xmlns:xs="http://www.w3.org/2001/XMLSchema" xmlns:p="http://schemas.microsoft.com/office/2006/metadata/properties" xmlns:ns2="703399c8-7213-42fd-8b69-fdb53094ed69" xmlns:ns3="79b533cb-7998-4419-93aa-cea5bdae0ba8" targetNamespace="http://schemas.microsoft.com/office/2006/metadata/properties" ma:root="true" ma:fieldsID="9f49bfdbbcc79d03701510826f35cc3a" ns2:_="" ns3:_="">
    <xsd:import namespace="703399c8-7213-42fd-8b69-fdb53094ed69"/>
    <xsd:import namespace="79b533cb-7998-4419-93aa-cea5bdae0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399c8-7213-42fd-8b69-fdb53094e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33cb-7998-4419-93aa-cea5bdae0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3A649-E2BD-406F-A3E7-618F66FA1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399c8-7213-42fd-8b69-fdb53094ed69"/>
    <ds:schemaRef ds:uri="79b533cb-7998-4419-93aa-cea5bdae0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B75EF-1BA0-4490-8EC1-7E8485227A0C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9b533cb-7998-4419-93aa-cea5bdae0ba8"/>
    <ds:schemaRef ds:uri="703399c8-7213-42fd-8b69-fdb53094ed6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CE5E88-4135-4EBE-96ED-23F45E7665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17372</TotalTime>
  <Words>463</Words>
  <Application>Microsoft Office PowerPoint</Application>
  <PresentationFormat>Apresentação na tela (4:3)</PresentationFormat>
  <Paragraphs>73</Paragraphs>
  <Slides>10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Myriad Pro</vt:lpstr>
      <vt:lpstr>Tahoma</vt:lpstr>
      <vt:lpstr>1_Tema do Office</vt:lpstr>
      <vt:lpstr>Acrobat Document</vt:lpstr>
      <vt:lpstr>Controladoria &amp;  Contabilidade     SETEMBRO/2019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Ralph Melles Sticca</dc:creator>
  <cp:lastModifiedBy>Filipe Casellato</cp:lastModifiedBy>
  <cp:revision>621</cp:revision>
  <cp:lastPrinted>2018-04-20T21:10:55Z</cp:lastPrinted>
  <dcterms:created xsi:type="dcterms:W3CDTF">2011-02-01T01:01:07Z</dcterms:created>
  <dcterms:modified xsi:type="dcterms:W3CDTF">2019-09-23T20:47:51Z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0x0101009DC910E91175D14788AC31714622A6C1</vt:lpwstr>
  </property>
</Properties>
</file>