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86" r:id="rId5"/>
    <p:sldId id="258" r:id="rId6"/>
    <p:sldId id="259" r:id="rId7"/>
    <p:sldId id="260" r:id="rId8"/>
    <p:sldId id="261" r:id="rId9"/>
    <p:sldId id="280" r:id="rId10"/>
    <p:sldId id="282" r:id="rId11"/>
    <p:sldId id="283" r:id="rId12"/>
    <p:sldId id="265" r:id="rId13"/>
    <p:sldId id="266" r:id="rId14"/>
    <p:sldId id="267" r:id="rId15"/>
    <p:sldId id="268" r:id="rId16"/>
    <p:sldId id="269" r:id="rId17"/>
    <p:sldId id="270" r:id="rId18"/>
    <p:sldId id="271" r:id="rId19"/>
    <p:sldId id="272" r:id="rId20"/>
    <p:sldId id="273" r:id="rId21"/>
    <p:sldId id="284" r:id="rId22"/>
    <p:sldId id="274" r:id="rId23"/>
    <p:sldId id="275" r:id="rId24"/>
    <p:sldId id="277" r:id="rId2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234B126-98DA-47E0-8052-FC80272EDC0D}" type="datetimeFigureOut">
              <a:rPr lang="pt-BR" smtClean="0"/>
              <a:t>07/04/2019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AD6294-0805-4C10-A8BE-E85E42FFE77A}" type="slidenum">
              <a:rPr lang="pt-BR" smtClean="0"/>
              <a:t>‹nº›</a:t>
            </a:fld>
            <a:endParaRPr lang="pt-BR"/>
          </a:p>
        </p:txBody>
      </p:sp>
    </p:spTree>
    <p:extLst>
      <p:ext uri="{BB962C8B-B14F-4D97-AF65-F5344CB8AC3E}">
        <p14:creationId xmlns:p14="http://schemas.microsoft.com/office/powerpoint/2010/main" val="3740783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234B126-98DA-47E0-8052-FC80272EDC0D}" type="datetimeFigureOut">
              <a:rPr lang="pt-BR" smtClean="0"/>
              <a:t>07/04/2019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AD6294-0805-4C10-A8BE-E85E42FFE77A}" type="slidenum">
              <a:rPr lang="pt-BR" smtClean="0"/>
              <a:t>‹nº›</a:t>
            </a:fld>
            <a:endParaRPr lang="pt-BR"/>
          </a:p>
        </p:txBody>
      </p:sp>
    </p:spTree>
    <p:extLst>
      <p:ext uri="{BB962C8B-B14F-4D97-AF65-F5344CB8AC3E}">
        <p14:creationId xmlns:p14="http://schemas.microsoft.com/office/powerpoint/2010/main" val="368868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234B126-98DA-47E0-8052-FC80272EDC0D}" type="datetimeFigureOut">
              <a:rPr lang="pt-BR" smtClean="0"/>
              <a:t>07/04/2019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AD6294-0805-4C10-A8BE-E85E42FFE77A}" type="slidenum">
              <a:rPr lang="pt-BR" smtClean="0"/>
              <a:t>‹nº›</a:t>
            </a:fld>
            <a:endParaRPr lang="pt-BR"/>
          </a:p>
        </p:txBody>
      </p:sp>
    </p:spTree>
    <p:extLst>
      <p:ext uri="{BB962C8B-B14F-4D97-AF65-F5344CB8AC3E}">
        <p14:creationId xmlns:p14="http://schemas.microsoft.com/office/powerpoint/2010/main" val="216215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234B126-98DA-47E0-8052-FC80272EDC0D}" type="datetimeFigureOut">
              <a:rPr lang="pt-BR" smtClean="0"/>
              <a:t>07/04/2019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AD6294-0805-4C10-A8BE-E85E42FFE77A}" type="slidenum">
              <a:rPr lang="pt-BR" smtClean="0"/>
              <a:t>‹nº›</a:t>
            </a:fld>
            <a:endParaRPr lang="pt-BR"/>
          </a:p>
        </p:txBody>
      </p:sp>
    </p:spTree>
    <p:extLst>
      <p:ext uri="{BB962C8B-B14F-4D97-AF65-F5344CB8AC3E}">
        <p14:creationId xmlns:p14="http://schemas.microsoft.com/office/powerpoint/2010/main" val="284073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C234B126-98DA-47E0-8052-FC80272EDC0D}" type="datetimeFigureOut">
              <a:rPr lang="pt-BR" smtClean="0"/>
              <a:t>07/04/2019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AD6294-0805-4C10-A8BE-E85E42FFE77A}" type="slidenum">
              <a:rPr lang="pt-BR" smtClean="0"/>
              <a:t>‹nº›</a:t>
            </a:fld>
            <a:endParaRPr lang="pt-BR"/>
          </a:p>
        </p:txBody>
      </p:sp>
    </p:spTree>
    <p:extLst>
      <p:ext uri="{BB962C8B-B14F-4D97-AF65-F5344CB8AC3E}">
        <p14:creationId xmlns:p14="http://schemas.microsoft.com/office/powerpoint/2010/main" val="4034192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234B126-98DA-47E0-8052-FC80272EDC0D}" type="datetimeFigureOut">
              <a:rPr lang="pt-BR" smtClean="0"/>
              <a:t>07/04/2019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AD6294-0805-4C10-A8BE-E85E42FFE77A}" type="slidenum">
              <a:rPr lang="pt-BR" smtClean="0"/>
              <a:t>‹nº›</a:t>
            </a:fld>
            <a:endParaRPr lang="pt-BR"/>
          </a:p>
        </p:txBody>
      </p:sp>
    </p:spTree>
    <p:extLst>
      <p:ext uri="{BB962C8B-B14F-4D97-AF65-F5344CB8AC3E}">
        <p14:creationId xmlns:p14="http://schemas.microsoft.com/office/powerpoint/2010/main" val="163519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234B126-98DA-47E0-8052-FC80272EDC0D}" type="datetimeFigureOut">
              <a:rPr lang="pt-BR" smtClean="0"/>
              <a:t>07/04/2019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2AD6294-0805-4C10-A8BE-E85E42FFE77A}" type="slidenum">
              <a:rPr lang="pt-BR" smtClean="0"/>
              <a:t>‹nº›</a:t>
            </a:fld>
            <a:endParaRPr lang="pt-BR"/>
          </a:p>
        </p:txBody>
      </p:sp>
    </p:spTree>
    <p:extLst>
      <p:ext uri="{BB962C8B-B14F-4D97-AF65-F5344CB8AC3E}">
        <p14:creationId xmlns:p14="http://schemas.microsoft.com/office/powerpoint/2010/main" val="1648184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C234B126-98DA-47E0-8052-FC80272EDC0D}" type="datetimeFigureOut">
              <a:rPr lang="pt-BR" smtClean="0"/>
              <a:t>07/04/2019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2AD6294-0805-4C10-A8BE-E85E42FFE77A}" type="slidenum">
              <a:rPr lang="pt-BR" smtClean="0"/>
              <a:t>‹nº›</a:t>
            </a:fld>
            <a:endParaRPr lang="pt-BR"/>
          </a:p>
        </p:txBody>
      </p:sp>
    </p:spTree>
    <p:extLst>
      <p:ext uri="{BB962C8B-B14F-4D97-AF65-F5344CB8AC3E}">
        <p14:creationId xmlns:p14="http://schemas.microsoft.com/office/powerpoint/2010/main" val="354830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234B126-98DA-47E0-8052-FC80272EDC0D}" type="datetimeFigureOut">
              <a:rPr lang="pt-BR" smtClean="0"/>
              <a:t>07/04/2019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2AD6294-0805-4C10-A8BE-E85E42FFE77A}" type="slidenum">
              <a:rPr lang="pt-BR" smtClean="0"/>
              <a:t>‹nº›</a:t>
            </a:fld>
            <a:endParaRPr lang="pt-BR"/>
          </a:p>
        </p:txBody>
      </p:sp>
    </p:spTree>
    <p:extLst>
      <p:ext uri="{BB962C8B-B14F-4D97-AF65-F5344CB8AC3E}">
        <p14:creationId xmlns:p14="http://schemas.microsoft.com/office/powerpoint/2010/main" val="346743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234B126-98DA-47E0-8052-FC80272EDC0D}" type="datetimeFigureOut">
              <a:rPr lang="pt-BR" smtClean="0"/>
              <a:t>07/04/2019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AD6294-0805-4C10-A8BE-E85E42FFE77A}" type="slidenum">
              <a:rPr lang="pt-BR" smtClean="0"/>
              <a:t>‹nº›</a:t>
            </a:fld>
            <a:endParaRPr lang="pt-BR"/>
          </a:p>
        </p:txBody>
      </p:sp>
    </p:spTree>
    <p:extLst>
      <p:ext uri="{BB962C8B-B14F-4D97-AF65-F5344CB8AC3E}">
        <p14:creationId xmlns:p14="http://schemas.microsoft.com/office/powerpoint/2010/main" val="1579776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234B126-98DA-47E0-8052-FC80272EDC0D}" type="datetimeFigureOut">
              <a:rPr lang="pt-BR" smtClean="0"/>
              <a:t>07/04/2019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AD6294-0805-4C10-A8BE-E85E42FFE77A}" type="slidenum">
              <a:rPr lang="pt-BR" smtClean="0"/>
              <a:t>‹nº›</a:t>
            </a:fld>
            <a:endParaRPr lang="pt-BR"/>
          </a:p>
        </p:txBody>
      </p:sp>
    </p:spTree>
    <p:extLst>
      <p:ext uri="{BB962C8B-B14F-4D97-AF65-F5344CB8AC3E}">
        <p14:creationId xmlns:p14="http://schemas.microsoft.com/office/powerpoint/2010/main" val="1993412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4B126-98DA-47E0-8052-FC80272EDC0D}" type="datetimeFigureOut">
              <a:rPr lang="pt-BR" smtClean="0"/>
              <a:t>07/04/2019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D6294-0805-4C10-A8BE-E85E42FFE77A}" type="slidenum">
              <a:rPr lang="pt-BR" smtClean="0"/>
              <a:t>‹nº›</a:t>
            </a:fld>
            <a:endParaRPr lang="pt-BR"/>
          </a:p>
        </p:txBody>
      </p:sp>
    </p:spTree>
    <p:extLst>
      <p:ext uri="{BB962C8B-B14F-4D97-AF65-F5344CB8AC3E}">
        <p14:creationId xmlns:p14="http://schemas.microsoft.com/office/powerpoint/2010/main" val="3589886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5-5qL5NM39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
            </a:r>
            <a:br>
              <a:rPr lang="pt-BR" dirty="0" smtClean="0"/>
            </a:br>
            <a:r>
              <a:rPr lang="pt-BR" b="1" dirty="0" smtClean="0">
                <a:solidFill>
                  <a:srgbClr val="C00000"/>
                </a:solidFill>
              </a:rPr>
              <a:t>DIREITOS CULTURAIS</a:t>
            </a:r>
            <a:r>
              <a:rPr lang="pt-BR" dirty="0" smtClean="0"/>
              <a:t/>
            </a:r>
            <a:br>
              <a:rPr lang="pt-BR" dirty="0" smtClean="0"/>
            </a:br>
            <a:r>
              <a:rPr lang="pt-BR" dirty="0"/>
              <a:t/>
            </a:r>
            <a:br>
              <a:rPr lang="pt-BR" dirty="0"/>
            </a:br>
            <a:endParaRPr lang="pt-BR" dirty="0"/>
          </a:p>
        </p:txBody>
      </p:sp>
      <p:sp>
        <p:nvSpPr>
          <p:cNvPr id="3" name="Subtítulo 2"/>
          <p:cNvSpPr>
            <a:spLocks noGrp="1"/>
          </p:cNvSpPr>
          <p:nvPr>
            <p:ph type="subTitle" idx="1"/>
          </p:nvPr>
        </p:nvSpPr>
        <p:spPr/>
        <p:txBody>
          <a:bodyPr/>
          <a:lstStyle/>
          <a:p>
            <a:endParaRPr lang="pt-BR" dirty="0" smtClean="0"/>
          </a:p>
          <a:p>
            <a:endParaRPr lang="pt-BR" dirty="0"/>
          </a:p>
          <a:p>
            <a:pPr algn="r"/>
            <a:r>
              <a:rPr lang="pt-BR" dirty="0" smtClean="0"/>
              <a:t>2019</a:t>
            </a:r>
            <a:endParaRPr lang="pt-BR" dirty="0"/>
          </a:p>
        </p:txBody>
      </p:sp>
    </p:spTree>
    <p:extLst>
      <p:ext uri="{BB962C8B-B14F-4D97-AF65-F5344CB8AC3E}">
        <p14:creationId xmlns:p14="http://schemas.microsoft.com/office/powerpoint/2010/main" val="1110569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solidFill>
                  <a:srgbClr val="C00000"/>
                </a:solidFill>
              </a:rPr>
              <a:t>Bernardo Toro</a:t>
            </a:r>
            <a:endParaRPr lang="pt-BR" dirty="0">
              <a:solidFill>
                <a:srgbClr val="C00000"/>
              </a:solidFill>
            </a:endParaRPr>
          </a:p>
        </p:txBody>
      </p:sp>
      <p:sp>
        <p:nvSpPr>
          <p:cNvPr id="3" name="Espaço Reservado para Conteúdo 2"/>
          <p:cNvSpPr>
            <a:spLocks noGrp="1"/>
          </p:cNvSpPr>
          <p:nvPr>
            <p:ph idx="1"/>
          </p:nvPr>
        </p:nvSpPr>
        <p:spPr/>
        <p:txBody>
          <a:bodyPr>
            <a:normAutofit lnSpcReduction="10000"/>
          </a:bodyPr>
          <a:lstStyle/>
          <a:p>
            <a:pPr marL="0" indent="0">
              <a:buNone/>
            </a:pPr>
            <a:r>
              <a:rPr lang="pt-BR" dirty="0" smtClean="0"/>
              <a:t>“O que é cultura hoje, ou o que é cultura do ponto de vista democrático? É a criação de condições estáveis para que os diferentes sentidos, que produzem os diferentes grupos de uma sociedade, possam circular e competir em igualdade de condições.</a:t>
            </a:r>
          </a:p>
          <a:p>
            <a:pPr marL="0" indent="0">
              <a:buNone/>
            </a:pPr>
            <a:r>
              <a:rPr lang="pt-BR" dirty="0" smtClean="0"/>
              <a:t>O sentido é a razão de existência para alguém no mundo (...) se os sentidos não circulam e não competem, não existem.</a:t>
            </a:r>
          </a:p>
          <a:p>
            <a:pPr marL="0" indent="0">
              <a:buNone/>
            </a:pPr>
            <a:r>
              <a:rPr lang="pt-BR" dirty="0" smtClean="0"/>
              <a:t>(...) O desafio que tem a cultura, a comunicação e a política é como estruturar arquiteturas para que todos nós possamos circular e competir. De alguma maneira, é a vantagem que têm invenções como o </a:t>
            </a:r>
            <a:r>
              <a:rPr lang="pt-BR" dirty="0" err="1" smtClean="0"/>
              <a:t>twitter</a:t>
            </a:r>
            <a:r>
              <a:rPr lang="pt-BR" dirty="0" smtClean="0"/>
              <a:t>, o </a:t>
            </a:r>
            <a:r>
              <a:rPr lang="pt-BR" dirty="0" err="1" smtClean="0"/>
              <a:t>facebook</a:t>
            </a:r>
            <a:r>
              <a:rPr lang="pt-BR" dirty="0" smtClean="0"/>
              <a:t>, o </a:t>
            </a:r>
            <a:r>
              <a:rPr lang="pt-BR" dirty="0" err="1" smtClean="0"/>
              <a:t>youtube</a:t>
            </a:r>
            <a:r>
              <a:rPr lang="pt-BR" dirty="0"/>
              <a:t> </a:t>
            </a:r>
            <a:r>
              <a:rPr lang="pt-BR" dirty="0" smtClean="0"/>
              <a:t>ou até mesmo a própria internet: é possível realizar um jogo de sentido com poucos recursos.”</a:t>
            </a:r>
            <a:endParaRPr lang="pt-BR" dirty="0"/>
          </a:p>
        </p:txBody>
      </p:sp>
    </p:spTree>
    <p:extLst>
      <p:ext uri="{BB962C8B-B14F-4D97-AF65-F5344CB8AC3E}">
        <p14:creationId xmlns:p14="http://schemas.microsoft.com/office/powerpoint/2010/main" val="4203536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solidFill>
                  <a:srgbClr val="C00000"/>
                </a:solidFill>
              </a:rPr>
              <a:t>Raymond Williams</a:t>
            </a:r>
            <a:endParaRPr lang="en-US" dirty="0">
              <a:solidFill>
                <a:srgbClr val="C00000"/>
              </a:solidFill>
            </a:endParaRPr>
          </a:p>
        </p:txBody>
      </p:sp>
      <p:sp>
        <p:nvSpPr>
          <p:cNvPr id="3" name="Espaço Reservado para Conteúdo 2"/>
          <p:cNvSpPr>
            <a:spLocks noGrp="1"/>
          </p:cNvSpPr>
          <p:nvPr>
            <p:ph idx="1"/>
          </p:nvPr>
        </p:nvSpPr>
        <p:spPr/>
        <p:txBody>
          <a:bodyPr/>
          <a:lstStyle/>
          <a:p>
            <a:pPr>
              <a:buNone/>
            </a:pPr>
            <a:endParaRPr lang="en-US" dirty="0" smtClean="0"/>
          </a:p>
          <a:p>
            <a:pPr algn="ctr">
              <a:buNone/>
            </a:pPr>
            <a:r>
              <a:rPr lang="en-US" sz="4000" dirty="0" err="1"/>
              <a:t>Cultura</a:t>
            </a:r>
            <a:r>
              <a:rPr lang="en-US" sz="4000" dirty="0"/>
              <a:t> é a soma das </a:t>
            </a:r>
            <a:r>
              <a:rPr lang="en-US" sz="4000" dirty="0" err="1"/>
              <a:t>descrições</a:t>
            </a:r>
            <a:r>
              <a:rPr lang="en-US" sz="4000" dirty="0"/>
              <a:t> </a:t>
            </a:r>
            <a:r>
              <a:rPr lang="en-US" sz="4000" dirty="0" err="1"/>
              <a:t>disponíveis</a:t>
            </a:r>
            <a:r>
              <a:rPr lang="en-US" sz="4000" dirty="0"/>
              <a:t> </a:t>
            </a:r>
            <a:r>
              <a:rPr lang="en-US" sz="4000" dirty="0" err="1"/>
              <a:t>pelas</a:t>
            </a:r>
            <a:r>
              <a:rPr lang="en-US" sz="4000" dirty="0"/>
              <a:t> </a:t>
            </a:r>
            <a:r>
              <a:rPr lang="en-US" sz="4000" dirty="0" err="1"/>
              <a:t>quais</a:t>
            </a:r>
            <a:r>
              <a:rPr lang="en-US" sz="4000" dirty="0"/>
              <a:t> as </a:t>
            </a:r>
            <a:r>
              <a:rPr lang="en-US" sz="4000" dirty="0" err="1"/>
              <a:t>sociedades</a:t>
            </a:r>
            <a:r>
              <a:rPr lang="en-US" sz="4000" dirty="0"/>
              <a:t> </a:t>
            </a:r>
            <a:r>
              <a:rPr lang="en-US" sz="4000" dirty="0" err="1"/>
              <a:t>dão</a:t>
            </a:r>
            <a:r>
              <a:rPr lang="en-US" sz="4000" dirty="0"/>
              <a:t> </a:t>
            </a:r>
            <a:r>
              <a:rPr lang="en-US" sz="4000" dirty="0" err="1"/>
              <a:t>sentido</a:t>
            </a:r>
            <a:r>
              <a:rPr lang="en-US" sz="4000" dirty="0"/>
              <a:t> e </a:t>
            </a:r>
            <a:r>
              <a:rPr lang="en-US" sz="4000" dirty="0" err="1"/>
              <a:t>refletem</a:t>
            </a:r>
            <a:r>
              <a:rPr lang="en-US" sz="4000" dirty="0"/>
              <a:t> as </a:t>
            </a:r>
            <a:r>
              <a:rPr lang="en-US" sz="4000" dirty="0" err="1"/>
              <a:t>suas</a:t>
            </a:r>
            <a:r>
              <a:rPr lang="en-US" sz="4000" dirty="0"/>
              <a:t> </a:t>
            </a:r>
            <a:r>
              <a:rPr lang="en-US" sz="4000" dirty="0" err="1"/>
              <a:t>experiências</a:t>
            </a:r>
            <a:r>
              <a:rPr lang="en-US" sz="4000" dirty="0"/>
              <a:t>.</a:t>
            </a:r>
          </a:p>
          <a:p>
            <a:pPr>
              <a:buNone/>
            </a:pPr>
            <a:endParaRPr lang="en-US" dirty="0"/>
          </a:p>
        </p:txBody>
      </p:sp>
    </p:spTree>
    <p:extLst>
      <p:ext uri="{BB962C8B-B14F-4D97-AF65-F5344CB8AC3E}">
        <p14:creationId xmlns:p14="http://schemas.microsoft.com/office/powerpoint/2010/main" val="1236704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rgbClr val="FF0000"/>
                </a:solidFill>
              </a:rPr>
              <a:t>Diversidade </a:t>
            </a:r>
            <a:r>
              <a:rPr lang="pt-BR" dirty="0">
                <a:solidFill>
                  <a:srgbClr val="FF0000"/>
                </a:solidFill>
              </a:rPr>
              <a:t>C</a:t>
            </a:r>
            <a:r>
              <a:rPr lang="pt-BR" dirty="0" smtClean="0">
                <a:solidFill>
                  <a:srgbClr val="FF0000"/>
                </a:solidFill>
              </a:rPr>
              <a:t>ultural/Direitos Humanos</a:t>
            </a:r>
            <a:endParaRPr lang="pt-BR" dirty="0">
              <a:solidFill>
                <a:srgbClr val="FF0000"/>
              </a:solidFill>
            </a:endParaRPr>
          </a:p>
        </p:txBody>
      </p:sp>
      <p:sp>
        <p:nvSpPr>
          <p:cNvPr id="3" name="Espaço Reservado para Conteúdo 2"/>
          <p:cNvSpPr>
            <a:spLocks noGrp="1"/>
          </p:cNvSpPr>
          <p:nvPr>
            <p:ph idx="1"/>
          </p:nvPr>
        </p:nvSpPr>
        <p:spPr/>
        <p:txBody>
          <a:bodyPr/>
          <a:lstStyle/>
          <a:p>
            <a:r>
              <a:rPr lang="pt-BR" dirty="0" smtClean="0"/>
              <a:t>Diversidade cultural colocou novos desafios aos direitos culturais, à relação entre os dois elementos.</a:t>
            </a:r>
          </a:p>
          <a:p>
            <a:r>
              <a:rPr lang="pt-BR" dirty="0" smtClean="0"/>
              <a:t>Desafio da defesa da universalidade dos direitos humanos, ao mesmo tempo em que se mantém o direito de todos os indivíduos e comunidades a promover, proteger e desenvolver suas culturas.</a:t>
            </a:r>
          </a:p>
        </p:txBody>
      </p:sp>
    </p:spTree>
    <p:extLst>
      <p:ext uri="{BB962C8B-B14F-4D97-AF65-F5344CB8AC3E}">
        <p14:creationId xmlns:p14="http://schemas.microsoft.com/office/powerpoint/2010/main" val="2854878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pt-BR" dirty="0">
              <a:solidFill>
                <a:srgbClr val="FF0000"/>
              </a:solidFill>
            </a:endParaRPr>
          </a:p>
        </p:txBody>
      </p:sp>
      <p:sp>
        <p:nvSpPr>
          <p:cNvPr id="3" name="Espaço Reservado para Conteúdo 2"/>
          <p:cNvSpPr>
            <a:spLocks noGrp="1"/>
          </p:cNvSpPr>
          <p:nvPr>
            <p:ph idx="1"/>
          </p:nvPr>
        </p:nvSpPr>
        <p:spPr/>
        <p:txBody>
          <a:bodyPr>
            <a:normAutofit fontScale="70000" lnSpcReduction="20000"/>
          </a:bodyPr>
          <a:lstStyle/>
          <a:p>
            <a:r>
              <a:rPr lang="pt-BR" sz="2600" dirty="0">
                <a:solidFill>
                  <a:srgbClr val="FF0000"/>
                </a:solidFill>
              </a:rPr>
              <a:t>Declaração Universal dos Direitos Humanos</a:t>
            </a:r>
            <a:r>
              <a:rPr lang="pt-BR" sz="2600" dirty="0"/>
              <a:t>: </a:t>
            </a:r>
            <a:r>
              <a:rPr lang="pt-BR" sz="2600" b="1" dirty="0"/>
              <a:t>1948</a:t>
            </a:r>
            <a:r>
              <a:rPr lang="pt-BR" sz="2600" dirty="0"/>
              <a:t> → após a II Guerra Mundial – proteção do indivíduo  contra o poder autoritário (farol para as normas jurídicas).</a:t>
            </a:r>
          </a:p>
          <a:p>
            <a:r>
              <a:rPr lang="pt-BR" sz="2600" dirty="0">
                <a:solidFill>
                  <a:srgbClr val="FF0000"/>
                </a:solidFill>
              </a:rPr>
              <a:t>Artigo 27</a:t>
            </a:r>
            <a:r>
              <a:rPr lang="pt-BR" sz="2600" dirty="0"/>
              <a:t>: 1.‘Toda pessoa tem o direito de fazer parte livremente da vida cultural da comunidade, de usufruir das artes e participar do progresso científico e dos benefícios que dele resultem’. 2. Toda pessoa tem direito à proteção dos interesses morais e materiais que lhe pertençam em virtude das produções científicas, literárias ou artísticas da qual for autora.’</a:t>
            </a:r>
          </a:p>
          <a:p>
            <a:r>
              <a:rPr lang="pt-BR" sz="2600" dirty="0">
                <a:solidFill>
                  <a:srgbClr val="FF0000"/>
                </a:solidFill>
              </a:rPr>
              <a:t>Pacto Internacional de Direitos Econômicos, Sociais e Culturais</a:t>
            </a:r>
            <a:r>
              <a:rPr lang="pt-BR" sz="2600" dirty="0"/>
              <a:t>: </a:t>
            </a:r>
            <a:r>
              <a:rPr lang="pt-BR" sz="2600" b="1" dirty="0"/>
              <a:t>1966</a:t>
            </a:r>
            <a:r>
              <a:rPr lang="pt-BR" sz="2600" dirty="0"/>
              <a:t> – concretizam os princípios do artigo da Declaração– ratificado em </a:t>
            </a:r>
            <a:r>
              <a:rPr lang="pt-BR" sz="2600" b="1" dirty="0"/>
              <a:t>1976</a:t>
            </a:r>
          </a:p>
          <a:p>
            <a:r>
              <a:rPr lang="pt-BR" sz="2600" dirty="0">
                <a:solidFill>
                  <a:srgbClr val="FF0000"/>
                </a:solidFill>
              </a:rPr>
              <a:t>Artigo 15</a:t>
            </a:r>
            <a:r>
              <a:rPr lang="pt-BR" sz="2600" dirty="0"/>
              <a:t>: 1. Os Estados aderentes a este Acordo reconhecem o direito de todos a:</a:t>
            </a:r>
          </a:p>
          <a:p>
            <a:pPr marL="457200" indent="-457200">
              <a:buAutoNum type="alphaLcPeriod"/>
            </a:pPr>
            <a:r>
              <a:rPr lang="pt-BR" sz="2600" dirty="0"/>
              <a:t>Participar da vida cultural; b. Beneficiar-se dos avanços científicos e suas aplicações; c. Verem protegidos seus interesses morais e materiais resultantes da produção científica, literária ou artística.</a:t>
            </a:r>
          </a:p>
          <a:p>
            <a:pPr marL="457200" indent="-457200">
              <a:buNone/>
            </a:pPr>
            <a:r>
              <a:rPr lang="pt-BR" sz="2600" dirty="0"/>
              <a:t>                        2. As medidas a serem tomadas pelos Estados aderentes para garantir o pleno exercício destes direitos incluem a conservação, o desenvolvimento e a difusão da ciência e da cultura.</a:t>
            </a:r>
          </a:p>
          <a:p>
            <a:pPr marL="457200" indent="-457200">
              <a:buNone/>
            </a:pPr>
            <a:r>
              <a:rPr lang="pt-BR" sz="2600" dirty="0"/>
              <a:t>                        3. Os Estados aderentes comprometem-se a respeitar a liberdade indispensável à pesquisa científica e à atividade criadora.</a:t>
            </a:r>
          </a:p>
          <a:p>
            <a:pPr marL="457200" indent="-457200">
              <a:buNone/>
            </a:pPr>
            <a:r>
              <a:rPr lang="pt-BR" sz="2600" dirty="0"/>
              <a:t>                        4. Os Estados aderentes reconhecem os benefícios do encorajamento e do desenvolvimento dos contatos internacionais e da cooperação nos domínios científico e cultural.</a:t>
            </a:r>
          </a:p>
          <a:p>
            <a:endParaRPr lang="pt-BR" sz="2000" dirty="0">
              <a:solidFill>
                <a:srgbClr val="FF0000"/>
              </a:solidFill>
            </a:endParaRPr>
          </a:p>
        </p:txBody>
      </p:sp>
    </p:spTree>
    <p:extLst>
      <p:ext uri="{BB962C8B-B14F-4D97-AF65-F5344CB8AC3E}">
        <p14:creationId xmlns:p14="http://schemas.microsoft.com/office/powerpoint/2010/main" val="1983441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lgn="ctr">
              <a:buNone/>
            </a:pPr>
            <a:r>
              <a:rPr lang="pt-BR" b="1" dirty="0" err="1" smtClean="0">
                <a:solidFill>
                  <a:srgbClr val="FF0000"/>
                </a:solidFill>
              </a:rPr>
              <a:t>Considerandos</a:t>
            </a:r>
            <a:r>
              <a:rPr lang="pt-BR" dirty="0" smtClean="0"/>
              <a:t> aos Direitos Culturais – Declaração de Friburgo (p.19)</a:t>
            </a:r>
            <a:endParaRPr lang="pt-BR" dirty="0"/>
          </a:p>
        </p:txBody>
      </p:sp>
    </p:spTree>
    <p:extLst>
      <p:ext uri="{BB962C8B-B14F-4D97-AF65-F5344CB8AC3E}">
        <p14:creationId xmlns:p14="http://schemas.microsoft.com/office/powerpoint/2010/main" val="4229163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en-US" dirty="0"/>
          </a:p>
        </p:txBody>
      </p:sp>
      <p:sp>
        <p:nvSpPr>
          <p:cNvPr id="3" name="Espaço Reservado para Conteúdo 2"/>
          <p:cNvSpPr>
            <a:spLocks noGrp="1"/>
          </p:cNvSpPr>
          <p:nvPr>
            <p:ph idx="1"/>
          </p:nvPr>
        </p:nvSpPr>
        <p:spPr/>
        <p:txBody>
          <a:bodyPr>
            <a:normAutofit/>
          </a:bodyPr>
          <a:lstStyle/>
          <a:p>
            <a:pPr algn="just">
              <a:buNone/>
            </a:pPr>
            <a:r>
              <a:rPr lang="en-US" dirty="0" smtClean="0"/>
              <a:t>   “</a:t>
            </a:r>
            <a:r>
              <a:rPr lang="en-US" dirty="0" err="1" smtClean="0"/>
              <a:t>Direitos</a:t>
            </a:r>
            <a:r>
              <a:rPr lang="en-US" dirty="0" smtClean="0"/>
              <a:t> </a:t>
            </a:r>
            <a:r>
              <a:rPr lang="en-US" dirty="0" err="1" smtClean="0"/>
              <a:t>culturais</a:t>
            </a:r>
            <a:r>
              <a:rPr lang="en-US" dirty="0" smtClean="0"/>
              <a:t> </a:t>
            </a:r>
            <a:r>
              <a:rPr lang="en-US" dirty="0" err="1" smtClean="0"/>
              <a:t>designam</a:t>
            </a:r>
            <a:r>
              <a:rPr lang="en-US" dirty="0" smtClean="0"/>
              <a:t> </a:t>
            </a:r>
            <a:r>
              <a:rPr lang="en-US" dirty="0" err="1" smtClean="0"/>
              <a:t>direitos</a:t>
            </a:r>
            <a:r>
              <a:rPr lang="en-US" dirty="0" smtClean="0"/>
              <a:t> e </a:t>
            </a:r>
            <a:r>
              <a:rPr lang="en-US" dirty="0" err="1" smtClean="0"/>
              <a:t>liberdades</a:t>
            </a:r>
            <a:r>
              <a:rPr lang="en-US" dirty="0" smtClean="0"/>
              <a:t> </a:t>
            </a:r>
            <a:r>
              <a:rPr lang="en-US" dirty="0" err="1" smtClean="0"/>
              <a:t>que</a:t>
            </a:r>
            <a:r>
              <a:rPr lang="en-US" dirty="0" smtClean="0"/>
              <a:t> tem </a:t>
            </a:r>
            <a:r>
              <a:rPr lang="en-US" dirty="0" err="1" smtClean="0"/>
              <a:t>uma</a:t>
            </a:r>
            <a:r>
              <a:rPr lang="en-US" dirty="0" smtClean="0"/>
              <a:t> </a:t>
            </a:r>
            <a:r>
              <a:rPr lang="en-US" dirty="0" err="1" smtClean="0"/>
              <a:t>pessoa</a:t>
            </a:r>
            <a:r>
              <a:rPr lang="en-US" dirty="0" smtClean="0"/>
              <a:t>, </a:t>
            </a:r>
            <a:r>
              <a:rPr lang="en-US" dirty="0" err="1" smtClean="0"/>
              <a:t>isoladamente</a:t>
            </a:r>
            <a:r>
              <a:rPr lang="en-US" dirty="0" smtClean="0"/>
              <a:t> </a:t>
            </a:r>
            <a:r>
              <a:rPr lang="en-US" dirty="0" err="1" smtClean="0"/>
              <a:t>ou</a:t>
            </a:r>
            <a:r>
              <a:rPr lang="en-US" dirty="0" smtClean="0"/>
              <a:t> </a:t>
            </a:r>
            <a:r>
              <a:rPr lang="en-US" dirty="0" err="1" smtClean="0"/>
              <a:t>em</a:t>
            </a:r>
            <a:r>
              <a:rPr lang="en-US" dirty="0" smtClean="0"/>
              <a:t> </a:t>
            </a:r>
            <a:r>
              <a:rPr lang="en-US" dirty="0" err="1" smtClean="0"/>
              <a:t>grupo</a:t>
            </a:r>
            <a:r>
              <a:rPr lang="en-US" dirty="0" smtClean="0"/>
              <a:t>, de </a:t>
            </a:r>
            <a:r>
              <a:rPr lang="en-US" dirty="0" err="1" smtClean="0"/>
              <a:t>escolher</a:t>
            </a:r>
            <a:r>
              <a:rPr lang="en-US" dirty="0" smtClean="0"/>
              <a:t> e de </a:t>
            </a:r>
            <a:r>
              <a:rPr lang="en-US" dirty="0" err="1" smtClean="0"/>
              <a:t>expressar</a:t>
            </a:r>
            <a:r>
              <a:rPr lang="en-US" dirty="0" smtClean="0"/>
              <a:t> </a:t>
            </a:r>
            <a:r>
              <a:rPr lang="en-US" dirty="0" err="1" smtClean="0"/>
              <a:t>sua</a:t>
            </a:r>
            <a:r>
              <a:rPr lang="en-US" dirty="0" smtClean="0"/>
              <a:t> </a:t>
            </a:r>
            <a:r>
              <a:rPr lang="en-US" dirty="0" err="1" smtClean="0"/>
              <a:t>identidade</a:t>
            </a:r>
            <a:r>
              <a:rPr lang="en-US" dirty="0" smtClean="0"/>
              <a:t> e de </a:t>
            </a:r>
            <a:r>
              <a:rPr lang="en-US" dirty="0" err="1" smtClean="0"/>
              <a:t>ter</a:t>
            </a:r>
            <a:r>
              <a:rPr lang="en-US" dirty="0" smtClean="0"/>
              <a:t> </a:t>
            </a:r>
            <a:r>
              <a:rPr lang="en-US" dirty="0" err="1" smtClean="0"/>
              <a:t>acesso</a:t>
            </a:r>
            <a:r>
              <a:rPr lang="en-US" dirty="0" smtClean="0"/>
              <a:t> </a:t>
            </a:r>
            <a:r>
              <a:rPr lang="en-US" dirty="0" err="1" smtClean="0"/>
              <a:t>às</a:t>
            </a:r>
            <a:r>
              <a:rPr lang="en-US" dirty="0" smtClean="0"/>
              <a:t> </a:t>
            </a:r>
            <a:r>
              <a:rPr lang="en-US" dirty="0" err="1" smtClean="0"/>
              <a:t>referências</a:t>
            </a:r>
            <a:r>
              <a:rPr lang="en-US" dirty="0" smtClean="0"/>
              <a:t> </a:t>
            </a:r>
            <a:r>
              <a:rPr lang="en-US" dirty="0" err="1" smtClean="0"/>
              <a:t>culturais</a:t>
            </a:r>
            <a:r>
              <a:rPr lang="en-US" dirty="0" smtClean="0"/>
              <a:t>, </a:t>
            </a:r>
            <a:r>
              <a:rPr lang="en-US" dirty="0" err="1" smtClean="0"/>
              <a:t>bem</a:t>
            </a:r>
            <a:r>
              <a:rPr lang="en-US" dirty="0" smtClean="0"/>
              <a:t> </a:t>
            </a:r>
            <a:r>
              <a:rPr lang="en-US" dirty="0" err="1" smtClean="0"/>
              <a:t>como</a:t>
            </a:r>
            <a:r>
              <a:rPr lang="en-US" dirty="0" smtClean="0"/>
              <a:t> </a:t>
            </a:r>
            <a:r>
              <a:rPr lang="en-US" dirty="0" err="1" smtClean="0"/>
              <a:t>aos</a:t>
            </a:r>
            <a:r>
              <a:rPr lang="en-US" dirty="0" smtClean="0"/>
              <a:t> </a:t>
            </a:r>
            <a:r>
              <a:rPr lang="en-US" dirty="0" err="1" smtClean="0"/>
              <a:t>recursos</a:t>
            </a:r>
            <a:r>
              <a:rPr lang="en-US" dirty="0" smtClean="0"/>
              <a:t> </a:t>
            </a:r>
            <a:r>
              <a:rPr lang="en-US" dirty="0" err="1" smtClean="0"/>
              <a:t>que</a:t>
            </a:r>
            <a:r>
              <a:rPr lang="en-US" dirty="0" smtClean="0"/>
              <a:t> </a:t>
            </a:r>
            <a:r>
              <a:rPr lang="en-US" dirty="0" err="1" smtClean="0"/>
              <a:t>sejam</a:t>
            </a:r>
            <a:r>
              <a:rPr lang="en-US" dirty="0" smtClean="0"/>
              <a:t> </a:t>
            </a:r>
            <a:r>
              <a:rPr lang="en-US" dirty="0" err="1" smtClean="0"/>
              <a:t>necessários</a:t>
            </a:r>
            <a:r>
              <a:rPr lang="en-US" dirty="0" smtClean="0"/>
              <a:t> a </a:t>
            </a:r>
            <a:r>
              <a:rPr lang="en-US" dirty="0" err="1" smtClean="0"/>
              <a:t>seu</a:t>
            </a:r>
            <a:r>
              <a:rPr lang="en-US" dirty="0" smtClean="0"/>
              <a:t> </a:t>
            </a:r>
            <a:r>
              <a:rPr lang="en-US" dirty="0" err="1" smtClean="0"/>
              <a:t>processo</a:t>
            </a:r>
            <a:r>
              <a:rPr lang="en-US" dirty="0" smtClean="0"/>
              <a:t> de </a:t>
            </a:r>
            <a:r>
              <a:rPr lang="en-US" dirty="0" err="1" smtClean="0"/>
              <a:t>identificação</a:t>
            </a:r>
            <a:r>
              <a:rPr lang="en-US" dirty="0" smtClean="0"/>
              <a:t>, de </a:t>
            </a:r>
            <a:r>
              <a:rPr lang="en-US" dirty="0" err="1" smtClean="0"/>
              <a:t>comunicação</a:t>
            </a:r>
            <a:r>
              <a:rPr lang="en-US" dirty="0" smtClean="0"/>
              <a:t> e de </a:t>
            </a:r>
            <a:r>
              <a:rPr lang="en-US" dirty="0" err="1" smtClean="0"/>
              <a:t>criação</a:t>
            </a:r>
            <a:r>
              <a:rPr lang="en-US" dirty="0" smtClean="0"/>
              <a:t>.” </a:t>
            </a:r>
          </a:p>
          <a:p>
            <a:pPr algn="r">
              <a:buNone/>
            </a:pPr>
            <a:r>
              <a:rPr lang="en-US" dirty="0" smtClean="0"/>
              <a:t>(</a:t>
            </a:r>
            <a:r>
              <a:rPr lang="en-US" dirty="0" err="1" smtClean="0"/>
              <a:t>Declaração</a:t>
            </a:r>
            <a:r>
              <a:rPr lang="en-US" dirty="0" smtClean="0"/>
              <a:t> de </a:t>
            </a:r>
            <a:r>
              <a:rPr lang="en-US" dirty="0" err="1" smtClean="0"/>
              <a:t>Friburgo</a:t>
            </a:r>
            <a:r>
              <a:rPr lang="en-US" dirty="0" smtClean="0"/>
              <a:t>)</a:t>
            </a:r>
          </a:p>
          <a:p>
            <a:pPr algn="just">
              <a:buNone/>
            </a:pPr>
            <a:r>
              <a:rPr lang="en-US" sz="2600" dirty="0"/>
              <a:t>      </a:t>
            </a:r>
          </a:p>
          <a:p>
            <a:pPr algn="just">
              <a:buNone/>
            </a:pPr>
            <a:r>
              <a:rPr lang="en-US" sz="2200" dirty="0"/>
              <a:t>[</a:t>
            </a:r>
            <a:r>
              <a:rPr lang="en-US" sz="2200" dirty="0" err="1"/>
              <a:t>obs</a:t>
            </a:r>
            <a:r>
              <a:rPr lang="en-US" sz="2200" dirty="0"/>
              <a:t>: </a:t>
            </a:r>
            <a:r>
              <a:rPr lang="en-US" sz="2200" dirty="0" err="1"/>
              <a:t>protegem</a:t>
            </a:r>
            <a:r>
              <a:rPr lang="en-US" sz="2200" dirty="0"/>
              <a:t> </a:t>
            </a:r>
            <a:r>
              <a:rPr lang="en-US" sz="2200" dirty="0" err="1"/>
              <a:t>especificamente</a:t>
            </a:r>
            <a:r>
              <a:rPr lang="en-US" sz="2200" dirty="0"/>
              <a:t> a </a:t>
            </a:r>
            <a:r>
              <a:rPr lang="en-US" sz="2200" dirty="0" err="1"/>
              <a:t>identidade</a:t>
            </a:r>
            <a:r>
              <a:rPr lang="en-US" sz="2200" dirty="0"/>
              <a:t>, </a:t>
            </a:r>
            <a:r>
              <a:rPr lang="en-US" sz="2200" dirty="0" err="1"/>
              <a:t>como</a:t>
            </a:r>
            <a:r>
              <a:rPr lang="en-US" sz="2200" dirty="0"/>
              <a:t> </a:t>
            </a:r>
            <a:r>
              <a:rPr lang="en-US" sz="2200" dirty="0" err="1"/>
              <a:t>dimensão</a:t>
            </a:r>
            <a:r>
              <a:rPr lang="en-US" sz="2200" dirty="0"/>
              <a:t> da </a:t>
            </a:r>
            <a:r>
              <a:rPr lang="en-US" sz="2200" dirty="0" err="1"/>
              <a:t>dignidade</a:t>
            </a:r>
            <a:r>
              <a:rPr lang="en-US" sz="2200" dirty="0"/>
              <a:t>]</a:t>
            </a:r>
            <a:endParaRPr lang="en-US" sz="2200" dirty="0"/>
          </a:p>
        </p:txBody>
      </p:sp>
    </p:spTree>
    <p:extLst>
      <p:ext uri="{BB962C8B-B14F-4D97-AF65-F5344CB8AC3E}">
        <p14:creationId xmlns:p14="http://schemas.microsoft.com/office/powerpoint/2010/main" val="1978902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solidFill>
                  <a:srgbClr val="FF0000"/>
                </a:solidFill>
              </a:rPr>
              <a:t>Direitos Culturais</a:t>
            </a:r>
            <a:endParaRPr lang="en-US" dirty="0"/>
          </a:p>
        </p:txBody>
      </p:sp>
      <p:sp>
        <p:nvSpPr>
          <p:cNvPr id="6" name="Espaço Reservado para Conteúdo 5"/>
          <p:cNvSpPr>
            <a:spLocks noGrp="1"/>
          </p:cNvSpPr>
          <p:nvPr>
            <p:ph idx="1"/>
          </p:nvPr>
        </p:nvSpPr>
        <p:spPr/>
        <p:txBody>
          <a:bodyPr>
            <a:normAutofit/>
          </a:bodyPr>
          <a:lstStyle/>
          <a:p>
            <a:r>
              <a:rPr lang="en-US" dirty="0" err="1" smtClean="0"/>
              <a:t>Formulação</a:t>
            </a:r>
            <a:r>
              <a:rPr lang="en-US" dirty="0" smtClean="0"/>
              <a:t> dos </a:t>
            </a:r>
            <a:r>
              <a:rPr lang="en-US" dirty="0" err="1" smtClean="0"/>
              <a:t>direitos</a:t>
            </a:r>
            <a:r>
              <a:rPr lang="en-US" dirty="0" smtClean="0"/>
              <a:t> </a:t>
            </a:r>
            <a:r>
              <a:rPr lang="en-US" dirty="0" err="1" smtClean="0"/>
              <a:t>culturais</a:t>
            </a:r>
            <a:r>
              <a:rPr lang="en-US" dirty="0" smtClean="0"/>
              <a:t> </a:t>
            </a:r>
            <a:r>
              <a:rPr lang="en-US" dirty="0" err="1" smtClean="0"/>
              <a:t>constitui</a:t>
            </a:r>
            <a:r>
              <a:rPr lang="en-US" dirty="0" smtClean="0"/>
              <a:t> </a:t>
            </a:r>
            <a:r>
              <a:rPr lang="en-US" dirty="0" err="1" smtClean="0"/>
              <a:t>uma</a:t>
            </a:r>
            <a:r>
              <a:rPr lang="en-US" dirty="0" smtClean="0"/>
              <a:t> </a:t>
            </a:r>
            <a:r>
              <a:rPr lang="en-US" dirty="0" err="1" smtClean="0"/>
              <a:t>validação</a:t>
            </a:r>
            <a:r>
              <a:rPr lang="en-US" dirty="0" smtClean="0"/>
              <a:t> e </a:t>
            </a:r>
            <a:r>
              <a:rPr lang="en-US" dirty="0" err="1" smtClean="0"/>
              <a:t>uma</a:t>
            </a:r>
            <a:r>
              <a:rPr lang="en-US" dirty="0" smtClean="0"/>
              <a:t> </a:t>
            </a:r>
            <a:r>
              <a:rPr lang="en-US" dirty="0" err="1" smtClean="0"/>
              <a:t>ampliação</a:t>
            </a:r>
            <a:r>
              <a:rPr lang="en-US" dirty="0" smtClean="0"/>
              <a:t> dos </a:t>
            </a:r>
            <a:r>
              <a:rPr lang="en-US" dirty="0" err="1" smtClean="0"/>
              <a:t>direitos</a:t>
            </a:r>
            <a:r>
              <a:rPr lang="en-US" dirty="0" smtClean="0"/>
              <a:t> </a:t>
            </a:r>
            <a:r>
              <a:rPr lang="en-US" dirty="0" err="1" smtClean="0"/>
              <a:t>humanos</a:t>
            </a:r>
            <a:r>
              <a:rPr lang="en-US" dirty="0" smtClean="0"/>
              <a:t> → </a:t>
            </a:r>
            <a:r>
              <a:rPr lang="en-US" dirty="0" err="1" smtClean="0"/>
              <a:t>deram</a:t>
            </a:r>
            <a:r>
              <a:rPr lang="en-US" dirty="0" smtClean="0"/>
              <a:t> </a:t>
            </a:r>
            <a:r>
              <a:rPr lang="en-US" dirty="0" err="1" smtClean="0"/>
              <a:t>consistência</a:t>
            </a:r>
            <a:r>
              <a:rPr lang="en-US" dirty="0" smtClean="0"/>
              <a:t> e </a:t>
            </a:r>
            <a:r>
              <a:rPr lang="en-US" dirty="0" err="1" smtClean="0"/>
              <a:t>conteúdo</a:t>
            </a:r>
            <a:r>
              <a:rPr lang="en-US" dirty="0" smtClean="0"/>
              <a:t> a </a:t>
            </a:r>
            <a:r>
              <a:rPr lang="en-US" dirty="0" err="1" smtClean="0"/>
              <a:t>palavras</a:t>
            </a:r>
            <a:r>
              <a:rPr lang="en-US" dirty="0" smtClean="0"/>
              <a:t> </a:t>
            </a:r>
            <a:r>
              <a:rPr lang="en-US" dirty="0" err="1" smtClean="0"/>
              <a:t>como</a:t>
            </a:r>
            <a:r>
              <a:rPr lang="en-US" dirty="0" smtClean="0"/>
              <a:t> </a:t>
            </a:r>
            <a:r>
              <a:rPr lang="en-US" dirty="0" err="1" smtClean="0"/>
              <a:t>liberdade</a:t>
            </a:r>
            <a:endParaRPr lang="en-US" dirty="0" smtClean="0"/>
          </a:p>
          <a:p>
            <a:r>
              <a:rPr lang="en-US" dirty="0" err="1" smtClean="0"/>
              <a:t>Direitos</a:t>
            </a:r>
            <a:r>
              <a:rPr lang="en-US" dirty="0" smtClean="0"/>
              <a:t> </a:t>
            </a:r>
            <a:r>
              <a:rPr lang="en-US" dirty="0" err="1" smtClean="0"/>
              <a:t>culturais</a:t>
            </a:r>
            <a:r>
              <a:rPr lang="en-US" dirty="0" smtClean="0"/>
              <a:t> </a:t>
            </a:r>
            <a:r>
              <a:rPr lang="en-US" dirty="0" err="1" smtClean="0"/>
              <a:t>são</a:t>
            </a:r>
            <a:r>
              <a:rPr lang="en-US" dirty="0" smtClean="0"/>
              <a:t> </a:t>
            </a:r>
            <a:r>
              <a:rPr lang="en-US" dirty="0" err="1" smtClean="0"/>
              <a:t>centrais</a:t>
            </a:r>
            <a:r>
              <a:rPr lang="en-US" dirty="0" smtClean="0"/>
              <a:t> à </a:t>
            </a:r>
            <a:r>
              <a:rPr lang="en-US" dirty="0" err="1" smtClean="0"/>
              <a:t>vida</a:t>
            </a:r>
            <a:r>
              <a:rPr lang="en-US" dirty="0" smtClean="0"/>
              <a:t> </a:t>
            </a:r>
            <a:r>
              <a:rPr lang="en-US" dirty="0" err="1" smtClean="0"/>
              <a:t>contemporânea</a:t>
            </a:r>
            <a:endParaRPr lang="en-US" dirty="0" smtClean="0"/>
          </a:p>
          <a:p>
            <a:r>
              <a:rPr lang="en-US" dirty="0" err="1" smtClean="0"/>
              <a:t>Respeito</a:t>
            </a:r>
            <a:r>
              <a:rPr lang="en-US" dirty="0" smtClean="0"/>
              <a:t> </a:t>
            </a:r>
            <a:r>
              <a:rPr lang="en-US" dirty="0" err="1" smtClean="0"/>
              <a:t>aos</a:t>
            </a:r>
            <a:r>
              <a:rPr lang="en-US" dirty="0" smtClean="0"/>
              <a:t> </a:t>
            </a:r>
            <a:r>
              <a:rPr lang="en-US" dirty="0" err="1" smtClean="0"/>
              <a:t>direitos</a:t>
            </a:r>
            <a:r>
              <a:rPr lang="en-US" dirty="0" smtClean="0"/>
              <a:t> </a:t>
            </a:r>
            <a:r>
              <a:rPr lang="en-US" dirty="0" err="1" smtClean="0"/>
              <a:t>humanos</a:t>
            </a:r>
            <a:r>
              <a:rPr lang="en-US" dirty="0" smtClean="0"/>
              <a:t> e, </a:t>
            </a:r>
            <a:r>
              <a:rPr lang="en-US" dirty="0" err="1" smtClean="0"/>
              <a:t>em</a:t>
            </a:r>
            <a:r>
              <a:rPr lang="en-US" dirty="0" smtClean="0"/>
              <a:t> particular, </a:t>
            </a:r>
            <a:r>
              <a:rPr lang="en-US" dirty="0" err="1" smtClean="0"/>
              <a:t>aos</a:t>
            </a:r>
            <a:r>
              <a:rPr lang="en-US" dirty="0" smtClean="0"/>
              <a:t> </a:t>
            </a:r>
            <a:r>
              <a:rPr lang="en-US" dirty="0" err="1" smtClean="0"/>
              <a:t>direitos</a:t>
            </a:r>
            <a:r>
              <a:rPr lang="en-US" dirty="0" smtClean="0"/>
              <a:t> </a:t>
            </a:r>
            <a:r>
              <a:rPr lang="en-US" dirty="0" err="1" smtClean="0"/>
              <a:t>culturais</a:t>
            </a:r>
            <a:r>
              <a:rPr lang="en-US" dirty="0" smtClean="0"/>
              <a:t>, </a:t>
            </a:r>
            <a:r>
              <a:rPr lang="en-US" dirty="0" err="1" smtClean="0"/>
              <a:t>cria</a:t>
            </a:r>
            <a:r>
              <a:rPr lang="en-US" dirty="0" smtClean="0"/>
              <a:t> um </a:t>
            </a:r>
            <a:r>
              <a:rPr lang="en-US" dirty="0" err="1" smtClean="0"/>
              <a:t>ambiente</a:t>
            </a:r>
            <a:r>
              <a:rPr lang="en-US" dirty="0" smtClean="0"/>
              <a:t> </a:t>
            </a:r>
            <a:r>
              <a:rPr lang="en-US" dirty="0" err="1" smtClean="0"/>
              <a:t>que</a:t>
            </a:r>
            <a:r>
              <a:rPr lang="en-US" dirty="0" smtClean="0"/>
              <a:t> </a:t>
            </a:r>
            <a:r>
              <a:rPr lang="en-US" dirty="0" err="1" smtClean="0"/>
              <a:t>permite</a:t>
            </a:r>
            <a:r>
              <a:rPr lang="en-US" dirty="0" smtClean="0"/>
              <a:t> e </a:t>
            </a:r>
            <a:r>
              <a:rPr lang="en-US" dirty="0" err="1" smtClean="0"/>
              <a:t>garante</a:t>
            </a:r>
            <a:r>
              <a:rPr lang="en-US" dirty="0" smtClean="0"/>
              <a:t> a </a:t>
            </a:r>
            <a:r>
              <a:rPr lang="en-US" dirty="0" err="1" smtClean="0"/>
              <a:t>diversidade</a:t>
            </a:r>
            <a:r>
              <a:rPr lang="en-US" dirty="0" smtClean="0"/>
              <a:t> cultural.</a:t>
            </a:r>
          </a:p>
          <a:p>
            <a:r>
              <a:rPr lang="en-US" dirty="0" smtClean="0"/>
              <a:t>São </a:t>
            </a:r>
            <a:r>
              <a:rPr lang="en-US" dirty="0" err="1" smtClean="0"/>
              <a:t>direitos</a:t>
            </a:r>
            <a:r>
              <a:rPr lang="en-US" dirty="0" smtClean="0"/>
              <a:t> </a:t>
            </a:r>
            <a:r>
              <a:rPr lang="en-US" dirty="0" err="1" smtClean="0"/>
              <a:t>assimétricos</a:t>
            </a:r>
            <a:r>
              <a:rPr lang="en-US" dirty="0" smtClean="0"/>
              <a:t>: o </a:t>
            </a:r>
            <a:r>
              <a:rPr lang="en-US" dirty="0" err="1" smtClean="0"/>
              <a:t>direito</a:t>
            </a:r>
            <a:r>
              <a:rPr lang="en-US" dirty="0" smtClean="0"/>
              <a:t> </a:t>
            </a:r>
            <a:r>
              <a:rPr lang="en-US" dirty="0" err="1" smtClean="0"/>
              <a:t>está</a:t>
            </a:r>
            <a:r>
              <a:rPr lang="en-US" dirty="0" smtClean="0"/>
              <a:t> </a:t>
            </a:r>
            <a:r>
              <a:rPr lang="en-US" dirty="0" err="1" smtClean="0"/>
              <a:t>claro</a:t>
            </a:r>
            <a:r>
              <a:rPr lang="en-US" dirty="0" smtClean="0"/>
              <a:t>, o </a:t>
            </a:r>
            <a:r>
              <a:rPr lang="en-US" dirty="0" err="1" smtClean="0"/>
              <a:t>dever</a:t>
            </a:r>
            <a:r>
              <a:rPr lang="en-US" dirty="0" smtClean="0"/>
              <a:t> </a:t>
            </a:r>
            <a:r>
              <a:rPr lang="en-US" dirty="0" err="1" smtClean="0"/>
              <a:t>nem</a:t>
            </a:r>
            <a:r>
              <a:rPr lang="en-US" dirty="0" smtClean="0"/>
              <a:t> </a:t>
            </a:r>
            <a:r>
              <a:rPr lang="en-US" dirty="0" err="1" smtClean="0"/>
              <a:t>tanto</a:t>
            </a:r>
            <a:r>
              <a:rPr lang="en-US" dirty="0" smtClean="0"/>
              <a:t>.</a:t>
            </a:r>
          </a:p>
        </p:txBody>
      </p:sp>
    </p:spTree>
    <p:extLst>
      <p:ext uri="{BB962C8B-B14F-4D97-AF65-F5344CB8AC3E}">
        <p14:creationId xmlns:p14="http://schemas.microsoft.com/office/powerpoint/2010/main" val="777496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pt-BR" dirty="0"/>
          </a:p>
        </p:txBody>
      </p:sp>
      <p:sp>
        <p:nvSpPr>
          <p:cNvPr id="3" name="Espaço Reservado para Conteúdo 2"/>
          <p:cNvSpPr>
            <a:spLocks noGrp="1"/>
          </p:cNvSpPr>
          <p:nvPr>
            <p:ph idx="1"/>
          </p:nvPr>
        </p:nvSpPr>
        <p:spPr/>
        <p:txBody>
          <a:bodyPr>
            <a:normAutofit/>
          </a:bodyPr>
          <a:lstStyle/>
          <a:p>
            <a:r>
              <a:rPr lang="pt-BR" dirty="0" smtClean="0"/>
              <a:t>Direitos culturais = direitos individuais com uma natureza coletiva (eu cultural se constrói em interação com os outros).</a:t>
            </a:r>
          </a:p>
          <a:p>
            <a:r>
              <a:rPr lang="pt-BR" dirty="0" smtClean="0"/>
              <a:t>A filosofia dos direitos culturais está associada a uma </a:t>
            </a:r>
            <a:r>
              <a:rPr lang="pt-BR" i="1" dirty="0" smtClean="0"/>
              <a:t>filosofia da vinculação </a:t>
            </a:r>
            <a:r>
              <a:rPr lang="pt-BR" dirty="0" smtClean="0"/>
              <a:t>entre a pessoa individual e seus ambientes culturais.</a:t>
            </a:r>
          </a:p>
          <a:p>
            <a:r>
              <a:rPr lang="pt-BR" dirty="0" smtClean="0"/>
              <a:t>Imprecisão = dificuldade em determinar a abrangência do conceito de ‘cultura’.</a:t>
            </a:r>
          </a:p>
          <a:p>
            <a:r>
              <a:rPr lang="pt-BR" dirty="0" smtClean="0"/>
              <a:t> Liberdade de escolha dos indivíduos é fundamental para que os bens e valores da cultura não submetam os indivíduos e sim aumentem sua liberdade.</a:t>
            </a:r>
          </a:p>
          <a:p>
            <a:endParaRPr lang="pt-BR" dirty="0" smtClean="0"/>
          </a:p>
          <a:p>
            <a:endParaRPr lang="pt-BR" dirty="0"/>
          </a:p>
        </p:txBody>
      </p:sp>
    </p:spTree>
    <p:extLst>
      <p:ext uri="{BB962C8B-B14F-4D97-AF65-F5344CB8AC3E}">
        <p14:creationId xmlns:p14="http://schemas.microsoft.com/office/powerpoint/2010/main" val="525844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pt-BR" dirty="0"/>
          </a:p>
        </p:txBody>
      </p:sp>
      <p:sp>
        <p:nvSpPr>
          <p:cNvPr id="3" name="Espaço Reservado para Conteúdo 2"/>
          <p:cNvSpPr>
            <a:spLocks noGrp="1"/>
          </p:cNvSpPr>
          <p:nvPr>
            <p:ph idx="1"/>
          </p:nvPr>
        </p:nvSpPr>
        <p:spPr/>
        <p:txBody>
          <a:bodyPr>
            <a:normAutofit/>
          </a:bodyPr>
          <a:lstStyle/>
          <a:p>
            <a:r>
              <a:rPr lang="pt-BR" dirty="0" smtClean="0"/>
              <a:t>O direito individual de não fazer alguma coisa em cultura deve prevalecer sobre uma construção moral coletiva.</a:t>
            </a:r>
          </a:p>
          <a:p>
            <a:r>
              <a:rPr lang="pt-BR" dirty="0" smtClean="0"/>
              <a:t>Todos têm o direito de contribuir para a criação da cultura, inclusive por meio da contestação das normas e valores.</a:t>
            </a:r>
          </a:p>
          <a:p>
            <a:r>
              <a:rPr lang="pt-BR" dirty="0" smtClean="0"/>
              <a:t>Ninguém pode invocar a </a:t>
            </a:r>
            <a:r>
              <a:rPr lang="pt-BR" dirty="0" smtClean="0">
                <a:solidFill>
                  <a:srgbClr val="FF0000"/>
                </a:solidFill>
              </a:rPr>
              <a:t>diversidade cultural </a:t>
            </a:r>
            <a:r>
              <a:rPr lang="pt-BR" dirty="0" smtClean="0"/>
              <a:t>para infringir os direitos humanos ou para limitar sua abrangência.</a:t>
            </a:r>
            <a:endParaRPr lang="pt-BR" dirty="0"/>
          </a:p>
        </p:txBody>
      </p:sp>
    </p:spTree>
    <p:extLst>
      <p:ext uri="{BB962C8B-B14F-4D97-AF65-F5344CB8AC3E}">
        <p14:creationId xmlns:p14="http://schemas.microsoft.com/office/powerpoint/2010/main" val="1721120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pt-BR" dirty="0" smtClean="0"/>
              <a:t>“Protegem o desenvolvimento e a expressão de várias visões de mundo e abrangem liberdades importantes relativas às questões de identidade”.</a:t>
            </a:r>
          </a:p>
          <a:p>
            <a:r>
              <a:rPr lang="pt-BR" dirty="0" smtClean="0"/>
              <a:t>Direito de não participar de uma entidade cultural, de ter identidades múltiplas e de mudá-las à vontade.</a:t>
            </a:r>
          </a:p>
          <a:p>
            <a:r>
              <a:rPr lang="pt-BR" dirty="0" smtClean="0"/>
              <a:t>Preservação do direito individual e não de uma determinada cultura</a:t>
            </a:r>
          </a:p>
          <a:p>
            <a:pPr marL="0" indent="0">
              <a:buNone/>
            </a:pPr>
            <a:endParaRPr lang="pt-BR" dirty="0" smtClean="0"/>
          </a:p>
          <a:p>
            <a:pPr>
              <a:buNone/>
            </a:pPr>
            <a:endParaRPr lang="pt-BR" dirty="0"/>
          </a:p>
        </p:txBody>
      </p:sp>
    </p:spTree>
    <p:extLst>
      <p:ext uri="{BB962C8B-B14F-4D97-AF65-F5344CB8AC3E}">
        <p14:creationId xmlns:p14="http://schemas.microsoft.com/office/powerpoint/2010/main" val="3315331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smtClean="0"/>
              <a:t>Os direitos culturais são um dos pilares da política cultural contemporânea.</a:t>
            </a:r>
          </a:p>
          <a:p>
            <a:pPr marL="0" indent="0">
              <a:buNone/>
            </a:pPr>
            <a:endParaRPr lang="pt-BR" dirty="0" smtClean="0"/>
          </a:p>
          <a:p>
            <a:r>
              <a:rPr lang="pt-BR" dirty="0" smtClean="0"/>
              <a:t>Sem cultura, não há ser humano, portanto não há vida humana. </a:t>
            </a:r>
            <a:r>
              <a:rPr lang="pt-BR" dirty="0" smtClean="0">
                <a:solidFill>
                  <a:srgbClr val="C00000"/>
                </a:solidFill>
              </a:rPr>
              <a:t>Afirmar os direitos culturais é afirmar a vida</a:t>
            </a:r>
            <a:r>
              <a:rPr lang="pt-BR" dirty="0"/>
              <a:t> </a:t>
            </a:r>
            <a:r>
              <a:rPr lang="pt-BR" dirty="0" smtClean="0"/>
              <a:t>– Teixeira Coelho.</a:t>
            </a:r>
          </a:p>
          <a:p>
            <a:endParaRPr lang="pt-BR" dirty="0" smtClean="0"/>
          </a:p>
          <a:p>
            <a:r>
              <a:rPr lang="pt-BR" dirty="0" smtClean="0"/>
              <a:t>Participar da vida cultural é o </a:t>
            </a:r>
            <a:r>
              <a:rPr lang="pt-BR" dirty="0" smtClean="0">
                <a:solidFill>
                  <a:srgbClr val="C00000"/>
                </a:solidFill>
              </a:rPr>
              <a:t>principal direito cultural </a:t>
            </a:r>
            <a:r>
              <a:rPr lang="pt-BR" dirty="0" smtClean="0"/>
              <a:t>– Teixeira Coelho.</a:t>
            </a:r>
          </a:p>
          <a:p>
            <a:endParaRPr lang="pt-BR" dirty="0"/>
          </a:p>
          <a:p>
            <a:r>
              <a:rPr lang="pt-BR" dirty="0" smtClean="0"/>
              <a:t>A vida cultural é um complexo de proposições e relações que dão pleno sentido </a:t>
            </a:r>
            <a:r>
              <a:rPr lang="pt-BR" smtClean="0"/>
              <a:t>à </a:t>
            </a:r>
            <a:r>
              <a:rPr lang="pt-BR" dirty="0" err="1"/>
              <a:t>l</a:t>
            </a:r>
            <a:r>
              <a:rPr lang="pt-BR" smtClean="0"/>
              <a:t>iberdade </a:t>
            </a:r>
            <a:r>
              <a:rPr lang="pt-BR" dirty="0" smtClean="0"/>
              <a:t>humana.</a:t>
            </a:r>
          </a:p>
          <a:p>
            <a:pPr marL="0" indent="0">
              <a:buNone/>
            </a:pPr>
            <a:endParaRPr lang="pt-BR" dirty="0" smtClean="0"/>
          </a:p>
          <a:p>
            <a:r>
              <a:rPr lang="pt-BR" dirty="0" smtClean="0"/>
              <a:t>As declarações de direitos atuam como faróis para a produção das normas jurídicas nos países que formam a comunidade internacional.</a:t>
            </a:r>
            <a:endParaRPr lang="pt-BR" dirty="0"/>
          </a:p>
        </p:txBody>
      </p:sp>
    </p:spTree>
    <p:extLst>
      <p:ext uri="{BB962C8B-B14F-4D97-AF65-F5344CB8AC3E}">
        <p14:creationId xmlns:p14="http://schemas.microsoft.com/office/powerpoint/2010/main" val="2398678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a:solidFill>
                  <a:srgbClr val="FF0000"/>
                </a:solidFill>
              </a:rPr>
              <a:t>O NOVO PAPEL DOS DIREITOS CULTURAIS </a:t>
            </a:r>
            <a:r>
              <a:rPr lang="pt-BR" sz="3200" dirty="0"/>
              <a:t>Entrevista com </a:t>
            </a:r>
            <a:r>
              <a:rPr lang="pt-BR" sz="3200" dirty="0" err="1"/>
              <a:t>Farida</a:t>
            </a:r>
            <a:r>
              <a:rPr lang="pt-BR" sz="3200" dirty="0"/>
              <a:t> </a:t>
            </a:r>
            <a:r>
              <a:rPr lang="pt-BR" sz="3200" dirty="0" err="1"/>
              <a:t>Shaheed</a:t>
            </a:r>
            <a:r>
              <a:rPr lang="pt-BR" sz="3200" dirty="0"/>
              <a:t>, da ONU</a:t>
            </a:r>
            <a:endParaRPr lang="pt-BR" sz="3200" dirty="0"/>
          </a:p>
        </p:txBody>
      </p:sp>
      <p:sp>
        <p:nvSpPr>
          <p:cNvPr id="3" name="Espaço Reservado para Conteúdo 2"/>
          <p:cNvSpPr>
            <a:spLocks noGrp="1"/>
          </p:cNvSpPr>
          <p:nvPr>
            <p:ph idx="1"/>
          </p:nvPr>
        </p:nvSpPr>
        <p:spPr/>
        <p:txBody>
          <a:bodyPr>
            <a:normAutofit fontScale="47500" lnSpcReduction="20000"/>
          </a:bodyPr>
          <a:lstStyle/>
          <a:p>
            <a:pPr marL="0" indent="0" algn="just">
              <a:buNone/>
            </a:pPr>
            <a:r>
              <a:rPr lang="pt-BR" sz="4000" dirty="0"/>
              <a:t>“Não se deve, portanto, tomar os direitos culturais coletivos para implicar a negação dos direitos culturais individuais: os indivíduos sempre gozam do seu direito, por exemplo, de participar ou não participar de uma ou de várias comunidades; de desenvolver livremente suas identidades múltiplas; e de ter acesso ao patrimônio cultural bem como ao de outros. Acredito ser imprescindível, nesse sentido, lembrar que os direitos culturais sempre incluem o direito de um indivíduo de recusar-se a participar de práticas normativas associadas a uma comunidade cultural específica à qual pertença e rejeitá-las. Os indivíduos devem sempre ter o direito de contribuir para a criação da cultura, inclusive por meio de contestação das normas e dos valores dominantes dentro das comunidades às quais escolheram pertencer e dos de outras comunidades. Além do mais, não devemos nos esquecer de que todas as identidades, inclusive as culturais, estão em constante desenvolvimento, que os indivíduos sempre se identificam com várias entidades coletivas simultaneamente e, também, que o fato de pertencer a um grupo em particular não implica necessariamente igualdade dentro daquele grupo. Algumas práticas que estão sendo defendidas como culturalmente justificadas podem impedir o acesso a direitos e benefícios assegurados pelos Estados e/ou podem ser discriminatórias com base em outros marcadores de identidade, como gênero, </a:t>
            </a:r>
            <a:r>
              <a:rPr lang="pt-BR" sz="4000" dirty="0" err="1"/>
              <a:t>etnicidade</a:t>
            </a:r>
            <a:r>
              <a:rPr lang="pt-BR" sz="4000" dirty="0"/>
              <a:t>, classe, condição migrante etc. Consequentemente, o direito de não participar de uma entidade cultural, o direito de ter identidades múltiplas e o direito de mudá-las à vontade são de vital importância.” (p.21)</a:t>
            </a:r>
          </a:p>
          <a:p>
            <a:endParaRPr lang="pt-BR" dirty="0" smtClean="0"/>
          </a:p>
          <a:p>
            <a:endParaRPr lang="pt-BR" dirty="0" smtClean="0"/>
          </a:p>
          <a:p>
            <a:pPr>
              <a:buNone/>
            </a:pPr>
            <a:endParaRPr lang="pt-BR" dirty="0"/>
          </a:p>
          <a:p>
            <a:pPr>
              <a:buNone/>
            </a:pPr>
            <a:endParaRPr lang="pt-BR" dirty="0" smtClean="0"/>
          </a:p>
        </p:txBody>
      </p:sp>
    </p:spTree>
    <p:extLst>
      <p:ext uri="{BB962C8B-B14F-4D97-AF65-F5344CB8AC3E}">
        <p14:creationId xmlns:p14="http://schemas.microsoft.com/office/powerpoint/2010/main" val="1768339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ideia de cultura</a:t>
            </a:r>
            <a:br>
              <a:rPr lang="pt-BR" dirty="0" smtClean="0"/>
            </a:br>
            <a:r>
              <a:rPr lang="pt-BR" sz="3600" dirty="0" smtClean="0">
                <a:solidFill>
                  <a:srgbClr val="C00000"/>
                </a:solidFill>
              </a:rPr>
              <a:t>Terry </a:t>
            </a:r>
            <a:r>
              <a:rPr lang="pt-BR" sz="3600" dirty="0" err="1" smtClean="0">
                <a:solidFill>
                  <a:srgbClr val="C00000"/>
                </a:solidFill>
              </a:rPr>
              <a:t>Eagleton</a:t>
            </a:r>
            <a:endParaRPr lang="pt-BR" sz="3600" dirty="0">
              <a:solidFill>
                <a:srgbClr val="C00000"/>
              </a:solidFill>
            </a:endParaRPr>
          </a:p>
        </p:txBody>
      </p:sp>
      <p:sp>
        <p:nvSpPr>
          <p:cNvPr id="3" name="Espaço Reservado para Conteúdo 2"/>
          <p:cNvSpPr>
            <a:spLocks noGrp="1"/>
          </p:cNvSpPr>
          <p:nvPr>
            <p:ph idx="1"/>
          </p:nvPr>
        </p:nvSpPr>
        <p:spPr/>
        <p:txBody>
          <a:bodyPr>
            <a:normAutofit lnSpcReduction="10000"/>
          </a:bodyPr>
          <a:lstStyle/>
          <a:p>
            <a:pPr marL="0" indent="0">
              <a:buNone/>
            </a:pPr>
            <a:r>
              <a:rPr lang="pt-BR" dirty="0" smtClean="0"/>
              <a:t>“Se cultura originalmente significa lavoura, cultivo agrícola, ela sugere tanto regulação como crescimento espontâneo. O cultural é o que podemos mudar, mas o material a ser alterado tem sua própria experiência autônoma, a qual lhe empresta algo da recalcitrância da natureza. Mas cultura é também uma questão de seguir regras, e isso também envolve uma interação entre o regulado e o não regulado. (...)</a:t>
            </a:r>
          </a:p>
          <a:p>
            <a:pPr marL="0" indent="0">
              <a:buNone/>
            </a:pPr>
            <a:r>
              <a:rPr lang="pt-BR" dirty="0" smtClean="0"/>
              <a:t>Regras, como culturas, não são nem puramente aleatórias nem rigidamente determinadas – o que quer dizer que ambas envolvem a ideia de liberdade. Alguém que estivesse inteiramente eximido de convenções culturais não seria mais livre do que alguém que </a:t>
            </a:r>
            <a:r>
              <a:rPr lang="pt-BR" smtClean="0"/>
              <a:t>fosse escravo delas” (p.13).</a:t>
            </a:r>
            <a:endParaRPr lang="pt-BR" dirty="0"/>
          </a:p>
        </p:txBody>
      </p:sp>
    </p:spTree>
    <p:extLst>
      <p:ext uri="{BB962C8B-B14F-4D97-AF65-F5344CB8AC3E}">
        <p14:creationId xmlns:p14="http://schemas.microsoft.com/office/powerpoint/2010/main" val="219378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en-US" dirty="0"/>
          </a:p>
        </p:txBody>
      </p:sp>
      <p:sp>
        <p:nvSpPr>
          <p:cNvPr id="3" name="Espaço Reservado para Conteúdo 2"/>
          <p:cNvSpPr>
            <a:spLocks noGrp="1"/>
          </p:cNvSpPr>
          <p:nvPr>
            <p:ph idx="1"/>
          </p:nvPr>
        </p:nvSpPr>
        <p:spPr/>
        <p:txBody>
          <a:bodyPr>
            <a:normAutofit/>
          </a:bodyPr>
          <a:lstStyle/>
          <a:p>
            <a:r>
              <a:rPr lang="en-US" dirty="0" smtClean="0"/>
              <a:t>Os </a:t>
            </a:r>
            <a:r>
              <a:rPr lang="en-US" dirty="0" err="1" smtClean="0"/>
              <a:t>direitos</a:t>
            </a:r>
            <a:r>
              <a:rPr lang="en-US" dirty="0" smtClean="0"/>
              <a:t> </a:t>
            </a:r>
            <a:r>
              <a:rPr lang="en-US" dirty="0" err="1" smtClean="0"/>
              <a:t>culturais</a:t>
            </a:r>
            <a:r>
              <a:rPr lang="en-US" dirty="0" smtClean="0"/>
              <a:t> </a:t>
            </a:r>
            <a:r>
              <a:rPr lang="en-US" dirty="0" err="1" smtClean="0"/>
              <a:t>indicam</a:t>
            </a:r>
            <a:r>
              <a:rPr lang="en-US" dirty="0" smtClean="0"/>
              <a:t> </a:t>
            </a:r>
            <a:r>
              <a:rPr lang="en-US" dirty="0" err="1" smtClean="0"/>
              <a:t>que</a:t>
            </a:r>
            <a:r>
              <a:rPr lang="en-US" dirty="0" smtClean="0"/>
              <a:t> </a:t>
            </a:r>
            <a:r>
              <a:rPr lang="en-US" dirty="0" err="1" smtClean="0"/>
              <a:t>cada</a:t>
            </a:r>
            <a:r>
              <a:rPr lang="en-US" dirty="0" smtClean="0"/>
              <a:t> </a:t>
            </a:r>
            <a:r>
              <a:rPr lang="en-US" dirty="0" err="1" smtClean="0"/>
              <a:t>indivíduo</a:t>
            </a:r>
            <a:r>
              <a:rPr lang="en-US" dirty="0" smtClean="0"/>
              <a:t> tem </a:t>
            </a:r>
            <a:r>
              <a:rPr lang="en-US" dirty="0" err="1" smtClean="0"/>
              <a:t>capacidade</a:t>
            </a:r>
            <a:r>
              <a:rPr lang="en-US" dirty="0" smtClean="0"/>
              <a:t> de </a:t>
            </a:r>
            <a:r>
              <a:rPr lang="en-US" dirty="0" err="1" smtClean="0"/>
              <a:t>produzir</a:t>
            </a:r>
            <a:r>
              <a:rPr lang="en-US" dirty="0" smtClean="0"/>
              <a:t> </a:t>
            </a:r>
            <a:r>
              <a:rPr lang="en-US" dirty="0" err="1" smtClean="0"/>
              <a:t>conhecimento</a:t>
            </a:r>
            <a:r>
              <a:rPr lang="en-US" dirty="0" smtClean="0"/>
              <a:t> e </a:t>
            </a:r>
            <a:r>
              <a:rPr lang="en-US" dirty="0" err="1" smtClean="0"/>
              <a:t>cultura</a:t>
            </a:r>
            <a:r>
              <a:rPr lang="en-US" dirty="0" smtClean="0"/>
              <a:t> e </a:t>
            </a:r>
            <a:r>
              <a:rPr lang="en-US" dirty="0" err="1" smtClean="0"/>
              <a:t>também</a:t>
            </a:r>
            <a:r>
              <a:rPr lang="en-US" dirty="0" smtClean="0"/>
              <a:t> deles </a:t>
            </a:r>
            <a:r>
              <a:rPr lang="en-US" dirty="0" err="1" smtClean="0"/>
              <a:t>fruir</a:t>
            </a:r>
            <a:r>
              <a:rPr lang="en-US" dirty="0" smtClean="0"/>
              <a:t>. </a:t>
            </a:r>
            <a:r>
              <a:rPr lang="en-US" dirty="0" err="1" smtClean="0"/>
              <a:t>Não</a:t>
            </a:r>
            <a:r>
              <a:rPr lang="en-US" dirty="0" smtClean="0"/>
              <a:t> se </a:t>
            </a:r>
            <a:r>
              <a:rPr lang="en-US" dirty="0" err="1" smtClean="0"/>
              <a:t>trata</a:t>
            </a:r>
            <a:r>
              <a:rPr lang="en-US" dirty="0" smtClean="0"/>
              <a:t> de </a:t>
            </a:r>
            <a:r>
              <a:rPr lang="en-US" dirty="0" err="1" smtClean="0"/>
              <a:t>proporcionar</a:t>
            </a:r>
            <a:r>
              <a:rPr lang="en-US" dirty="0" smtClean="0"/>
              <a:t> </a:t>
            </a:r>
            <a:r>
              <a:rPr lang="en-US" dirty="0" err="1" smtClean="0"/>
              <a:t>acesso</a:t>
            </a:r>
            <a:r>
              <a:rPr lang="en-US" dirty="0" smtClean="0"/>
              <a:t> à </a:t>
            </a:r>
            <a:r>
              <a:rPr lang="en-US" dirty="0" err="1" smtClean="0"/>
              <a:t>cultura</a:t>
            </a:r>
            <a:r>
              <a:rPr lang="en-US" dirty="0" smtClean="0"/>
              <a:t>.</a:t>
            </a:r>
          </a:p>
          <a:p>
            <a:endParaRPr lang="en-US" dirty="0" smtClean="0"/>
          </a:p>
        </p:txBody>
      </p:sp>
    </p:spTree>
    <p:extLst>
      <p:ext uri="{BB962C8B-B14F-4D97-AF65-F5344CB8AC3E}">
        <p14:creationId xmlns:p14="http://schemas.microsoft.com/office/powerpoint/2010/main" val="3119815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err="1" smtClean="0"/>
              <a:t>Desafios</a:t>
            </a:r>
            <a:r>
              <a:rPr lang="en-US" dirty="0" smtClean="0"/>
              <a:t> politicos da </a:t>
            </a:r>
            <a:r>
              <a:rPr lang="en-US" dirty="0" err="1" smtClean="0"/>
              <a:t>diversidade</a:t>
            </a:r>
            <a:r>
              <a:rPr lang="en-US" dirty="0" smtClean="0">
                <a:solidFill>
                  <a:srgbClr val="FF0000"/>
                </a:solidFill>
              </a:rPr>
              <a:t/>
            </a:r>
            <a:br>
              <a:rPr lang="en-US" dirty="0" smtClean="0">
                <a:solidFill>
                  <a:srgbClr val="FF0000"/>
                </a:solidFill>
              </a:rPr>
            </a:br>
            <a:r>
              <a:rPr lang="en-US" dirty="0" err="1" smtClean="0">
                <a:solidFill>
                  <a:srgbClr val="FF0000"/>
                </a:solidFill>
              </a:rPr>
              <a:t>Jesús</a:t>
            </a:r>
            <a:r>
              <a:rPr lang="en-US" dirty="0" smtClean="0">
                <a:solidFill>
                  <a:srgbClr val="FF0000"/>
                </a:solidFill>
              </a:rPr>
              <a:t> Martín-</a:t>
            </a:r>
            <a:r>
              <a:rPr lang="en-US" dirty="0" err="1" smtClean="0">
                <a:solidFill>
                  <a:srgbClr val="FF0000"/>
                </a:solidFill>
              </a:rPr>
              <a:t>Barbero</a:t>
            </a:r>
            <a:endParaRPr lang="en-US" dirty="0">
              <a:solidFill>
                <a:srgbClr val="FF0000"/>
              </a:solidFill>
            </a:endParaRPr>
          </a:p>
        </p:txBody>
      </p:sp>
      <p:sp>
        <p:nvSpPr>
          <p:cNvPr id="3" name="Espaço Reservado para Conteúdo 2"/>
          <p:cNvSpPr>
            <a:spLocks noGrp="1"/>
          </p:cNvSpPr>
          <p:nvPr>
            <p:ph idx="1"/>
          </p:nvPr>
        </p:nvSpPr>
        <p:spPr/>
        <p:txBody>
          <a:bodyPr>
            <a:normAutofit/>
          </a:bodyPr>
          <a:lstStyle/>
          <a:p>
            <a:pPr marL="0" indent="0">
              <a:buNone/>
            </a:pPr>
            <a:r>
              <a:rPr lang="en-US" dirty="0" err="1" smtClean="0"/>
              <a:t>Diversidade</a:t>
            </a:r>
            <a:r>
              <a:rPr lang="en-US" dirty="0" smtClean="0"/>
              <a:t> </a:t>
            </a:r>
            <a:r>
              <a:rPr lang="en-US" dirty="0" err="1" smtClean="0"/>
              <a:t>deixou</a:t>
            </a:r>
            <a:r>
              <a:rPr lang="en-US" dirty="0" smtClean="0"/>
              <a:t> de </a:t>
            </a:r>
            <a:r>
              <a:rPr lang="en-US" dirty="0" err="1" smtClean="0"/>
              <a:t>significar</a:t>
            </a:r>
            <a:r>
              <a:rPr lang="en-US" dirty="0" smtClean="0"/>
              <a:t> a </a:t>
            </a:r>
            <a:r>
              <a:rPr lang="en-US" dirty="0" err="1" smtClean="0"/>
              <a:t>mera</a:t>
            </a:r>
            <a:r>
              <a:rPr lang="en-US" dirty="0" smtClean="0"/>
              <a:t> </a:t>
            </a:r>
            <a:r>
              <a:rPr lang="en-US" dirty="0" err="1" smtClean="0"/>
              <a:t>afirmação</a:t>
            </a:r>
            <a:r>
              <a:rPr lang="en-US" dirty="0" smtClean="0"/>
              <a:t> </a:t>
            </a:r>
            <a:r>
              <a:rPr lang="en-US" dirty="0" err="1" smtClean="0"/>
              <a:t>da</a:t>
            </a:r>
            <a:r>
              <a:rPr lang="en-US" dirty="0" smtClean="0"/>
              <a:t> “</a:t>
            </a:r>
            <a:r>
              <a:rPr lang="en-US" dirty="0" err="1" smtClean="0"/>
              <a:t>pluralidade</a:t>
            </a:r>
            <a:r>
              <a:rPr lang="en-US" dirty="0" smtClean="0"/>
              <a:t>” </a:t>
            </a:r>
            <a:r>
              <a:rPr lang="en-US" dirty="0" err="1" smtClean="0"/>
              <a:t>para</a:t>
            </a:r>
            <a:r>
              <a:rPr lang="en-US" dirty="0" smtClean="0"/>
              <a:t> </a:t>
            </a:r>
            <a:r>
              <a:rPr lang="en-US" dirty="0" err="1" smtClean="0"/>
              <a:t>passar</a:t>
            </a:r>
            <a:r>
              <a:rPr lang="en-US" dirty="0" smtClean="0"/>
              <a:t> a </a:t>
            </a:r>
            <a:r>
              <a:rPr lang="en-US" dirty="0" err="1" smtClean="0"/>
              <a:t>significar</a:t>
            </a:r>
            <a:r>
              <a:rPr lang="en-US" dirty="0" smtClean="0"/>
              <a:t> </a:t>
            </a:r>
            <a:r>
              <a:rPr lang="en-US" dirty="0" err="1" smtClean="0"/>
              <a:t>ao</a:t>
            </a:r>
            <a:r>
              <a:rPr lang="en-US" dirty="0" smtClean="0"/>
              <a:t> </a:t>
            </a:r>
            <a:r>
              <a:rPr lang="en-US" dirty="0" err="1" smtClean="0"/>
              <a:t>mesmo</a:t>
            </a:r>
            <a:r>
              <a:rPr lang="en-US" dirty="0" smtClean="0"/>
              <a:t> tempo </a:t>
            </a:r>
            <a:r>
              <a:rPr lang="en-US" dirty="0" smtClean="0">
                <a:solidFill>
                  <a:srgbClr val="FF0000"/>
                </a:solidFill>
              </a:rPr>
              <a:t>‘</a:t>
            </a:r>
            <a:r>
              <a:rPr lang="en-US" dirty="0" err="1" smtClean="0">
                <a:solidFill>
                  <a:srgbClr val="FF0000"/>
                </a:solidFill>
              </a:rPr>
              <a:t>alteridade</a:t>
            </a:r>
            <a:r>
              <a:rPr lang="en-US" dirty="0" smtClean="0">
                <a:solidFill>
                  <a:srgbClr val="FF0000"/>
                </a:solidFill>
              </a:rPr>
              <a:t>’ e </a:t>
            </a:r>
            <a:r>
              <a:rPr lang="en-US" dirty="0" err="1" smtClean="0">
                <a:solidFill>
                  <a:srgbClr val="FF0000"/>
                </a:solidFill>
              </a:rPr>
              <a:t>interculturalidade</a:t>
            </a:r>
            <a:r>
              <a:rPr lang="en-US" dirty="0" smtClean="0"/>
              <a:t>. A </a:t>
            </a:r>
            <a:r>
              <a:rPr lang="en-US" dirty="0" err="1" smtClean="0"/>
              <a:t>alteridade</a:t>
            </a:r>
            <a:r>
              <a:rPr lang="en-US" dirty="0" smtClean="0"/>
              <a:t> </a:t>
            </a:r>
            <a:r>
              <a:rPr lang="en-US" dirty="0" err="1" smtClean="0"/>
              <a:t>indica</a:t>
            </a:r>
            <a:r>
              <a:rPr lang="en-US" dirty="0" smtClean="0"/>
              <a:t> agora o </a:t>
            </a:r>
            <a:r>
              <a:rPr lang="en-US" dirty="0" err="1" smtClean="0"/>
              <a:t>claro</a:t>
            </a:r>
            <a:r>
              <a:rPr lang="en-US" dirty="0" smtClean="0"/>
              <a:t> </a:t>
            </a:r>
            <a:r>
              <a:rPr lang="en-US" dirty="0" err="1" smtClean="0"/>
              <a:t>desafio</a:t>
            </a:r>
            <a:r>
              <a:rPr lang="en-US" dirty="0" smtClean="0"/>
              <a:t> das </a:t>
            </a:r>
            <a:r>
              <a:rPr lang="en-US" dirty="0" err="1" smtClean="0"/>
              <a:t>culturas</a:t>
            </a:r>
            <a:r>
              <a:rPr lang="en-US" dirty="0" smtClean="0"/>
              <a:t> </a:t>
            </a:r>
            <a:r>
              <a:rPr lang="en-US" dirty="0" err="1" smtClean="0"/>
              <a:t>diferentes</a:t>
            </a:r>
            <a:r>
              <a:rPr lang="en-US" dirty="0" smtClean="0"/>
              <a:t> </a:t>
            </a:r>
            <a:r>
              <a:rPr lang="en-US" dirty="0" err="1" smtClean="0"/>
              <a:t>da</a:t>
            </a:r>
            <a:r>
              <a:rPr lang="en-US" dirty="0" smtClean="0"/>
              <a:t> </a:t>
            </a:r>
            <a:r>
              <a:rPr lang="en-US" dirty="0" err="1" smtClean="0"/>
              <a:t>hegemônica</a:t>
            </a:r>
            <a:r>
              <a:rPr lang="en-US" dirty="0" smtClean="0"/>
              <a:t>: do </a:t>
            </a:r>
            <a:r>
              <a:rPr lang="en-US" dirty="0" err="1" smtClean="0"/>
              <a:t>Oriente</a:t>
            </a:r>
            <a:r>
              <a:rPr lang="en-US" dirty="0" smtClean="0"/>
              <a:t> </a:t>
            </a:r>
            <a:r>
              <a:rPr lang="en-US" dirty="0" err="1" smtClean="0"/>
              <a:t>ao</a:t>
            </a:r>
            <a:r>
              <a:rPr lang="en-US" dirty="0" smtClean="0"/>
              <a:t> </a:t>
            </a:r>
            <a:r>
              <a:rPr lang="en-US" dirty="0" err="1" smtClean="0"/>
              <a:t>Ocidente</a:t>
            </a:r>
            <a:r>
              <a:rPr lang="en-US" dirty="0" smtClean="0"/>
              <a:t>, do </a:t>
            </a:r>
            <a:r>
              <a:rPr lang="en-US" dirty="0" err="1" smtClean="0"/>
              <a:t>islã</a:t>
            </a:r>
            <a:r>
              <a:rPr lang="en-US" dirty="0" smtClean="0"/>
              <a:t> </a:t>
            </a:r>
            <a:r>
              <a:rPr lang="en-US" dirty="0" err="1" smtClean="0"/>
              <a:t>ao</a:t>
            </a:r>
            <a:r>
              <a:rPr lang="en-US" dirty="0" smtClean="0"/>
              <a:t> </a:t>
            </a:r>
            <a:r>
              <a:rPr lang="en-US" dirty="0" err="1" smtClean="0"/>
              <a:t>cristianismo</a:t>
            </a:r>
            <a:r>
              <a:rPr lang="en-US" dirty="0" smtClean="0"/>
              <a:t>, das </a:t>
            </a:r>
            <a:r>
              <a:rPr lang="en-US" dirty="0" err="1" smtClean="0"/>
              <a:t>étnicas</a:t>
            </a:r>
            <a:r>
              <a:rPr lang="en-US" dirty="0" smtClean="0"/>
              <a:t> e </a:t>
            </a:r>
            <a:r>
              <a:rPr lang="en-US" dirty="0" err="1" smtClean="0"/>
              <a:t>locais</a:t>
            </a:r>
            <a:r>
              <a:rPr lang="en-US" dirty="0" smtClean="0"/>
              <a:t> </a:t>
            </a:r>
            <a:r>
              <a:rPr lang="en-US" dirty="0" err="1" smtClean="0"/>
              <a:t>às</a:t>
            </a:r>
            <a:r>
              <a:rPr lang="en-US" dirty="0" smtClean="0"/>
              <a:t> </a:t>
            </a:r>
            <a:r>
              <a:rPr lang="en-US" dirty="0" err="1" smtClean="0"/>
              <a:t>nacionais</a:t>
            </a:r>
            <a:r>
              <a:rPr lang="en-US" dirty="0" smtClean="0"/>
              <a:t>. </a:t>
            </a:r>
            <a:r>
              <a:rPr lang="en-US" dirty="0" err="1" smtClean="0"/>
              <a:t>Em</a:t>
            </a:r>
            <a:r>
              <a:rPr lang="en-US" dirty="0" smtClean="0"/>
              <a:t> </a:t>
            </a:r>
            <a:r>
              <a:rPr lang="en-US" dirty="0" err="1" smtClean="0"/>
              <a:t>segundo</a:t>
            </a:r>
            <a:r>
              <a:rPr lang="en-US" dirty="0" smtClean="0"/>
              <a:t> </a:t>
            </a:r>
            <a:r>
              <a:rPr lang="en-US" dirty="0" err="1" smtClean="0"/>
              <a:t>lugar</a:t>
            </a:r>
            <a:r>
              <a:rPr lang="en-US" dirty="0" smtClean="0"/>
              <a:t>, a </a:t>
            </a:r>
            <a:r>
              <a:rPr lang="en-US" dirty="0" err="1" smtClean="0"/>
              <a:t>alteridade</a:t>
            </a:r>
            <a:r>
              <a:rPr lang="en-US" dirty="0" smtClean="0"/>
              <a:t> </a:t>
            </a:r>
            <a:r>
              <a:rPr lang="en-US" dirty="0" err="1" smtClean="0"/>
              <a:t>evidencia</a:t>
            </a:r>
            <a:r>
              <a:rPr lang="en-US" dirty="0" smtClean="0"/>
              <a:t> </a:t>
            </a:r>
            <a:r>
              <a:rPr lang="en-US" dirty="0" err="1" smtClean="0"/>
              <a:t>que</a:t>
            </a:r>
            <a:r>
              <a:rPr lang="en-US" dirty="0" smtClean="0"/>
              <a:t> </a:t>
            </a:r>
            <a:r>
              <a:rPr lang="en-US" dirty="0" err="1" smtClean="0"/>
              <a:t>não</a:t>
            </a:r>
            <a:r>
              <a:rPr lang="en-US" dirty="0" smtClean="0"/>
              <a:t> </a:t>
            </a:r>
            <a:r>
              <a:rPr lang="en-US" dirty="0" err="1" smtClean="0"/>
              <a:t>pode</a:t>
            </a:r>
            <a:r>
              <a:rPr lang="en-US" dirty="0" smtClean="0"/>
              <a:t> </a:t>
            </a:r>
            <a:r>
              <a:rPr lang="en-US" dirty="0" err="1" smtClean="0"/>
              <a:t>haver</a:t>
            </a:r>
            <a:r>
              <a:rPr lang="en-US" dirty="0" smtClean="0"/>
              <a:t> </a:t>
            </a:r>
            <a:r>
              <a:rPr lang="en-US" dirty="0" err="1" smtClean="0"/>
              <a:t>uma</a:t>
            </a:r>
            <a:r>
              <a:rPr lang="en-US" dirty="0" smtClean="0"/>
              <a:t> </a:t>
            </a:r>
            <a:r>
              <a:rPr lang="en-US" dirty="0" err="1" smtClean="0"/>
              <a:t>relação</a:t>
            </a:r>
            <a:r>
              <a:rPr lang="en-US" dirty="0" smtClean="0"/>
              <a:t> </a:t>
            </a:r>
            <a:r>
              <a:rPr lang="en-US" dirty="0" err="1" smtClean="0"/>
              <a:t>profunda</a:t>
            </a:r>
            <a:r>
              <a:rPr lang="en-US" dirty="0" smtClean="0"/>
              <a:t> entre </a:t>
            </a:r>
            <a:r>
              <a:rPr lang="en-US" dirty="0" err="1" smtClean="0"/>
              <a:t>culturas</a:t>
            </a:r>
            <a:r>
              <a:rPr lang="en-US" dirty="0" smtClean="0"/>
              <a:t> </a:t>
            </a:r>
            <a:r>
              <a:rPr lang="en-US" dirty="0" err="1" smtClean="0"/>
              <a:t>sem</a:t>
            </a:r>
            <a:r>
              <a:rPr lang="en-US" dirty="0" smtClean="0"/>
              <a:t> </a:t>
            </a:r>
            <a:r>
              <a:rPr lang="en-US" dirty="0" err="1" smtClean="0"/>
              <a:t>que</a:t>
            </a:r>
            <a:r>
              <a:rPr lang="en-US" dirty="0" smtClean="0"/>
              <a:t> </a:t>
            </a:r>
            <a:r>
              <a:rPr lang="en-US" dirty="0" err="1" smtClean="0"/>
              <a:t>ocorram</a:t>
            </a:r>
            <a:r>
              <a:rPr lang="en-US" dirty="0" smtClean="0"/>
              <a:t> </a:t>
            </a:r>
            <a:r>
              <a:rPr lang="en-US" dirty="0" err="1" smtClean="0"/>
              <a:t>conflitos</a:t>
            </a:r>
            <a:r>
              <a:rPr lang="en-US" dirty="0" smtClean="0"/>
              <a:t> </a:t>
            </a:r>
            <a:r>
              <a:rPr lang="en-US" dirty="0" err="1" smtClean="0"/>
              <a:t>em</a:t>
            </a:r>
            <a:r>
              <a:rPr lang="en-US" dirty="0" smtClean="0"/>
              <a:t> </a:t>
            </a:r>
            <a:r>
              <a:rPr lang="en-US" dirty="0" err="1" smtClean="0"/>
              <a:t>sua</a:t>
            </a:r>
            <a:r>
              <a:rPr lang="en-US" dirty="0" smtClean="0"/>
              <a:t> </a:t>
            </a:r>
            <a:r>
              <a:rPr lang="en-US" dirty="0" err="1" smtClean="0"/>
              <a:t>dinâmica</a:t>
            </a:r>
            <a:r>
              <a:rPr lang="en-US" dirty="0" smtClean="0"/>
              <a:t>. ‘</a:t>
            </a:r>
            <a:r>
              <a:rPr lang="en-US" dirty="0" err="1" smtClean="0"/>
              <a:t>Reconhecer</a:t>
            </a:r>
            <a:r>
              <a:rPr lang="en-US" dirty="0" smtClean="0"/>
              <a:t>’ as </a:t>
            </a:r>
            <a:r>
              <a:rPr lang="en-US" dirty="0" err="1" smtClean="0"/>
              <a:t>demais</a:t>
            </a:r>
            <a:r>
              <a:rPr lang="en-US" dirty="0" smtClean="0"/>
              <a:t> </a:t>
            </a:r>
            <a:r>
              <a:rPr lang="en-US" dirty="0" err="1" smtClean="0"/>
              <a:t>culturas</a:t>
            </a:r>
            <a:r>
              <a:rPr lang="en-US" dirty="0" smtClean="0"/>
              <a:t> é </a:t>
            </a:r>
            <a:r>
              <a:rPr lang="en-US" dirty="0" err="1" smtClean="0"/>
              <a:t>impossível</a:t>
            </a:r>
            <a:r>
              <a:rPr lang="en-US" dirty="0" smtClean="0"/>
              <a:t> </a:t>
            </a:r>
            <a:r>
              <a:rPr lang="en-US" dirty="0" err="1" smtClean="0"/>
              <a:t>sem</a:t>
            </a:r>
            <a:r>
              <a:rPr lang="en-US" dirty="0" smtClean="0"/>
              <a:t> </a:t>
            </a:r>
            <a:r>
              <a:rPr lang="en-US" dirty="0" err="1" smtClean="0"/>
              <a:t>assumir</a:t>
            </a:r>
            <a:r>
              <a:rPr lang="en-US" dirty="0" smtClean="0"/>
              <a:t> o </a:t>
            </a:r>
            <a:r>
              <a:rPr lang="en-US" dirty="0" err="1" smtClean="0"/>
              <a:t>profundo</a:t>
            </a:r>
            <a:r>
              <a:rPr lang="en-US" dirty="0" smtClean="0"/>
              <a:t> </a:t>
            </a:r>
            <a:r>
              <a:rPr lang="en-US" dirty="0" err="1" smtClean="0"/>
              <a:t>vínculo</a:t>
            </a:r>
            <a:r>
              <a:rPr lang="en-US" dirty="0" smtClean="0"/>
              <a:t> </a:t>
            </a:r>
            <a:r>
              <a:rPr lang="en-US" dirty="0" err="1" smtClean="0"/>
              <a:t>da</a:t>
            </a:r>
            <a:r>
              <a:rPr lang="en-US" dirty="0" smtClean="0"/>
              <a:t> ‘</a:t>
            </a:r>
            <a:r>
              <a:rPr lang="en-US" dirty="0" err="1" smtClean="0"/>
              <a:t>diferença</a:t>
            </a:r>
            <a:r>
              <a:rPr lang="en-US" dirty="0" smtClean="0"/>
              <a:t>’ com a </a:t>
            </a:r>
            <a:r>
              <a:rPr lang="en-US" dirty="0" err="1" smtClean="0"/>
              <a:t>desigualdade</a:t>
            </a:r>
            <a:r>
              <a:rPr lang="en-US" dirty="0" smtClean="0"/>
              <a:t> social e a </a:t>
            </a:r>
            <a:r>
              <a:rPr lang="en-US" dirty="0" err="1" smtClean="0"/>
              <a:t>discriminação</a:t>
            </a:r>
            <a:r>
              <a:rPr lang="en-US" dirty="0" smtClean="0"/>
              <a:t> </a:t>
            </a:r>
            <a:r>
              <a:rPr lang="en-US" dirty="0" err="1" smtClean="0"/>
              <a:t>política</a:t>
            </a:r>
            <a:r>
              <a:rPr lang="en-US" dirty="0" smtClean="0"/>
              <a:t>, </a:t>
            </a:r>
            <a:r>
              <a:rPr lang="en-US" dirty="0" err="1" smtClean="0"/>
              <a:t>ou</a:t>
            </a:r>
            <a:r>
              <a:rPr lang="en-US" dirty="0" smtClean="0"/>
              <a:t> </a:t>
            </a:r>
            <a:r>
              <a:rPr lang="en-US" dirty="0" err="1" smtClean="0"/>
              <a:t>seja</a:t>
            </a:r>
            <a:r>
              <a:rPr lang="en-US" dirty="0" smtClean="0"/>
              <a:t>, </a:t>
            </a:r>
            <a:r>
              <a:rPr lang="en-US" dirty="0" err="1" smtClean="0"/>
              <a:t>colocando</a:t>
            </a:r>
            <a:r>
              <a:rPr lang="en-US" dirty="0" smtClean="0"/>
              <a:t> </a:t>
            </a:r>
            <a:r>
              <a:rPr lang="en-US" dirty="0" err="1" smtClean="0"/>
              <a:t>em</a:t>
            </a:r>
            <a:r>
              <a:rPr lang="en-US" dirty="0" smtClean="0"/>
              <a:t> </a:t>
            </a:r>
            <a:r>
              <a:rPr lang="en-US" dirty="0" err="1" smtClean="0"/>
              <a:t>primeiro</a:t>
            </a:r>
            <a:r>
              <a:rPr lang="en-US" dirty="0" smtClean="0"/>
              <a:t> </a:t>
            </a:r>
            <a:r>
              <a:rPr lang="en-US" dirty="0" err="1" smtClean="0"/>
              <a:t>plano</a:t>
            </a:r>
            <a:r>
              <a:rPr lang="en-US" dirty="0" smtClean="0"/>
              <a:t> a </a:t>
            </a:r>
            <a:r>
              <a:rPr lang="en-US" dirty="0" err="1" smtClean="0"/>
              <a:t>indispensável</a:t>
            </a:r>
            <a:r>
              <a:rPr lang="en-US" dirty="0" smtClean="0"/>
              <a:t> </a:t>
            </a:r>
            <a:r>
              <a:rPr lang="en-US" dirty="0" err="1" smtClean="0"/>
              <a:t>ligação</a:t>
            </a:r>
            <a:r>
              <a:rPr lang="en-US" dirty="0" smtClean="0"/>
              <a:t> entre </a:t>
            </a:r>
            <a:r>
              <a:rPr lang="en-US" dirty="0" err="1" smtClean="0"/>
              <a:t>direitos</a:t>
            </a:r>
            <a:r>
              <a:rPr lang="en-US" dirty="0" smtClean="0"/>
              <a:t> </a:t>
            </a:r>
            <a:r>
              <a:rPr lang="en-US" dirty="0" err="1" smtClean="0"/>
              <a:t>culturais</a:t>
            </a:r>
            <a:r>
              <a:rPr lang="en-US" dirty="0" smtClean="0"/>
              <a:t> e </a:t>
            </a:r>
            <a:r>
              <a:rPr lang="en-US" dirty="0" err="1" smtClean="0"/>
              <a:t>sociais</a:t>
            </a:r>
            <a:r>
              <a:rPr lang="en-US" dirty="0" smtClean="0"/>
              <a:t>.</a:t>
            </a:r>
            <a:endParaRPr lang="en-US" dirty="0"/>
          </a:p>
        </p:txBody>
      </p:sp>
    </p:spTree>
    <p:extLst>
      <p:ext uri="{BB962C8B-B14F-4D97-AF65-F5344CB8AC3E}">
        <p14:creationId xmlns:p14="http://schemas.microsoft.com/office/powerpoint/2010/main" val="3622028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Patrice </a:t>
            </a:r>
            <a:r>
              <a:rPr lang="pt-BR" dirty="0" smtClean="0"/>
              <a:t>Meyer-</a:t>
            </a:r>
            <a:r>
              <a:rPr lang="pt-BR" dirty="0" err="1" smtClean="0"/>
              <a:t>Bisch</a:t>
            </a:r>
            <a:r>
              <a:rPr lang="pt-BR" dirty="0" smtClean="0"/>
              <a:t> e </a:t>
            </a:r>
            <a:r>
              <a:rPr lang="pt-BR" dirty="0" err="1" smtClean="0"/>
              <a:t>Alfons</a:t>
            </a:r>
            <a:r>
              <a:rPr lang="pt-BR" dirty="0" smtClean="0"/>
              <a:t> </a:t>
            </a:r>
            <a:r>
              <a:rPr lang="pt-BR" dirty="0" err="1" smtClean="0"/>
              <a:t>Martinell</a:t>
            </a:r>
            <a:endParaRPr lang="pt-BR" dirty="0"/>
          </a:p>
        </p:txBody>
      </p:sp>
      <p:sp>
        <p:nvSpPr>
          <p:cNvPr id="3" name="Espaço Reservado para Conteúdo 2"/>
          <p:cNvSpPr>
            <a:spLocks noGrp="1"/>
          </p:cNvSpPr>
          <p:nvPr>
            <p:ph idx="1"/>
          </p:nvPr>
        </p:nvSpPr>
        <p:spPr/>
        <p:txBody>
          <a:bodyPr/>
          <a:lstStyle/>
          <a:p>
            <a:pPr marL="0" indent="0">
              <a:buNone/>
            </a:pPr>
            <a:r>
              <a:rPr lang="pt-BR" dirty="0" smtClean="0">
                <a:hlinkClick r:id="rId2"/>
              </a:rPr>
              <a:t>https://www.youtube.com/watch?v=5-5qL5NM39U</a:t>
            </a:r>
            <a:endParaRPr lang="pt-BR" dirty="0" smtClean="0"/>
          </a:p>
          <a:p>
            <a:pPr marL="0" indent="0">
              <a:buNone/>
            </a:pPr>
            <a:r>
              <a:rPr lang="pt-BR" sz="2400" dirty="0"/>
              <a:t>(até 16:30 e de 42:57 a 49:39)</a:t>
            </a:r>
          </a:p>
          <a:p>
            <a:pPr marL="0" indent="0">
              <a:buNone/>
            </a:pPr>
            <a:r>
              <a:rPr lang="pt-BR" dirty="0" smtClean="0"/>
              <a:t> </a:t>
            </a:r>
            <a:endParaRPr lang="pt-BR" dirty="0"/>
          </a:p>
        </p:txBody>
      </p:sp>
    </p:spTree>
    <p:extLst>
      <p:ext uri="{BB962C8B-B14F-4D97-AF65-F5344CB8AC3E}">
        <p14:creationId xmlns:p14="http://schemas.microsoft.com/office/powerpoint/2010/main" val="2484018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Direitos Culturais como direitos humanos: conceitos</a:t>
            </a:r>
            <a:br>
              <a:rPr lang="pt-BR" dirty="0" smtClean="0"/>
            </a:br>
            <a:r>
              <a:rPr lang="pt-BR" sz="3600" dirty="0" smtClean="0">
                <a:solidFill>
                  <a:srgbClr val="C00000"/>
                </a:solidFill>
              </a:rPr>
              <a:t>Christian </a:t>
            </a:r>
            <a:r>
              <a:rPr lang="pt-BR" sz="3600" dirty="0" err="1" smtClean="0">
                <a:solidFill>
                  <a:srgbClr val="C00000"/>
                </a:solidFill>
              </a:rPr>
              <a:t>Courtis</a:t>
            </a:r>
            <a:endParaRPr lang="pt-BR" sz="3600" dirty="0">
              <a:solidFill>
                <a:srgbClr val="C00000"/>
              </a:solidFill>
            </a:endParaRPr>
          </a:p>
        </p:txBody>
      </p:sp>
      <p:sp>
        <p:nvSpPr>
          <p:cNvPr id="3" name="Espaço Reservado para Conteúdo 2"/>
          <p:cNvSpPr>
            <a:spLocks noGrp="1"/>
          </p:cNvSpPr>
          <p:nvPr>
            <p:ph idx="1"/>
          </p:nvPr>
        </p:nvSpPr>
        <p:spPr/>
        <p:txBody>
          <a:bodyPr>
            <a:normAutofit fontScale="92500" lnSpcReduction="20000"/>
          </a:bodyPr>
          <a:lstStyle/>
          <a:p>
            <a:r>
              <a:rPr lang="pt-BR" dirty="0" smtClean="0"/>
              <a:t>Pouca atenção dispensada à definição conceitual ou aos mecanismos para a garantia dos direitos culturais (foco nos direitos culturais de minorias, sem considerar seus componentes universais).</a:t>
            </a:r>
          </a:p>
          <a:p>
            <a:r>
              <a:rPr lang="pt-BR" dirty="0" smtClean="0"/>
              <a:t>Necessária conceituação adequada dos direitos culturais no quadro dos direitos humanos.</a:t>
            </a:r>
          </a:p>
          <a:p>
            <a:r>
              <a:rPr lang="pt-BR" dirty="0" smtClean="0"/>
              <a:t>Clarificação do conteúdo dos </a:t>
            </a:r>
            <a:r>
              <a:rPr lang="pt-BR" smtClean="0"/>
              <a:t>direitos culturais.</a:t>
            </a:r>
            <a:endParaRPr lang="pt-BR" dirty="0" smtClean="0"/>
          </a:p>
          <a:p>
            <a:r>
              <a:rPr lang="pt-BR" dirty="0" smtClean="0"/>
              <a:t>Mudança a partir de dois acontecimento:</a:t>
            </a:r>
          </a:p>
          <a:p>
            <a:pPr marL="0" indent="0">
              <a:buNone/>
            </a:pPr>
            <a:r>
              <a:rPr lang="pt-BR" dirty="0" smtClean="0"/>
              <a:t>2009: Perito independente na área dos direitos culturais - dar maior atenção à complexidade da temática (2012: alteração da denominação para relatora especial em matéria de direitos culturais);</a:t>
            </a:r>
          </a:p>
          <a:p>
            <a:pPr marL="0" indent="0">
              <a:buNone/>
            </a:pPr>
            <a:r>
              <a:rPr lang="pt-BR" dirty="0" smtClean="0"/>
              <a:t>2010: Comentário Geral sobre o direito de participar da vida cultural, pelo Comitê de Direitos Econômicos, Sociais e Culturais das Nações Unidas (monitoramento) – imprecisão.</a:t>
            </a:r>
            <a:endParaRPr lang="pt-BR" dirty="0"/>
          </a:p>
        </p:txBody>
      </p:sp>
    </p:spTree>
    <p:extLst>
      <p:ext uri="{BB962C8B-B14F-4D97-AF65-F5344CB8AC3E}">
        <p14:creationId xmlns:p14="http://schemas.microsoft.com/office/powerpoint/2010/main" val="3452258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Direitos culturais no Brasil: dimensionamento e conceituação</a:t>
            </a:r>
            <a:r>
              <a:rPr lang="pt-BR" dirty="0" smtClean="0"/>
              <a:t/>
            </a:r>
            <a:br>
              <a:rPr lang="pt-BR" dirty="0" smtClean="0"/>
            </a:br>
            <a:r>
              <a:rPr lang="pt-BR" sz="3600" dirty="0" smtClean="0">
                <a:solidFill>
                  <a:srgbClr val="C00000"/>
                </a:solidFill>
              </a:rPr>
              <a:t>Francisco Humberto Cunha Filho</a:t>
            </a:r>
            <a:endParaRPr lang="pt-BR" sz="3600" dirty="0">
              <a:solidFill>
                <a:srgbClr val="C00000"/>
              </a:solidFill>
            </a:endParaRPr>
          </a:p>
        </p:txBody>
      </p:sp>
      <p:sp>
        <p:nvSpPr>
          <p:cNvPr id="3" name="Espaço Reservado para Conteúdo 2"/>
          <p:cNvSpPr>
            <a:spLocks noGrp="1"/>
          </p:cNvSpPr>
          <p:nvPr>
            <p:ph idx="1"/>
          </p:nvPr>
        </p:nvSpPr>
        <p:spPr/>
        <p:txBody>
          <a:bodyPr>
            <a:normAutofit fontScale="92500" lnSpcReduction="10000"/>
          </a:bodyPr>
          <a:lstStyle/>
          <a:p>
            <a:r>
              <a:rPr lang="pt-BR" dirty="0" smtClean="0"/>
              <a:t>Traçar perfil do atual dos direitos culturais no Brasil (2015).</a:t>
            </a:r>
          </a:p>
          <a:p>
            <a:r>
              <a:rPr lang="pt-BR" dirty="0" smtClean="0"/>
              <a:t>Direitos culturais (desde a DUDH): novo e delicado núcleo de direitos – muitos significados da palavra “cultura”.</a:t>
            </a:r>
          </a:p>
          <a:p>
            <a:r>
              <a:rPr lang="pt-BR" dirty="0" smtClean="0"/>
              <a:t>Culturalismo jurídico, multiculturalismo, direitos culturais.</a:t>
            </a:r>
          </a:p>
          <a:p>
            <a:r>
              <a:rPr lang="pt-BR" dirty="0" smtClean="0"/>
              <a:t>Direito à cultura, direito da cultura, direitos culturais.</a:t>
            </a:r>
          </a:p>
          <a:p>
            <a:r>
              <a:rPr lang="pt-BR" dirty="0" smtClean="0"/>
              <a:t>Constituição cultural.</a:t>
            </a:r>
          </a:p>
          <a:p>
            <a:r>
              <a:rPr lang="pt-BR" dirty="0" smtClean="0"/>
              <a:t>Direitos e deveres.</a:t>
            </a:r>
          </a:p>
          <a:p>
            <a:r>
              <a:rPr lang="pt-BR" dirty="0" smtClean="0"/>
              <a:t>Dinâmica de criação, extinção e modificação dos direitos na contemporaneidade.</a:t>
            </a:r>
          </a:p>
          <a:p>
            <a:r>
              <a:rPr lang="pt-BR" dirty="0" smtClean="0"/>
              <a:t>Garantia dos direitos culturais – efetivação.</a:t>
            </a:r>
          </a:p>
        </p:txBody>
      </p:sp>
    </p:spTree>
    <p:extLst>
      <p:ext uri="{BB962C8B-B14F-4D97-AF65-F5344CB8AC3E}">
        <p14:creationId xmlns:p14="http://schemas.microsoft.com/office/powerpoint/2010/main" val="3953900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rgbClr val="FF0000"/>
                </a:solidFill>
              </a:rPr>
              <a:t>Direitos Culturais</a:t>
            </a:r>
            <a:br>
              <a:rPr lang="pt-BR" dirty="0" smtClean="0">
                <a:solidFill>
                  <a:srgbClr val="FF0000"/>
                </a:solidFill>
              </a:rPr>
            </a:br>
            <a:r>
              <a:rPr lang="pt-BR" dirty="0" smtClean="0">
                <a:solidFill>
                  <a:srgbClr val="FF0000"/>
                </a:solidFill>
              </a:rPr>
              <a:t>Patrice </a:t>
            </a:r>
            <a:r>
              <a:rPr lang="pt-BR" dirty="0" err="1" smtClean="0">
                <a:solidFill>
                  <a:srgbClr val="FF0000"/>
                </a:solidFill>
              </a:rPr>
              <a:t>Meyer-Bisch</a:t>
            </a:r>
            <a:endParaRPr lang="en-US" dirty="0"/>
          </a:p>
        </p:txBody>
      </p:sp>
      <p:sp>
        <p:nvSpPr>
          <p:cNvPr id="3" name="Espaço Reservado para Conteúdo 2"/>
          <p:cNvSpPr>
            <a:spLocks noGrp="1"/>
          </p:cNvSpPr>
          <p:nvPr>
            <p:ph idx="1"/>
          </p:nvPr>
        </p:nvSpPr>
        <p:spPr/>
        <p:txBody>
          <a:bodyPr>
            <a:normAutofit/>
          </a:bodyPr>
          <a:lstStyle/>
          <a:p>
            <a:pPr>
              <a:buNone/>
            </a:pPr>
            <a:r>
              <a:rPr lang="en-US" dirty="0" smtClean="0"/>
              <a:t>   “No interior do </a:t>
            </a:r>
            <a:r>
              <a:rPr lang="en-US" dirty="0" err="1" smtClean="0"/>
              <a:t>sistema</a:t>
            </a:r>
            <a:r>
              <a:rPr lang="en-US" dirty="0" smtClean="0"/>
              <a:t> dos </a:t>
            </a:r>
            <a:r>
              <a:rPr lang="en-US" dirty="0" err="1" smtClean="0"/>
              <a:t>direitos</a:t>
            </a:r>
            <a:r>
              <a:rPr lang="en-US" dirty="0" smtClean="0"/>
              <a:t> </a:t>
            </a:r>
            <a:r>
              <a:rPr lang="en-US" dirty="0" err="1" smtClean="0"/>
              <a:t>humanos</a:t>
            </a:r>
            <a:r>
              <a:rPr lang="en-US" dirty="0" smtClean="0"/>
              <a:t>, </a:t>
            </a:r>
            <a:r>
              <a:rPr lang="en-US" dirty="0" err="1" smtClean="0"/>
              <a:t>são</a:t>
            </a:r>
            <a:r>
              <a:rPr lang="en-US" dirty="0" smtClean="0"/>
              <a:t> </a:t>
            </a:r>
            <a:r>
              <a:rPr lang="en-US" dirty="0" err="1" smtClean="0"/>
              <a:t>os</a:t>
            </a:r>
            <a:r>
              <a:rPr lang="en-US" dirty="0" smtClean="0"/>
              <a:t> </a:t>
            </a:r>
            <a:r>
              <a:rPr lang="en-US" dirty="0" err="1" smtClean="0"/>
              <a:t>direitos</a:t>
            </a:r>
            <a:r>
              <a:rPr lang="en-US" dirty="0" smtClean="0"/>
              <a:t> </a:t>
            </a:r>
            <a:r>
              <a:rPr lang="en-US" dirty="0" err="1" smtClean="0"/>
              <a:t>culturais</a:t>
            </a:r>
            <a:r>
              <a:rPr lang="en-US" dirty="0" smtClean="0"/>
              <a:t> que </a:t>
            </a:r>
            <a:r>
              <a:rPr lang="en-US" dirty="0" err="1" smtClean="0"/>
              <a:t>atualmente</a:t>
            </a:r>
            <a:r>
              <a:rPr lang="en-US" dirty="0" smtClean="0"/>
              <a:t> </a:t>
            </a:r>
            <a:r>
              <a:rPr lang="en-US" dirty="0" err="1" smtClean="0"/>
              <a:t>estão</a:t>
            </a:r>
            <a:r>
              <a:rPr lang="en-US" dirty="0" smtClean="0"/>
              <a:t> </a:t>
            </a:r>
            <a:r>
              <a:rPr lang="en-US" dirty="0" err="1" smtClean="0"/>
              <a:t>em</a:t>
            </a:r>
            <a:r>
              <a:rPr lang="en-US" dirty="0" smtClean="0"/>
              <a:t> </a:t>
            </a:r>
            <a:r>
              <a:rPr lang="en-US" dirty="0" err="1" smtClean="0"/>
              <a:t>primeiro</a:t>
            </a:r>
            <a:r>
              <a:rPr lang="en-US" dirty="0" smtClean="0"/>
              <a:t> </a:t>
            </a:r>
            <a:r>
              <a:rPr lang="en-US" dirty="0" err="1" smtClean="0"/>
              <a:t>plano</a:t>
            </a:r>
            <a:r>
              <a:rPr lang="en-US" dirty="0" smtClean="0"/>
              <a:t>, </a:t>
            </a:r>
            <a:r>
              <a:rPr lang="en-US" dirty="0" err="1" smtClean="0"/>
              <a:t>pois</a:t>
            </a:r>
            <a:r>
              <a:rPr lang="en-US" dirty="0" smtClean="0"/>
              <a:t> </a:t>
            </a:r>
            <a:r>
              <a:rPr lang="en-US" dirty="0" err="1" smtClean="0"/>
              <a:t>são</a:t>
            </a:r>
            <a:r>
              <a:rPr lang="en-US" dirty="0" smtClean="0"/>
              <a:t> as </a:t>
            </a:r>
            <a:r>
              <a:rPr lang="en-US" dirty="0" err="1" smtClean="0"/>
              <a:t>ferramentas</a:t>
            </a:r>
            <a:r>
              <a:rPr lang="en-US" dirty="0" smtClean="0"/>
              <a:t> que </a:t>
            </a:r>
            <a:r>
              <a:rPr lang="en-US" dirty="0" err="1" smtClean="0"/>
              <a:t>permitem</a:t>
            </a:r>
            <a:r>
              <a:rPr lang="en-US" dirty="0" smtClean="0"/>
              <a:t> </a:t>
            </a:r>
            <a:r>
              <a:rPr lang="en-US" dirty="0" err="1" smtClean="0"/>
              <a:t>garantir</a:t>
            </a:r>
            <a:r>
              <a:rPr lang="en-US" dirty="0" smtClean="0"/>
              <a:t> o </a:t>
            </a:r>
            <a:r>
              <a:rPr lang="en-US" dirty="0" err="1" smtClean="0"/>
              <a:t>bom</a:t>
            </a:r>
            <a:r>
              <a:rPr lang="en-US" dirty="0" smtClean="0"/>
              <a:t> </a:t>
            </a:r>
            <a:r>
              <a:rPr lang="en-US" dirty="0" err="1" smtClean="0"/>
              <a:t>uso</a:t>
            </a:r>
            <a:r>
              <a:rPr lang="en-US" dirty="0" smtClean="0"/>
              <a:t> da </a:t>
            </a:r>
            <a:r>
              <a:rPr lang="en-US" dirty="0" err="1" smtClean="0">
                <a:solidFill>
                  <a:srgbClr val="FF0000"/>
                </a:solidFill>
              </a:rPr>
              <a:t>diversidade</a:t>
            </a:r>
            <a:r>
              <a:rPr lang="en-US" dirty="0" smtClean="0"/>
              <a:t> a </a:t>
            </a:r>
            <a:r>
              <a:rPr lang="en-US" dirty="0" err="1" smtClean="0"/>
              <a:t>serviço</a:t>
            </a:r>
            <a:r>
              <a:rPr lang="en-US" dirty="0" smtClean="0"/>
              <a:t> da </a:t>
            </a:r>
            <a:r>
              <a:rPr lang="en-US" dirty="0" err="1" smtClean="0"/>
              <a:t>dignidade</a:t>
            </a:r>
            <a:r>
              <a:rPr lang="en-US" dirty="0" smtClean="0"/>
              <a:t> </a:t>
            </a:r>
            <a:r>
              <a:rPr lang="en-US" dirty="0" err="1" smtClean="0"/>
              <a:t>humana</a:t>
            </a:r>
            <a:r>
              <a:rPr lang="en-US" dirty="0" smtClean="0"/>
              <a:t>, universal, </a:t>
            </a:r>
            <a:r>
              <a:rPr lang="en-US" dirty="0" err="1" smtClean="0"/>
              <a:t>singularmente</a:t>
            </a:r>
            <a:r>
              <a:rPr lang="en-US" dirty="0" smtClean="0"/>
              <a:t> </a:t>
            </a:r>
            <a:r>
              <a:rPr lang="en-US" dirty="0" err="1" smtClean="0"/>
              <a:t>presente</a:t>
            </a:r>
            <a:r>
              <a:rPr lang="en-US" dirty="0" smtClean="0"/>
              <a:t> </a:t>
            </a:r>
            <a:r>
              <a:rPr lang="en-US" dirty="0" err="1" smtClean="0"/>
              <a:t>em</a:t>
            </a:r>
            <a:r>
              <a:rPr lang="en-US" dirty="0" smtClean="0"/>
              <a:t> </a:t>
            </a:r>
            <a:r>
              <a:rPr lang="en-US" dirty="0" err="1" smtClean="0"/>
              <a:t>cada</a:t>
            </a:r>
            <a:r>
              <a:rPr lang="en-US" dirty="0" smtClean="0"/>
              <a:t> um e </a:t>
            </a:r>
            <a:r>
              <a:rPr lang="en-US" dirty="0" err="1" smtClean="0"/>
              <a:t>desenvolvida</a:t>
            </a:r>
            <a:r>
              <a:rPr lang="en-US" dirty="0" smtClean="0"/>
              <a:t> </a:t>
            </a:r>
            <a:r>
              <a:rPr lang="en-US" dirty="0" err="1" smtClean="0"/>
              <a:t>graças</a:t>
            </a:r>
            <a:r>
              <a:rPr lang="en-US" dirty="0" smtClean="0"/>
              <a:t> a </a:t>
            </a:r>
            <a:r>
              <a:rPr lang="en-US" dirty="0" err="1" smtClean="0"/>
              <a:t>seus</a:t>
            </a:r>
            <a:r>
              <a:rPr lang="en-US" dirty="0" smtClean="0"/>
              <a:t> </a:t>
            </a:r>
            <a:r>
              <a:rPr lang="en-US" dirty="0" err="1" smtClean="0"/>
              <a:t>recursos</a:t>
            </a:r>
            <a:r>
              <a:rPr lang="en-US" dirty="0" smtClean="0"/>
              <a:t> </a:t>
            </a:r>
            <a:r>
              <a:rPr lang="en-US" dirty="0" err="1" smtClean="0"/>
              <a:t>culturais</a:t>
            </a:r>
            <a:r>
              <a:rPr lang="en-US" dirty="0" smtClean="0"/>
              <a:t>.”</a:t>
            </a:r>
          </a:p>
          <a:p>
            <a:pPr>
              <a:buNone/>
            </a:pPr>
            <a:endParaRPr lang="en-US" dirty="0" smtClean="0"/>
          </a:p>
          <a:p>
            <a:r>
              <a:rPr lang="en-US" dirty="0" err="1" smtClean="0"/>
              <a:t>Desafio</a:t>
            </a:r>
            <a:r>
              <a:rPr lang="en-US" dirty="0" smtClean="0"/>
              <a:t> </a:t>
            </a:r>
            <a:r>
              <a:rPr lang="en-US" dirty="0" err="1" smtClean="0"/>
              <a:t>da</a:t>
            </a:r>
            <a:r>
              <a:rPr lang="en-US" dirty="0" smtClean="0"/>
              <a:t> </a:t>
            </a:r>
            <a:r>
              <a:rPr lang="en-US" dirty="0" err="1" smtClean="0"/>
              <a:t>proteção</a:t>
            </a:r>
            <a:r>
              <a:rPr lang="en-US" dirty="0" smtClean="0"/>
              <a:t> </a:t>
            </a:r>
            <a:r>
              <a:rPr lang="en-US" dirty="0" err="1" smtClean="0"/>
              <a:t>mútua</a:t>
            </a:r>
            <a:r>
              <a:rPr lang="en-US" dirty="0" smtClean="0"/>
              <a:t> entre </a:t>
            </a:r>
            <a:r>
              <a:rPr lang="en-US" dirty="0" err="1" smtClean="0"/>
              <a:t>diversidade</a:t>
            </a:r>
            <a:r>
              <a:rPr lang="en-US" dirty="0" smtClean="0"/>
              <a:t> e </a:t>
            </a:r>
            <a:r>
              <a:rPr lang="en-US" dirty="0" err="1" smtClean="0"/>
              <a:t>direitos</a:t>
            </a:r>
            <a:r>
              <a:rPr lang="en-US" dirty="0" smtClean="0"/>
              <a:t> </a:t>
            </a:r>
            <a:r>
              <a:rPr lang="en-US" dirty="0" err="1" smtClean="0"/>
              <a:t>culturais</a:t>
            </a:r>
            <a:r>
              <a:rPr lang="en-US" dirty="0" smtClean="0"/>
              <a:t> = </a:t>
            </a:r>
            <a:r>
              <a:rPr lang="en-US" dirty="0" err="1" smtClean="0"/>
              <a:t>nem</a:t>
            </a:r>
            <a:r>
              <a:rPr lang="en-US" dirty="0" smtClean="0"/>
              <a:t> </a:t>
            </a:r>
            <a:r>
              <a:rPr lang="en-US" dirty="0" err="1" smtClean="0"/>
              <a:t>toda</a:t>
            </a:r>
            <a:r>
              <a:rPr lang="en-US" dirty="0" smtClean="0"/>
              <a:t> </a:t>
            </a:r>
            <a:r>
              <a:rPr lang="en-US" dirty="0" err="1" smtClean="0"/>
              <a:t>diversidade</a:t>
            </a:r>
            <a:r>
              <a:rPr lang="en-US" dirty="0" smtClean="0"/>
              <a:t> cultural é </a:t>
            </a:r>
            <a:r>
              <a:rPr lang="en-US" dirty="0" err="1" smtClean="0"/>
              <a:t>benéfica</a:t>
            </a:r>
            <a:r>
              <a:rPr lang="en-US" dirty="0" smtClean="0"/>
              <a:t> (</a:t>
            </a:r>
            <a:r>
              <a:rPr lang="en-US" dirty="0" err="1" smtClean="0"/>
              <a:t>sustentada</a:t>
            </a:r>
            <a:r>
              <a:rPr lang="en-US" dirty="0" smtClean="0"/>
              <a:t> </a:t>
            </a:r>
            <a:r>
              <a:rPr lang="en-US" dirty="0" err="1" smtClean="0"/>
              <a:t>nos</a:t>
            </a:r>
            <a:r>
              <a:rPr lang="en-US" dirty="0" smtClean="0"/>
              <a:t> </a:t>
            </a:r>
            <a:r>
              <a:rPr lang="en-US" dirty="0" err="1" smtClean="0"/>
              <a:t>direitos</a:t>
            </a:r>
            <a:r>
              <a:rPr lang="en-US" dirty="0" smtClean="0"/>
              <a:t> </a:t>
            </a:r>
            <a:r>
              <a:rPr lang="en-US" dirty="0" err="1" smtClean="0"/>
              <a:t>humanos</a:t>
            </a:r>
            <a:r>
              <a:rPr lang="en-US" dirty="0" smtClean="0"/>
              <a:t> </a:t>
            </a:r>
            <a:r>
              <a:rPr lang="en-US" dirty="0" smtClean="0">
                <a:solidFill>
                  <a:srgbClr val="FF0000"/>
                </a:solidFill>
              </a:rPr>
              <a:t>X </a:t>
            </a:r>
            <a:r>
              <a:rPr lang="en-US" dirty="0" err="1" smtClean="0"/>
              <a:t>relativismo</a:t>
            </a:r>
            <a:r>
              <a:rPr lang="en-US" dirty="0" smtClean="0"/>
              <a:t>)</a:t>
            </a:r>
            <a:endParaRPr lang="en-US" dirty="0"/>
          </a:p>
        </p:txBody>
      </p:sp>
    </p:spTree>
    <p:extLst>
      <p:ext uri="{BB962C8B-B14F-4D97-AF65-F5344CB8AC3E}">
        <p14:creationId xmlns:p14="http://schemas.microsoft.com/office/powerpoint/2010/main" val="51978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solidFill>
                  <a:srgbClr val="FF0000"/>
                </a:solidFill>
              </a:rPr>
              <a:t>Fahida</a:t>
            </a:r>
            <a:r>
              <a:rPr lang="pt-BR" dirty="0" smtClean="0">
                <a:solidFill>
                  <a:srgbClr val="FF0000"/>
                </a:solidFill>
              </a:rPr>
              <a:t> </a:t>
            </a:r>
            <a:r>
              <a:rPr lang="pt-BR" dirty="0" err="1" smtClean="0">
                <a:solidFill>
                  <a:srgbClr val="FF0000"/>
                </a:solidFill>
              </a:rPr>
              <a:t>Shareed</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pt-BR" dirty="0" smtClean="0"/>
              <a:t>Quando uma pessoa, sozinha ou em grupo, não pode exercer livremente seus direitos de autodeterminação e de livre identificação, a eficácia dos outros direitos humanos fica comprometida.</a:t>
            </a:r>
          </a:p>
          <a:p>
            <a:r>
              <a:rPr lang="pt-BR" dirty="0" smtClean="0"/>
              <a:t>O pleno respeito aos direitos humanos e, em particular, aos </a:t>
            </a:r>
            <a:r>
              <a:rPr lang="pt-BR" dirty="0" smtClean="0">
                <a:solidFill>
                  <a:srgbClr val="FF0000"/>
                </a:solidFill>
              </a:rPr>
              <a:t>direitos culturais</a:t>
            </a:r>
            <a:r>
              <a:rPr lang="pt-BR" dirty="0" smtClean="0"/>
              <a:t>, cria um ambiente que permite, e constitui, uma garantia de </a:t>
            </a:r>
            <a:r>
              <a:rPr lang="pt-BR" dirty="0" smtClean="0">
                <a:solidFill>
                  <a:srgbClr val="FF0000"/>
                </a:solidFill>
              </a:rPr>
              <a:t>diversidade cultural</a:t>
            </a:r>
            <a:r>
              <a:rPr lang="pt-BR" dirty="0" smtClean="0"/>
              <a:t>, mas ninguém pode invocar a diversidade cultural para infringir os direitos humanos ou para limitar sua abrangência.</a:t>
            </a:r>
          </a:p>
        </p:txBody>
      </p:sp>
    </p:spTree>
    <p:extLst>
      <p:ext uri="{BB962C8B-B14F-4D97-AF65-F5344CB8AC3E}">
        <p14:creationId xmlns:p14="http://schemas.microsoft.com/office/powerpoint/2010/main" val="391596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a:xfrm>
            <a:off x="1981200" y="274638"/>
            <a:ext cx="8229600" cy="296842"/>
          </a:xfrm>
        </p:spPr>
        <p:txBody>
          <a:bodyPr>
            <a:normAutofit fontScale="90000"/>
          </a:bodyPr>
          <a:lstStyle/>
          <a:p>
            <a:endParaRPr lang="pt-BR" sz="2400" dirty="0"/>
          </a:p>
        </p:txBody>
      </p:sp>
      <p:sp>
        <p:nvSpPr>
          <p:cNvPr id="10243" name="Espaço Reservado para Conteúdo 2"/>
          <p:cNvSpPr>
            <a:spLocks noGrp="1"/>
          </p:cNvSpPr>
          <p:nvPr>
            <p:ph idx="1"/>
          </p:nvPr>
        </p:nvSpPr>
        <p:spPr>
          <a:xfrm>
            <a:off x="1952596" y="785795"/>
            <a:ext cx="8229600" cy="5268931"/>
          </a:xfrm>
        </p:spPr>
        <p:txBody>
          <a:bodyPr>
            <a:normAutofit/>
          </a:bodyPr>
          <a:lstStyle/>
          <a:p>
            <a:r>
              <a:rPr lang="pt-BR" sz="2400" dirty="0" smtClean="0"/>
              <a:t>Diversidade </a:t>
            </a:r>
            <a:r>
              <a:rPr lang="pt-BR" sz="2400" dirty="0"/>
              <a:t>= discurso que vem como reação à</a:t>
            </a:r>
            <a:r>
              <a:rPr lang="pt-BR" sz="2400" dirty="0">
                <a:solidFill>
                  <a:srgbClr val="FF0000"/>
                </a:solidFill>
              </a:rPr>
              <a:t> globalização </a:t>
            </a:r>
            <a:r>
              <a:rPr lang="pt-BR" sz="2400" dirty="0"/>
              <a:t>→ “crescente atenção dada à natureza interconectada das questões culturais, políticas, econômicas</a:t>
            </a:r>
            <a:r>
              <a:rPr lang="pt-BR" sz="2400" dirty="0"/>
              <a:t> </a:t>
            </a:r>
            <a:r>
              <a:rPr lang="pt-BR" sz="2400" dirty="0"/>
              <a:t>e sociais em um mundo encolhido” </a:t>
            </a:r>
            <a:r>
              <a:rPr lang="pt-BR" sz="2400" dirty="0">
                <a:solidFill>
                  <a:srgbClr val="FF0000"/>
                </a:solidFill>
              </a:rPr>
              <a:t>→</a:t>
            </a:r>
            <a:r>
              <a:rPr lang="pt-BR" sz="2400" dirty="0"/>
              <a:t> aumento da complexidade dos fluxos de pessoas, bens, capital e informação. </a:t>
            </a:r>
            <a:r>
              <a:rPr lang="pt-BR" sz="2400" dirty="0"/>
              <a:t>(...) “diversidade cultural tem se tornado um tópico altamente politizado”(Lins Ribeiro, p. 174).</a:t>
            </a:r>
            <a:endParaRPr lang="pt-BR" sz="2400" i="1" dirty="0"/>
          </a:p>
          <a:p>
            <a:r>
              <a:rPr lang="pt-BR" sz="2400" dirty="0"/>
              <a:t>Diversidade cultural = várias </a:t>
            </a:r>
            <a:r>
              <a:rPr lang="pt-BR" sz="2400" dirty="0">
                <a:solidFill>
                  <a:srgbClr val="FF0000"/>
                </a:solidFill>
              </a:rPr>
              <a:t>concepções de mundo </a:t>
            </a:r>
            <a:r>
              <a:rPr lang="pt-BR" sz="2400" dirty="0"/>
              <a:t>na situação da globalização</a:t>
            </a:r>
          </a:p>
          <a:p>
            <a:r>
              <a:rPr lang="pt-BR" sz="2400" dirty="0"/>
              <a:t>Diversidade cultural: experiência com o mundo é diversa.</a:t>
            </a:r>
          </a:p>
          <a:p>
            <a:r>
              <a:rPr lang="pt-BR" sz="2400" dirty="0"/>
              <a:t>Premissa fundamental do discurso da diversidade cultural = o reconhecimento do valor cultural dos diversos grupos serve como plataforma para a reivindicação de direitos.</a:t>
            </a:r>
          </a:p>
          <a:p>
            <a:pPr>
              <a:buNone/>
            </a:pPr>
            <a:endParaRPr lang="pt-BR" sz="2400" dirty="0"/>
          </a:p>
          <a:p>
            <a:pPr>
              <a:buNone/>
            </a:pPr>
            <a:endParaRPr lang="pt-BR" sz="2400" dirty="0"/>
          </a:p>
        </p:txBody>
      </p:sp>
    </p:spTree>
    <p:extLst>
      <p:ext uri="{BB962C8B-B14F-4D97-AF65-F5344CB8AC3E}">
        <p14:creationId xmlns:p14="http://schemas.microsoft.com/office/powerpoint/2010/main" val="1166016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err="1"/>
              <a:t>Nuevas</a:t>
            </a:r>
            <a:r>
              <a:rPr lang="pt-BR" sz="3600" b="1" dirty="0"/>
              <a:t> minorias, </a:t>
            </a:r>
            <a:r>
              <a:rPr lang="pt-BR" sz="3600" b="1" dirty="0" err="1"/>
              <a:t>nuevos</a:t>
            </a:r>
            <a:r>
              <a:rPr lang="pt-BR" sz="3600" b="1" dirty="0"/>
              <a:t> </a:t>
            </a:r>
            <a:r>
              <a:rPr lang="pt-BR" sz="3600" b="1" dirty="0" err="1"/>
              <a:t>derechos</a:t>
            </a:r>
            <a:r>
              <a:rPr lang="pt-BR" sz="3600" b="1" dirty="0"/>
              <a:t> </a:t>
            </a:r>
            <a:r>
              <a:rPr lang="pt-BR" sz="3600" dirty="0"/>
              <a:t>(2013)</a:t>
            </a:r>
            <a:r>
              <a:rPr lang="pt-BR" dirty="0" smtClean="0">
                <a:solidFill>
                  <a:srgbClr val="FF0000"/>
                </a:solidFill>
              </a:rPr>
              <a:t/>
            </a:r>
            <a:br>
              <a:rPr lang="pt-BR" dirty="0" smtClean="0">
                <a:solidFill>
                  <a:srgbClr val="FF0000"/>
                </a:solidFill>
              </a:rPr>
            </a:br>
            <a:r>
              <a:rPr lang="pt-BR" dirty="0" err="1" smtClean="0">
                <a:solidFill>
                  <a:srgbClr val="FF0000"/>
                </a:solidFill>
              </a:rPr>
              <a:t>Homi</a:t>
            </a:r>
            <a:r>
              <a:rPr lang="pt-BR" dirty="0" smtClean="0">
                <a:solidFill>
                  <a:srgbClr val="FF0000"/>
                </a:solidFill>
              </a:rPr>
              <a:t> </a:t>
            </a:r>
            <a:r>
              <a:rPr lang="pt-BR" dirty="0" err="1" smtClean="0">
                <a:solidFill>
                  <a:srgbClr val="FF0000"/>
                </a:solidFill>
              </a:rPr>
              <a:t>Bhabha</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en-US" dirty="0"/>
              <a:t>Poder </a:t>
            </a:r>
            <a:r>
              <a:rPr lang="en-US" dirty="0" err="1"/>
              <a:t>simbólico</a:t>
            </a:r>
            <a:r>
              <a:rPr lang="en-US" dirty="0"/>
              <a:t> dos </a:t>
            </a:r>
            <a:r>
              <a:rPr lang="en-US" dirty="0" err="1"/>
              <a:t>direitos</a:t>
            </a:r>
            <a:r>
              <a:rPr lang="en-US" dirty="0"/>
              <a:t> reside </a:t>
            </a:r>
            <a:r>
              <a:rPr lang="en-US" dirty="0" err="1"/>
              <a:t>em</a:t>
            </a:r>
            <a:r>
              <a:rPr lang="en-US" dirty="0"/>
              <a:t> </a:t>
            </a:r>
            <a:r>
              <a:rPr lang="en-US" dirty="0" err="1"/>
              <a:t>seu</a:t>
            </a:r>
            <a:r>
              <a:rPr lang="en-US" dirty="0"/>
              <a:t> </a:t>
            </a:r>
            <a:r>
              <a:rPr lang="en-US" dirty="0" err="1"/>
              <a:t>conteúdo</a:t>
            </a:r>
            <a:r>
              <a:rPr lang="en-US" dirty="0"/>
              <a:t> </a:t>
            </a:r>
            <a:r>
              <a:rPr lang="en-US" dirty="0" err="1"/>
              <a:t>retórico</a:t>
            </a:r>
            <a:r>
              <a:rPr lang="en-US" dirty="0"/>
              <a:t>, no </a:t>
            </a:r>
            <a:r>
              <a:rPr lang="en-US" dirty="0" err="1"/>
              <a:t>ato</a:t>
            </a:r>
            <a:r>
              <a:rPr lang="en-US" dirty="0"/>
              <a:t> </a:t>
            </a:r>
            <a:r>
              <a:rPr lang="en-US" dirty="0" err="1"/>
              <a:t>mesmo</a:t>
            </a:r>
            <a:r>
              <a:rPr lang="en-US" dirty="0"/>
              <a:t> de </a:t>
            </a:r>
            <a:r>
              <a:rPr lang="en-US" dirty="0" err="1"/>
              <a:t>sua</a:t>
            </a:r>
            <a:r>
              <a:rPr lang="en-US" dirty="0"/>
              <a:t> </a:t>
            </a:r>
            <a:r>
              <a:rPr lang="en-US" dirty="0" err="1"/>
              <a:t>enunciação</a:t>
            </a:r>
            <a:r>
              <a:rPr lang="en-US" dirty="0"/>
              <a:t>.</a:t>
            </a:r>
          </a:p>
          <a:p>
            <a:r>
              <a:rPr lang="en-US" dirty="0" err="1"/>
              <a:t>Neste</a:t>
            </a:r>
            <a:r>
              <a:rPr lang="en-US" dirty="0"/>
              <a:t> </a:t>
            </a:r>
            <a:r>
              <a:rPr lang="en-US" dirty="0" err="1"/>
              <a:t>ato</a:t>
            </a:r>
            <a:r>
              <a:rPr lang="en-US" dirty="0"/>
              <a:t> </a:t>
            </a:r>
            <a:r>
              <a:rPr lang="en-US" dirty="0" err="1"/>
              <a:t>heurístico</a:t>
            </a:r>
            <a:r>
              <a:rPr lang="en-US" dirty="0"/>
              <a:t> e </a:t>
            </a:r>
            <a:r>
              <a:rPr lang="en-US" dirty="0" err="1"/>
              <a:t>humanista</a:t>
            </a:r>
            <a:r>
              <a:rPr lang="en-US" dirty="0"/>
              <a:t>, </a:t>
            </a:r>
            <a:r>
              <a:rPr lang="en-US" dirty="0" err="1"/>
              <a:t>os</a:t>
            </a:r>
            <a:r>
              <a:rPr lang="en-US" dirty="0"/>
              <a:t> </a:t>
            </a:r>
            <a:r>
              <a:rPr lang="en-US" dirty="0" err="1"/>
              <a:t>direitos</a:t>
            </a:r>
            <a:r>
              <a:rPr lang="en-US" dirty="0"/>
              <a:t> se </a:t>
            </a:r>
            <a:r>
              <a:rPr lang="en-US" dirty="0" err="1"/>
              <a:t>antecipam</a:t>
            </a:r>
            <a:r>
              <a:rPr lang="en-US" dirty="0"/>
              <a:t> a </a:t>
            </a:r>
            <a:r>
              <a:rPr lang="en-US" dirty="0" err="1"/>
              <a:t>sua</a:t>
            </a:r>
            <a:r>
              <a:rPr lang="en-US" dirty="0"/>
              <a:t> </a:t>
            </a:r>
            <a:r>
              <a:rPr lang="en-US" dirty="0" err="1"/>
              <a:t>eficácia</a:t>
            </a:r>
            <a:r>
              <a:rPr lang="en-US" dirty="0"/>
              <a:t> legal </a:t>
            </a:r>
            <a:r>
              <a:rPr lang="en-US" dirty="0" err="1"/>
              <a:t>ou</a:t>
            </a:r>
            <a:r>
              <a:rPr lang="en-US" dirty="0"/>
              <a:t> instrumental.</a:t>
            </a:r>
          </a:p>
          <a:p>
            <a:r>
              <a:rPr lang="en-US" dirty="0" err="1"/>
              <a:t>Direito</a:t>
            </a:r>
            <a:r>
              <a:rPr lang="en-US" dirty="0"/>
              <a:t> à </a:t>
            </a:r>
            <a:r>
              <a:rPr lang="en-US" dirty="0" err="1"/>
              <a:t>igualdade</a:t>
            </a:r>
            <a:r>
              <a:rPr lang="en-US" dirty="0"/>
              <a:t> </a:t>
            </a:r>
            <a:r>
              <a:rPr lang="en-US" dirty="0" err="1"/>
              <a:t>na</a:t>
            </a:r>
            <a:r>
              <a:rPr lang="en-US" dirty="0"/>
              <a:t> </a:t>
            </a:r>
            <a:r>
              <a:rPr lang="en-US" dirty="0" err="1" smtClean="0"/>
              <a:t>diferença</a:t>
            </a:r>
            <a:r>
              <a:rPr lang="en-US" dirty="0" smtClean="0"/>
              <a:t>.</a:t>
            </a:r>
            <a:endParaRPr lang="pt-BR" dirty="0" smtClean="0"/>
          </a:p>
          <a:p>
            <a:r>
              <a:rPr lang="pt-BR" dirty="0" smtClean="0"/>
              <a:t>Universalidade com racismo e cidadania formal sem </a:t>
            </a:r>
            <a:r>
              <a:rPr lang="pt-BR" dirty="0" smtClean="0"/>
              <a:t>igualdade.</a:t>
            </a:r>
            <a:endParaRPr lang="pt-BR" dirty="0" smtClean="0"/>
          </a:p>
          <a:p>
            <a:endParaRPr lang="pt-BR" dirty="0"/>
          </a:p>
        </p:txBody>
      </p:sp>
    </p:spTree>
    <p:extLst>
      <p:ext uri="{BB962C8B-B14F-4D97-AF65-F5344CB8AC3E}">
        <p14:creationId xmlns:p14="http://schemas.microsoft.com/office/powerpoint/2010/main" val="2917359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err="1" smtClean="0">
                <a:solidFill>
                  <a:srgbClr val="C00000"/>
                </a:solidFill>
              </a:rPr>
              <a:t>Achille</a:t>
            </a:r>
            <a:r>
              <a:rPr lang="pt-BR" dirty="0" smtClean="0">
                <a:solidFill>
                  <a:srgbClr val="C00000"/>
                </a:solidFill>
              </a:rPr>
              <a:t> </a:t>
            </a:r>
            <a:r>
              <a:rPr lang="pt-BR" dirty="0" err="1" smtClean="0">
                <a:solidFill>
                  <a:srgbClr val="C00000"/>
                </a:solidFill>
              </a:rPr>
              <a:t>Mbembe</a:t>
            </a:r>
            <a:endParaRPr lang="pt-BR" dirty="0">
              <a:solidFill>
                <a:srgbClr val="C00000"/>
              </a:solidFill>
            </a:endParaRPr>
          </a:p>
        </p:txBody>
      </p:sp>
      <p:sp>
        <p:nvSpPr>
          <p:cNvPr id="3" name="Espaço Reservado para Conteúdo 2"/>
          <p:cNvSpPr>
            <a:spLocks noGrp="1"/>
          </p:cNvSpPr>
          <p:nvPr>
            <p:ph idx="1"/>
          </p:nvPr>
        </p:nvSpPr>
        <p:spPr/>
        <p:txBody>
          <a:bodyPr/>
          <a:lstStyle/>
          <a:p>
            <a:r>
              <a:rPr lang="pt-BR" dirty="0" smtClean="0"/>
              <a:t>A tarefa de uma sociedade democrática é proporcionar um espaço onde o pluralismo – o maior número possível de manifestações do humano – é expressado e vivido.</a:t>
            </a:r>
          </a:p>
          <a:p>
            <a:r>
              <a:rPr lang="pt-BR" dirty="0" smtClean="0"/>
              <a:t>O conhecimento profundo é necessário porque o entendimento só pode resultar do conhecimento.</a:t>
            </a:r>
            <a:endParaRPr lang="pt-BR" dirty="0"/>
          </a:p>
        </p:txBody>
      </p:sp>
    </p:spTree>
    <p:extLst>
      <p:ext uri="{BB962C8B-B14F-4D97-AF65-F5344CB8AC3E}">
        <p14:creationId xmlns:p14="http://schemas.microsoft.com/office/powerpoint/2010/main" val="269219008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2065</Words>
  <Application>Microsoft Office PowerPoint</Application>
  <PresentationFormat>Widescreen</PresentationFormat>
  <Paragraphs>106</Paragraphs>
  <Slides>24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24</vt:i4>
      </vt:variant>
    </vt:vector>
  </HeadingPairs>
  <TitlesOfParts>
    <vt:vector size="28" baseType="lpstr">
      <vt:lpstr>Arial</vt:lpstr>
      <vt:lpstr>Calibri</vt:lpstr>
      <vt:lpstr>Calibri Light</vt:lpstr>
      <vt:lpstr>Tema do Office</vt:lpstr>
      <vt:lpstr> DIREITOS CULTURAIS  </vt:lpstr>
      <vt:lpstr>Apresentação do PowerPoint</vt:lpstr>
      <vt:lpstr>Direitos Culturais como direitos humanos: conceitos Christian Courtis</vt:lpstr>
      <vt:lpstr>Direitos culturais no Brasil: dimensionamento e conceituação Francisco Humberto Cunha Filho</vt:lpstr>
      <vt:lpstr>Direitos Culturais Patrice Meyer-Bisch</vt:lpstr>
      <vt:lpstr>Fahida Shareed</vt:lpstr>
      <vt:lpstr>Apresentação do PowerPoint</vt:lpstr>
      <vt:lpstr>Nuevas minorias, nuevos derechos (2013) Homi Bhabha</vt:lpstr>
      <vt:lpstr>Achille Mbembe</vt:lpstr>
      <vt:lpstr>Bernardo Toro</vt:lpstr>
      <vt:lpstr>Raymond Williams</vt:lpstr>
      <vt:lpstr>Diversidade Cultural/Direitos Humanos</vt:lpstr>
      <vt:lpstr>Direitos Culturais</vt:lpstr>
      <vt:lpstr>Apresentação do PowerPoint</vt:lpstr>
      <vt:lpstr>Direitos Culturais</vt:lpstr>
      <vt:lpstr>Direitos Culturais</vt:lpstr>
      <vt:lpstr>Direitos Culturais</vt:lpstr>
      <vt:lpstr>Direitos Culturais</vt:lpstr>
      <vt:lpstr>Direitos Culturais</vt:lpstr>
      <vt:lpstr>O NOVO PAPEL DOS DIREITOS CULTURAIS Entrevista com Farida Shaheed, da ONU</vt:lpstr>
      <vt:lpstr>A ideia de cultura Terry Eagleton</vt:lpstr>
      <vt:lpstr>Direitos Culturais</vt:lpstr>
      <vt:lpstr>Desafios politicos da diversidade Jesús Martín-Barbero</vt:lpstr>
      <vt:lpstr>Patrice Meyer-Bisch e Alfons Martinell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lucia maciel barbosa de oliveira</dc:creator>
  <cp:lastModifiedBy>lucia maciel barbosa de oliveira</cp:lastModifiedBy>
  <cp:revision>16</cp:revision>
  <dcterms:created xsi:type="dcterms:W3CDTF">2019-04-07T15:10:55Z</dcterms:created>
  <dcterms:modified xsi:type="dcterms:W3CDTF">2019-04-07T21:45:24Z</dcterms:modified>
</cp:coreProperties>
</file>