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0080625" cy="7559675"/>
  <p:notesSz cx="7099300" cy="102314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 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 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 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2FE1EDD-A7FA-443D-A1C6-A6CD448C19C3}" type="slidenum">
              <a:rPr b="0" lang="pt-BR" sz="1400" spc="-1" strike="noStrike">
                <a:latin typeface="Times New Roman"/>
              </a:rPr>
              <a:t>1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Img"/>
          </p:nvPr>
        </p:nvSpPr>
        <p:spPr>
          <a:xfrm>
            <a:off x="1182960" y="767520"/>
            <a:ext cx="4732200" cy="3835800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709920" y="4860000"/>
            <a:ext cx="5678280" cy="4602960"/>
          </a:xfrm>
          <a:prstGeom prst="rect">
            <a:avLst/>
          </a:prstGeom>
        </p:spPr>
        <p:txBody>
          <a:bodyPr lIns="97200" rIns="97200" tIns="48600" bIns="4860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4021200" y="9718200"/>
            <a:ext cx="3075480" cy="51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b">
            <a:noAutofit/>
          </a:bodyPr>
          <a:p>
            <a:pPr algn="r">
              <a:lnSpc>
                <a:spcPct val="100000"/>
              </a:lnSpc>
            </a:pPr>
            <a:fld id="{96018AA2-5376-41ED-A278-1B9C12970B70}" type="slidenum">
              <a:rPr b="0" lang="pt-BR" sz="15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pt-BR" sz="15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233360" y="982800"/>
            <a:ext cx="4629600" cy="3539160"/>
          </a:xfrm>
          <a:prstGeom prst="rect">
            <a:avLst/>
          </a:prstGeom>
          <a:solidFill>
            <a:srgbClr val="ffffff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2"/>
          <p:cNvSpPr/>
          <p:nvPr/>
        </p:nvSpPr>
        <p:spPr>
          <a:xfrm>
            <a:off x="1098720" y="4867200"/>
            <a:ext cx="4897800" cy="39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1098720" y="4867200"/>
            <a:ext cx="4874040" cy="3896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sldImg"/>
          </p:nvPr>
        </p:nvSpPr>
        <p:spPr>
          <a:xfrm>
            <a:off x="1192320" y="982800"/>
            <a:ext cx="4683600" cy="3507120"/>
          </a:xfrm>
          <a:prstGeom prst="rect">
            <a:avLst/>
          </a:prstGeom>
        </p:spPr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233360" y="982800"/>
            <a:ext cx="4624920" cy="3532680"/>
          </a:xfrm>
          <a:prstGeom prst="rect">
            <a:avLst/>
          </a:prstGeom>
          <a:solidFill>
            <a:srgbClr val="ffffff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2"/>
          <p:cNvSpPr/>
          <p:nvPr/>
        </p:nvSpPr>
        <p:spPr>
          <a:xfrm>
            <a:off x="1098720" y="4867200"/>
            <a:ext cx="4897800" cy="39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1098720" y="4867200"/>
            <a:ext cx="4874040" cy="3896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sldImg"/>
          </p:nvPr>
        </p:nvSpPr>
        <p:spPr>
          <a:xfrm>
            <a:off x="1192320" y="982800"/>
            <a:ext cx="4683600" cy="3507120"/>
          </a:xfrm>
          <a:prstGeom prst="rect">
            <a:avLst/>
          </a:prstGeom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233360" y="982800"/>
            <a:ext cx="4629600" cy="3539160"/>
          </a:xfrm>
          <a:prstGeom prst="rect">
            <a:avLst/>
          </a:prstGeom>
          <a:solidFill>
            <a:srgbClr val="ffffff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"/>
          <p:cNvSpPr/>
          <p:nvPr/>
        </p:nvSpPr>
        <p:spPr>
          <a:xfrm>
            <a:off x="1098720" y="4867200"/>
            <a:ext cx="4897800" cy="39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1098720" y="4867200"/>
            <a:ext cx="4874040" cy="3896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sldImg"/>
          </p:nvPr>
        </p:nvSpPr>
        <p:spPr>
          <a:xfrm>
            <a:off x="1192320" y="982800"/>
            <a:ext cx="4683600" cy="3507120"/>
          </a:xfrm>
          <a:prstGeom prst="rect">
            <a:avLst/>
          </a:prstGeom>
        </p:spPr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233360" y="982800"/>
            <a:ext cx="4629600" cy="3539160"/>
          </a:xfrm>
          <a:prstGeom prst="rect">
            <a:avLst/>
          </a:prstGeom>
          <a:solidFill>
            <a:srgbClr val="ffffff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2"/>
          <p:cNvSpPr/>
          <p:nvPr/>
        </p:nvSpPr>
        <p:spPr>
          <a:xfrm>
            <a:off x="1098720" y="4867200"/>
            <a:ext cx="4897800" cy="39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1098720" y="4867200"/>
            <a:ext cx="4874040" cy="3896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sldImg"/>
          </p:nvPr>
        </p:nvSpPr>
        <p:spPr>
          <a:xfrm>
            <a:off x="1192320" y="982800"/>
            <a:ext cx="4683600" cy="3507120"/>
          </a:xfrm>
          <a:prstGeom prst="rect">
            <a:avLst/>
          </a:prstGeom>
        </p:spPr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233360" y="982800"/>
            <a:ext cx="4629600" cy="3539160"/>
          </a:xfrm>
          <a:prstGeom prst="rect">
            <a:avLst/>
          </a:prstGeom>
          <a:solidFill>
            <a:srgbClr val="ffffff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2"/>
          <p:cNvSpPr/>
          <p:nvPr/>
        </p:nvSpPr>
        <p:spPr>
          <a:xfrm>
            <a:off x="1098720" y="4867200"/>
            <a:ext cx="4897800" cy="39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1098720" y="4867200"/>
            <a:ext cx="4874040" cy="3896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sldImg"/>
          </p:nvPr>
        </p:nvSpPr>
        <p:spPr>
          <a:xfrm>
            <a:off x="1192320" y="982800"/>
            <a:ext cx="4683600" cy="3507120"/>
          </a:xfrm>
          <a:prstGeom prst="rect">
            <a:avLst/>
          </a:prstGeom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04640" y="1893960"/>
            <a:ext cx="9673200" cy="5664600"/>
          </a:xfrm>
          <a:prstGeom prst="roundRect">
            <a:avLst>
              <a:gd name="adj" fmla="val 6"/>
            </a:avLst>
          </a:prstGeom>
          <a:solidFill>
            <a:srgbClr val="dddddd"/>
          </a:solidFill>
          <a:ln cap="sq" w="936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180000" cy="916560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0" y="2381400"/>
            <a:ext cx="180000" cy="916560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0" y="1168560"/>
            <a:ext cx="180000" cy="916560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pt-BR" sz="1800" spc="-1" strike="noStrike">
                <a:latin typeface="Arial"/>
              </a:rPr>
              <a:t>Clique para editar o formato do texto do título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Clique para editar o formato do texto da estrutura de tópicos</a:t>
            </a:r>
            <a:endParaRPr b="0" lang="pt-B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Arial"/>
              </a:rPr>
              <a:t>2.º nível da estrutura de tópicos</a:t>
            </a:r>
            <a:endParaRPr b="0" lang="pt-B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3.º nível da estrutura de tópicos</a:t>
            </a:r>
            <a:endParaRPr b="0" lang="pt-B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Arial"/>
              </a:rPr>
              <a:t>4.º nível da estrutura de tópicos</a:t>
            </a:r>
            <a:endParaRPr b="0" lang="pt-B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5.º nível da estrutura de tópicos</a:t>
            </a:r>
            <a:endParaRPr b="0" lang="pt-B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6.º nível da estrutura de tópicos</a:t>
            </a:r>
            <a:endParaRPr b="0" lang="pt-B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7.º nível da estrutura de tópicos</a:t>
            </a:r>
            <a:endParaRPr b="0" lang="pt-B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567640" y="6764400"/>
            <a:ext cx="843480" cy="40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2141640" y="6764400"/>
            <a:ext cx="6299640" cy="40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8567640" y="6764400"/>
            <a:ext cx="843480" cy="40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"/>
          <p:cNvSpPr/>
          <p:nvPr/>
        </p:nvSpPr>
        <p:spPr>
          <a:xfrm>
            <a:off x="2141640" y="6764400"/>
            <a:ext cx="6299640" cy="40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8" name="Google Shape;141;ge572137c89_0_7" descr=""/>
          <p:cNvPicPr/>
          <p:nvPr/>
        </p:nvPicPr>
        <p:blipFill>
          <a:blip r:embed="rId1"/>
          <a:stretch/>
        </p:blipFill>
        <p:spPr>
          <a:xfrm>
            <a:off x="51480" y="0"/>
            <a:ext cx="9976320" cy="755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55480" y="333720"/>
            <a:ext cx="10000800" cy="138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2"/>
          <p:cNvSpPr/>
          <p:nvPr/>
        </p:nvSpPr>
        <p:spPr>
          <a:xfrm>
            <a:off x="555480" y="1944360"/>
            <a:ext cx="10000800" cy="54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1" name="Google Shape;149;ge572137c89_0_199" descr=""/>
          <p:cNvPicPr/>
          <p:nvPr/>
        </p:nvPicPr>
        <p:blipFill>
          <a:blip r:embed="rId1"/>
          <a:stretch/>
        </p:blipFill>
        <p:spPr>
          <a:xfrm>
            <a:off x="0" y="108000"/>
            <a:ext cx="10080360" cy="7415280"/>
          </a:xfrm>
          <a:prstGeom prst="rect">
            <a:avLst/>
          </a:prstGeom>
          <a:ln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3214440" y="595800"/>
            <a:ext cx="6706080" cy="65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noAutofit/>
          </a:bodyPr>
          <a:p>
            <a:pPr algn="ctr">
              <a:lnSpc>
                <a:spcPct val="15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173" name="Google Shape;151;ge572137c89_0_199" descr=""/>
          <p:cNvPicPr/>
          <p:nvPr/>
        </p:nvPicPr>
        <p:blipFill>
          <a:blip r:embed="rId2"/>
          <a:stretch/>
        </p:blipFill>
        <p:spPr>
          <a:xfrm>
            <a:off x="833040" y="7031880"/>
            <a:ext cx="6013440" cy="411480"/>
          </a:xfrm>
          <a:prstGeom prst="rect">
            <a:avLst/>
          </a:prstGeom>
          <a:ln>
            <a:noFill/>
          </a:ln>
        </p:spPr>
      </p:pic>
      <p:sp>
        <p:nvSpPr>
          <p:cNvPr id="174" name="CustomShape 4"/>
          <p:cNvSpPr/>
          <p:nvPr/>
        </p:nvSpPr>
        <p:spPr>
          <a:xfrm>
            <a:off x="3384000" y="1832400"/>
            <a:ext cx="6587640" cy="447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</a:pPr>
            <a:r>
              <a:rPr b="1" lang="pt-BR" sz="3200" spc="-1" strike="noStrike">
                <a:solidFill>
                  <a:srgbClr val="556b2f"/>
                </a:solidFill>
                <a:latin typeface="Arial"/>
                <a:ea typeface="Arial"/>
              </a:rPr>
              <a:t>Há diferentes correntes em Educação Ambiental, associadas a diferentes </a:t>
            </a:r>
            <a:r>
              <a:rPr b="1" lang="pt-BR" sz="3200" spc="-1" strike="noStrike" u="dotted">
                <a:solidFill>
                  <a:srgbClr val="556b2f"/>
                </a:solidFill>
                <a:uFillTx/>
                <a:latin typeface="Arial"/>
                <a:ea typeface="Arial"/>
              </a:rPr>
              <a:t>leituras de mundo</a:t>
            </a:r>
            <a:r>
              <a:rPr b="1" lang="pt-BR" sz="3200" spc="-1" strike="noStrike">
                <a:solidFill>
                  <a:srgbClr val="556b2f"/>
                </a:solidFill>
                <a:latin typeface="Arial"/>
                <a:ea typeface="Arial"/>
              </a:rPr>
              <a:t>, 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pt-BR" sz="3200" spc="-1" strike="noStrike">
                <a:solidFill>
                  <a:srgbClr val="556b2f"/>
                </a:solidFill>
                <a:latin typeface="Arial"/>
                <a:ea typeface="Arial"/>
              </a:rPr>
              <a:t>resultando em: diferentes objetivos, abordagens, metodologias, avaliações</a:t>
            </a:r>
            <a:r>
              <a:rPr b="0" lang="pt-BR" sz="3200" spc="-1" strike="noStrike">
                <a:solidFill>
                  <a:srgbClr val="556b2f"/>
                </a:solidFill>
                <a:latin typeface="Arial"/>
                <a:ea typeface="Arial"/>
              </a:rPr>
              <a:t> ...</a:t>
            </a:r>
            <a:endParaRPr b="0" lang="pt-B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60000" y="1872000"/>
            <a:ext cx="9720000" cy="5686920"/>
          </a:xfrm>
          <a:prstGeom prst="rect">
            <a:avLst/>
          </a:prstGeom>
          <a:solidFill>
            <a:srgbClr val="fff864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pt-BR" sz="600" spc="-1" strike="noStrike">
                <a:solidFill>
                  <a:srgbClr val="dddddd"/>
                </a:solidFill>
                <a:latin typeface="Arial"/>
                <a:ea typeface="Arial"/>
              </a:rPr>
              <a:t>  </a:t>
            </a:r>
            <a:endParaRPr b="0" lang="pt-BR" sz="6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283"/>
              </a:spcAft>
            </a:pPr>
            <a:r>
              <a:rPr b="1" lang="pt-BR" sz="2700" spc="-1" strike="noStrike">
                <a:solidFill>
                  <a:srgbClr val="dddddd"/>
                </a:solidFill>
                <a:latin typeface="Arial"/>
                <a:ea typeface="Arial"/>
              </a:rPr>
              <a:t> </a:t>
            </a:r>
            <a:r>
              <a:rPr b="1" lang="pt-BR" sz="2700" spc="-1" strike="noStrike">
                <a:solidFill>
                  <a:srgbClr val="c0c0c0"/>
                </a:solidFill>
                <a:latin typeface="Arial"/>
                <a:ea typeface="Arial"/>
              </a:rPr>
              <a:t> </a:t>
            </a:r>
            <a:r>
              <a:rPr b="1" lang="pt-BR" sz="2700" spc="-1" strike="noStrike">
                <a:solidFill>
                  <a:srgbClr val="ff0000"/>
                </a:solidFill>
                <a:latin typeface="Arial"/>
                <a:ea typeface="Arial"/>
              </a:rPr>
              <a:t>REDUÇÃO DA COBERTURA VEGETAL</a:t>
            </a:r>
            <a:endParaRPr b="0" lang="pt-BR" sz="27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283"/>
              </a:spcAft>
            </a:pPr>
            <a:r>
              <a:rPr b="1" lang="pt-BR" sz="2700" spc="-1" strike="noStrike">
                <a:solidFill>
                  <a:srgbClr val="ff0000"/>
                </a:solidFill>
                <a:latin typeface="Arial"/>
                <a:ea typeface="Arial"/>
              </a:rPr>
              <a:t>  </a:t>
            </a:r>
            <a:r>
              <a:rPr b="1" lang="pt-BR" sz="2700" spc="-1" strike="noStrike">
                <a:solidFill>
                  <a:srgbClr val="ff0000"/>
                </a:solidFill>
                <a:latin typeface="Arial"/>
                <a:ea typeface="Arial"/>
              </a:rPr>
              <a:t>REDUÇÃO DA BIODIVERSIDADE</a:t>
            </a:r>
            <a:endParaRPr b="0" lang="pt-BR" sz="27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283"/>
              </a:spcAft>
            </a:pPr>
            <a:r>
              <a:rPr b="1" lang="pt-BR" sz="2700" spc="-1" strike="noStrike">
                <a:solidFill>
                  <a:srgbClr val="ff0000"/>
                </a:solidFill>
                <a:latin typeface="Arial"/>
                <a:ea typeface="Arial"/>
              </a:rPr>
              <a:t>  </a:t>
            </a:r>
            <a:r>
              <a:rPr b="1" lang="pt-BR" sz="2700" spc="-1" strike="noStrike">
                <a:solidFill>
                  <a:srgbClr val="ff0000"/>
                </a:solidFill>
                <a:latin typeface="Arial"/>
                <a:ea typeface="Arial"/>
              </a:rPr>
              <a:t>PERDA E DEGRADAÇÃO DOS SOLOS</a:t>
            </a:r>
            <a:endParaRPr b="0" lang="pt-BR" sz="27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283"/>
              </a:spcAft>
            </a:pPr>
            <a:r>
              <a:rPr b="1" lang="pt-BR" sz="2700" spc="-1" strike="noStrike">
                <a:solidFill>
                  <a:srgbClr val="ff0000"/>
                </a:solidFill>
                <a:latin typeface="Arial"/>
                <a:ea typeface="Arial"/>
              </a:rPr>
              <a:t>  </a:t>
            </a:r>
            <a:r>
              <a:rPr b="1" lang="pt-BR" sz="2700" spc="-1" strike="noStrike">
                <a:solidFill>
                  <a:srgbClr val="ff0000"/>
                </a:solidFill>
                <a:latin typeface="Arial"/>
                <a:ea typeface="Arial"/>
              </a:rPr>
              <a:t>CONTAMINAÇÃO E DEGRADAÇÃO DAS ÁGUAS</a:t>
            </a:r>
            <a:endParaRPr b="0" lang="pt-BR" sz="27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283"/>
              </a:spcAft>
            </a:pPr>
            <a:r>
              <a:rPr b="1" lang="pt-BR" sz="2700" spc="-1" strike="noStrike">
                <a:solidFill>
                  <a:srgbClr val="ff0000"/>
                </a:solidFill>
                <a:latin typeface="Arial"/>
                <a:ea typeface="Arial"/>
              </a:rPr>
              <a:t>  </a:t>
            </a:r>
            <a:r>
              <a:rPr b="1" lang="pt-BR" sz="2700" spc="-1" strike="noStrike">
                <a:solidFill>
                  <a:srgbClr val="ff0000"/>
                </a:solidFill>
                <a:latin typeface="Arial"/>
                <a:ea typeface="Arial"/>
              </a:rPr>
              <a:t>DEGRADAÇÃO DOS OCEANOS</a:t>
            </a:r>
            <a:endParaRPr b="0" lang="pt-BR" sz="27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283"/>
              </a:spcAft>
            </a:pPr>
            <a:r>
              <a:rPr b="1" lang="pt-BR" sz="2700" spc="-1" strike="noStrike">
                <a:solidFill>
                  <a:srgbClr val="ff0000"/>
                </a:solidFill>
                <a:latin typeface="Arial"/>
                <a:ea typeface="Arial"/>
              </a:rPr>
              <a:t>  </a:t>
            </a:r>
            <a:r>
              <a:rPr b="1" lang="pt-BR" sz="2700" spc="-1" strike="noStrike">
                <a:solidFill>
                  <a:srgbClr val="ff0000"/>
                </a:solidFill>
                <a:latin typeface="Arial"/>
                <a:ea typeface="Arial"/>
              </a:rPr>
              <a:t>ESCASSEZ RELATIVA DE RECURSOS</a:t>
            </a:r>
            <a:endParaRPr b="0" lang="pt-BR" sz="27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283"/>
              </a:spcAft>
            </a:pPr>
            <a:r>
              <a:rPr b="1" lang="pt-BR" sz="2700" spc="-1" strike="noStrike">
                <a:solidFill>
                  <a:srgbClr val="ff0000"/>
                </a:solidFill>
                <a:latin typeface="Arial"/>
                <a:ea typeface="Arial"/>
              </a:rPr>
              <a:t>  </a:t>
            </a:r>
            <a:r>
              <a:rPr b="1" lang="pt-BR" sz="2700" spc="-1" strike="noStrike">
                <a:solidFill>
                  <a:srgbClr val="ff0000"/>
                </a:solidFill>
                <a:latin typeface="Arial"/>
                <a:ea typeface="Arial"/>
              </a:rPr>
              <a:t>COLAPSO NA SAÚDE ÚNICA </a:t>
            </a:r>
            <a:r>
              <a:rPr b="1" lang="pt-BR" sz="2100" spc="-1" strike="noStrike">
                <a:solidFill>
                  <a:srgbClr val="ff0000"/>
                </a:solidFill>
                <a:latin typeface="Arial"/>
                <a:ea typeface="Arial"/>
              </a:rPr>
              <a:t>(AMBIENTAL, ANIMAL, HUMANA)</a:t>
            </a:r>
            <a:endParaRPr b="0" lang="pt-BR" sz="21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283"/>
              </a:spcAft>
            </a:pPr>
            <a:r>
              <a:rPr b="1" lang="pt-BR" sz="2700" spc="-1" strike="noStrike">
                <a:solidFill>
                  <a:srgbClr val="808080"/>
                </a:solidFill>
                <a:latin typeface="Arial"/>
                <a:ea typeface="Arial"/>
              </a:rPr>
              <a:t>  </a:t>
            </a:r>
            <a:r>
              <a:rPr b="1" lang="pt-BR" sz="2700" spc="-1" strike="noStrike">
                <a:solidFill>
                  <a:srgbClr val="ff0000"/>
                </a:solidFill>
                <a:latin typeface="Arial"/>
                <a:ea typeface="Arial"/>
              </a:rPr>
              <a:t>MUDANÇAS CLIMÁTICAS</a:t>
            </a:r>
            <a:endParaRPr b="0" lang="pt-BR" sz="27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792000" y="360000"/>
            <a:ext cx="8783280" cy="1080000"/>
          </a:xfrm>
          <a:custGeom>
            <a:avLst/>
            <a:gdLst/>
            <a:ahLst/>
            <a:rect l="l" t="t" r="r" b="b"/>
            <a:pathLst>
              <a:path w="24402" h="1702">
                <a:moveTo>
                  <a:pt x="0" y="0"/>
                </a:moveTo>
                <a:lnTo>
                  <a:pt x="24401" y="0"/>
                </a:lnTo>
                <a:moveTo>
                  <a:pt x="0" y="1701"/>
                </a:moveTo>
                <a:lnTo>
                  <a:pt x="24401" y="1701"/>
                </a:ln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>
              <a:lnSpc>
                <a:spcPct val="100000"/>
              </a:lnSpc>
            </a:pPr>
            <a:r>
              <a:rPr b="0" lang="pt-BR" sz="7200" spc="-1" strike="noStrike">
                <a:solidFill>
                  <a:srgbClr val="ff0000"/>
                </a:solidFill>
                <a:latin typeface="Impact"/>
                <a:ea typeface="MS Gothic"/>
              </a:rPr>
              <a:t>INSUSTENTABILIDADES</a:t>
            </a:r>
            <a:endParaRPr b="0" lang="pt-BR" sz="7200" spc="-1" strike="noStrike"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32000" y="144360"/>
            <a:ext cx="8909280" cy="16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06280" indent="-184680" algn="ctr">
              <a:lnSpc>
                <a:spcPct val="102000"/>
              </a:lnSpc>
            </a:pPr>
            <a:r>
              <a:rPr b="1" lang="pt-BR" sz="4000" spc="-1" strike="noStrike">
                <a:solidFill>
                  <a:srgbClr val="ff0000"/>
                </a:solidFill>
                <a:latin typeface="Arial"/>
                <a:ea typeface="Arial"/>
              </a:rPr>
              <a:t>INSUSTENTABILIDADES:</a:t>
            </a: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Arial"/>
              </a:rPr>
              <a:t>APROPRIAÇÃO BRUTALMENTE DESIGUAL DOS RECURSOS E DO CONTROLE DO PLANETA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741240" y="379440"/>
            <a:ext cx="8600040" cy="12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9" name="Google Shape;222;p7" descr=""/>
          <p:cNvPicPr/>
          <p:nvPr/>
        </p:nvPicPr>
        <p:blipFill>
          <a:blip r:embed="rId1"/>
          <a:srcRect l="4979" t="19700" r="4979" b="9843"/>
          <a:stretch/>
        </p:blipFill>
        <p:spPr>
          <a:xfrm>
            <a:off x="617400" y="2087640"/>
            <a:ext cx="9060480" cy="543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24800" y="2099520"/>
            <a:ext cx="9578880" cy="500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441360" indent="-422640">
              <a:lnSpc>
                <a:spcPct val="115000"/>
              </a:lnSpc>
            </a:pPr>
            <a:endParaRPr b="0" lang="pt-BR" sz="1800" spc="-1" strike="noStrike">
              <a:latin typeface="Arial"/>
            </a:endParaRPr>
          </a:p>
          <a:p>
            <a:pPr marL="441360" indent="-422640">
              <a:lnSpc>
                <a:spcPct val="115000"/>
              </a:lnSpc>
              <a:spcBef>
                <a:spcPts val="3501"/>
              </a:spcBef>
            </a:pPr>
            <a:r>
              <a:rPr b="0" lang="pt-BR" sz="2900" spc="-1" strike="noStrike">
                <a:solidFill>
                  <a:srgbClr val="4700b8"/>
                </a:solidFill>
                <a:latin typeface="Arial"/>
                <a:ea typeface="Arial"/>
              </a:rPr>
              <a:t>Promover a compreensão dos problemas socioambientais</a:t>
            </a:r>
            <a:r>
              <a:rPr b="0" lang="pt-BR" sz="2800" spc="-1" strike="noStrike">
                <a:solidFill>
                  <a:srgbClr val="4700b8"/>
                </a:solidFill>
                <a:latin typeface="Arial"/>
                <a:ea typeface="Arial"/>
              </a:rPr>
              <a:t> </a:t>
            </a:r>
            <a:r>
              <a:rPr b="1" lang="pt-BR" sz="2900" spc="-1" strike="noStrike">
                <a:solidFill>
                  <a:srgbClr val="4700b8"/>
                </a:solidFill>
                <a:latin typeface="Arial"/>
                <a:ea typeface="Arial"/>
              </a:rPr>
              <a:t>em suas múltiplas dimensões:  sociais, históricas, geográficas, biológicas, subjetivas, ...;</a:t>
            </a:r>
            <a:endParaRPr b="0" lang="pt-BR" sz="2900" spc="-1" strike="noStrike">
              <a:latin typeface="Arial"/>
            </a:endParaRPr>
          </a:p>
          <a:p>
            <a:pPr marL="441360" indent="-422640">
              <a:lnSpc>
                <a:spcPct val="115000"/>
              </a:lnSpc>
              <a:spcBef>
                <a:spcPts val="3501"/>
              </a:spcBef>
            </a:pPr>
            <a:endParaRPr b="0" lang="pt-BR" sz="2900" spc="-1" strike="noStrike">
              <a:latin typeface="Arial"/>
            </a:endParaRPr>
          </a:p>
          <a:p>
            <a:pPr marL="114480" indent="-113400">
              <a:lnSpc>
                <a:spcPct val="115000"/>
              </a:lnSpc>
            </a:pPr>
            <a:r>
              <a:rPr b="1" lang="pt-BR" sz="2900" spc="-1" strike="noStrike">
                <a:solidFill>
                  <a:srgbClr val="b84700"/>
                </a:solidFill>
                <a:latin typeface="Arial"/>
                <a:ea typeface="Arial"/>
              </a:rPr>
              <a:t> </a:t>
            </a:r>
            <a:r>
              <a:rPr b="1" lang="pt-BR" sz="2900" spc="-1" strike="noStrike">
                <a:solidFill>
                  <a:srgbClr val="b84700"/>
                </a:solidFill>
                <a:latin typeface="Arial"/>
                <a:ea typeface="Arial"/>
              </a:rPr>
              <a:t>Contribuir na formação de “sujeitos ecológicos” que se guiam pela ética, justiça ambiental e solidariedade</a:t>
            </a:r>
            <a:endParaRPr b="0" lang="pt-BR" sz="2900" spc="-1" strike="noStrike">
              <a:latin typeface="Arial"/>
            </a:endParaRPr>
          </a:p>
          <a:p>
            <a:pPr marL="114480" indent="-113400" algn="ctr">
              <a:lnSpc>
                <a:spcPct val="93000"/>
              </a:lnSpc>
              <a:spcBef>
                <a:spcPts val="3501"/>
              </a:spcBef>
            </a:pPr>
            <a:endParaRPr b="0" lang="pt-BR" sz="29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179280" y="395280"/>
            <a:ext cx="9719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06280" indent="-184680" algn="ctr">
              <a:lnSpc>
                <a:spcPct val="93000"/>
              </a:lnSpc>
            </a:pPr>
            <a:r>
              <a:rPr b="1" lang="pt-BR" sz="2800" spc="-1" strike="noStrike">
                <a:solidFill>
                  <a:srgbClr val="333333"/>
                </a:solidFill>
                <a:latin typeface="Arial"/>
                <a:ea typeface="Arial"/>
              </a:rPr>
              <a:t>EA CRÍTICA, TRANSFORMADORA E EMANCIPATÓRIA</a:t>
            </a:r>
            <a:br/>
            <a:br/>
            <a:r>
              <a:rPr b="1" lang="pt-BR" sz="2800" spc="-1" strike="noStrike">
                <a:solidFill>
                  <a:srgbClr val="dc2300"/>
                </a:solidFill>
                <a:latin typeface="Arial"/>
                <a:ea typeface="Arial"/>
              </a:rPr>
              <a:t>PRINCIPAIS BUSCAS: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74560" y="2330280"/>
            <a:ext cx="9289080" cy="47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441360" indent="-325800">
              <a:lnSpc>
                <a:spcPct val="120000"/>
              </a:lnSpc>
            </a:pPr>
            <a:r>
              <a:rPr b="1" lang="pt-BR" sz="2800" spc="-1" strike="noStrike">
                <a:solidFill>
                  <a:srgbClr val="b84700"/>
                </a:solidFill>
                <a:latin typeface="Arial"/>
                <a:ea typeface="Arial"/>
              </a:rPr>
              <a:t>Potencializar / empoderar as pessoas                                 contribuindo para que se tornem co-autores dos                 destinos pessoais, coletivos e planetários;</a:t>
            </a:r>
            <a:endParaRPr b="0" lang="pt-BR" sz="2800" spc="-1" strike="noStrike">
              <a:latin typeface="Arial"/>
            </a:endParaRPr>
          </a:p>
          <a:p>
            <a:pPr marL="441360" indent="-325800">
              <a:lnSpc>
                <a:spcPct val="120000"/>
              </a:lnSpc>
              <a:spcBef>
                <a:spcPts val="3501"/>
              </a:spcBef>
            </a:pPr>
            <a:r>
              <a:rPr b="1" lang="pt-BR" sz="2800" spc="-1" strike="noStrike">
                <a:solidFill>
                  <a:srgbClr val="4700b8"/>
                </a:solidFill>
                <a:latin typeface="Arial"/>
                <a:ea typeface="Arial"/>
              </a:rPr>
              <a:t>Resgatar o sentido da participação ;</a:t>
            </a:r>
            <a:endParaRPr b="0" lang="pt-BR" sz="2800" spc="-1" strike="noStrike">
              <a:latin typeface="Arial"/>
            </a:endParaRPr>
          </a:p>
          <a:p>
            <a:pPr marL="441360" indent="-325800">
              <a:lnSpc>
                <a:spcPct val="120000"/>
              </a:lnSpc>
              <a:spcBef>
                <a:spcPts val="3501"/>
              </a:spcBef>
            </a:pPr>
            <a:r>
              <a:rPr b="1" lang="pt-BR" sz="2800" spc="-1" strike="noStrike">
                <a:solidFill>
                  <a:srgbClr val="b84700"/>
                </a:solidFill>
                <a:latin typeface="Arial"/>
                <a:ea typeface="Arial"/>
              </a:rPr>
              <a:t>Resgatar o sentimento de pertencimento;</a:t>
            </a:r>
            <a:endParaRPr b="0" lang="pt-BR" sz="2800" spc="-1" strike="noStrike">
              <a:latin typeface="Arial"/>
            </a:endParaRPr>
          </a:p>
          <a:p>
            <a:pPr marL="441360" indent="-325800">
              <a:lnSpc>
                <a:spcPct val="120000"/>
              </a:lnSpc>
              <a:spcBef>
                <a:spcPts val="3501"/>
              </a:spcBef>
            </a:pPr>
            <a:r>
              <a:rPr b="1" lang="pt-BR" sz="2800" spc="-1" strike="noStrike">
                <a:solidFill>
                  <a:srgbClr val="4700b8"/>
                </a:solidFill>
                <a:latin typeface="Arial"/>
                <a:ea typeface="Arial"/>
              </a:rPr>
              <a:t>Religar os humanos ao natural.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179280" y="395280"/>
            <a:ext cx="9719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06280" indent="-184680" algn="ctr">
              <a:lnSpc>
                <a:spcPct val="93000"/>
              </a:lnSpc>
            </a:pPr>
            <a:r>
              <a:rPr b="1" lang="pt-BR" sz="2800" spc="-1" strike="noStrike">
                <a:solidFill>
                  <a:srgbClr val="333333"/>
                </a:solidFill>
                <a:latin typeface="Arial"/>
                <a:ea typeface="Arial"/>
              </a:rPr>
              <a:t>EA CRÍTICA, TRANSFORMADORA E EMANCIPATÓRIA</a:t>
            </a:r>
            <a:br/>
            <a:br/>
            <a:r>
              <a:rPr b="1" lang="pt-BR" sz="2800" spc="-1" strike="noStrike">
                <a:solidFill>
                  <a:srgbClr val="dc2300"/>
                </a:solidFill>
                <a:latin typeface="Arial"/>
                <a:ea typeface="Arial"/>
              </a:rPr>
              <a:t>PRINCIPAIS BUSCAS: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03280" y="2087640"/>
            <a:ext cx="9433440" cy="500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57240" algn="ctr">
              <a:lnSpc>
                <a:spcPct val="150000"/>
              </a:lnSpc>
            </a:pPr>
            <a:r>
              <a:rPr b="1" lang="pt-BR" sz="2800" spc="-1" strike="noStrike">
                <a:solidFill>
                  <a:srgbClr val="4700b8"/>
                </a:solidFill>
                <a:latin typeface="Arial"/>
                <a:ea typeface="Arial"/>
              </a:rPr>
              <a:t> </a:t>
            </a:r>
            <a:r>
              <a:rPr b="1" lang="pt-BR" sz="2800" spc="-1" strike="noStrike">
                <a:solidFill>
                  <a:srgbClr val="4700b8"/>
                </a:solidFill>
                <a:latin typeface="Arial"/>
                <a:ea typeface="Arial"/>
              </a:rPr>
              <a:t>Contribuir em direção a formas mais sustentáveis, justas e solidárias de vida, de relação com a natureza</a:t>
            </a:r>
            <a:endParaRPr b="0" lang="pt-BR" sz="2800" spc="-1" strike="noStrike">
              <a:latin typeface="Arial"/>
            </a:endParaRPr>
          </a:p>
          <a:p>
            <a:pPr marL="57240" algn="ctr">
              <a:lnSpc>
                <a:spcPct val="150000"/>
              </a:lnSpc>
            </a:pPr>
            <a:r>
              <a:rPr b="1" lang="pt-BR" sz="2800" spc="-1" strike="noStrike">
                <a:solidFill>
                  <a:srgbClr val="4700b8"/>
                </a:solidFill>
                <a:latin typeface="Arial"/>
                <a:ea typeface="Arial"/>
              </a:rPr>
              <a:t> </a:t>
            </a:r>
            <a:r>
              <a:rPr b="1" lang="pt-BR" sz="2800" spc="-1" strike="noStrike">
                <a:solidFill>
                  <a:srgbClr val="4700b8"/>
                </a:solidFill>
                <a:latin typeface="Arial"/>
                <a:ea typeface="Arial"/>
              </a:rPr>
              <a:t>e de acesso aos bens ambientais,  fortalecendo tais aspectos enquanto elementos da cultura</a:t>
            </a:r>
            <a:r>
              <a:rPr b="1" lang="pt-BR" sz="2800" spc="-1" strike="noStrike">
                <a:solidFill>
                  <a:srgbClr val="280099"/>
                </a:solidFill>
                <a:latin typeface="Arial"/>
                <a:ea typeface="Arial"/>
              </a:rPr>
              <a:t>;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179280" y="395280"/>
            <a:ext cx="9719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06280" indent="-184680" algn="ctr">
              <a:lnSpc>
                <a:spcPct val="93000"/>
              </a:lnSpc>
            </a:pPr>
            <a:r>
              <a:rPr b="1" lang="pt-BR" sz="2800" spc="-1" strike="noStrike">
                <a:solidFill>
                  <a:srgbClr val="333333"/>
                </a:solidFill>
                <a:latin typeface="Arial"/>
                <a:ea typeface="Arial"/>
              </a:rPr>
              <a:t>EA CRÍTICA, TRANSFORMADORA E EMANCIPATÓRIA</a:t>
            </a:r>
            <a:br/>
            <a:br/>
            <a:r>
              <a:rPr b="1" lang="pt-BR" sz="2800" spc="-1" strike="noStrike">
                <a:solidFill>
                  <a:srgbClr val="dc2300"/>
                </a:solidFill>
                <a:latin typeface="Arial"/>
                <a:ea typeface="Arial"/>
              </a:rPr>
              <a:t>PRINCIPAIS BUSCAS: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268;ge572137c89_0_460" descr=""/>
          <p:cNvPicPr/>
          <p:nvPr/>
        </p:nvPicPr>
        <p:blipFill>
          <a:blip r:embed="rId1"/>
          <a:stretch/>
        </p:blipFill>
        <p:spPr>
          <a:xfrm>
            <a:off x="5400" y="3600"/>
            <a:ext cx="10066320" cy="7558560"/>
          </a:xfrm>
          <a:prstGeom prst="rect">
            <a:avLst/>
          </a:prstGeom>
          <a:ln>
            <a:noFill/>
          </a:ln>
        </p:spPr>
      </p:pic>
      <p:pic>
        <p:nvPicPr>
          <p:cNvPr id="187" name="Google Shape;269;ge572137c89_0_460" descr=""/>
          <p:cNvPicPr/>
          <p:nvPr/>
        </p:nvPicPr>
        <p:blipFill>
          <a:blip r:embed="rId2"/>
          <a:stretch/>
        </p:blipFill>
        <p:spPr>
          <a:xfrm>
            <a:off x="2103120" y="7081920"/>
            <a:ext cx="2419200" cy="476640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544680" y="596520"/>
            <a:ext cx="9223200" cy="497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06280" indent="-184680" algn="ctr">
              <a:lnSpc>
                <a:spcPct val="146000"/>
              </a:lnSpc>
            </a:pPr>
            <a:r>
              <a:rPr b="1" lang="pt-BR" sz="2800" spc="-1" strike="noStrike">
                <a:solidFill>
                  <a:srgbClr val="556b2f"/>
                </a:solidFill>
                <a:latin typeface="Arial"/>
                <a:ea typeface="Arial"/>
              </a:rPr>
              <a:t>ENTENDENDO QUE AS INTERAÇÕES SOCIAIS, </a:t>
            </a:r>
            <a:endParaRPr b="0" lang="pt-BR" sz="2800" spc="-1" strike="noStrike">
              <a:latin typeface="Arial"/>
            </a:endParaRPr>
          </a:p>
          <a:p>
            <a:pPr marL="206280" indent="-184680" algn="ctr">
              <a:lnSpc>
                <a:spcPct val="146000"/>
              </a:lnSpc>
            </a:pPr>
            <a:r>
              <a:rPr b="1" lang="pt-BR" sz="2800" spc="-1" strike="noStrike">
                <a:solidFill>
                  <a:srgbClr val="556b2f"/>
                </a:solidFill>
                <a:latin typeface="Arial"/>
                <a:ea typeface="Arial"/>
              </a:rPr>
              <a:t>  </a:t>
            </a:r>
            <a:r>
              <a:rPr b="1" lang="pt-BR" sz="2800" spc="-1" strike="noStrike">
                <a:solidFill>
                  <a:srgbClr val="556b2f"/>
                </a:solidFill>
                <a:latin typeface="Arial"/>
                <a:ea typeface="Arial"/>
              </a:rPr>
              <a:t>AS RELAÇÕES DE PODER, OS CONFLITOS E             OS CONSENSOS ESTRUTURAM A REALIDADE ...</a:t>
            </a:r>
            <a:endParaRPr b="0" lang="pt-BR" sz="2800" spc="-1" strike="noStrike">
              <a:latin typeface="Arial"/>
            </a:endParaRPr>
          </a:p>
          <a:p>
            <a:pPr marL="206280" indent="-184680" algn="ctr">
              <a:lnSpc>
                <a:spcPct val="146000"/>
              </a:lnSpc>
            </a:pPr>
            <a:endParaRPr b="0" lang="pt-BR" sz="2800" spc="-1" strike="noStrike">
              <a:latin typeface="Arial"/>
            </a:endParaRPr>
          </a:p>
          <a:p>
            <a:pPr marL="206280" indent="-184680" algn="ctr">
              <a:lnSpc>
                <a:spcPct val="146000"/>
              </a:lnSpc>
            </a:pPr>
            <a:r>
              <a:rPr b="1" lang="pt-BR" sz="2800" spc="-1" strike="noStrike">
                <a:solidFill>
                  <a:srgbClr val="556b2f"/>
                </a:solidFill>
                <a:latin typeface="Arial"/>
                <a:ea typeface="Arial"/>
              </a:rPr>
              <a:t>A E.A. CRÍTICA BUSCA DESVELAR ESSES EMBATES, INSTRUMENTALIZANDO OS ATORES SOCIAIS  PARA INTERVIR NA REALIDADE</a:t>
            </a:r>
            <a:endParaRPr b="0" lang="pt-BR" sz="2800" spc="-1" strike="noStrike">
              <a:latin typeface="Arial"/>
            </a:endParaRPr>
          </a:p>
          <a:p>
            <a:pPr marL="206280" indent="-184680">
              <a:lnSpc>
                <a:spcPct val="146000"/>
              </a:lnSpc>
            </a:pPr>
            <a:endParaRPr b="0" lang="pt-BR" sz="2800" spc="-1" strike="noStrike">
              <a:latin typeface="Arial"/>
            </a:endParaRPr>
          </a:p>
          <a:p>
            <a:pPr marL="206280" indent="-184680">
              <a:lnSpc>
                <a:spcPct val="93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                                               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Mauro Guimarães (2004)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‏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Application>LibreOffice/6.3.2.2$Windows_X86_64 LibreOffice_project/98b30e735bda24bc04ab42594c85f7fd8be07b9c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Antonio Vitor</dc:creator>
  <dc:description/>
  <dc:language>pt-BR</dc:language>
  <cp:lastModifiedBy/>
  <dcterms:modified xsi:type="dcterms:W3CDTF">2021-10-29T17:41:21Z</dcterms:modified>
  <cp:revision>4</cp:revision>
  <dc:subject/>
  <dc:title/>
</cp:coreProperties>
</file>