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DC327"/>
    <a:srgbClr val="E3B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38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4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39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83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740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04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321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573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34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42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50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62E67-AA38-46CC-A48E-B9639FFCF943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53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90304" y="57160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u="sng" dirty="0" smtClean="0">
                <a:latin typeface="Bahnschrift SemiBold" pitchFamily="34" charset="0"/>
              </a:rPr>
              <a:t>Psicologia do desenvolvimento  - Aula </a:t>
            </a:r>
            <a:r>
              <a:rPr lang="pt-BR" sz="1600" u="sng" dirty="0">
                <a:latin typeface="Bahnschrift SemiBold" pitchFamily="34" charset="0"/>
              </a:rPr>
              <a:t>6</a:t>
            </a:r>
            <a:r>
              <a:rPr lang="pt-BR" sz="1600" u="sng" dirty="0" smtClean="0">
                <a:latin typeface="Bahnschrift SemiBold" pitchFamily="34" charset="0"/>
              </a:rPr>
              <a:t> (24/09/20</a:t>
            </a:r>
            <a:r>
              <a:rPr lang="pt-BR" sz="1600" u="sng" dirty="0" smtClean="0">
                <a:latin typeface="Bahnschrift SemiBold" pitchFamily="34" charset="0"/>
              </a:rPr>
              <a:t>)</a:t>
            </a:r>
            <a:endParaRPr lang="pt-BR" sz="1600" u="sng" dirty="0">
              <a:latin typeface="Bahnschrift SemiBold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55776" y="496636"/>
            <a:ext cx="38164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Bahnschrift Light" pitchFamily="34" charset="0"/>
              </a:rPr>
              <a:t>Preconceito</a:t>
            </a:r>
          </a:p>
          <a:p>
            <a:pPr algn="ctr"/>
            <a:r>
              <a:rPr lang="pt-BR" sz="1600" b="1" dirty="0" smtClean="0">
                <a:latin typeface="Bahnschrift Light" pitchFamily="34" charset="0"/>
              </a:rPr>
              <a:t>Texto Lígia Amaral</a:t>
            </a:r>
            <a:endParaRPr lang="pt-BR" sz="1600" b="1" dirty="0">
              <a:latin typeface="Bahnschrift Light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25182" y="2709325"/>
            <a:ext cx="31666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Bahnschrift Light" pitchFamily="34" charset="0"/>
              </a:rPr>
              <a:t>Normal: critério estatístico</a:t>
            </a:r>
          </a:p>
          <a:p>
            <a:pPr algn="just"/>
            <a:r>
              <a:rPr lang="pt-BR" sz="1600" dirty="0" smtClean="0">
                <a:latin typeface="Bahnschrift Light" pitchFamily="34" charset="0"/>
              </a:rPr>
              <a:t>Anormal: valor, desvia da norma</a:t>
            </a:r>
          </a:p>
          <a:p>
            <a:pPr algn="just"/>
            <a:r>
              <a:rPr lang="pt-BR" sz="1600" dirty="0" smtClean="0">
                <a:latin typeface="Bahnschrift Light" pitchFamily="34" charset="0"/>
              </a:rPr>
              <a:t>Patológico: implica a contrariedade, o sofrimento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51519" y="2688840"/>
            <a:ext cx="3456385" cy="1097703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2555776" y="486885"/>
            <a:ext cx="3816424" cy="64633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7205494" y="106616"/>
            <a:ext cx="1938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solidFill>
                  <a:srgbClr val="FF0000"/>
                </a:solidFill>
                <a:latin typeface="Bahnschrift SemiBold" pitchFamily="34" charset="0"/>
              </a:rPr>
              <a:t>Questões centrais</a:t>
            </a:r>
          </a:p>
          <a:p>
            <a:pPr algn="r"/>
            <a:r>
              <a:rPr lang="pt-BR" sz="1400" dirty="0" smtClean="0">
                <a:solidFill>
                  <a:srgbClr val="00B0F0"/>
                </a:solidFill>
                <a:latin typeface="Bahnschrift SemiBold" pitchFamily="34" charset="0"/>
              </a:rPr>
              <a:t>Discussão inicial</a:t>
            </a:r>
          </a:p>
          <a:p>
            <a:pPr algn="r"/>
            <a:r>
              <a:rPr lang="pt-BR" sz="1400" dirty="0" smtClean="0">
                <a:solidFill>
                  <a:srgbClr val="FFFF00"/>
                </a:solidFill>
                <a:latin typeface="Bahnschrift SemiBold" pitchFamily="34" charset="0"/>
              </a:rPr>
              <a:t>Discussão final </a:t>
            </a:r>
            <a:endParaRPr lang="pt-BR" sz="1400" dirty="0">
              <a:solidFill>
                <a:srgbClr val="FFFF00"/>
              </a:solidFill>
              <a:latin typeface="Bahnschrift SemiBold" pitchFamily="34" charset="0"/>
            </a:endParaRPr>
          </a:p>
        </p:txBody>
      </p:sp>
      <p:cxnSp>
        <p:nvCxnSpPr>
          <p:cNvPr id="72" name="Conector angulado 71"/>
          <p:cNvCxnSpPr>
            <a:stCxn id="18" idx="3"/>
          </p:cNvCxnSpPr>
          <p:nvPr/>
        </p:nvCxnSpPr>
        <p:spPr>
          <a:xfrm>
            <a:off x="6372200" y="810051"/>
            <a:ext cx="504056" cy="55952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angulado 82"/>
          <p:cNvCxnSpPr>
            <a:endCxn id="18" idx="1"/>
          </p:cNvCxnSpPr>
          <p:nvPr/>
        </p:nvCxnSpPr>
        <p:spPr>
          <a:xfrm rot="5400000" flipH="1" flipV="1">
            <a:off x="2069743" y="864037"/>
            <a:ext cx="540019" cy="43204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4211959" y="3593500"/>
            <a:ext cx="46857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Bahnschrift Light" pitchFamily="34" charset="0"/>
              </a:rPr>
              <a:t>- Padrões impostos socialmente delimitam o “normal”</a:t>
            </a:r>
          </a:p>
          <a:p>
            <a:pPr algn="just"/>
            <a:r>
              <a:rPr lang="pt-BR" sz="1600" dirty="0" smtClean="0">
                <a:latin typeface="Bahnschrift Light" pitchFamily="34" charset="0"/>
              </a:rPr>
              <a:t>- Preconceito e alvos do preconceito não são estáticos: sofrem “flutuações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211960" y="3573016"/>
            <a:ext cx="4664954" cy="111818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817966" y="1369573"/>
            <a:ext cx="7477194" cy="64066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817965" y="1425457"/>
            <a:ext cx="7356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Bahnschrift Light" pitchFamily="34" charset="0"/>
              </a:rPr>
              <a:t>Julgamento anterior a experiência; </a:t>
            </a:r>
            <a:r>
              <a:rPr lang="pt-BR" sz="1600" dirty="0" smtClean="0">
                <a:latin typeface="Bahnschrift Light" pitchFamily="34" charset="0"/>
              </a:rPr>
              <a:t>Sentimento de ameaça;</a:t>
            </a:r>
            <a:r>
              <a:rPr lang="pt-BR" sz="1600" dirty="0">
                <a:latin typeface="Bahnschrift Light" pitchFamily="34" charset="0"/>
              </a:rPr>
              <a:t> </a:t>
            </a:r>
            <a:r>
              <a:rPr lang="pt-BR" sz="1600" dirty="0" smtClean="0">
                <a:latin typeface="Bahnschrift Light" pitchFamily="34" charset="0"/>
              </a:rPr>
              <a:t>esfera afetiva; “Adesão” ao preconceito</a:t>
            </a: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4211960" y="2576095"/>
            <a:ext cx="4608512" cy="67184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4242373" y="2576094"/>
            <a:ext cx="4589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Bahnschrift Light" pitchFamily="34" charset="0"/>
              </a:rPr>
              <a:t>Discriminação: ação manifesta do preconceito</a:t>
            </a:r>
          </a:p>
          <a:p>
            <a:pPr algn="just"/>
            <a:r>
              <a:rPr lang="pt-BR" sz="1600" dirty="0" smtClean="0">
                <a:latin typeface="Bahnschrift Light" pitchFamily="34" charset="0"/>
              </a:rPr>
              <a:t>Estereótipos: fornecidos pela cultura</a:t>
            </a:r>
            <a:r>
              <a:rPr lang="pt-BR" sz="1600" dirty="0" smtClean="0">
                <a:latin typeface="Bahnschrift Light" pitchFamily="34" charset="0"/>
              </a:rPr>
              <a:t> </a:t>
            </a:r>
            <a:endParaRPr lang="pt-BR" sz="1600" dirty="0" smtClean="0">
              <a:latin typeface="Bahnschrift Light" pitchFamily="34" charset="0"/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610333" y="6425560"/>
            <a:ext cx="8221927" cy="35628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2771800" y="5107828"/>
            <a:ext cx="2671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Bahnschrift Light" pitchFamily="34" charset="0"/>
              </a:rPr>
              <a:t>“Os crocodilos”: mitos criados e reproduzidos socialmente: preconceitos e estereótipos</a:t>
            </a: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2771799" y="5118647"/>
            <a:ext cx="2671669" cy="109065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1719401" y="6408456"/>
            <a:ext cx="54335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Bahnschrift Light" pitchFamily="34" charset="0"/>
              </a:rPr>
              <a:t>Inclusão: processo social que envolve todas as pessoas</a:t>
            </a: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5652119" y="5118646"/>
            <a:ext cx="3028447" cy="1090659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742607" y="5118646"/>
            <a:ext cx="28474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Bahnschrift Light" pitchFamily="34" charset="0"/>
              </a:rPr>
              <a:t>“Os avestruzes”: mecanismos de defesa e negação diante da diferença significativa</a:t>
            </a:r>
          </a:p>
        </p:txBody>
      </p:sp>
      <p:cxnSp>
        <p:nvCxnSpPr>
          <p:cNvPr id="26" name="Conector angulado 25"/>
          <p:cNvCxnSpPr>
            <a:stCxn id="12" idx="3"/>
          </p:cNvCxnSpPr>
          <p:nvPr/>
        </p:nvCxnSpPr>
        <p:spPr>
          <a:xfrm flipV="1">
            <a:off x="3707904" y="2991593"/>
            <a:ext cx="508933" cy="24609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angulado 26"/>
          <p:cNvCxnSpPr/>
          <p:nvPr/>
        </p:nvCxnSpPr>
        <p:spPr>
          <a:xfrm>
            <a:off x="3707906" y="3593501"/>
            <a:ext cx="508931" cy="41156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6084168" y="4691203"/>
            <a:ext cx="0" cy="4274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4690883" y="4691203"/>
            <a:ext cx="0" cy="4274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to 34"/>
          <p:cNvCxnSpPr>
            <a:stCxn id="24" idx="1"/>
            <a:endCxn id="22" idx="3"/>
          </p:cNvCxnSpPr>
          <p:nvPr/>
        </p:nvCxnSpPr>
        <p:spPr>
          <a:xfrm flipH="1">
            <a:off x="5443468" y="5663976"/>
            <a:ext cx="2086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05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90304" y="57160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u="sng" dirty="0" smtClean="0">
                <a:latin typeface="Bahnschrift SemiBold" pitchFamily="34" charset="0"/>
              </a:rPr>
              <a:t>Psicologia do desenvolvimento  - Aula </a:t>
            </a:r>
            <a:r>
              <a:rPr lang="pt-BR" sz="1600" u="sng" dirty="0">
                <a:latin typeface="Bahnschrift SemiBold" pitchFamily="34" charset="0"/>
              </a:rPr>
              <a:t>6</a:t>
            </a:r>
            <a:r>
              <a:rPr lang="pt-BR" sz="1600" u="sng" dirty="0" smtClean="0">
                <a:latin typeface="Bahnschrift SemiBold" pitchFamily="34" charset="0"/>
              </a:rPr>
              <a:t> (24/09/20</a:t>
            </a:r>
            <a:r>
              <a:rPr lang="pt-BR" sz="1600" u="sng" dirty="0" smtClean="0">
                <a:latin typeface="Bahnschrift SemiBold" pitchFamily="34" charset="0"/>
              </a:rPr>
              <a:t>)</a:t>
            </a:r>
            <a:endParaRPr lang="pt-BR" sz="1600" u="sng" dirty="0">
              <a:latin typeface="Bahnschrift SemiBold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348106" y="4994564"/>
            <a:ext cx="35390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Bahnschrift Light" pitchFamily="34" charset="0"/>
              </a:rPr>
              <a:t>Relação com </a:t>
            </a:r>
            <a:r>
              <a:rPr lang="pt-BR" sz="1600" b="1" dirty="0" smtClean="0">
                <a:latin typeface="Bahnschrift Light" pitchFamily="34" charset="0"/>
              </a:rPr>
              <a:t>desenvolvimento, relações sociais </a:t>
            </a:r>
            <a:r>
              <a:rPr lang="pt-BR" sz="1600" dirty="0" smtClean="0">
                <a:latin typeface="Bahnschrift Light" pitchFamily="34" charset="0"/>
              </a:rPr>
              <a:t>e educação</a:t>
            </a:r>
            <a:endParaRPr lang="pt-BR" sz="1600" dirty="0" smtClean="0">
              <a:latin typeface="Bahnschrift Light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268978" y="739564"/>
            <a:ext cx="6399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Bahnschrift Light" pitchFamily="34" charset="0"/>
              </a:rPr>
              <a:t>Que experiências vocês tem com o preconceito?</a:t>
            </a:r>
          </a:p>
          <a:p>
            <a:pPr algn="ctr"/>
            <a:r>
              <a:rPr lang="pt-BR" sz="1600" b="1" dirty="0" smtClean="0">
                <a:latin typeface="Bahnschrift Light" pitchFamily="34" charset="0"/>
              </a:rPr>
              <a:t>Que relação fazem com a violência?</a:t>
            </a:r>
            <a:endParaRPr lang="pt-BR" sz="1600" b="1" dirty="0">
              <a:latin typeface="Bahnschrift Light" pitchFamily="34" charset="0"/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1089870" y="739563"/>
            <a:ext cx="6705724" cy="5291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1268978" y="4950083"/>
            <a:ext cx="3659479" cy="673738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7205494" y="106616"/>
            <a:ext cx="1938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solidFill>
                  <a:srgbClr val="FF0000"/>
                </a:solidFill>
                <a:latin typeface="Bahnschrift SemiBold" pitchFamily="34" charset="0"/>
              </a:rPr>
              <a:t>Questões centrais</a:t>
            </a:r>
          </a:p>
          <a:p>
            <a:pPr algn="r"/>
            <a:r>
              <a:rPr lang="pt-BR" sz="1400" dirty="0" smtClean="0">
                <a:solidFill>
                  <a:srgbClr val="00B0F0"/>
                </a:solidFill>
                <a:latin typeface="Bahnschrift SemiBold" pitchFamily="34" charset="0"/>
              </a:rPr>
              <a:t>Discussão inicial</a:t>
            </a:r>
          </a:p>
          <a:p>
            <a:pPr algn="r"/>
            <a:r>
              <a:rPr lang="pt-BR" sz="1400" dirty="0" smtClean="0">
                <a:solidFill>
                  <a:srgbClr val="FFFF00"/>
                </a:solidFill>
                <a:latin typeface="Bahnschrift SemiBold" pitchFamily="34" charset="0"/>
              </a:rPr>
              <a:t>Discussão final </a:t>
            </a:r>
            <a:endParaRPr lang="pt-BR" sz="1400" dirty="0">
              <a:solidFill>
                <a:srgbClr val="FFFF00"/>
              </a:solidFill>
              <a:latin typeface="Bahnschrift SemiBold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5284975" y="1792258"/>
            <a:ext cx="35372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600" dirty="0" smtClean="0">
              <a:latin typeface="Bahnschrift Light" pitchFamily="34" charset="0"/>
            </a:endParaRPr>
          </a:p>
          <a:p>
            <a:endParaRPr lang="pt-BR" sz="1600" dirty="0" smtClean="0">
              <a:latin typeface="Bahnschrift Light" pitchFamily="34" charset="0"/>
            </a:endParaRP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5557545" y="1718714"/>
            <a:ext cx="3020057" cy="668948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5146685" y="2536499"/>
            <a:ext cx="2424701" cy="38472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5214667" y="2536499"/>
            <a:ext cx="2356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Bahnschrift Light" pitchFamily="34" charset="0"/>
              </a:rPr>
              <a:t>“Não se nasce racista”</a:t>
            </a:r>
            <a:endParaRPr lang="pt-BR" sz="1600" b="1" dirty="0">
              <a:latin typeface="Bahnschrift Light" pitchFamily="34" charset="0"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50562" y="4010615"/>
            <a:ext cx="3475326" cy="847955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50926" y="4010615"/>
            <a:ext cx="3321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Bahnschrift Light" pitchFamily="34" charset="0"/>
              </a:rPr>
              <a:t>Preconceito está presente em </a:t>
            </a:r>
            <a:r>
              <a:rPr lang="pt-BR" sz="1600" b="1" dirty="0" smtClean="0">
                <a:latin typeface="Bahnschrift Light" pitchFamily="34" charset="0"/>
              </a:rPr>
              <a:t>todos os âmbitos</a:t>
            </a:r>
            <a:r>
              <a:rPr lang="pt-BR" sz="1600" dirty="0" smtClean="0">
                <a:latin typeface="Bahnschrift Light" pitchFamily="34" charset="0"/>
              </a:rPr>
              <a:t>, sobre diversas </a:t>
            </a:r>
            <a:r>
              <a:rPr lang="pt-BR" sz="1600" b="1" dirty="0" smtClean="0">
                <a:latin typeface="Bahnschrift Light" pitchFamily="34" charset="0"/>
              </a:rPr>
              <a:t>populações</a:t>
            </a:r>
            <a:endParaRPr lang="pt-BR" sz="1600" b="1" dirty="0">
              <a:latin typeface="Bahnschrift Light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539619" y="1760801"/>
            <a:ext cx="3020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Bahnschrift Light" pitchFamily="34" charset="0"/>
              </a:rPr>
              <a:t>Relação com a </a:t>
            </a:r>
            <a:r>
              <a:rPr lang="pt-BR" sz="1600" b="1" dirty="0" smtClean="0">
                <a:latin typeface="Bahnschrift Light" pitchFamily="34" charset="0"/>
              </a:rPr>
              <a:t>diferença</a:t>
            </a:r>
            <a:r>
              <a:rPr lang="pt-BR" sz="1600" dirty="0" smtClean="0">
                <a:latin typeface="Bahnschrift Light" pitchFamily="34" charset="0"/>
              </a:rPr>
              <a:t> e ausência de diálogo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1103560" y="2728859"/>
            <a:ext cx="3706086" cy="1105453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144136" y="2728859"/>
            <a:ext cx="37060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Bahnschrift Light" pitchFamily="34" charset="0"/>
              </a:rPr>
              <a:t>Preconceito que se desdobra na </a:t>
            </a:r>
            <a:r>
              <a:rPr lang="pt-BR" sz="1600" b="1" dirty="0" smtClean="0">
                <a:latin typeface="Bahnschrift Light" pitchFamily="34" charset="0"/>
              </a:rPr>
              <a:t>visão sobre si</a:t>
            </a:r>
            <a:r>
              <a:rPr lang="pt-BR" sz="1600" dirty="0" smtClean="0">
                <a:latin typeface="Bahnschrift Light" pitchFamily="34" charset="0"/>
              </a:rPr>
              <a:t>: depreciação e </a:t>
            </a:r>
            <a:r>
              <a:rPr lang="pt-BR" sz="1600" dirty="0" err="1" smtClean="0">
                <a:latin typeface="Bahnschrift Light" pitchFamily="34" charset="0"/>
              </a:rPr>
              <a:t>patologização</a:t>
            </a:r>
            <a:endParaRPr lang="pt-BR" sz="1600" dirty="0" smtClean="0">
              <a:latin typeface="Bahnschrift Light" pitchFamily="34" charset="0"/>
            </a:endParaRPr>
          </a:p>
          <a:p>
            <a:r>
              <a:rPr lang="pt-BR" sz="1600" dirty="0" smtClean="0">
                <a:latin typeface="Bahnschrift Light" pitchFamily="34" charset="0"/>
              </a:rPr>
              <a:t>Violência consigo mesmo; culpa; ausência de pertencimento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231231" y="1578520"/>
            <a:ext cx="4237430" cy="823236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222685" y="1622200"/>
            <a:ext cx="4500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Bahnschrift Light" pitchFamily="34" charset="0"/>
              </a:rPr>
              <a:t>Construção social </a:t>
            </a:r>
            <a:r>
              <a:rPr lang="pt-BR" sz="1600" dirty="0" smtClean="0">
                <a:latin typeface="Bahnschrift Light" pitchFamily="34" charset="0"/>
              </a:rPr>
              <a:t>do preconceito: naturalização como mecanismo de exclusão 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4723307" y="4067143"/>
            <a:ext cx="3587145" cy="745574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4829142" y="4142204"/>
            <a:ext cx="3345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Bahnschrift Light" pitchFamily="34" charset="0"/>
              </a:rPr>
              <a:t>Racismo, xenofobia, homofobia machismo</a:t>
            </a:r>
            <a:endParaRPr lang="pt-BR" sz="1600" b="1" dirty="0" smtClean="0">
              <a:latin typeface="Bahnschrift Light" pitchFamily="34" charset="0"/>
            </a:endParaRPr>
          </a:p>
        </p:txBody>
      </p:sp>
      <p:sp>
        <p:nvSpPr>
          <p:cNvPr id="30" name="Retângulo de cantos arredondados 29"/>
          <p:cNvSpPr/>
          <p:nvPr/>
        </p:nvSpPr>
        <p:spPr>
          <a:xfrm>
            <a:off x="5095314" y="5055325"/>
            <a:ext cx="3620208" cy="646331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5146685" y="5125449"/>
            <a:ext cx="3412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Bahnschrift Light" pitchFamily="34" charset="0"/>
              </a:rPr>
              <a:t>Medo de perder </a:t>
            </a:r>
            <a:r>
              <a:rPr lang="pt-BR" sz="1600" b="1" dirty="0" smtClean="0">
                <a:latin typeface="Bahnschrift Light" pitchFamily="34" charset="0"/>
              </a:rPr>
              <a:t>privilégios e generalização</a:t>
            </a:r>
            <a:endParaRPr lang="pt-BR" sz="1600" b="1" dirty="0">
              <a:latin typeface="Bahnschrift Light" pitchFamily="34" charset="0"/>
            </a:endParaRPr>
          </a:p>
        </p:txBody>
      </p:sp>
      <p:sp>
        <p:nvSpPr>
          <p:cNvPr id="34" name="Retângulo de cantos arredondados 33"/>
          <p:cNvSpPr/>
          <p:nvPr/>
        </p:nvSpPr>
        <p:spPr>
          <a:xfrm>
            <a:off x="5695465" y="3165364"/>
            <a:ext cx="3020057" cy="668948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5748414" y="3207450"/>
            <a:ext cx="3020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Bahnschrift Light" pitchFamily="34" charset="0"/>
              </a:rPr>
              <a:t>Representatividade e estereótipos</a:t>
            </a:r>
            <a:endParaRPr lang="pt-BR" sz="1600" b="1" dirty="0">
              <a:latin typeface="Bahnschrift Light" pitchFamily="34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93743" y="5857935"/>
            <a:ext cx="3533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Bahnschrift Light" pitchFamily="34" charset="0"/>
              </a:rPr>
              <a:t>Preconceito no </a:t>
            </a:r>
            <a:r>
              <a:rPr lang="pt-BR" sz="1600" b="1" dirty="0" smtClean="0">
                <a:latin typeface="Bahnschrift Light" pitchFamily="34" charset="0"/>
              </a:rPr>
              <a:t>ambiente educacional</a:t>
            </a:r>
            <a:r>
              <a:rPr lang="pt-BR" sz="1600" dirty="0" smtClean="0">
                <a:latin typeface="Bahnschrift Light" pitchFamily="34" charset="0"/>
              </a:rPr>
              <a:t>: acesso e relações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39" name="Retângulo de cantos arredondados 38"/>
          <p:cNvSpPr/>
          <p:nvPr/>
        </p:nvSpPr>
        <p:spPr>
          <a:xfrm>
            <a:off x="240084" y="5890826"/>
            <a:ext cx="3587145" cy="593101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de cantos arredondados 40"/>
          <p:cNvSpPr/>
          <p:nvPr/>
        </p:nvSpPr>
        <p:spPr>
          <a:xfrm>
            <a:off x="4468660" y="5888324"/>
            <a:ext cx="3826499" cy="745574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CaixaDeTexto 41"/>
          <p:cNvSpPr txBox="1"/>
          <p:nvPr/>
        </p:nvSpPr>
        <p:spPr>
          <a:xfrm>
            <a:off x="4476428" y="5940520"/>
            <a:ext cx="3818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Bahnschrift Light" pitchFamily="34" charset="0"/>
              </a:rPr>
              <a:t>A importância dos </a:t>
            </a:r>
            <a:r>
              <a:rPr lang="pt-BR" sz="1600" b="1" dirty="0" smtClean="0">
                <a:latin typeface="Bahnschrift Light" pitchFamily="34" charset="0"/>
              </a:rPr>
              <a:t>movimentos sociais </a:t>
            </a:r>
            <a:r>
              <a:rPr lang="pt-BR" sz="1600" dirty="0" smtClean="0">
                <a:latin typeface="Bahnschrift Light" pitchFamily="34" charset="0"/>
              </a:rPr>
              <a:t>para a </a:t>
            </a:r>
            <a:r>
              <a:rPr lang="pt-BR" sz="1600" b="1" dirty="0" smtClean="0">
                <a:latin typeface="Bahnschrift Light" pitchFamily="34" charset="0"/>
              </a:rPr>
              <a:t>luta contra os preconceitos</a:t>
            </a:r>
            <a:endParaRPr lang="pt-BR" sz="1600" b="1" dirty="0" smtClean="0">
              <a:latin typeface="Bahnschrift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98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</TotalTime>
  <Words>251</Words>
  <Application>Microsoft Office PowerPoint</Application>
  <PresentationFormat>Apresentação na tela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</cp:lastModifiedBy>
  <cp:revision>67</cp:revision>
  <dcterms:created xsi:type="dcterms:W3CDTF">2020-08-24T16:37:14Z</dcterms:created>
  <dcterms:modified xsi:type="dcterms:W3CDTF">2020-10-01T03:08:33Z</dcterms:modified>
</cp:coreProperties>
</file>