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9" r:id="rId3"/>
    <p:sldId id="256" r:id="rId4"/>
    <p:sldId id="258" r:id="rId5"/>
    <p:sldId id="259" r:id="rId6"/>
    <p:sldId id="260" r:id="rId7"/>
    <p:sldId id="268" r:id="rId8"/>
    <p:sldId id="261" r:id="rId9"/>
    <p:sldId id="257" r:id="rId10"/>
    <p:sldId id="262" r:id="rId11"/>
    <p:sldId id="263" r:id="rId12"/>
    <p:sldId id="26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8"/>
  </p:normalViewPr>
  <p:slideViewPr>
    <p:cSldViewPr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42DC87E-F5DB-AD4C-97B8-5A41326B5D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9F5C9C9-85F6-774C-9A86-A51FBF7B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E57A98-1B4D-B843-9B5B-DA98C22D2902}" type="datetimeFigureOut">
              <a:rPr lang="pt-BR"/>
              <a:pPr>
                <a:defRPr/>
              </a:pPr>
              <a:t>06/10/2020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FB93A31-9577-F94B-9B9C-456FEE136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F8F9DAB-6446-E24A-B6E3-96BC385D0E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A51268C-A5C7-CB45-9FD4-4B856499F2A6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9C1017C-8DDA-AA4C-8A70-CCB3328DE6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FEDD2B0-4593-174A-9CC0-B543519B3C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5E50070-0EA9-274C-B3CA-292C0204E3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8861FA3-3C65-D14A-9580-7DEC012872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 para editar os estilos do texto mestre</a:t>
            </a:r>
          </a:p>
          <a:p>
            <a:pPr lvl="1"/>
            <a:r>
              <a:rPr lang="en-US" noProof="0"/>
              <a:t>Segundo nível</a:t>
            </a:r>
          </a:p>
          <a:p>
            <a:pPr lvl="2"/>
            <a:r>
              <a:rPr lang="en-US" noProof="0"/>
              <a:t>Terceiro nível</a:t>
            </a:r>
          </a:p>
          <a:p>
            <a:pPr lvl="3"/>
            <a:r>
              <a:rPr lang="en-US" noProof="0"/>
              <a:t>Quarto nível</a:t>
            </a:r>
          </a:p>
          <a:p>
            <a:pPr lvl="4"/>
            <a:r>
              <a:rPr lang="en-US" noProof="0"/>
              <a:t>Quinto nível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E191CFEE-AAB5-8C43-9827-F1284CEE07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197B3C8C-0549-8247-A7E0-E1EF90A2E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B7D539B-3229-AB46-B1C4-745777FA5065}" type="slidenum">
              <a:rPr lang="en-US" altLang="pt-AU"/>
              <a:pPr/>
              <a:t>‹nº›</a:t>
            </a:fld>
            <a:endParaRPr lang="en-US" altLang="pt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AU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D539B-3229-AB46-B1C4-745777FA5065}" type="slidenum">
              <a:rPr lang="en-US" altLang="pt-AU" smtClean="0"/>
              <a:pPr/>
              <a:t>10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262592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25115DB-0F81-AE46-90CB-1143D582BC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700B01-A4D6-F841-A2EE-B441A3B75A41}" type="slidenum">
              <a:rPr lang="en-US" altLang="pt-AU"/>
              <a:pPr eaLnBrk="1" hangingPunct="1"/>
              <a:t>12</a:t>
            </a:fld>
            <a:endParaRPr lang="en-US" altLang="pt-A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2A05614-7E27-B24D-AAA9-8A9C33A56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2788"/>
            <a:ext cx="4859337" cy="36449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F3591C1-5163-1142-A59C-FB81D1F48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8850" y="4594225"/>
            <a:ext cx="5349875" cy="4276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 altLang="pt-AU">
                <a:latin typeface="Arial" panose="020B0604020202020204" pitchFamily="34" charset="0"/>
                <a:cs typeface="Arial" panose="020B0604020202020204" pitchFamily="34" charset="0"/>
              </a:rPr>
              <a:t>Disposición desfavorable a la izquierda y favorable a la derecha. </a:t>
            </a:r>
          </a:p>
          <a:p>
            <a:pPr eaLnBrk="1" hangingPunct="1"/>
            <a:r>
              <a:rPr lang="pt-BR" altLang="pt-AU">
                <a:latin typeface="Arial" panose="020B0604020202020204" pitchFamily="34" charset="0"/>
                <a:cs typeface="Arial" panose="020B0604020202020204" pitchFamily="34" charset="0"/>
              </a:rPr>
              <a:t>Izquierda: La luz reflejada va directamente a la dirección de la mirada – ofuscamiento por reflejo directo</a:t>
            </a:r>
          </a:p>
          <a:p>
            <a:pPr eaLnBrk="1" hangingPunct="1"/>
            <a:r>
              <a:rPr lang="pt-BR" altLang="pt-AU">
                <a:latin typeface="Arial" panose="020B0604020202020204" pitchFamily="34" charset="0"/>
                <a:cs typeface="Arial" panose="020B0604020202020204" pitchFamily="34" charset="0"/>
              </a:rPr>
              <a:t>Derecha: Luz reflejada no atinge el ojo</a:t>
            </a:r>
            <a:endParaRPr lang="en-US" altLang="pt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F480631-C190-6D49-8255-CF2978A97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4CAB816-C026-7E4B-ADFB-847E2C111F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66AF2D8-A763-064C-835D-5B3BCC98B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98906-9B6F-074B-B691-4030F9948E2F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373186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E509B5E-89AB-7A4D-A4F3-F4C7BE08DF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404FFF9-76D7-5C44-81BA-05E09B3EE4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CB5F113-AA5E-1746-968F-2A56E2944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A4E65-7F26-2A41-8B70-53A4E00E76BF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296624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609600"/>
            <a:ext cx="184785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9115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2D224C7-9B47-7045-94B6-525C721E7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80274C9-0FE3-8C45-B6D1-4DE922F66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08D0AD7-A38A-3E4F-A029-BD4C7DAB45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6C858-DE26-AB44-9D2A-10D8A7667497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56188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6E3A525-87BD-2E46-8D67-5FDD60D16B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940388E-5ED3-014B-98C1-9D8186A846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B5FCEA0-080B-174C-9EB7-38E47935E9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5CBFD-67F9-3141-AA69-FBF69C3C9393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384025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7D156DA-3E3F-6142-9717-C817AFC23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146154B-8E49-C246-9960-F001F565D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53A920C-94EA-5E41-9250-3966DFED8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FE8CD-15A5-D647-9CB0-8029B5B2297D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12676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A1E0E8D-5E5F-3349-BCA1-D41D548619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BEAFEC3-4EA3-BE49-A120-77B9C84E2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3B041B7-FED1-0645-AF95-577BBFBE4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9691A-902B-E74D-9C3A-C19DBFF2FD63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93156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9D31942-DE42-B04E-91D9-E108D49005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95129572-61FC-F446-AC71-D3376187B3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F8BCE825-1EEF-EF47-876C-5E6DD62D2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7FE4C-5737-6F40-AE17-CF583CDA3530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381110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FED3E09-3ECA-1944-9FEA-228A069C0F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5ADADAA-ADB6-6C4C-AD4F-A52644DF2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AF78423-6229-F24A-9996-CE5DF1684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F9312-5CF8-5341-9252-92A2C5811D46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282753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7F49D349-6A13-F749-9A27-3EE60BB6F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FC990774-B943-2649-A676-12357573B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422292F-4AA3-D444-95B1-7B30500B2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BA33B-1ABA-C644-80FE-D843A0FA10F2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292400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747B54D-B5E4-7545-BED2-618EAC528C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9249082-3949-8248-A8C5-16C3EF6AB1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12641D4-5821-D74A-9BDB-BC40694AA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005A3-3D77-0E48-846B-B0AB51761631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01593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28AF91A-B3A9-F249-8644-04BB44B011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7600AFE-181A-BA49-8CEE-E45915C397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9D13EC8-1BEC-4048-8E9A-B97F77C780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42BA4-3B41-5E49-9686-F30B4CC1C9CD}" type="slidenum">
              <a:rPr lang="pt-BR" altLang="pt-AU"/>
              <a:pPr/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259040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0B603073-0202-E544-B47D-7D76DD530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>
            <a:extLst>
              <a:ext uri="{FF2B5EF4-FFF2-40B4-BE49-F238E27FC236}">
                <a16:creationId xmlns:a16="http://schemas.microsoft.com/office/drawing/2014/main" id="{CB355079-F3FD-874D-AF92-1F5B1BBD5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609600"/>
            <a:ext cx="5943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AU"/>
              <a:t>Clique para editar o estilo do título mestre</a:t>
            </a:r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C7EA7606-85E2-064A-8D7F-C8E9437682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AU"/>
              <a:t>Clique para editar os estilos do texto mestre</a:t>
            </a:r>
          </a:p>
          <a:p>
            <a:pPr lvl="1"/>
            <a:r>
              <a:rPr lang="pt-BR" altLang="pt-AU"/>
              <a:t>Segundo nível</a:t>
            </a:r>
          </a:p>
          <a:p>
            <a:pPr lvl="2"/>
            <a:r>
              <a:rPr lang="pt-BR" altLang="pt-AU"/>
              <a:t>Terceiro nível</a:t>
            </a:r>
          </a:p>
          <a:p>
            <a:pPr lvl="3"/>
            <a:r>
              <a:rPr lang="pt-BR" altLang="pt-AU"/>
              <a:t>Quarto nível</a:t>
            </a:r>
          </a:p>
          <a:p>
            <a:pPr lvl="4"/>
            <a:r>
              <a:rPr lang="pt-BR" altLang="pt-AU"/>
              <a:t>Quinto nível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91D994B-6528-7944-8EEB-1E9B338D00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80FFFD5A-AA48-B743-B1BF-24DD87E241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9361EF7A-EC8C-CE43-9C9F-F64D775486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32F6F902-D589-4C41-B98F-5B1EC6707D08}" type="slidenum">
              <a:rPr lang="pt-BR" altLang="pt-AU"/>
              <a:pPr/>
              <a:t>‹nº›</a:t>
            </a:fld>
            <a:endParaRPr lang="pt-BR" altLang="pt-AU"/>
          </a:p>
        </p:txBody>
      </p:sp>
      <p:pic>
        <p:nvPicPr>
          <p:cNvPr id="1032" name="Picture 13" descr="BD10358_">
            <a:extLst>
              <a:ext uri="{FF2B5EF4-FFF2-40B4-BE49-F238E27FC236}">
                <a16:creationId xmlns:a16="http://schemas.microsoft.com/office/drawing/2014/main" id="{D9CFE7C9-C8A5-1A46-81B5-860B2EDB20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6858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 descr="BD10358_">
            <a:extLst>
              <a:ext uri="{FF2B5EF4-FFF2-40B4-BE49-F238E27FC236}">
                <a16:creationId xmlns:a16="http://schemas.microsoft.com/office/drawing/2014/main" id="{4C1FB2F9-41D3-9B47-8BFB-3697FD608F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248400"/>
            <a:ext cx="6858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5" descr="BD10358_">
            <a:extLst>
              <a:ext uri="{FF2B5EF4-FFF2-40B4-BE49-F238E27FC236}">
                <a16:creationId xmlns:a16="http://schemas.microsoft.com/office/drawing/2014/main" id="{357F19C2-6E4C-DE43-8D57-6FD060FC12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6858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D5044727-F31D-814C-882D-B360584B29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65400"/>
            <a:ext cx="7772400" cy="2405063"/>
          </a:xfrm>
        </p:spPr>
        <p:txBody>
          <a:bodyPr/>
          <a:lstStyle/>
          <a:p>
            <a:pPr eaLnBrk="1" hangingPunct="1"/>
            <a:r>
              <a:rPr lang="pt-BR" altLang="pt-AU" b="1" dirty="0">
                <a:solidFill>
                  <a:srgbClr val="663300"/>
                </a:solidFill>
              </a:rPr>
              <a:t>Conforto Ambiental</a:t>
            </a:r>
            <a:endParaRPr lang="en-US" altLang="pt-AU" b="1" dirty="0">
              <a:solidFill>
                <a:srgbClr val="663300"/>
              </a:solidFill>
            </a:endParaRPr>
          </a:p>
        </p:txBody>
      </p:sp>
      <p:sp>
        <p:nvSpPr>
          <p:cNvPr id="13314" name="CaixaDeTexto 3">
            <a:extLst>
              <a:ext uri="{FF2B5EF4-FFF2-40B4-BE49-F238E27FC236}">
                <a16:creationId xmlns:a16="http://schemas.microsoft.com/office/drawing/2014/main" id="{DA3107C3-B851-4D46-B5B8-B47AD805A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00" y="692150"/>
            <a:ext cx="671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AU" altLang="pt-AU" b="1">
                <a:solidFill>
                  <a:srgbClr val="663300"/>
                </a:solidFill>
              </a:rPr>
              <a:t>PRO 2315 – Ergonomia I</a:t>
            </a:r>
          </a:p>
        </p:txBody>
      </p:sp>
      <p:sp>
        <p:nvSpPr>
          <p:cNvPr id="13315" name="CaixaDeTexto 4">
            <a:extLst>
              <a:ext uri="{FF2B5EF4-FFF2-40B4-BE49-F238E27FC236}">
                <a16:creationId xmlns:a16="http://schemas.microsoft.com/office/drawing/2014/main" id="{224D9D52-4BE2-864B-83F3-6A6721603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661025"/>
            <a:ext cx="169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AU" altLang="pt-AU"/>
              <a:t>Uiara Montedo</a:t>
            </a:r>
          </a:p>
        </p:txBody>
      </p:sp>
    </p:spTree>
    <p:extLst>
      <p:ext uri="{BB962C8B-B14F-4D97-AF65-F5344CB8AC3E}">
        <p14:creationId xmlns:p14="http://schemas.microsoft.com/office/powerpoint/2010/main" val="279510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D654E0-1FAA-6C43-8767-4B129D070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AU" dirty="0"/>
              <a:t>Conforto Ambiental</a:t>
            </a:r>
            <a:endParaRPr lang="en-US" altLang="pt-AU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3D6C8CE-BFF1-BB4A-9F52-531939531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7675" y="1981200"/>
            <a:ext cx="739140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pt-BR" altLang="pt-AU" sz="2800" b="1"/>
              <a:t>Ofuscamento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AU" sz="2400"/>
              <a:t>Objeto mais brilhante que o fundo – fácil percepção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AU" sz="2400"/>
              <a:t>Situação inversa – redução na eficiência visual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AU" sz="2400"/>
              <a:t>Produzido pela presença de luzes, janelas ou áreas excessivamente brilhantes em relação ao nível geral do ambiente</a:t>
            </a:r>
            <a:endParaRPr lang="en-US" altLang="pt-AU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A197E66-1CBA-6345-BDA7-EEBA5BEFC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AU"/>
              <a:t>Ambiente</a:t>
            </a:r>
            <a:endParaRPr lang="en-US" altLang="pt-A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94A923A-F8CF-7546-8434-C285C5A41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7675" y="1981200"/>
            <a:ext cx="739140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pt-BR" altLang="pt-AU" b="1"/>
              <a:t>Planejamento da Iluminação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AU" sz="2400"/>
              <a:t>Deve ser feito nas etapas iniciais do projeto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AU" sz="2400"/>
              <a:t>Situações de uso do espaço projetado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AU" sz="2400"/>
              <a:t>Considerar a configuração do projeto de iluminação nas mudanças de layout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AU" sz="2400"/>
              <a:t>Posicionamento das luminárias:</a:t>
            </a:r>
          </a:p>
          <a:p>
            <a:pPr lvl="2" eaLnBrk="1" hangingPunct="1">
              <a:lnSpc>
                <a:spcPct val="130000"/>
              </a:lnSpc>
            </a:pPr>
            <a:r>
              <a:rPr lang="pt-BR" altLang="pt-AU" sz="2000"/>
              <a:t>evitar a incidência de luz direta ou refletida sobre os olhos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63AE7224-00EE-8C46-BC41-BFA40F50E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None/>
            </a:pPr>
            <a:endParaRPr lang="es-VE" altLang="pt-AU" sz="2800"/>
          </a:p>
          <a:p>
            <a:pPr marL="381000" indent="-381000" eaLnBrk="1" hangingPunct="1">
              <a:buFontTx/>
              <a:buNone/>
            </a:pPr>
            <a:r>
              <a:rPr lang="es-VE" altLang="pt-AU" sz="2800"/>
              <a:t>					</a:t>
            </a:r>
          </a:p>
        </p:txBody>
      </p:sp>
      <p:pic>
        <p:nvPicPr>
          <p:cNvPr id="13316" name="Picture 4" descr="Ergonomia pag 231">
            <a:extLst>
              <a:ext uri="{FF2B5EF4-FFF2-40B4-BE49-F238E27FC236}">
                <a16:creationId xmlns:a16="http://schemas.microsoft.com/office/drawing/2014/main" id="{0A790DE3-2040-584D-BF73-3FA75B8F9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7" t="6102" r="10629" b="26541"/>
          <a:stretch>
            <a:fillRect/>
          </a:stretch>
        </p:blipFill>
        <p:spPr bwMode="auto">
          <a:xfrm>
            <a:off x="1371600" y="2667000"/>
            <a:ext cx="67056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>
            <a:extLst>
              <a:ext uri="{FF2B5EF4-FFF2-40B4-BE49-F238E27FC236}">
                <a16:creationId xmlns:a16="http://schemas.microsoft.com/office/drawing/2014/main" id="{F4F3B4F6-81D5-594F-A3D1-81A185622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1905000" cy="1219200"/>
          </a:xfrm>
          <a:prstGeom prst="wedgeRectCallout">
            <a:avLst>
              <a:gd name="adj1" fmla="val 39417"/>
              <a:gd name="adj2" fmla="val -8099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AU" sz="1100" b="1" u="sng">
                <a:solidFill>
                  <a:schemeClr val="bg1"/>
                </a:solidFill>
                <a:latin typeface="Verdana" panose="020B0604030504040204" pitchFamily="34" charset="0"/>
              </a:rPr>
              <a:t>DESFAVORÁVEL</a:t>
            </a:r>
          </a:p>
          <a:p>
            <a:pPr algn="ctr" eaLnBrk="1" hangingPunct="1"/>
            <a:r>
              <a:rPr lang="en-US" altLang="pt-AU" sz="1100" b="1">
                <a:solidFill>
                  <a:schemeClr val="bg1"/>
                </a:solidFill>
                <a:latin typeface="Verdana" panose="020B0604030504040204" pitchFamily="34" charset="0"/>
              </a:rPr>
              <a:t>A LUZ REFLETIDA INCIDE DIRETAMENTE NA DIREÇÃO DO OLHAR (Ofuscamento)</a:t>
            </a:r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AA59B51B-F61D-CA41-BD9D-EA249C8A2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038600"/>
            <a:ext cx="1752600" cy="903288"/>
          </a:xfrm>
          <a:prstGeom prst="wedgeRectCallout">
            <a:avLst>
              <a:gd name="adj1" fmla="val -36866"/>
              <a:gd name="adj2" fmla="val -8479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AU" sz="1100" b="1" u="sng">
                <a:solidFill>
                  <a:schemeClr val="bg1"/>
                </a:solidFill>
                <a:latin typeface="Verdana" panose="020B0604030504040204" pitchFamily="34" charset="0"/>
              </a:rPr>
              <a:t>FAVORÁVEL</a:t>
            </a:r>
          </a:p>
          <a:p>
            <a:pPr algn="ctr" eaLnBrk="1" hangingPunct="1"/>
            <a:r>
              <a:rPr lang="en-US" altLang="pt-AU" sz="1100" b="1">
                <a:solidFill>
                  <a:schemeClr val="bg1"/>
                </a:solidFill>
                <a:latin typeface="Verdana" panose="020B0604030504040204" pitchFamily="34" charset="0"/>
              </a:rPr>
              <a:t>A LUZ REFLETIDA NÃO ATINGE O OLHO</a:t>
            </a:r>
          </a:p>
        </p:txBody>
      </p:sp>
      <p:sp>
        <p:nvSpPr>
          <p:cNvPr id="10246" name="Rectangle 7">
            <a:extLst>
              <a:ext uri="{FF2B5EF4-FFF2-40B4-BE49-F238E27FC236}">
                <a16:creationId xmlns:a16="http://schemas.microsoft.com/office/drawing/2014/main" id="{92887F0D-6804-1A4B-9DA0-3ED645A9A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AU"/>
              <a:t>Iluminação</a:t>
            </a:r>
            <a:endParaRPr lang="en-US" altLang="pt-A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 autoUpdateAnimBg="0"/>
      <p:bldP spid="1331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90FA57-0C26-EA40-B6D4-A7AEAFB96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729796"/>
            <a:ext cx="6838528" cy="411480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17.5.2. Nos locais de trabalho onde são executadas atividades que exijam solicitação intelectual e atenção constantes, tais como: salas de controle, laboratórios, escritórios, salas de desenvolvimento ou análise de projetos, dentre outros, são recomendadas as seguintes condições de conforto: </a:t>
            </a:r>
          </a:p>
          <a:p>
            <a:pPr marL="0" indent="0">
              <a:buNone/>
            </a:pPr>
            <a:r>
              <a:rPr lang="pt-BR" sz="2000" dirty="0"/>
              <a:t>a)  Níveis de ruído de acordo com o estabelecido na NBR 10152; </a:t>
            </a:r>
            <a:endParaRPr lang="pt-BR" sz="1600" dirty="0"/>
          </a:p>
          <a:p>
            <a:pPr marL="0" indent="0">
              <a:buNone/>
            </a:pPr>
            <a:r>
              <a:rPr lang="pt-BR" sz="2000" dirty="0" err="1"/>
              <a:t>b</a:t>
            </a:r>
            <a:r>
              <a:rPr lang="pt-BR" sz="2000" dirty="0"/>
              <a:t>)  Índice de temperatura efetiva entre 20</a:t>
            </a:r>
            <a:r>
              <a:rPr lang="pt-BR" sz="2000" baseline="30000" dirty="0"/>
              <a:t>o</a:t>
            </a:r>
            <a:r>
              <a:rPr lang="pt-BR" sz="2000" dirty="0"/>
              <a:t>C e 23</a:t>
            </a:r>
            <a:r>
              <a:rPr lang="pt-BR" sz="2000" baseline="30000" dirty="0"/>
              <a:t>o</a:t>
            </a:r>
            <a:r>
              <a:rPr lang="pt-BR" sz="2000" dirty="0"/>
              <a:t>C; </a:t>
            </a:r>
            <a:endParaRPr lang="pt-BR" sz="1600" dirty="0"/>
          </a:p>
          <a:p>
            <a:pPr marL="0" indent="0">
              <a:buNone/>
            </a:pPr>
            <a:r>
              <a:rPr lang="pt-BR" sz="2000" dirty="0" err="1"/>
              <a:t>c</a:t>
            </a:r>
            <a:r>
              <a:rPr lang="pt-BR" sz="2000" dirty="0"/>
              <a:t>)  Velocidade do ar não superior a 0,75m/</a:t>
            </a:r>
            <a:r>
              <a:rPr lang="pt-BR" sz="2000" dirty="0" err="1"/>
              <a:t>s</a:t>
            </a:r>
            <a:r>
              <a:rPr lang="pt-BR" sz="2000" dirty="0"/>
              <a:t>; </a:t>
            </a:r>
            <a:endParaRPr lang="pt-BR" sz="1600" dirty="0"/>
          </a:p>
          <a:p>
            <a:pPr marL="0" indent="0">
              <a:buNone/>
            </a:pPr>
            <a:r>
              <a:rPr lang="pt-BR" sz="2000" dirty="0" err="1"/>
              <a:t>d</a:t>
            </a:r>
            <a:r>
              <a:rPr lang="pt-BR" sz="2000" dirty="0"/>
              <a:t>)  Umidade relativa do ar não inferior a 40 %.</a:t>
            </a:r>
            <a:endParaRPr lang="pt-BR" sz="160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7EA5E7-DE56-F54D-8512-76CFC990F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620688"/>
            <a:ext cx="5943600" cy="1109108"/>
          </a:xfrm>
        </p:spPr>
        <p:txBody>
          <a:bodyPr/>
          <a:lstStyle/>
          <a:p>
            <a:pPr eaLnBrk="1" hangingPunct="1"/>
            <a:r>
              <a:rPr lang="pt-BR" altLang="pt-AU" sz="2800" dirty="0"/>
              <a:t>Conforto Ambiental - </a:t>
            </a:r>
            <a:r>
              <a:rPr lang="pt-AU" sz="2800" dirty="0"/>
              <a:t>NR 17 – Ergonomia</a:t>
            </a:r>
            <a:br>
              <a:rPr lang="pt-AU" sz="2800" dirty="0"/>
            </a:br>
            <a:endParaRPr lang="en-US" altLang="pt-AU" sz="2800" dirty="0"/>
          </a:p>
        </p:txBody>
      </p:sp>
    </p:spTree>
    <p:extLst>
      <p:ext uri="{BB962C8B-B14F-4D97-AF65-F5344CB8AC3E}">
        <p14:creationId xmlns:p14="http://schemas.microsoft.com/office/powerpoint/2010/main" val="280269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D8165A42-318A-604C-BD88-F52C3A262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AU" dirty="0"/>
              <a:t>Conforto Ambiental</a:t>
            </a:r>
            <a:endParaRPr lang="en-US" altLang="pt-AU" dirty="0"/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942A2CEA-BCA7-FB4E-BC63-C36FC841D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44650" y="1981200"/>
            <a:ext cx="7391400" cy="4114800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pt-BR" altLang="pt-AU" sz="2400" b="1" dirty="0"/>
              <a:t>Temperatura</a:t>
            </a:r>
            <a:r>
              <a:rPr lang="pt-BR" altLang="pt-AU" sz="2400" dirty="0"/>
              <a:t> </a:t>
            </a:r>
            <a:r>
              <a:rPr lang="pt-BR" altLang="pt-AU" sz="1800" dirty="0"/>
              <a:t>(+ umidade ambiental)</a:t>
            </a:r>
          </a:p>
          <a:p>
            <a:pPr lvl="1" eaLnBrk="1" hangingPunct="1">
              <a:lnSpc>
                <a:spcPct val="180000"/>
              </a:lnSpc>
            </a:pPr>
            <a:r>
              <a:rPr lang="pt-BR" altLang="pt-AU" sz="2000" dirty="0"/>
              <a:t>Influi diretamente no desempenho do trabalho humano</a:t>
            </a:r>
          </a:p>
          <a:p>
            <a:pPr lvl="1" eaLnBrk="1" hangingPunct="1">
              <a:lnSpc>
                <a:spcPct val="180000"/>
              </a:lnSpc>
            </a:pPr>
            <a:r>
              <a:rPr lang="pt-BR" altLang="pt-AU" sz="2000" dirty="0"/>
              <a:t>Influi na produtividade e no risco de acidentes</a:t>
            </a:r>
          </a:p>
          <a:p>
            <a:pPr lvl="1" eaLnBrk="1" hangingPunct="1">
              <a:lnSpc>
                <a:spcPct val="180000"/>
              </a:lnSpc>
            </a:pPr>
            <a:r>
              <a:rPr lang="pt-BR" altLang="pt-AU" sz="2000" dirty="0"/>
              <a:t>19</a:t>
            </a:r>
            <a:r>
              <a:rPr lang="en-US" altLang="pt-AU" sz="2000" dirty="0"/>
              <a:t>ºC – tempo </a:t>
            </a:r>
            <a:r>
              <a:rPr lang="en-US" altLang="pt-AU" sz="2000" dirty="0" err="1"/>
              <a:t>necessário</a:t>
            </a:r>
            <a:r>
              <a:rPr lang="en-US" altLang="pt-AU" sz="2000" dirty="0"/>
              <a:t> </a:t>
            </a:r>
            <a:r>
              <a:rPr lang="en-US" altLang="pt-AU" sz="2000" dirty="0" err="1"/>
              <a:t>às</a:t>
            </a:r>
            <a:r>
              <a:rPr lang="en-US" altLang="pt-AU" sz="2000" dirty="0"/>
              <a:t> </a:t>
            </a:r>
            <a:r>
              <a:rPr lang="en-US" altLang="pt-AU" sz="2000" dirty="0" err="1"/>
              <a:t>pausas</a:t>
            </a:r>
            <a:r>
              <a:rPr lang="en-US" altLang="pt-AU" sz="2000" dirty="0"/>
              <a:t> </a:t>
            </a:r>
            <a:r>
              <a:rPr lang="en-US" altLang="pt-AU" sz="2000" dirty="0" err="1"/>
              <a:t>aumenta</a:t>
            </a:r>
            <a:r>
              <a:rPr lang="en-US" altLang="pt-AU" sz="2000" dirty="0"/>
              <a:t>; </a:t>
            </a:r>
            <a:r>
              <a:rPr lang="en-US" altLang="pt-AU" sz="2000" dirty="0" err="1"/>
              <a:t>crescimento</a:t>
            </a:r>
            <a:r>
              <a:rPr lang="en-US" altLang="pt-AU" sz="2000" dirty="0"/>
              <a:t> </a:t>
            </a:r>
            <a:r>
              <a:rPr lang="en-US" altLang="pt-AU" sz="2000" dirty="0" err="1"/>
              <a:t>acentuado</a:t>
            </a:r>
            <a:r>
              <a:rPr lang="en-US" altLang="pt-AU" sz="2000" dirty="0"/>
              <a:t> a </a:t>
            </a:r>
            <a:r>
              <a:rPr lang="en-US" altLang="pt-AU" sz="2000" dirty="0" err="1"/>
              <a:t>partir</a:t>
            </a:r>
            <a:r>
              <a:rPr lang="en-US" altLang="pt-AU" sz="2000" dirty="0"/>
              <a:t> de 24ºC; </a:t>
            </a:r>
            <a:r>
              <a:rPr lang="en-US" altLang="pt-AU" sz="2000" dirty="0" err="1"/>
              <a:t>frequência</a:t>
            </a:r>
            <a:r>
              <a:rPr lang="en-US" altLang="pt-AU" sz="2000" dirty="0"/>
              <a:t> </a:t>
            </a:r>
            <a:r>
              <a:rPr lang="en-US" altLang="pt-AU" sz="2000" dirty="0" err="1"/>
              <a:t>relativa</a:t>
            </a:r>
            <a:r>
              <a:rPr lang="en-US" altLang="pt-AU" sz="2000" dirty="0"/>
              <a:t> de </a:t>
            </a:r>
            <a:r>
              <a:rPr lang="en-US" altLang="pt-AU" sz="2000" dirty="0" err="1"/>
              <a:t>acidentes</a:t>
            </a:r>
            <a:r>
              <a:rPr lang="en-US" altLang="pt-AU" sz="2000" dirty="0"/>
              <a:t> </a:t>
            </a:r>
            <a:r>
              <a:rPr lang="en-US" altLang="pt-AU" sz="2000" dirty="0" err="1"/>
              <a:t>tende</a:t>
            </a:r>
            <a:r>
              <a:rPr lang="en-US" altLang="pt-AU" sz="2000" dirty="0"/>
              <a:t> a </a:t>
            </a:r>
            <a:r>
              <a:rPr lang="en-US" altLang="pt-AU" sz="2000" dirty="0" err="1"/>
              <a:t>crescer</a:t>
            </a:r>
            <a:r>
              <a:rPr lang="en-US" altLang="pt-AU" sz="2000" dirty="0"/>
              <a:t> a </a:t>
            </a:r>
            <a:r>
              <a:rPr lang="en-US" altLang="pt-AU" sz="2000" dirty="0" err="1"/>
              <a:t>partir</a:t>
            </a:r>
            <a:r>
              <a:rPr lang="en-US" altLang="pt-AU" sz="2000" dirty="0"/>
              <a:t> dos 20 ºC</a:t>
            </a:r>
          </a:p>
          <a:p>
            <a:pPr lvl="1" eaLnBrk="1" hangingPunct="1">
              <a:lnSpc>
                <a:spcPct val="180000"/>
              </a:lnSpc>
            </a:pPr>
            <a:endParaRPr lang="en-US" altLang="pt-A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C415E7A-C93A-CC4B-A39A-84DB16048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AU" dirty="0"/>
              <a:t>Conforto Ambiental</a:t>
            </a:r>
            <a:endParaRPr lang="en-US" altLang="pt-AU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75325BF-D602-7247-B85D-7CFA7F947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44650" y="1981200"/>
            <a:ext cx="7391400" cy="41148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AU" sz="2800" b="1"/>
              <a:t>Regulação Térmica</a:t>
            </a:r>
            <a:endParaRPr lang="pt-BR" altLang="pt-AU" sz="2000" b="1"/>
          </a:p>
          <a:p>
            <a:pPr lvl="1" eaLnBrk="1" hangingPunct="1">
              <a:lnSpc>
                <a:spcPct val="140000"/>
              </a:lnSpc>
            </a:pPr>
            <a:r>
              <a:rPr lang="pt-BR" altLang="pt-AU" sz="2400"/>
              <a:t>Homem – animal homeotérmico; mecanismos internos de regulação térmica – temperatura corporal em torno de 37 </a:t>
            </a:r>
            <a:r>
              <a:rPr lang="en-US" altLang="pt-AU" sz="2400"/>
              <a:t>ºC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pt-AU" sz="2400"/>
              <a:t>Corpo humano está sempre aquecido e pronto para o trabalho, independentemente da temperatura externa</a:t>
            </a:r>
            <a:endParaRPr lang="en-US" altLang="pt-A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DB8B5CE-C141-5C47-8F86-00EC59E31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AU" dirty="0"/>
              <a:t>Conforto Ambiental</a:t>
            </a:r>
            <a:endParaRPr lang="en-US" altLang="pt-AU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0C8455B-8A1E-3A49-B74D-83083717E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44650" y="1981200"/>
            <a:ext cx="7391400" cy="44719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pt-BR" altLang="pt-AU" sz="2800" b="1"/>
              <a:t>Conforto Térmico</a:t>
            </a:r>
            <a:endParaRPr lang="pt-BR" altLang="pt-AU" sz="2000" b="1"/>
          </a:p>
          <a:p>
            <a:pPr lvl="1" eaLnBrk="1" hangingPunct="1">
              <a:lnSpc>
                <a:spcPct val="130000"/>
              </a:lnSpc>
            </a:pPr>
            <a:r>
              <a:rPr lang="pt-BR" altLang="pt-AU" sz="2400"/>
              <a:t>Sensação térmica depende da temperatura externa, do grau de umidade do ar e da velocidade do vento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AU" sz="2400"/>
              <a:t>Zona de Conforto Térmico</a:t>
            </a:r>
          </a:p>
          <a:p>
            <a:pPr lvl="2" eaLnBrk="1" hangingPunct="1">
              <a:lnSpc>
                <a:spcPct val="130000"/>
              </a:lnSpc>
            </a:pPr>
            <a:r>
              <a:rPr lang="pt-BR" altLang="pt-AU" sz="2000"/>
              <a:t>Temperatura efetiva de 20 a 24 </a:t>
            </a:r>
            <a:r>
              <a:rPr lang="en-US" altLang="pt-AU"/>
              <a:t>ºC</a:t>
            </a:r>
          </a:p>
          <a:p>
            <a:pPr lvl="2" eaLnBrk="1" hangingPunct="1">
              <a:lnSpc>
                <a:spcPct val="130000"/>
              </a:lnSpc>
            </a:pPr>
            <a:r>
              <a:rPr lang="pt-BR" altLang="pt-AU" sz="2000"/>
              <a:t>UR de 40 a 60%</a:t>
            </a:r>
          </a:p>
          <a:p>
            <a:pPr lvl="2" eaLnBrk="1" hangingPunct="1">
              <a:lnSpc>
                <a:spcPct val="130000"/>
              </a:lnSpc>
            </a:pPr>
            <a:r>
              <a:rPr lang="pt-BR" altLang="pt-AU" sz="2000"/>
              <a:t>Velocidade do ar moderada (0,2 m/s)</a:t>
            </a:r>
          </a:p>
          <a:p>
            <a:pPr lvl="2" eaLnBrk="1" hangingPunct="1">
              <a:lnSpc>
                <a:spcPct val="130000"/>
              </a:lnSpc>
            </a:pPr>
            <a:endParaRPr lang="en-US" altLang="pt-AU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206C96B-4C9D-C242-A937-C0BA8C383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AU" dirty="0"/>
              <a:t>Conforto Ambiental</a:t>
            </a:r>
            <a:endParaRPr lang="en-US" altLang="pt-AU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3824C30-B4AD-DE42-AB93-7AEC4EE39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7675" y="1981200"/>
            <a:ext cx="7391400" cy="4114800"/>
          </a:xfrm>
        </p:spPr>
        <p:txBody>
          <a:bodyPr/>
          <a:lstStyle/>
          <a:p>
            <a:pPr eaLnBrk="1" hangingPunct="1"/>
            <a:r>
              <a:rPr lang="pt-BR" altLang="pt-AU" b="1"/>
              <a:t>Ruído</a:t>
            </a:r>
          </a:p>
          <a:p>
            <a:pPr lvl="1" eaLnBrk="1" hangingPunct="1"/>
            <a:r>
              <a:rPr lang="pt-BR" altLang="pt-AU"/>
              <a:t>Fisicamente, é uma mistura complexa de diversas vibrações, medido em escala logarítmica, em uma unidade chamada decibel (dB)</a:t>
            </a:r>
          </a:p>
          <a:p>
            <a:pPr lvl="1" eaLnBrk="1" hangingPunct="1"/>
            <a:r>
              <a:rPr lang="pt-BR" altLang="pt-AU"/>
              <a:t>Acima de 90 dB – dificulta comunicação verbal</a:t>
            </a:r>
          </a:p>
          <a:p>
            <a:pPr lvl="1" eaLnBrk="1" hangingPunct="1"/>
            <a:r>
              <a:rPr lang="pt-BR" altLang="pt-AU"/>
              <a:t>Norma x conforto</a:t>
            </a:r>
            <a:endParaRPr lang="en-US" altLang="pt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1">
            <a:extLst>
              <a:ext uri="{FF2B5EF4-FFF2-40B4-BE49-F238E27FC236}">
                <a16:creationId xmlns:a16="http://schemas.microsoft.com/office/drawing/2014/main" id="{60459D69-2A03-4C4B-8F12-4C44659AB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332656"/>
            <a:ext cx="2160240" cy="1368152"/>
          </a:xfrm>
        </p:spPr>
        <p:txBody>
          <a:bodyPr/>
          <a:lstStyle/>
          <a:p>
            <a:pPr algn="ctr"/>
            <a:r>
              <a:rPr lang="en-US" dirty="0"/>
              <a:t>Nível de Pressão Sonora</a:t>
            </a:r>
          </a:p>
        </p:txBody>
      </p:sp>
      <p:pic>
        <p:nvPicPr>
          <p:cNvPr id="1025" name="Picture 1" descr="page22image29059584">
            <a:extLst>
              <a:ext uri="{FF2B5EF4-FFF2-40B4-BE49-F238E27FC236}">
                <a16:creationId xmlns:a16="http://schemas.microsoft.com/office/drawing/2014/main" id="{C4C6808A-7669-B544-A461-619251A71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6968" y="273050"/>
            <a:ext cx="4067913" cy="585311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6AD87F38-2751-9A4C-842F-307C8148459E}"/>
              </a:ext>
            </a:extLst>
          </p:cNvPr>
          <p:cNvSpPr/>
          <p:nvPr/>
        </p:nvSpPr>
        <p:spPr>
          <a:xfrm>
            <a:off x="1331640" y="3429000"/>
            <a:ext cx="2160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ArialMT"/>
              </a:rPr>
              <a:t>Situações práticas de ruído e os níveis em dB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317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B11B5C8-1BE7-DB4F-A7E1-3D049CF0D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AU" dirty="0"/>
              <a:t>Conforto Ambiental</a:t>
            </a:r>
            <a:endParaRPr lang="en-US" altLang="pt-AU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206FCB9-7F63-CD46-BB84-87AFCE3D7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7675" y="1981200"/>
            <a:ext cx="73914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pt-AU" sz="2400" b="1"/>
              <a:t>Vibrações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AU" sz="1800"/>
              <a:t>Qualquer movimento que um corpo executa em torno de um ponto fixo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AU" sz="1800"/>
              <a:t>Efeitos - perda de equilíbrio, falta de concentração, visão turva e diminuição da acuidade visual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AU" sz="1800"/>
              <a:t>Frequências mais baixas – 1 a 80 Hz - lesões nos ossos, juntas e tendões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AU" sz="1800"/>
              <a:t>Frequências intermediárias – 30 a 200 Hz – doenças cardio-vasculares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AU" sz="1800"/>
              <a:t>Frequências altas - acima de 200 Hz – dores agudas e distúrbios neuro-vasculares</a:t>
            </a:r>
            <a:endParaRPr lang="en-US" altLang="pt-AU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407BF18-09D6-AA47-B51C-80145FCE8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AU" dirty="0"/>
              <a:t>Conforto Ambiental</a:t>
            </a:r>
            <a:endParaRPr lang="en-US" altLang="pt-AU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031E98-1BF6-814F-B6A5-C382CEDEA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7675" y="1981200"/>
            <a:ext cx="7391400" cy="4114800"/>
          </a:xfrm>
        </p:spPr>
        <p:txBody>
          <a:bodyPr/>
          <a:lstStyle/>
          <a:p>
            <a:pPr eaLnBrk="1" hangingPunct="1"/>
            <a:r>
              <a:rPr lang="pt-BR" altLang="pt-AU" sz="2800" b="1"/>
              <a:t>Iluminação</a:t>
            </a:r>
          </a:p>
          <a:p>
            <a:pPr lvl="1" eaLnBrk="1" hangingPunct="1"/>
            <a:r>
              <a:rPr lang="pt-BR" altLang="pt-AU" sz="2400"/>
              <a:t>Nível de iluminamento interfere diretamente no mecanismo fisiológico da visão e na musculatura que comanda os movimentos dos olhos</a:t>
            </a:r>
          </a:p>
          <a:p>
            <a:pPr lvl="1" eaLnBrk="1" hangingPunct="1"/>
            <a:r>
              <a:rPr lang="pt-BR" altLang="pt-AU" sz="2400"/>
              <a:t>Fatores que influem:</a:t>
            </a:r>
          </a:p>
          <a:p>
            <a:pPr lvl="2" eaLnBrk="1" hangingPunct="1"/>
            <a:r>
              <a:rPr lang="pt-BR" altLang="pt-AU" sz="2000"/>
              <a:t>Quantidade de luz</a:t>
            </a:r>
          </a:p>
          <a:p>
            <a:pPr lvl="2" eaLnBrk="1" hangingPunct="1"/>
            <a:r>
              <a:rPr lang="pt-BR" altLang="pt-AU" sz="2000"/>
              <a:t>Tempo de exposição</a:t>
            </a:r>
          </a:p>
          <a:p>
            <a:pPr lvl="2" eaLnBrk="1" hangingPunct="1"/>
            <a:r>
              <a:rPr lang="pt-BR" altLang="pt-AU" sz="2000"/>
              <a:t>Contraste entre figura e fundo</a:t>
            </a:r>
            <a:endParaRPr lang="en-US" altLang="pt-AU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554</Words>
  <Application>Microsoft Macintosh PowerPoint</Application>
  <PresentationFormat>Apresentação na tela (4:3)</PresentationFormat>
  <Paragraphs>70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ArialMT</vt:lpstr>
      <vt:lpstr>Times New Roman</vt:lpstr>
      <vt:lpstr>Verdana</vt:lpstr>
      <vt:lpstr>Design padrão</vt:lpstr>
      <vt:lpstr>Conforto Ambiental</vt:lpstr>
      <vt:lpstr>Conforto Ambiental - NR 17 – Ergonomia </vt:lpstr>
      <vt:lpstr>Conforto Ambiental</vt:lpstr>
      <vt:lpstr>Conforto Ambiental</vt:lpstr>
      <vt:lpstr>Conforto Ambiental</vt:lpstr>
      <vt:lpstr>Conforto Ambiental</vt:lpstr>
      <vt:lpstr>Nível de Pressão Sonora</vt:lpstr>
      <vt:lpstr>Conforto Ambiental</vt:lpstr>
      <vt:lpstr>Conforto Ambiental</vt:lpstr>
      <vt:lpstr>Conforto Ambiental</vt:lpstr>
      <vt:lpstr>Ambiente</vt:lpstr>
      <vt:lpstr>Iluminação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Conforto Ambiental</dc:title>
  <dc:creator>Uiara Montedo</dc:creator>
  <cp:lastModifiedBy>Uiara Montedo</cp:lastModifiedBy>
  <cp:revision>2</cp:revision>
  <dcterms:created xsi:type="dcterms:W3CDTF">2020-08-26T19:00:01Z</dcterms:created>
  <dcterms:modified xsi:type="dcterms:W3CDTF">2020-10-06T18:02:33Z</dcterms:modified>
</cp:coreProperties>
</file>