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7" r:id="rId3"/>
    <p:sldId id="259" r:id="rId4"/>
    <p:sldId id="260" r:id="rId5"/>
    <p:sldId id="262" r:id="rId6"/>
    <p:sldId id="268" r:id="rId7"/>
    <p:sldId id="270" r:id="rId8"/>
    <p:sldId id="269" r:id="rId9"/>
    <p:sldId id="274" r:id="rId10"/>
    <p:sldId id="273" r:id="rId11"/>
    <p:sldId id="272" r:id="rId12"/>
    <p:sldId id="276" r:id="rId13"/>
    <p:sldId id="271" r:id="rId14"/>
    <p:sldId id="275" r:id="rId1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p:cViewPr varScale="1">
        <p:scale>
          <a:sx n="81" d="100"/>
          <a:sy n="81" d="100"/>
        </p:scale>
        <p:origin x="1574"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952AD-6697-49E2-8147-D35CD1DCC371}" type="datetimeFigureOut">
              <a:rPr lang="pt-BR" smtClean="0"/>
              <a:t>27/03/2019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7F50D-066A-418F-BCBC-DB0982CA93B9}" type="slidenum">
              <a:rPr lang="pt-BR" smtClean="0"/>
              <a:t>‹nº›</a:t>
            </a:fld>
            <a:endParaRPr lang="pt-BR"/>
          </a:p>
        </p:txBody>
      </p:sp>
    </p:spTree>
    <p:extLst>
      <p:ext uri="{BB962C8B-B14F-4D97-AF65-F5344CB8AC3E}">
        <p14:creationId xmlns:p14="http://schemas.microsoft.com/office/powerpoint/2010/main" val="393682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27/03/2019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7771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27/03/2019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67806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27/03/2019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31389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Espaço Reservado para Rodapé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Espaço Reservado para Número de Slide 7"/>
          <p:cNvSpPr>
            <a:spLocks noGrp="1"/>
          </p:cNvSpPr>
          <p:nvPr>
            <p:ph type="sldNum" sz="quarter" idx="12"/>
          </p:nvPr>
        </p:nvSpPr>
        <p:spPr>
          <a:xfrm>
            <a:off x="6553200" y="6245225"/>
            <a:ext cx="2133600" cy="476250"/>
          </a:xfrm>
        </p:spPr>
        <p:txBody>
          <a:bodyPr/>
          <a:lstStyle>
            <a:lvl1pPr>
              <a:defRPr/>
            </a:lvl1pPr>
          </a:lstStyle>
          <a:p>
            <a:pPr>
              <a:defRPr/>
            </a:pPr>
            <a:fld id="{D0A5C512-14A2-4C21-8654-53F735AAFE5C}" type="slidenum">
              <a:rPr lang="en-US"/>
              <a:pPr>
                <a:defRPr/>
              </a:pPr>
              <a:t>‹nº›</a:t>
            </a:fld>
            <a:endParaRPr lang="en-US"/>
          </a:p>
        </p:txBody>
      </p:sp>
    </p:spTree>
    <p:extLst>
      <p:ext uri="{BB962C8B-B14F-4D97-AF65-F5344CB8AC3E}">
        <p14:creationId xmlns:p14="http://schemas.microsoft.com/office/powerpoint/2010/main" val="378040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27/03/2019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617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2D494AA4-352B-414B-9876-DCF7C6CF7858}" type="datetimeFigureOut">
              <a:rPr lang="pt-BR" smtClean="0"/>
              <a:t>27/03/2019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98534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D494AA4-352B-414B-9876-DCF7C6CF7858}" type="datetimeFigureOut">
              <a:rPr lang="pt-BR" smtClean="0"/>
              <a:t>27/03/2019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532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2D494AA4-352B-414B-9876-DCF7C6CF7858}" type="datetimeFigureOut">
              <a:rPr lang="pt-BR" smtClean="0"/>
              <a:t>27/03/2019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50768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D494AA4-352B-414B-9876-DCF7C6CF7858}" type="datetimeFigureOut">
              <a:rPr lang="pt-BR" smtClean="0"/>
              <a:t>27/03/2019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339573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D494AA4-352B-414B-9876-DCF7C6CF7858}" type="datetimeFigureOut">
              <a:rPr lang="pt-BR" smtClean="0"/>
              <a:t>27/03/2019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410913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27/03/2019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24646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D494AA4-352B-414B-9876-DCF7C6CF7858}" type="datetimeFigureOut">
              <a:rPr lang="pt-BR" smtClean="0"/>
              <a:t>27/03/2019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A684927-F0D7-42F7-8BE0-621B59E17C6F}" type="slidenum">
              <a:rPr lang="pt-BR" smtClean="0"/>
              <a:t>‹nº›</a:t>
            </a:fld>
            <a:endParaRPr lang="pt-BR"/>
          </a:p>
        </p:txBody>
      </p:sp>
    </p:spTree>
    <p:extLst>
      <p:ext uri="{BB962C8B-B14F-4D97-AF65-F5344CB8AC3E}">
        <p14:creationId xmlns:p14="http://schemas.microsoft.com/office/powerpoint/2010/main" val="13305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94AA4-352B-414B-9876-DCF7C6CF7858}" type="datetimeFigureOut">
              <a:rPr lang="pt-BR" smtClean="0"/>
              <a:t>27/03/2019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84927-F0D7-42F7-8BE0-621B59E17C6F}" type="slidenum">
              <a:rPr lang="pt-BR" smtClean="0"/>
              <a:t>‹nº›</a:t>
            </a:fld>
            <a:endParaRPr lang="pt-BR"/>
          </a:p>
        </p:txBody>
      </p:sp>
    </p:spTree>
    <p:extLst>
      <p:ext uri="{BB962C8B-B14F-4D97-AF65-F5344CB8AC3E}">
        <p14:creationId xmlns:p14="http://schemas.microsoft.com/office/powerpoint/2010/main" val="1706037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kbender.blogspot.com.br/2012/08/cybernetics-and-art-history-odd-relation.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youtu.be/29C9bTImGq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44365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0" y="-44624"/>
            <a:ext cx="9144000" cy="6858000"/>
          </a:xfrm>
          <a:prstGeom prst="rect">
            <a:avLst/>
          </a:prstGeom>
        </p:spPr>
      </p:pic>
    </p:spTree>
    <p:extLst>
      <p:ext uri="{BB962C8B-B14F-4D97-AF65-F5344CB8AC3E}">
        <p14:creationId xmlns:p14="http://schemas.microsoft.com/office/powerpoint/2010/main" val="6554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757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l="47136" t="-1" b="-2548"/>
          <a:stretch/>
        </p:blipFill>
        <p:spPr>
          <a:xfrm>
            <a:off x="4860032" y="-25800"/>
            <a:ext cx="4833885" cy="7032747"/>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46626" b="1147"/>
          <a:stretch/>
        </p:blipFill>
        <p:spPr>
          <a:xfrm>
            <a:off x="-36512" y="-24827"/>
            <a:ext cx="4880518" cy="6779380"/>
          </a:xfrm>
          <a:prstGeom prst="rect">
            <a:avLst/>
          </a:prstGeom>
        </p:spPr>
      </p:pic>
      <p:sp>
        <p:nvSpPr>
          <p:cNvPr id="4" name="CaixaDeTexto 3"/>
          <p:cNvSpPr txBox="1"/>
          <p:nvPr/>
        </p:nvSpPr>
        <p:spPr>
          <a:xfrm>
            <a:off x="5632616" y="6453336"/>
            <a:ext cx="3475888" cy="369332"/>
          </a:xfrm>
          <a:prstGeom prst="rect">
            <a:avLst/>
          </a:prstGeom>
          <a:solidFill>
            <a:schemeClr val="bg1">
              <a:lumMod val="85000"/>
            </a:schemeClr>
          </a:solidFill>
        </p:spPr>
        <p:txBody>
          <a:bodyPr wrap="none" rtlCol="0">
            <a:spAutoFit/>
          </a:bodyPr>
          <a:lstStyle/>
          <a:p>
            <a:r>
              <a:rPr lang="pt-BR" dirty="0" err="1"/>
              <a:t>Viable</a:t>
            </a:r>
            <a:r>
              <a:rPr lang="pt-BR" dirty="0"/>
              <a:t> System </a:t>
            </a:r>
            <a:r>
              <a:rPr lang="pt-BR" dirty="0" err="1"/>
              <a:t>Model</a:t>
            </a:r>
            <a:r>
              <a:rPr lang="pt-BR" dirty="0"/>
              <a:t>, </a:t>
            </a:r>
            <a:r>
              <a:rPr lang="pt-BR" dirty="0" err="1"/>
              <a:t>Stafford</a:t>
            </a:r>
            <a:r>
              <a:rPr lang="pt-BR" dirty="0"/>
              <a:t> </a:t>
            </a:r>
            <a:r>
              <a:rPr lang="pt-BR" dirty="0" err="1"/>
              <a:t>Beer</a:t>
            </a:r>
            <a:endParaRPr lang="pt-BR" dirty="0"/>
          </a:p>
        </p:txBody>
      </p:sp>
    </p:spTree>
    <p:extLst>
      <p:ext uri="{BB962C8B-B14F-4D97-AF65-F5344CB8AC3E}">
        <p14:creationId xmlns:p14="http://schemas.microsoft.com/office/powerpoint/2010/main" val="415976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8"/>
            <a:ext cx="9144000" cy="6858000"/>
          </a:xfrm>
          <a:prstGeom prst="rect">
            <a:avLst/>
          </a:prstGeom>
        </p:spPr>
      </p:pic>
    </p:spTree>
    <p:extLst>
      <p:ext uri="{BB962C8B-B14F-4D97-AF65-F5344CB8AC3E}">
        <p14:creationId xmlns:p14="http://schemas.microsoft.com/office/powerpoint/2010/main" val="371083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44624"/>
            <a:ext cx="9144000" cy="6858000"/>
          </a:xfrm>
          <a:prstGeom prst="rect">
            <a:avLst/>
          </a:prstGeom>
        </p:spPr>
      </p:pic>
    </p:spTree>
    <p:extLst>
      <p:ext uri="{BB962C8B-B14F-4D97-AF65-F5344CB8AC3E}">
        <p14:creationId xmlns:p14="http://schemas.microsoft.com/office/powerpoint/2010/main" val="3008692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whole earth.jpg"/>
          <p:cNvPicPr>
            <a:picLocks noChangeAspect="1"/>
          </p:cNvPicPr>
          <p:nvPr/>
        </p:nvPicPr>
        <p:blipFill>
          <a:blip r:embed="rId2" cstate="print"/>
          <a:srcRect/>
          <a:stretch>
            <a:fillRect/>
          </a:stretch>
        </p:blipFill>
        <p:spPr>
          <a:xfrm>
            <a:off x="32" y="-962487"/>
            <a:ext cx="9144000" cy="10106527"/>
          </a:xfrm>
          <a:prstGeom prst="rect">
            <a:avLst/>
          </a:prstGeom>
        </p:spPr>
      </p:pic>
      <p:sp>
        <p:nvSpPr>
          <p:cNvPr id="2" name="Título 1"/>
          <p:cNvSpPr>
            <a:spLocks noGrp="1"/>
          </p:cNvSpPr>
          <p:nvPr>
            <p:ph type="title"/>
          </p:nvPr>
        </p:nvSpPr>
        <p:spPr/>
        <p:txBody>
          <a:bodyPr>
            <a:normAutofit fontScale="90000"/>
          </a:bodyPr>
          <a:lstStyle/>
          <a:p>
            <a:br>
              <a:rPr lang="pt-BR" dirty="0"/>
            </a:br>
            <a:endParaRPr lang="pt-BR" dirty="0"/>
          </a:p>
        </p:txBody>
      </p:sp>
      <p:sp>
        <p:nvSpPr>
          <p:cNvPr id="3" name="Espaço Reservado para Conteúdo 2"/>
          <p:cNvSpPr>
            <a:spLocks noGrp="1"/>
          </p:cNvSpPr>
          <p:nvPr>
            <p:ph idx="1"/>
          </p:nvPr>
        </p:nvSpPr>
        <p:spPr>
          <a:xfrm>
            <a:off x="571472" y="285728"/>
            <a:ext cx="8229600" cy="2786082"/>
          </a:xfrm>
        </p:spPr>
        <p:txBody>
          <a:bodyPr>
            <a:normAutofit fontScale="77500" lnSpcReduction="20000"/>
          </a:bodyPr>
          <a:lstStyle/>
          <a:p>
            <a:pPr>
              <a:buNone/>
            </a:pPr>
            <a:r>
              <a:rPr lang="en-US" dirty="0">
                <a:solidFill>
                  <a:schemeClr val="accent1">
                    <a:lumMod val="20000"/>
                    <a:lumOff val="80000"/>
                  </a:schemeClr>
                </a:solidFill>
              </a:rPr>
              <a:t>Some people think that cybernetics is another word for automation; some that it concerns experiments with rats; some that it is a branch of mathematics; others that it wants to build a computer capable of running the country. My hope is that…people will understand both, how these wonderfully different notions can be simultaneously current, and also why none of them is much to the point.</a:t>
            </a:r>
            <a:endParaRPr lang="pt-BR" dirty="0">
              <a:solidFill>
                <a:schemeClr val="accent1">
                  <a:lumMod val="20000"/>
                  <a:lumOff val="80000"/>
                </a:schemeClr>
              </a:solidFill>
            </a:endParaRPr>
          </a:p>
          <a:p>
            <a:pPr algn="r">
              <a:buNone/>
            </a:pPr>
            <a:r>
              <a:rPr lang="en-US" sz="2200" dirty="0">
                <a:solidFill>
                  <a:schemeClr val="accent1">
                    <a:lumMod val="20000"/>
                    <a:lumOff val="80000"/>
                  </a:schemeClr>
                </a:solidFill>
              </a:rPr>
              <a:t>Stafford Beer, Cybernetics and Management [1959, VI]</a:t>
            </a:r>
            <a:endParaRPr lang="pt-BR" sz="2200" dirty="0">
              <a:solidFill>
                <a:schemeClr val="accent1">
                  <a:lumMod val="20000"/>
                  <a:lumOff val="80000"/>
                </a:schemeClr>
              </a:solidFill>
            </a:endParaRPr>
          </a:p>
        </p:txBody>
      </p:sp>
    </p:spTree>
    <p:extLst>
      <p:ext uri="{BB962C8B-B14F-4D97-AF65-F5344CB8AC3E}">
        <p14:creationId xmlns:p14="http://schemas.microsoft.com/office/powerpoint/2010/main" val="398547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612775" y="228600"/>
            <a:ext cx="8153400" cy="990600"/>
          </a:xfrm>
        </p:spPr>
        <p:txBody>
          <a:bodyPr/>
          <a:lstStyle/>
          <a:p>
            <a:endParaRPr lang="pt-BR" dirty="0"/>
          </a:p>
        </p:txBody>
      </p:sp>
      <p:pic>
        <p:nvPicPr>
          <p:cNvPr id="36867" name="Espaço Reservado para Conteúdo 3" descr="cybermap.jpg">
            <a:hlinkClick r:id="rId2"/>
          </p:cNvPr>
          <p:cNvPicPr>
            <a:picLocks noGrp="1" noChangeAspect="1"/>
          </p:cNvPicPr>
          <p:nvPr>
            <p:ph sz="quarter" idx="1"/>
          </p:nvPr>
        </p:nvPicPr>
        <p:blipFill>
          <a:blip r:embed="rId3" cstate="print"/>
          <a:srcRect/>
          <a:stretch>
            <a:fillRect/>
          </a:stretch>
        </p:blipFill>
        <p:spPr>
          <a:xfrm>
            <a:off x="-87313" y="332656"/>
            <a:ext cx="9231313" cy="6429396"/>
          </a:xfrm>
        </p:spPr>
      </p:pic>
    </p:spTree>
    <p:extLst>
      <p:ext uri="{BB962C8B-B14F-4D97-AF65-F5344CB8AC3E}">
        <p14:creationId xmlns:p14="http://schemas.microsoft.com/office/powerpoint/2010/main" val="217648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yberdesign"/>
          <p:cNvPicPr>
            <a:picLocks noChangeAspect="1" noChangeArrowheads="1"/>
          </p:cNvPicPr>
          <p:nvPr/>
        </p:nvPicPr>
        <p:blipFill>
          <a:blip r:embed="rId2" cstate="print"/>
          <a:srcRect/>
          <a:stretch>
            <a:fillRect/>
          </a:stretch>
        </p:blipFill>
        <p:spPr bwMode="auto">
          <a:xfrm>
            <a:off x="0" y="97088"/>
            <a:ext cx="9242649" cy="6572272"/>
          </a:xfrm>
          <a:prstGeom prst="rect">
            <a:avLst/>
          </a:prstGeom>
          <a:noFill/>
          <a:ln w="9525">
            <a:noFill/>
            <a:miter lim="800000"/>
            <a:headEnd/>
            <a:tailEnd/>
          </a:ln>
        </p:spPr>
      </p:pic>
    </p:spTree>
    <p:extLst>
      <p:ext uri="{BB962C8B-B14F-4D97-AF65-F5344CB8AC3E}">
        <p14:creationId xmlns:p14="http://schemas.microsoft.com/office/powerpoint/2010/main" val="1360683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08720"/>
            <a:ext cx="9296355"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93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60648"/>
            <a:ext cx="9144000" cy="6858000"/>
          </a:xfrm>
          <a:prstGeom prst="rect">
            <a:avLst/>
          </a:prstGeom>
        </p:spPr>
      </p:pic>
    </p:spTree>
    <p:extLst>
      <p:ext uri="{BB962C8B-B14F-4D97-AF65-F5344CB8AC3E}">
        <p14:creationId xmlns:p14="http://schemas.microsoft.com/office/powerpoint/2010/main" val="146470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00" y="150000"/>
            <a:ext cx="9144000" cy="6858000"/>
          </a:xfrm>
          <a:prstGeom prst="rect">
            <a:avLst/>
          </a:prstGeom>
        </p:spPr>
      </p:pic>
    </p:spTree>
    <p:extLst>
      <p:ext uri="{BB962C8B-B14F-4D97-AF65-F5344CB8AC3E}">
        <p14:creationId xmlns:p14="http://schemas.microsoft.com/office/powerpoint/2010/main" val="157162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4819" name="Picture 6" descr="terra"/>
          <p:cNvPicPr>
            <a:picLocks noGrp="1" noChangeAspect="1" noChangeArrowheads="1"/>
          </p:cNvPicPr>
          <p:nvPr>
            <p:ph sz="half" idx="1"/>
          </p:nvPr>
        </p:nvPicPr>
        <p:blipFill>
          <a:blip r:embed="rId2" cstate="print"/>
          <a:srcRect/>
          <a:stretch>
            <a:fillRect/>
          </a:stretch>
        </p:blipFill>
        <p:spPr>
          <a:xfrm>
            <a:off x="1524000" y="2786058"/>
            <a:ext cx="1905000" cy="1447800"/>
          </a:xfrm>
          <a:noFill/>
        </p:spPr>
      </p:pic>
      <p:pic>
        <p:nvPicPr>
          <p:cNvPr id="34820" name="Picture 8" descr="blue-angel-museum-space-capsule"/>
          <p:cNvPicPr>
            <a:picLocks noGrp="1" noChangeAspect="1" noChangeArrowheads="1"/>
          </p:cNvPicPr>
          <p:nvPr>
            <p:ph sz="quarter" idx="2"/>
          </p:nvPr>
        </p:nvPicPr>
        <p:blipFill>
          <a:blip r:embed="rId3" cstate="print"/>
          <a:srcRect/>
          <a:stretch>
            <a:fillRect/>
          </a:stretch>
        </p:blipFill>
        <p:spPr>
          <a:xfrm>
            <a:off x="3708400" y="2789233"/>
            <a:ext cx="3816350" cy="2874962"/>
          </a:xfrm>
          <a:noFill/>
        </p:spPr>
      </p:pic>
      <p:pic>
        <p:nvPicPr>
          <p:cNvPr id="34821" name="Picture 11" descr="astronaut"/>
          <p:cNvPicPr>
            <a:picLocks noGrp="1" noChangeAspect="1" noChangeArrowheads="1"/>
          </p:cNvPicPr>
          <p:nvPr>
            <p:ph sz="quarter" idx="3"/>
          </p:nvPr>
        </p:nvPicPr>
        <p:blipFill>
          <a:blip r:embed="rId4" cstate="print"/>
          <a:srcRect/>
          <a:stretch>
            <a:fillRect/>
          </a:stretch>
        </p:blipFill>
        <p:spPr>
          <a:xfrm>
            <a:off x="1547813" y="4300533"/>
            <a:ext cx="1871662" cy="1400175"/>
          </a:xfrm>
          <a:noFill/>
        </p:spPr>
      </p:pic>
      <p:sp>
        <p:nvSpPr>
          <p:cNvPr id="7" name="Retângulo 6"/>
          <p:cNvSpPr/>
          <p:nvPr/>
        </p:nvSpPr>
        <p:spPr>
          <a:xfrm>
            <a:off x="928662" y="1071546"/>
            <a:ext cx="5429288" cy="1107996"/>
          </a:xfrm>
          <a:prstGeom prst="rect">
            <a:avLst/>
          </a:prstGeom>
        </p:spPr>
        <p:txBody>
          <a:bodyPr wrap="square">
            <a:spAutoFit/>
          </a:bodyPr>
          <a:lstStyle/>
          <a:p>
            <a:r>
              <a:rPr lang="pt-BR" sz="1200" i="1" dirty="0">
                <a:solidFill>
                  <a:srgbClr val="4F81BD">
                    <a:lumMod val="20000"/>
                    <a:lumOff val="80000"/>
                  </a:srgbClr>
                </a:solidFill>
              </a:rPr>
              <a:t>In</a:t>
            </a:r>
            <a:r>
              <a:rPr lang="pt-BR" sz="1200" dirty="0">
                <a:solidFill>
                  <a:srgbClr val="4F81BD">
                    <a:lumMod val="20000"/>
                    <a:lumOff val="80000"/>
                  </a:srgbClr>
                </a:solidFill>
              </a:rPr>
              <a:t> Martin Heidegger, </a:t>
            </a:r>
            <a:r>
              <a:rPr lang="pt-BR" sz="1200" dirty="0" err="1">
                <a:solidFill>
                  <a:srgbClr val="4F81BD">
                    <a:lumMod val="20000"/>
                    <a:lumOff val="80000"/>
                  </a:srgbClr>
                </a:solidFill>
              </a:rPr>
              <a:t>Only</a:t>
            </a:r>
            <a:r>
              <a:rPr lang="pt-BR" sz="1200" dirty="0">
                <a:solidFill>
                  <a:srgbClr val="4F81BD">
                    <a:lumMod val="20000"/>
                    <a:lumOff val="80000"/>
                  </a:srgbClr>
                </a:solidFill>
              </a:rPr>
              <a:t> a </a:t>
            </a:r>
            <a:r>
              <a:rPr lang="pt-BR" sz="1200" dirty="0" err="1">
                <a:solidFill>
                  <a:srgbClr val="4F81BD">
                    <a:lumMod val="20000"/>
                    <a:lumOff val="80000"/>
                  </a:srgbClr>
                </a:solidFill>
              </a:rPr>
              <a:t>God</a:t>
            </a:r>
            <a:r>
              <a:rPr lang="pt-BR" sz="1200" dirty="0">
                <a:solidFill>
                  <a:srgbClr val="4F81BD">
                    <a:lumMod val="20000"/>
                    <a:lumOff val="80000"/>
                  </a:srgbClr>
                </a:solidFill>
              </a:rPr>
              <a:t> </a:t>
            </a:r>
            <a:r>
              <a:rPr lang="pt-BR" sz="1200" dirty="0" err="1">
                <a:solidFill>
                  <a:srgbClr val="4F81BD">
                    <a:lumMod val="20000"/>
                    <a:lumOff val="80000"/>
                  </a:srgbClr>
                </a:solidFill>
              </a:rPr>
              <a:t>can</a:t>
            </a:r>
            <a:r>
              <a:rPr lang="pt-BR" sz="1200" dirty="0">
                <a:solidFill>
                  <a:srgbClr val="4F81BD">
                    <a:lumMod val="20000"/>
                    <a:lumOff val="80000"/>
                  </a:srgbClr>
                </a:solidFill>
              </a:rPr>
              <a:t> </a:t>
            </a:r>
            <a:r>
              <a:rPr lang="pt-BR" sz="1200" dirty="0" err="1">
                <a:solidFill>
                  <a:srgbClr val="4F81BD">
                    <a:lumMod val="20000"/>
                    <a:lumOff val="80000"/>
                  </a:srgbClr>
                </a:solidFill>
              </a:rPr>
              <a:t>save</a:t>
            </a:r>
            <a:r>
              <a:rPr lang="pt-BR" sz="1200" dirty="0">
                <a:solidFill>
                  <a:srgbClr val="4F81BD">
                    <a:lumMod val="20000"/>
                    <a:lumOff val="80000"/>
                  </a:srgbClr>
                </a:solidFill>
              </a:rPr>
              <a:t> us, 1981:</a:t>
            </a:r>
          </a:p>
          <a:p>
            <a:pPr lvl="0"/>
            <a:r>
              <a:rPr lang="pt-BR" sz="2000" dirty="0" err="1">
                <a:solidFill>
                  <a:srgbClr val="4F81BD">
                    <a:lumMod val="20000"/>
                    <a:lumOff val="80000"/>
                  </a:srgbClr>
                </a:solidFill>
              </a:rPr>
              <a:t>Spiegel</a:t>
            </a:r>
            <a:r>
              <a:rPr lang="pt-BR" sz="2000" dirty="0">
                <a:solidFill>
                  <a:srgbClr val="4F81BD">
                    <a:lumMod val="20000"/>
                    <a:lumOff val="80000"/>
                  </a:srgbClr>
                </a:solidFill>
              </a:rPr>
              <a:t>: </a:t>
            </a:r>
            <a:r>
              <a:rPr lang="pt-BR" sz="2000" dirty="0" err="1">
                <a:solidFill>
                  <a:srgbClr val="4F81BD">
                    <a:lumMod val="20000"/>
                    <a:lumOff val="80000"/>
                  </a:srgbClr>
                </a:solidFill>
              </a:rPr>
              <a:t>what</a:t>
            </a:r>
            <a:r>
              <a:rPr lang="pt-BR" sz="2000" dirty="0">
                <a:solidFill>
                  <a:srgbClr val="4F81BD">
                    <a:lumMod val="20000"/>
                    <a:lumOff val="80000"/>
                  </a:srgbClr>
                </a:solidFill>
              </a:rPr>
              <a:t> </a:t>
            </a:r>
            <a:r>
              <a:rPr lang="pt-BR" sz="2000" dirty="0" err="1">
                <a:solidFill>
                  <a:srgbClr val="4F81BD">
                    <a:lumMod val="20000"/>
                    <a:lumOff val="80000"/>
                  </a:srgbClr>
                </a:solidFill>
              </a:rPr>
              <a:t>takes</a:t>
            </a:r>
            <a:r>
              <a:rPr lang="pt-BR" sz="2000" dirty="0">
                <a:solidFill>
                  <a:srgbClr val="4F81BD">
                    <a:lumMod val="20000"/>
                    <a:lumOff val="80000"/>
                  </a:srgbClr>
                </a:solidFill>
              </a:rPr>
              <a:t> </a:t>
            </a:r>
            <a:r>
              <a:rPr lang="pt-BR" sz="2000" dirty="0" err="1">
                <a:solidFill>
                  <a:srgbClr val="4F81BD">
                    <a:lumMod val="20000"/>
                    <a:lumOff val="80000"/>
                  </a:srgbClr>
                </a:solidFill>
              </a:rPr>
              <a:t>the</a:t>
            </a:r>
            <a:r>
              <a:rPr lang="pt-BR" sz="2000" dirty="0">
                <a:solidFill>
                  <a:srgbClr val="4F81BD">
                    <a:lumMod val="20000"/>
                    <a:lumOff val="80000"/>
                  </a:srgbClr>
                </a:solidFill>
              </a:rPr>
              <a:t> </a:t>
            </a:r>
            <a:r>
              <a:rPr lang="pt-BR" sz="2000" dirty="0" err="1">
                <a:solidFill>
                  <a:srgbClr val="4F81BD">
                    <a:lumMod val="20000"/>
                    <a:lumOff val="80000"/>
                  </a:srgbClr>
                </a:solidFill>
              </a:rPr>
              <a:t>place</a:t>
            </a:r>
            <a:r>
              <a:rPr lang="pt-BR" sz="2000" dirty="0">
                <a:solidFill>
                  <a:srgbClr val="4F81BD">
                    <a:lumMod val="20000"/>
                    <a:lumOff val="80000"/>
                  </a:srgbClr>
                </a:solidFill>
              </a:rPr>
              <a:t> </a:t>
            </a:r>
            <a:r>
              <a:rPr lang="pt-BR" sz="2000" dirty="0" err="1">
                <a:solidFill>
                  <a:srgbClr val="4F81BD">
                    <a:lumMod val="20000"/>
                    <a:lumOff val="80000"/>
                  </a:srgbClr>
                </a:solidFill>
              </a:rPr>
              <a:t>of</a:t>
            </a:r>
            <a:r>
              <a:rPr lang="pt-BR" sz="2000" dirty="0">
                <a:solidFill>
                  <a:srgbClr val="4F81BD">
                    <a:lumMod val="20000"/>
                    <a:lumOff val="80000"/>
                  </a:srgbClr>
                </a:solidFill>
              </a:rPr>
              <a:t> </a:t>
            </a:r>
            <a:r>
              <a:rPr lang="pt-BR" sz="2000" dirty="0" err="1">
                <a:solidFill>
                  <a:srgbClr val="4F81BD">
                    <a:lumMod val="20000"/>
                    <a:lumOff val="80000"/>
                  </a:srgbClr>
                </a:solidFill>
              </a:rPr>
              <a:t>philosophy</a:t>
            </a:r>
            <a:r>
              <a:rPr lang="pt-BR" sz="2000" dirty="0">
                <a:solidFill>
                  <a:srgbClr val="4F81BD">
                    <a:lumMod val="20000"/>
                    <a:lumOff val="80000"/>
                  </a:srgbClr>
                </a:solidFill>
              </a:rPr>
              <a:t> </a:t>
            </a:r>
            <a:r>
              <a:rPr lang="pt-BR" sz="2000" dirty="0" err="1">
                <a:solidFill>
                  <a:srgbClr val="4F81BD">
                    <a:lumMod val="20000"/>
                    <a:lumOff val="80000"/>
                  </a:srgbClr>
                </a:solidFill>
              </a:rPr>
              <a:t>now</a:t>
            </a:r>
            <a:r>
              <a:rPr lang="pt-BR" sz="2000" dirty="0">
                <a:solidFill>
                  <a:srgbClr val="4F81BD">
                    <a:lumMod val="20000"/>
                    <a:lumOff val="80000"/>
                  </a:srgbClr>
                </a:solidFill>
              </a:rPr>
              <a:t>?</a:t>
            </a:r>
          </a:p>
          <a:p>
            <a:pPr lvl="0"/>
            <a:r>
              <a:rPr lang="pt-BR" sz="2000" dirty="0">
                <a:solidFill>
                  <a:srgbClr val="4F81BD">
                    <a:lumMod val="20000"/>
                    <a:lumOff val="80000"/>
                  </a:srgbClr>
                </a:solidFill>
              </a:rPr>
              <a:t>Heidegger: </a:t>
            </a:r>
            <a:r>
              <a:rPr lang="pt-BR" sz="2000" dirty="0" err="1">
                <a:solidFill>
                  <a:srgbClr val="4F81BD">
                    <a:lumMod val="20000"/>
                    <a:lumOff val="80000"/>
                  </a:srgbClr>
                </a:solidFill>
              </a:rPr>
              <a:t>Cybernetics</a:t>
            </a:r>
            <a:r>
              <a:rPr lang="pt-BR" sz="2000" dirty="0">
                <a:solidFill>
                  <a:srgbClr val="4F81BD">
                    <a:lumMod val="20000"/>
                    <a:lumOff val="80000"/>
                  </a:srgbClr>
                </a:solidFill>
              </a:rPr>
              <a:t>.</a:t>
            </a:r>
          </a:p>
          <a:p>
            <a:pPr lvl="0"/>
            <a:endParaRPr lang="pt-BR" sz="1400" dirty="0">
              <a:solidFill>
                <a:srgbClr val="4F81BD">
                  <a:lumMod val="20000"/>
                  <a:lumOff val="80000"/>
                </a:srgbClr>
              </a:solidFill>
            </a:endParaRPr>
          </a:p>
        </p:txBody>
      </p:sp>
    </p:spTree>
    <p:extLst>
      <p:ext uri="{BB962C8B-B14F-4D97-AF65-F5344CB8AC3E}">
        <p14:creationId xmlns:p14="http://schemas.microsoft.com/office/powerpoint/2010/main" val="183039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00" y="300000"/>
            <a:ext cx="9144000" cy="6858000"/>
          </a:xfrm>
          <a:prstGeom prst="rect">
            <a:avLst/>
          </a:prstGeom>
        </p:spPr>
      </p:pic>
    </p:spTree>
    <p:extLst>
      <p:ext uri="{BB962C8B-B14F-4D97-AF65-F5344CB8AC3E}">
        <p14:creationId xmlns:p14="http://schemas.microsoft.com/office/powerpoint/2010/main" val="3598015083"/>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145</Words>
  <Application>Microsoft Office PowerPoint</Application>
  <PresentationFormat>Apresentação na tela (4:3)</PresentationFormat>
  <Paragraphs>10</Paragraphs>
  <Slides>14</Slides>
  <Notes>0</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14</vt:i4>
      </vt:variant>
    </vt:vector>
  </HeadingPairs>
  <TitlesOfParts>
    <vt:vector size="17" baseType="lpstr">
      <vt:lpstr>Arial</vt:lpstr>
      <vt:lpstr>Calibri</vt:lpstr>
      <vt:lpstr>Tema do Office</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Anja Pratschke</dc:creator>
  <cp:lastModifiedBy>Pratschke Anja</cp:lastModifiedBy>
  <cp:revision>8</cp:revision>
  <dcterms:created xsi:type="dcterms:W3CDTF">2015-03-15T18:59:50Z</dcterms:created>
  <dcterms:modified xsi:type="dcterms:W3CDTF">2019-03-27T14:09:47Z</dcterms:modified>
</cp:coreProperties>
</file>