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49"/>
  </p:handoutMasterIdLst>
  <p:sldIdLst>
    <p:sldId id="310" r:id="rId2"/>
    <p:sldId id="346" r:id="rId3"/>
    <p:sldId id="314" r:id="rId4"/>
    <p:sldId id="316" r:id="rId5"/>
    <p:sldId id="353" r:id="rId6"/>
    <p:sldId id="352" r:id="rId7"/>
    <p:sldId id="354" r:id="rId8"/>
    <p:sldId id="318" r:id="rId9"/>
    <p:sldId id="350" r:id="rId10"/>
    <p:sldId id="348" r:id="rId11"/>
    <p:sldId id="349" r:id="rId12"/>
    <p:sldId id="315" r:id="rId13"/>
    <p:sldId id="262" r:id="rId14"/>
    <p:sldId id="351" r:id="rId15"/>
    <p:sldId id="317" r:id="rId16"/>
    <p:sldId id="355" r:id="rId17"/>
    <p:sldId id="347" r:id="rId18"/>
    <p:sldId id="267" r:id="rId19"/>
    <p:sldId id="271" r:id="rId20"/>
    <p:sldId id="272" r:id="rId21"/>
    <p:sldId id="268" r:id="rId22"/>
    <p:sldId id="269" r:id="rId23"/>
    <p:sldId id="270" r:id="rId24"/>
    <p:sldId id="319" r:id="rId25"/>
    <p:sldId id="288" r:id="rId26"/>
    <p:sldId id="290" r:id="rId27"/>
    <p:sldId id="323" r:id="rId28"/>
    <p:sldId id="324" r:id="rId29"/>
    <p:sldId id="325" r:id="rId30"/>
    <p:sldId id="300" r:id="rId31"/>
    <p:sldId id="327" r:id="rId32"/>
    <p:sldId id="328" r:id="rId33"/>
    <p:sldId id="329" r:id="rId34"/>
    <p:sldId id="330" r:id="rId35"/>
    <p:sldId id="331" r:id="rId36"/>
    <p:sldId id="333" r:id="rId37"/>
    <p:sldId id="334" r:id="rId38"/>
    <p:sldId id="335" r:id="rId39"/>
    <p:sldId id="336" r:id="rId40"/>
    <p:sldId id="338" r:id="rId41"/>
    <p:sldId id="339" r:id="rId42"/>
    <p:sldId id="340" r:id="rId43"/>
    <p:sldId id="341" r:id="rId44"/>
    <p:sldId id="342" r:id="rId45"/>
    <p:sldId id="343" r:id="rId46"/>
    <p:sldId id="344" r:id="rId47"/>
    <p:sldId id="345" r:id="rId48"/>
  </p:sldIdLst>
  <p:sldSz cx="9144000" cy="6858000" type="screen4x3"/>
  <p:notesSz cx="7099300" cy="10234613"/>
  <p:defaultTextStyle>
    <a:defPPr>
      <a:defRPr lang="pt-B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FF"/>
    <a:srgbClr val="66FFCC"/>
    <a:srgbClr val="33CCCC"/>
    <a:srgbClr val="FF6600"/>
    <a:srgbClr val="009900"/>
    <a:srgbClr val="FF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varScale="1">
        <p:scale>
          <a:sx n="65" d="100"/>
          <a:sy n="65" d="100"/>
        </p:scale>
        <p:origin x="66"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67D35A-B911-4FC5-930F-F253E1323F7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E5C83912-DE60-4A95-87CE-D21B1DE3A147}">
      <dgm:prSet/>
      <dgm:spPr/>
      <dgm:t>
        <a:bodyPr/>
        <a:lstStyle/>
        <a:p>
          <a:pPr rtl="0"/>
          <a:r>
            <a:rPr lang="pt-BR" dirty="0" smtClean="0"/>
            <a:t>IMPACTO COPA 2014</a:t>
          </a:r>
          <a:endParaRPr lang="pt-BR" dirty="0"/>
        </a:p>
      </dgm:t>
    </dgm:pt>
    <dgm:pt modelId="{4103589C-56F3-404F-8D07-59730984A92F}" type="parTrans" cxnId="{FF1C9043-2C60-4153-8D64-A7F30363BD06}">
      <dgm:prSet/>
      <dgm:spPr/>
      <dgm:t>
        <a:bodyPr/>
        <a:lstStyle/>
        <a:p>
          <a:endParaRPr lang="pt-BR"/>
        </a:p>
      </dgm:t>
    </dgm:pt>
    <dgm:pt modelId="{FF3A514D-0029-43F1-A32E-B14C5292753C}" type="sibTrans" cxnId="{FF1C9043-2C60-4153-8D64-A7F30363BD06}">
      <dgm:prSet/>
      <dgm:spPr/>
      <dgm:t>
        <a:bodyPr/>
        <a:lstStyle/>
        <a:p>
          <a:endParaRPr lang="pt-BR"/>
        </a:p>
      </dgm:t>
    </dgm:pt>
    <dgm:pt modelId="{C8D94C4C-A0E6-4C82-8C61-4442798AEFF7}" type="pres">
      <dgm:prSet presAssocID="{5767D35A-B911-4FC5-930F-F253E1323F7E}" presName="Name0" presStyleCnt="0">
        <dgm:presLayoutVars>
          <dgm:dir/>
          <dgm:animLvl val="lvl"/>
          <dgm:resizeHandles val="exact"/>
        </dgm:presLayoutVars>
      </dgm:prSet>
      <dgm:spPr/>
      <dgm:t>
        <a:bodyPr/>
        <a:lstStyle/>
        <a:p>
          <a:endParaRPr lang="pt-BR"/>
        </a:p>
      </dgm:t>
    </dgm:pt>
    <dgm:pt modelId="{C7B25E7D-9286-49CA-81C4-95EA3705B1A6}" type="pres">
      <dgm:prSet presAssocID="{E5C83912-DE60-4A95-87CE-D21B1DE3A147}" presName="linNode" presStyleCnt="0"/>
      <dgm:spPr/>
    </dgm:pt>
    <dgm:pt modelId="{18B721EE-0DAA-4240-A274-23B1585932AC}" type="pres">
      <dgm:prSet presAssocID="{E5C83912-DE60-4A95-87CE-D21B1DE3A147}" presName="parentText" presStyleLbl="node1" presStyleIdx="0" presStyleCnt="1">
        <dgm:presLayoutVars>
          <dgm:chMax val="1"/>
          <dgm:bulletEnabled val="1"/>
        </dgm:presLayoutVars>
      </dgm:prSet>
      <dgm:spPr/>
      <dgm:t>
        <a:bodyPr/>
        <a:lstStyle/>
        <a:p>
          <a:endParaRPr lang="pt-BR"/>
        </a:p>
      </dgm:t>
    </dgm:pt>
  </dgm:ptLst>
  <dgm:cxnLst>
    <dgm:cxn modelId="{B52189F8-01DF-454E-AD88-E9BD3AE7D112}" type="presOf" srcId="{5767D35A-B911-4FC5-930F-F253E1323F7E}" destId="{C8D94C4C-A0E6-4C82-8C61-4442798AEFF7}" srcOrd="0" destOrd="0" presId="urn:microsoft.com/office/officeart/2005/8/layout/vList5"/>
    <dgm:cxn modelId="{FF1C9043-2C60-4153-8D64-A7F30363BD06}" srcId="{5767D35A-B911-4FC5-930F-F253E1323F7E}" destId="{E5C83912-DE60-4A95-87CE-D21B1DE3A147}" srcOrd="0" destOrd="0" parTransId="{4103589C-56F3-404F-8D07-59730984A92F}" sibTransId="{FF3A514D-0029-43F1-A32E-B14C5292753C}"/>
    <dgm:cxn modelId="{0D7211C8-59AA-4298-8000-1858B0F7C898}" type="presOf" srcId="{E5C83912-DE60-4A95-87CE-D21B1DE3A147}" destId="{18B721EE-0DAA-4240-A274-23B1585932AC}" srcOrd="0" destOrd="0" presId="urn:microsoft.com/office/officeart/2005/8/layout/vList5"/>
    <dgm:cxn modelId="{86C7B9F8-662F-449C-B096-C0AB56B4F946}" type="presParOf" srcId="{C8D94C4C-A0E6-4C82-8C61-4442798AEFF7}" destId="{C7B25E7D-9286-49CA-81C4-95EA3705B1A6}" srcOrd="0" destOrd="0" presId="urn:microsoft.com/office/officeart/2005/8/layout/vList5"/>
    <dgm:cxn modelId="{03DBF5EA-1FBA-4FA4-A055-B55F862B14CD}" type="presParOf" srcId="{C7B25E7D-9286-49CA-81C4-95EA3705B1A6}" destId="{18B721EE-0DAA-4240-A274-23B1585932AC}"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1026"/>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atin typeface="Times New Roman" charset="0"/>
              </a:defRPr>
            </a:lvl1pPr>
          </a:lstStyle>
          <a:p>
            <a:pPr>
              <a:defRPr/>
            </a:pPr>
            <a:endParaRPr lang="pt-BR"/>
          </a:p>
        </p:txBody>
      </p:sp>
      <p:sp>
        <p:nvSpPr>
          <p:cNvPr id="53251" name="Rectangle 1027"/>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atin typeface="Times New Roman" charset="0"/>
              </a:defRPr>
            </a:lvl1pPr>
          </a:lstStyle>
          <a:p>
            <a:pPr>
              <a:defRPr/>
            </a:pPr>
            <a:fld id="{F721ABDE-E786-459B-9B52-2646E424AA8E}" type="datetimeFigureOut">
              <a:rPr lang="pt-BR"/>
              <a:pPr>
                <a:defRPr/>
              </a:pPr>
              <a:t>22/07/2016</a:t>
            </a:fld>
            <a:endParaRPr lang="pt-BR"/>
          </a:p>
        </p:txBody>
      </p:sp>
      <p:sp>
        <p:nvSpPr>
          <p:cNvPr id="53252" name="Rectangle 1028"/>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atin typeface="Times New Roman" charset="0"/>
              </a:defRPr>
            </a:lvl1pPr>
          </a:lstStyle>
          <a:p>
            <a:pPr>
              <a:defRPr/>
            </a:pPr>
            <a:endParaRPr lang="pt-BR"/>
          </a:p>
        </p:txBody>
      </p:sp>
      <p:sp>
        <p:nvSpPr>
          <p:cNvPr id="53253" name="Rectangle 1029"/>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atin typeface="Times New Roman" charset="0"/>
              </a:defRPr>
            </a:lvl1pPr>
          </a:lstStyle>
          <a:p>
            <a:pPr>
              <a:defRPr/>
            </a:pPr>
            <a:fld id="{C8148497-9332-4BE3-A8C8-C43D3725FE43}" type="slidenum">
              <a:rPr lang="pt-BR"/>
              <a:pPr>
                <a:defRPr/>
              </a:pPr>
              <a:t>‹nº›</a:t>
            </a:fld>
            <a:endParaRPr lang="pt-BR"/>
          </a:p>
        </p:txBody>
      </p:sp>
    </p:spTree>
    <p:extLst>
      <p:ext uri="{BB962C8B-B14F-4D97-AF65-F5344CB8AC3E}">
        <p14:creationId xmlns:p14="http://schemas.microsoft.com/office/powerpoint/2010/main" val="1285345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tângulo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tângulo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Retângulo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Retângulo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tângulo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Retângulo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tângulo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Retângulo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tângulo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Título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pt-BR" smtClean="0"/>
              <a:t>Clique para editar o estilo do título mestre</a:t>
            </a:r>
            <a:endParaRPr lang="en-US"/>
          </a:p>
        </p:txBody>
      </p:sp>
      <p:sp>
        <p:nvSpPr>
          <p:cNvPr id="9" name="Subtítulo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15" name="Espaço Reservado para Data 27"/>
          <p:cNvSpPr>
            <a:spLocks noGrp="1"/>
          </p:cNvSpPr>
          <p:nvPr>
            <p:ph type="dt" sz="half" idx="10"/>
          </p:nvPr>
        </p:nvSpPr>
        <p:spPr/>
        <p:txBody>
          <a:bodyPr/>
          <a:lstStyle>
            <a:lvl1pPr>
              <a:defRPr/>
            </a:lvl1pPr>
            <a:extLst/>
          </a:lstStyle>
          <a:p>
            <a:pPr>
              <a:defRPr/>
            </a:pPr>
            <a:endParaRPr lang="pt-BR"/>
          </a:p>
        </p:txBody>
      </p:sp>
      <p:sp>
        <p:nvSpPr>
          <p:cNvPr id="16" name="Espaço Reservado para Rodapé 16"/>
          <p:cNvSpPr>
            <a:spLocks noGrp="1"/>
          </p:cNvSpPr>
          <p:nvPr>
            <p:ph type="ftr" sz="quarter" idx="11"/>
          </p:nvPr>
        </p:nvSpPr>
        <p:spPr/>
        <p:txBody>
          <a:bodyPr/>
          <a:lstStyle>
            <a:lvl1pPr>
              <a:defRPr/>
            </a:lvl1pPr>
            <a:extLst/>
          </a:lstStyle>
          <a:p>
            <a:pPr>
              <a:defRPr/>
            </a:pPr>
            <a:endParaRPr lang="pt-BR"/>
          </a:p>
        </p:txBody>
      </p:sp>
      <p:sp>
        <p:nvSpPr>
          <p:cNvPr id="17" name="Espaço Reservado para Número de Slide 28"/>
          <p:cNvSpPr>
            <a:spLocks noGrp="1"/>
          </p:cNvSpPr>
          <p:nvPr>
            <p:ph type="sldNum" sz="quarter" idx="12"/>
          </p:nvPr>
        </p:nvSpPr>
        <p:spPr/>
        <p:txBody>
          <a:bodyPr/>
          <a:lstStyle>
            <a:lvl1pPr>
              <a:defRPr/>
            </a:lvl1pPr>
            <a:extLst/>
          </a:lstStyle>
          <a:p>
            <a:pPr>
              <a:defRPr/>
            </a:pPr>
            <a:fld id="{94EF4F39-7C6D-442E-AC60-B2EA0323920D}"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pPr>
              <a:defRPr/>
            </a:pPr>
            <a:fld id="{9DE4201A-F99B-40AD-ADB4-963DF1A4DB89}"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981200" cy="5851525"/>
          </a:xfrm>
        </p:spPr>
        <p:txBody>
          <a:bodyPr vert="eaVert" anchor="ct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609600" y="274639"/>
            <a:ext cx="5867400" cy="5851525"/>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pPr>
              <a:defRPr/>
            </a:pPr>
            <a:fld id="{E1BB8EEF-868D-4BC0-917F-95ACC2AEEB72}"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ítulo e diagrama ou organograma">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estilo do título mestre</a:t>
            </a:r>
            <a:endParaRPr lang="pt-BR"/>
          </a:p>
        </p:txBody>
      </p:sp>
      <p:sp>
        <p:nvSpPr>
          <p:cNvPr id="3" name="Espaço Reservado para SmartArt 2"/>
          <p:cNvSpPr>
            <a:spLocks noGrp="1"/>
          </p:cNvSpPr>
          <p:nvPr>
            <p:ph type="dgm" idx="1"/>
          </p:nvPr>
        </p:nvSpPr>
        <p:spPr>
          <a:xfrm>
            <a:off x="685800" y="1981200"/>
            <a:ext cx="7772400" cy="4114800"/>
          </a:xfrm>
        </p:spPr>
        <p:txBody>
          <a:bodyPr>
            <a:normAutofit/>
          </a:bodyPr>
          <a:lstStyle/>
          <a:p>
            <a:pPr lvl="0"/>
            <a:endParaRPr lang="pt-BR" noProof="0" smtClean="0"/>
          </a:p>
        </p:txBody>
      </p:sp>
      <p:sp>
        <p:nvSpPr>
          <p:cNvPr id="4" name="Espaço Reservado para Data 13"/>
          <p:cNvSpPr>
            <a:spLocks noGrp="1"/>
          </p:cNvSpPr>
          <p:nvPr>
            <p:ph type="dt" sz="half" idx="10"/>
          </p:nvPr>
        </p:nvSpPr>
        <p:spPr/>
        <p:txBody>
          <a:bodyPr/>
          <a:lstStyle>
            <a:lvl1pPr>
              <a:defRPr/>
            </a:lvl1pPr>
          </a:lstStyle>
          <a:p>
            <a:pPr>
              <a:defRPr/>
            </a:pPr>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pPr>
              <a:defRPr/>
            </a:pPr>
            <a:fld id="{E40B2451-699E-4BC5-B4C9-B7FF268626FE}" type="slidenum">
              <a:rPr lang="pt-BR"/>
              <a:pPr>
                <a:defRP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685800" y="1981200"/>
            <a:ext cx="7772400" cy="4114800"/>
          </a:xfrm>
        </p:spPr>
        <p:txBody>
          <a:bodyPr>
            <a:normAutofit/>
          </a:bodyPr>
          <a:lstStyle/>
          <a:p>
            <a:pPr lvl="0"/>
            <a:endParaRPr lang="pt-BR" noProof="0" smtClean="0"/>
          </a:p>
        </p:txBody>
      </p:sp>
      <p:sp>
        <p:nvSpPr>
          <p:cNvPr id="4" name="Espaço Reservado para Data 13"/>
          <p:cNvSpPr>
            <a:spLocks noGrp="1"/>
          </p:cNvSpPr>
          <p:nvPr>
            <p:ph type="dt" sz="half" idx="10"/>
          </p:nvPr>
        </p:nvSpPr>
        <p:spPr/>
        <p:txBody>
          <a:bodyPr/>
          <a:lstStyle>
            <a:lvl1pPr>
              <a:defRPr/>
            </a:lvl1pPr>
          </a:lstStyle>
          <a:p>
            <a:pPr>
              <a:defRPr/>
            </a:pPr>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pPr>
              <a:defRPr/>
            </a:pPr>
            <a:fld id="{3CFE5BD2-FD59-456B-AB01-6109F53D2104}"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pPr>
              <a:defRPr/>
            </a:pPr>
            <a:fld id="{78A671CD-1E99-4626-BB47-31737D079739}"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Forma livre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5" name="Forma livre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a:defRPr/>
            </a:pPr>
            <a:endParaRPr lang="en-US"/>
          </a:p>
        </p:txBody>
      </p:sp>
      <p:sp>
        <p:nvSpPr>
          <p:cNvPr id="6" name="Forma livre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orma livre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orma livre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9" name="Forma livre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0" name="Forma livre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1" name="Forma livre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orma livre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3" name="Forma livre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Forma livre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5" name="Forma livre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6" name="Forma livre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7" name="Forma livre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8" name="Forma livre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9" name="Retângulo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0" name="Retângulo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1" name="Retângulo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Retângulo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3" name="Retângulo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4" name="Retângulo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Espaço Reservado para Texto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os estilos do texto mestre</a:t>
            </a:r>
          </a:p>
        </p:txBody>
      </p:sp>
      <p:sp>
        <p:nvSpPr>
          <p:cNvPr id="2" name="Título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pt-BR" smtClean="0"/>
              <a:t>Clique para editar o estilo do título mestre</a:t>
            </a:r>
            <a:endParaRPr lang="en-US"/>
          </a:p>
        </p:txBody>
      </p:sp>
      <p:sp>
        <p:nvSpPr>
          <p:cNvPr id="25" name="Espaço Reservado para Data 3"/>
          <p:cNvSpPr>
            <a:spLocks noGrp="1"/>
          </p:cNvSpPr>
          <p:nvPr>
            <p:ph type="dt" sz="half" idx="10"/>
          </p:nvPr>
        </p:nvSpPr>
        <p:spPr/>
        <p:txBody>
          <a:bodyPr/>
          <a:lstStyle>
            <a:lvl1pPr>
              <a:defRPr/>
            </a:lvl1pPr>
            <a:extLst/>
          </a:lstStyle>
          <a:p>
            <a:pPr>
              <a:defRPr/>
            </a:pPr>
            <a:endParaRPr lang="pt-BR"/>
          </a:p>
        </p:txBody>
      </p:sp>
      <p:sp>
        <p:nvSpPr>
          <p:cNvPr id="26" name="Espaço Reservado para Rodapé 4"/>
          <p:cNvSpPr>
            <a:spLocks noGrp="1"/>
          </p:cNvSpPr>
          <p:nvPr>
            <p:ph type="ftr" sz="quarter" idx="11"/>
          </p:nvPr>
        </p:nvSpPr>
        <p:spPr/>
        <p:txBody>
          <a:bodyPr/>
          <a:lstStyle>
            <a:lvl1pPr>
              <a:defRPr/>
            </a:lvl1pPr>
            <a:extLst/>
          </a:lstStyle>
          <a:p>
            <a:pPr>
              <a:defRPr/>
            </a:pPr>
            <a:endParaRPr lang="pt-BR"/>
          </a:p>
        </p:txBody>
      </p:sp>
      <p:sp>
        <p:nvSpPr>
          <p:cNvPr id="27" name="Espaço Reservado para Número de Slide 5"/>
          <p:cNvSpPr>
            <a:spLocks noGrp="1"/>
          </p:cNvSpPr>
          <p:nvPr>
            <p:ph type="sldNum" sz="quarter" idx="12"/>
          </p:nvPr>
        </p:nvSpPr>
        <p:spPr/>
        <p:txBody>
          <a:bodyPr/>
          <a:lstStyle>
            <a:lvl1pPr>
              <a:defRPr/>
            </a:lvl1pPr>
            <a:extLst/>
          </a:lstStyle>
          <a:p>
            <a:pPr>
              <a:defRPr/>
            </a:pPr>
            <a:fld id="{177BA182-D53D-4195-822B-E9303A00FD4C}"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2064"/>
            <a:ext cx="8229600" cy="914400"/>
          </a:xfrm>
        </p:spPr>
        <p:txBody>
          <a:bodyPr/>
          <a:lstStyle>
            <a:extLst/>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4"/>
          <p:cNvSpPr>
            <a:spLocks noGrp="1"/>
          </p:cNvSpPr>
          <p:nvPr>
            <p:ph type="dt" sz="half" idx="10"/>
          </p:nvPr>
        </p:nvSpPr>
        <p:spPr/>
        <p:txBody>
          <a:bodyPr/>
          <a:lstStyle>
            <a:lvl1pPr>
              <a:defRPr/>
            </a:lvl1pPr>
            <a:extLst/>
          </a:lstStyle>
          <a:p>
            <a:pPr>
              <a:defRPr/>
            </a:pPr>
            <a:endParaRPr lang="pt-BR"/>
          </a:p>
        </p:txBody>
      </p:sp>
      <p:sp>
        <p:nvSpPr>
          <p:cNvPr id="6" name="Espaço Reservado para Rodapé 5"/>
          <p:cNvSpPr>
            <a:spLocks noGrp="1"/>
          </p:cNvSpPr>
          <p:nvPr>
            <p:ph type="ftr" sz="quarter" idx="11"/>
          </p:nvPr>
        </p:nvSpPr>
        <p:spPr/>
        <p:txBody>
          <a:bodyPr/>
          <a:lstStyle>
            <a:lvl1pPr>
              <a:defRPr/>
            </a:lvl1pPr>
            <a:extLst/>
          </a:lstStyle>
          <a:p>
            <a:pPr>
              <a:defRPr/>
            </a:pPr>
            <a:endParaRPr lang="pt-BR"/>
          </a:p>
        </p:txBody>
      </p:sp>
      <p:sp>
        <p:nvSpPr>
          <p:cNvPr id="7" name="Espaço Reservado para Número de Slide 6"/>
          <p:cNvSpPr>
            <a:spLocks noGrp="1"/>
          </p:cNvSpPr>
          <p:nvPr>
            <p:ph type="sldNum" sz="quarter" idx="12"/>
          </p:nvPr>
        </p:nvSpPr>
        <p:spPr/>
        <p:txBody>
          <a:bodyPr/>
          <a:lstStyle>
            <a:lvl1pPr>
              <a:defRPr/>
            </a:lvl1pPr>
            <a:extLst/>
          </a:lstStyle>
          <a:p>
            <a:pPr>
              <a:defRPr/>
            </a:pPr>
            <a:fld id="{F6654ECE-3902-4785-8704-43A1C8DA13D9}"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7" name="Retângulo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tângulo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Retângulo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0" name="Retângulo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tângulo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tângulo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Retângulo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4" name="Retângulo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tângulo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tângulo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ítulo 1"/>
          <p:cNvSpPr>
            <a:spLocks noGrp="1"/>
          </p:cNvSpPr>
          <p:nvPr>
            <p:ph type="title"/>
          </p:nvPr>
        </p:nvSpPr>
        <p:spPr>
          <a:xfrm>
            <a:off x="504824" y="512064"/>
            <a:ext cx="7772400" cy="914400"/>
          </a:xfrm>
        </p:spPr>
        <p:txBody>
          <a:bodyPr/>
          <a:lstStyle>
            <a:lvl1pPr>
              <a:defRPr sz="4000"/>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4" name="Espaço Reservado para Texto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5" name="Espaço Reservado para Conteúdo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7" name="Espaço Reservado para Data 6"/>
          <p:cNvSpPr>
            <a:spLocks noGrp="1"/>
          </p:cNvSpPr>
          <p:nvPr>
            <p:ph type="dt" sz="half" idx="10"/>
          </p:nvPr>
        </p:nvSpPr>
        <p:spPr/>
        <p:txBody>
          <a:bodyPr/>
          <a:lstStyle>
            <a:lvl1pPr>
              <a:defRPr/>
            </a:lvl1pPr>
            <a:extLst/>
          </a:lstStyle>
          <a:p>
            <a:pPr>
              <a:defRPr/>
            </a:pPr>
            <a:endParaRPr lang="pt-BR"/>
          </a:p>
        </p:txBody>
      </p:sp>
      <p:sp>
        <p:nvSpPr>
          <p:cNvPr id="18" name="Espaço Reservado para Rodapé 7"/>
          <p:cNvSpPr>
            <a:spLocks noGrp="1"/>
          </p:cNvSpPr>
          <p:nvPr>
            <p:ph type="ftr" sz="quarter" idx="11"/>
          </p:nvPr>
        </p:nvSpPr>
        <p:spPr/>
        <p:txBody>
          <a:bodyPr/>
          <a:lstStyle>
            <a:lvl1pPr>
              <a:defRPr/>
            </a:lvl1pPr>
            <a:extLst/>
          </a:lstStyle>
          <a:p>
            <a:pPr>
              <a:defRPr/>
            </a:pPr>
            <a:endParaRPr lang="pt-BR"/>
          </a:p>
        </p:txBody>
      </p:sp>
      <p:sp>
        <p:nvSpPr>
          <p:cNvPr id="19" name="Espaço Reservado para Número de Slide 8"/>
          <p:cNvSpPr>
            <a:spLocks noGrp="1"/>
          </p:cNvSpPr>
          <p:nvPr>
            <p:ph type="sldNum" sz="quarter" idx="12"/>
          </p:nvPr>
        </p:nvSpPr>
        <p:spPr/>
        <p:txBody>
          <a:bodyPr/>
          <a:lstStyle>
            <a:lvl1pPr>
              <a:defRPr/>
            </a:lvl1pPr>
            <a:extLst/>
          </a:lstStyle>
          <a:p>
            <a:pPr>
              <a:defRPr/>
            </a:pPr>
            <a:fld id="{B7BA2B76-A5B4-4AD1-91F7-44FC42CD8FFF}"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914400" y="512064"/>
            <a:ext cx="7772400" cy="914400"/>
          </a:xfrm>
        </p:spPr>
        <p:txBody>
          <a:bodyPr/>
          <a:lstStyle>
            <a:lvl1pPr>
              <a:defRPr sz="4000" cap="none" baseline="0"/>
            </a:lvl1pPr>
            <a:extLst/>
          </a:lstStyle>
          <a:p>
            <a:r>
              <a:rPr lang="pt-BR" smtClean="0"/>
              <a:t>Clique para editar o estilo do título mestre</a:t>
            </a:r>
            <a:endParaRPr lang="en-US"/>
          </a:p>
        </p:txBody>
      </p:sp>
      <p:sp>
        <p:nvSpPr>
          <p:cNvPr id="3" name="Espaço Reservado para Data 13"/>
          <p:cNvSpPr>
            <a:spLocks noGrp="1"/>
          </p:cNvSpPr>
          <p:nvPr>
            <p:ph type="dt" sz="half" idx="10"/>
          </p:nvPr>
        </p:nvSpPr>
        <p:spPr/>
        <p:txBody>
          <a:bodyPr/>
          <a:lstStyle>
            <a:lvl1pPr>
              <a:defRPr/>
            </a:lvl1pPr>
          </a:lstStyle>
          <a:p>
            <a:pPr>
              <a:defRPr/>
            </a:pPr>
            <a:endParaRPr lang="pt-BR"/>
          </a:p>
        </p:txBody>
      </p:sp>
      <p:sp>
        <p:nvSpPr>
          <p:cNvPr id="4" name="Espaço Reservado para Rodapé 2"/>
          <p:cNvSpPr>
            <a:spLocks noGrp="1"/>
          </p:cNvSpPr>
          <p:nvPr>
            <p:ph type="ftr" sz="quarter" idx="11"/>
          </p:nvPr>
        </p:nvSpPr>
        <p:spPr/>
        <p:txBody>
          <a:bodyPr/>
          <a:lstStyle>
            <a:lvl1pPr>
              <a:defRPr/>
            </a:lvl1pPr>
          </a:lstStyle>
          <a:p>
            <a:pPr>
              <a:defRPr/>
            </a:pPr>
            <a:endParaRPr lang="pt-BR"/>
          </a:p>
        </p:txBody>
      </p:sp>
      <p:sp>
        <p:nvSpPr>
          <p:cNvPr id="5" name="Espaço Reservado para Número de Slide 22"/>
          <p:cNvSpPr>
            <a:spLocks noGrp="1"/>
          </p:cNvSpPr>
          <p:nvPr>
            <p:ph type="sldNum" sz="quarter" idx="12"/>
          </p:nvPr>
        </p:nvSpPr>
        <p:spPr/>
        <p:txBody>
          <a:bodyPr/>
          <a:lstStyle>
            <a:lvl1pPr>
              <a:defRPr/>
            </a:lvl1pPr>
          </a:lstStyle>
          <a:p>
            <a:pPr>
              <a:defRPr/>
            </a:pPr>
            <a:fld id="{92F1CC6E-E62F-4488-A4D8-272F2E6189DF}"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extLst/>
          </a:lstStyle>
          <a:p>
            <a:pPr>
              <a:defRPr/>
            </a:pPr>
            <a:endParaRPr lang="pt-BR"/>
          </a:p>
        </p:txBody>
      </p:sp>
      <p:sp>
        <p:nvSpPr>
          <p:cNvPr id="3" name="Espaço Reservado para Rodapé 2"/>
          <p:cNvSpPr>
            <a:spLocks noGrp="1"/>
          </p:cNvSpPr>
          <p:nvPr>
            <p:ph type="ftr" sz="quarter" idx="11"/>
          </p:nvPr>
        </p:nvSpPr>
        <p:spPr/>
        <p:txBody>
          <a:bodyPr/>
          <a:lstStyle>
            <a:lvl1pPr>
              <a:defRPr/>
            </a:lvl1pPr>
            <a:extLst/>
          </a:lstStyle>
          <a:p>
            <a:pPr>
              <a:defRPr/>
            </a:pPr>
            <a:endParaRPr lang="pt-BR"/>
          </a:p>
        </p:txBody>
      </p:sp>
      <p:sp>
        <p:nvSpPr>
          <p:cNvPr id="4" name="Espaço Reservado para Número de Slide 3"/>
          <p:cNvSpPr>
            <a:spLocks noGrp="1"/>
          </p:cNvSpPr>
          <p:nvPr>
            <p:ph type="sldNum" sz="quarter" idx="12"/>
          </p:nvPr>
        </p:nvSpPr>
        <p:spPr/>
        <p:txBody>
          <a:bodyPr/>
          <a:lstStyle>
            <a:lvl1pPr>
              <a:defRPr/>
            </a:lvl1pPr>
            <a:extLst/>
          </a:lstStyle>
          <a:p>
            <a:pPr>
              <a:defRPr/>
            </a:pPr>
            <a:fld id="{7E50EA45-AAE5-437F-A6C2-FDDFD5155CEC}"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273050"/>
            <a:ext cx="8229600" cy="1162050"/>
          </a:xfrm>
        </p:spPr>
        <p:txBody>
          <a:bodyPr anchor="ctr"/>
          <a:lstStyle>
            <a:lvl1pPr algn="l">
              <a:buNone/>
              <a:defRPr sz="3600" b="0"/>
            </a:lvl1pPr>
            <a:extLst/>
          </a:lstStyle>
          <a:p>
            <a:r>
              <a:rPr lang="pt-BR" smtClean="0"/>
              <a:t>Clique para editar o estilo do título mestre</a:t>
            </a:r>
            <a:endParaRPr lang="en-US"/>
          </a:p>
        </p:txBody>
      </p:sp>
      <p:sp>
        <p:nvSpPr>
          <p:cNvPr id="3" name="Espaço Reservado para Texto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pt-BR" smtClean="0"/>
              <a:t>Clique para editar os estilos do texto mestre</a:t>
            </a:r>
          </a:p>
        </p:txBody>
      </p:sp>
      <p:sp>
        <p:nvSpPr>
          <p:cNvPr id="4" name="Espaço Reservado para Conteúdo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13"/>
          <p:cNvSpPr>
            <a:spLocks noGrp="1"/>
          </p:cNvSpPr>
          <p:nvPr>
            <p:ph type="dt" sz="half" idx="10"/>
          </p:nvPr>
        </p:nvSpPr>
        <p:spPr/>
        <p:txBody>
          <a:bodyPr/>
          <a:lstStyle>
            <a:lvl1pPr>
              <a:defRPr/>
            </a:lvl1pPr>
          </a:lstStyle>
          <a:p>
            <a:pPr>
              <a:defRPr/>
            </a:pPr>
            <a:endParaRPr lang="pt-BR"/>
          </a:p>
        </p:txBody>
      </p:sp>
      <p:sp>
        <p:nvSpPr>
          <p:cNvPr id="6" name="Espaço Reservado para Rodapé 2"/>
          <p:cNvSpPr>
            <a:spLocks noGrp="1"/>
          </p:cNvSpPr>
          <p:nvPr>
            <p:ph type="ftr" sz="quarter" idx="11"/>
          </p:nvPr>
        </p:nvSpPr>
        <p:spPr/>
        <p:txBody>
          <a:bodyPr/>
          <a:lstStyle>
            <a:lvl1pPr>
              <a:defRPr/>
            </a:lvl1pPr>
          </a:lstStyle>
          <a:p>
            <a:pPr>
              <a:defRPr/>
            </a:pPr>
            <a:endParaRPr lang="pt-BR"/>
          </a:p>
        </p:txBody>
      </p:sp>
      <p:sp>
        <p:nvSpPr>
          <p:cNvPr id="7" name="Espaço Reservado para Número de Slide 22"/>
          <p:cNvSpPr>
            <a:spLocks noGrp="1"/>
          </p:cNvSpPr>
          <p:nvPr>
            <p:ph type="sldNum" sz="quarter" idx="12"/>
          </p:nvPr>
        </p:nvSpPr>
        <p:spPr/>
        <p:txBody>
          <a:bodyPr/>
          <a:lstStyle>
            <a:lvl1pPr>
              <a:defRPr/>
            </a:lvl1pPr>
          </a:lstStyle>
          <a:p>
            <a:pPr>
              <a:defRPr/>
            </a:pPr>
            <a:fld id="{69D743CC-6288-4B3C-8A30-BE59A388AE96}"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Retângulo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6" name="Conector reto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upo 19"/>
          <p:cNvGrpSpPr>
            <a:grpSpLocks/>
          </p:cNvGrpSpPr>
          <p:nvPr/>
        </p:nvGrpSpPr>
        <p:grpSpPr bwMode="auto">
          <a:xfrm rot="5400000">
            <a:off x="8515351" y="1219200"/>
            <a:ext cx="131762" cy="128587"/>
            <a:chOff x="6668087" y="1297746"/>
            <a:chExt cx="161840" cy="156602"/>
          </a:xfrm>
        </p:grpSpPr>
        <p:cxnSp>
          <p:nvCxnSpPr>
            <p:cNvPr id="8" name="Conector reto 7"/>
            <p:cNvCxnSpPr/>
            <p:nvPr/>
          </p:nvCxnSpPr>
          <p:spPr>
            <a:xfrm rot="16200000">
              <a:off x="6663593" y="12829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ector reto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ector reto 9"/>
            <p:cNvCxnSpPr/>
            <p:nvPr/>
          </p:nvCxnSpPr>
          <p:spPr>
            <a:xfrm rot="5400000" flipH="1">
              <a:off x="6744513" y="12819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upo 25"/>
          <p:cNvGrpSpPr>
            <a:grpSpLocks/>
          </p:cNvGrpSpPr>
          <p:nvPr/>
        </p:nvGrpSpPr>
        <p:grpSpPr bwMode="auto">
          <a:xfrm rot="5400000">
            <a:off x="8667751" y="1371600"/>
            <a:ext cx="131762" cy="128587"/>
            <a:chOff x="6668087" y="1297746"/>
            <a:chExt cx="161840" cy="156602"/>
          </a:xfrm>
        </p:grpSpPr>
        <p:cxnSp>
          <p:nvCxnSpPr>
            <p:cNvPr id="12" name="Conector reto 11"/>
            <p:cNvCxnSpPr/>
            <p:nvPr/>
          </p:nvCxnSpPr>
          <p:spPr>
            <a:xfrm rot="16200000">
              <a:off x="6663593" y="12829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ector reto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Conector reto 13"/>
            <p:cNvCxnSpPr/>
            <p:nvPr/>
          </p:nvCxnSpPr>
          <p:spPr>
            <a:xfrm rot="5400000" flipH="1">
              <a:off x="6744513" y="1281933"/>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upo 29"/>
          <p:cNvGrpSpPr>
            <a:grpSpLocks/>
          </p:cNvGrpSpPr>
          <p:nvPr/>
        </p:nvGrpSpPr>
        <p:grpSpPr bwMode="auto">
          <a:xfrm rot="5400000">
            <a:off x="8320087" y="1474788"/>
            <a:ext cx="131763" cy="128588"/>
            <a:chOff x="6668087" y="1297746"/>
            <a:chExt cx="161840" cy="156602"/>
          </a:xfrm>
        </p:grpSpPr>
        <p:cxnSp>
          <p:nvCxnSpPr>
            <p:cNvPr id="16" name="Conector reto 15"/>
            <p:cNvCxnSpPr/>
            <p:nvPr/>
          </p:nvCxnSpPr>
          <p:spPr>
            <a:xfrm rot="16200000">
              <a:off x="6663592" y="1282906"/>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ector reto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Conector reto 17"/>
            <p:cNvCxnSpPr/>
            <p:nvPr/>
          </p:nvCxnSpPr>
          <p:spPr>
            <a:xfrm rot="5400000" flipH="1">
              <a:off x="6744512" y="12819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ítulo 1"/>
          <p:cNvSpPr>
            <a:spLocks noGrp="1"/>
          </p:cNvSpPr>
          <p:nvPr>
            <p:ph type="title"/>
          </p:nvPr>
        </p:nvSpPr>
        <p:spPr bwMode="grayWhite">
          <a:xfrm>
            <a:off x="914400" y="441251"/>
            <a:ext cx="6858000" cy="701749"/>
          </a:xfrm>
        </p:spPr>
        <p:txBody>
          <a:bodyPr anchor="b"/>
          <a:lstStyle>
            <a:lvl1pPr algn="l">
              <a:buNone/>
              <a:defRPr sz="2100" b="0"/>
            </a:lvl1pPr>
            <a:extLst/>
          </a:lstStyle>
          <a:p>
            <a:r>
              <a:rPr lang="pt-BR" smtClean="0"/>
              <a:t>Clique para editar o estilo do título mestre</a:t>
            </a:r>
            <a:endParaRPr lang="en-US"/>
          </a:p>
        </p:txBody>
      </p:sp>
      <p:sp>
        <p:nvSpPr>
          <p:cNvPr id="3" name="Espaço Reservado para Imagem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pt-BR" noProof="0" smtClean="0"/>
              <a:t>Clique no ícone para adicionar uma imagem</a:t>
            </a:r>
            <a:endParaRPr lang="en-US" noProof="0"/>
          </a:p>
        </p:txBody>
      </p:sp>
      <p:sp>
        <p:nvSpPr>
          <p:cNvPr id="4" name="Espaço Reservado para Texto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pt-BR" smtClean="0"/>
              <a:t>Clique para editar os estilos do texto mestre</a:t>
            </a:r>
          </a:p>
        </p:txBody>
      </p:sp>
      <p:sp>
        <p:nvSpPr>
          <p:cNvPr id="19" name="Espaço Reservado para Data 4"/>
          <p:cNvSpPr>
            <a:spLocks noGrp="1"/>
          </p:cNvSpPr>
          <p:nvPr>
            <p:ph type="dt" sz="half" idx="10"/>
          </p:nvPr>
        </p:nvSpPr>
        <p:spPr>
          <a:xfrm>
            <a:off x="6477000" y="55563"/>
            <a:ext cx="2133600" cy="365125"/>
          </a:xfrm>
        </p:spPr>
        <p:txBody>
          <a:bodyPr/>
          <a:lstStyle>
            <a:lvl1pPr>
              <a:defRPr/>
            </a:lvl1pPr>
            <a:extLst/>
          </a:lstStyle>
          <a:p>
            <a:pPr>
              <a:defRPr/>
            </a:pPr>
            <a:endParaRPr lang="pt-BR"/>
          </a:p>
        </p:txBody>
      </p:sp>
      <p:sp>
        <p:nvSpPr>
          <p:cNvPr id="20" name="Espaço Reservado para Rodapé 5"/>
          <p:cNvSpPr>
            <a:spLocks noGrp="1"/>
          </p:cNvSpPr>
          <p:nvPr>
            <p:ph type="ftr" sz="quarter" idx="11"/>
          </p:nvPr>
        </p:nvSpPr>
        <p:spPr>
          <a:xfrm>
            <a:off x="914400" y="55563"/>
            <a:ext cx="5562600" cy="365125"/>
          </a:xfrm>
        </p:spPr>
        <p:txBody>
          <a:bodyPr/>
          <a:lstStyle>
            <a:lvl1pPr>
              <a:defRPr/>
            </a:lvl1pPr>
            <a:extLst/>
          </a:lstStyle>
          <a:p>
            <a:pPr>
              <a:defRPr/>
            </a:pPr>
            <a:endParaRPr lang="pt-BR"/>
          </a:p>
        </p:txBody>
      </p:sp>
      <p:sp>
        <p:nvSpPr>
          <p:cNvPr id="21" name="Espaço Reservado para Número de Slide 6"/>
          <p:cNvSpPr>
            <a:spLocks noGrp="1"/>
          </p:cNvSpPr>
          <p:nvPr>
            <p:ph type="sldNum" sz="quarter" idx="12"/>
          </p:nvPr>
        </p:nvSpPr>
        <p:spPr>
          <a:xfrm>
            <a:off x="8610600" y="55563"/>
            <a:ext cx="457200" cy="365125"/>
          </a:xfrm>
        </p:spPr>
        <p:txBody>
          <a:bodyPr/>
          <a:lstStyle>
            <a:lvl1pPr>
              <a:defRPr/>
            </a:lvl1pPr>
            <a:extLst/>
          </a:lstStyle>
          <a:p>
            <a:pPr>
              <a:defRPr/>
            </a:pPr>
            <a:fld id="{CDD2E736-95BD-43E4-9DD9-68CD0CF06A7F}"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tângulo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Retângulo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etângulo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 name="Retângulo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Retângulo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tângulo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5" name="Retângulo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6" name="Retângulo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7" name="Retângulo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2" name="Espaço Reservado para Título 21"/>
          <p:cNvSpPr>
            <a:spLocks noGrp="1"/>
          </p:cNvSpPr>
          <p:nvPr>
            <p:ph type="title"/>
          </p:nvPr>
        </p:nvSpPr>
        <p:spPr>
          <a:xfrm>
            <a:off x="914400" y="512763"/>
            <a:ext cx="7772400" cy="914400"/>
          </a:xfrm>
          <a:prstGeom prst="rect">
            <a:avLst/>
          </a:prstGeom>
        </p:spPr>
        <p:txBody>
          <a:bodyPr vert="horz" anchor="t">
            <a:noAutofit/>
          </a:bodyPr>
          <a:lstStyle>
            <a:extLst/>
          </a:lstStyle>
          <a:p>
            <a:r>
              <a:rPr lang="pt-BR" smtClean="0"/>
              <a:t>Clique para editar o estilo do título mestre</a:t>
            </a:r>
            <a:endParaRPr lang="en-US"/>
          </a:p>
        </p:txBody>
      </p:sp>
      <p:sp>
        <p:nvSpPr>
          <p:cNvPr id="10252" name="Espaço Reservado para Texto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14" name="Espaço Reservado para Data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pt-BR"/>
          </a:p>
        </p:txBody>
      </p:sp>
      <p:sp>
        <p:nvSpPr>
          <p:cNvPr id="3" name="Espaço Reservado para Rodapé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pt-BR"/>
          </a:p>
        </p:txBody>
      </p:sp>
      <p:sp>
        <p:nvSpPr>
          <p:cNvPr id="23" name="Espaço Reservado para Número de Slid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D7CAA091-EB10-4F8F-B7C1-5854C597B773}" type="slidenum">
              <a:rPr lang="pt-BR"/>
              <a:pPr>
                <a:defRPr/>
              </a:pPr>
              <a:t>‹nº›</a:t>
            </a:fld>
            <a:endParaRPr lang="pt-BR"/>
          </a:p>
        </p:txBody>
      </p:sp>
    </p:spTree>
  </p:cSld>
  <p:clrMap bg1="dk1" tx1="lt1" bg2="dk2" tx2="lt2" accent1="accent1" accent2="accent2" accent3="accent3" accent4="accent4" accent5="accent5" accent6="accent6" hlink="hlink" folHlink="folHlink"/>
  <p:sldLayoutIdLst>
    <p:sldLayoutId id="2147483932" r:id="rId1"/>
    <p:sldLayoutId id="2147483925" r:id="rId2"/>
    <p:sldLayoutId id="2147483933" r:id="rId3"/>
    <p:sldLayoutId id="2147483934" r:id="rId4"/>
    <p:sldLayoutId id="2147483935" r:id="rId5"/>
    <p:sldLayoutId id="2147483926" r:id="rId6"/>
    <p:sldLayoutId id="2147483936" r:id="rId7"/>
    <p:sldLayoutId id="2147483927" r:id="rId8"/>
    <p:sldLayoutId id="2147483937" r:id="rId9"/>
    <p:sldLayoutId id="2147483928" r:id="rId10"/>
    <p:sldLayoutId id="2147483929" r:id="rId11"/>
    <p:sldLayoutId id="2147483930" r:id="rId12"/>
    <p:sldLayoutId id="2147483931" r:id="rId13"/>
  </p:sldLayoutIdLst>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2.bin"/><Relationship Id="rId4" Type="http://schemas.openxmlformats.org/officeDocument/2006/relationships/image" Target="../media/image16.wmf"/><Relationship Id="rId9" Type="http://schemas.openxmlformats.org/officeDocument/2006/relationships/image" Target="../media/image18.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8.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http://www.efdeportes.com/efd43/econom4.gif" TargetMode="External"/><Relationship Id="rId2" Type="http://schemas.openxmlformats.org/officeDocument/2006/relationships/image" Target="../media/image27.gi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docs.google.com/open?id=0B3SUUtxxlKPpeG1rSnl2TTFNRj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1.wmf"/><Relationship Id="rId5" Type="http://schemas.openxmlformats.org/officeDocument/2006/relationships/oleObject" Target="../embeddings/oleObject12.bin"/><Relationship Id="rId4" Type="http://schemas.openxmlformats.org/officeDocument/2006/relationships/image" Target="../media/image30.wmf"/></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http://www.efdeportes.com/efd43/econom5.gif" TargetMode="External"/><Relationship Id="rId2" Type="http://schemas.openxmlformats.org/officeDocument/2006/relationships/image" Target="../media/image34.gi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exame.abril.com.br/economia/noticias/pib-do-esporte-cresce-20-acima-da-media-nacional-2" TargetMode="External"/><Relationship Id="rId2" Type="http://schemas.openxmlformats.org/officeDocument/2006/relationships/hyperlink" Target="http://www.ibci.com.br/61.A.Evolucao.do.Produto.Interno.Bruto.PIB.do.Esporte.pdf"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docs.google.com/open?id=0B3SUUtxxlKPpbWZaeGNyNjF2Q1U" TargetMode="Externa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6.wmf"/><Relationship Id="rId5" Type="http://schemas.openxmlformats.org/officeDocument/2006/relationships/oleObject" Target="../embeddings/oleObject14.bin"/><Relationship Id="rId4" Type="http://schemas.openxmlformats.org/officeDocument/2006/relationships/image" Target="../media/image35.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7.wmf"/></Relationships>
</file>

<file path=ppt/slides/_rels/slide47.xml.rels><?xml version="1.0" encoding="UTF-8" standalone="yes"?>
<Relationships xmlns="http://schemas.openxmlformats.org/package/2006/relationships"><Relationship Id="rId2" Type="http://schemas.openxmlformats.org/officeDocument/2006/relationships/hyperlink" Target="http://globosat.globo.com/sportv/hotsite/dossie/dossie_esporte.ht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67544" y="2276872"/>
            <a:ext cx="8229600" cy="212365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marL="482600" indent="-482600" algn="ctr">
              <a:spcBef>
                <a:spcPct val="50000"/>
              </a:spcBef>
              <a:defRPr/>
            </a:pPr>
            <a:endParaRPr lang="pt-BR" b="1" dirty="0">
              <a:latin typeface="Comic Sans MS" pitchFamily="66" charset="0"/>
              <a:cs typeface="Times New Roman" pitchFamily="18" charset="0"/>
            </a:endParaRPr>
          </a:p>
          <a:p>
            <a:pPr marL="482600" indent="-482600" algn="ctr">
              <a:spcBef>
                <a:spcPct val="50000"/>
              </a:spcBef>
              <a:defRPr/>
            </a:pPr>
            <a:r>
              <a:rPr lang="pt-BR" b="1" dirty="0">
                <a:latin typeface="Comic Sans MS" pitchFamily="66" charset="0"/>
                <a:cs typeface="Times New Roman" pitchFamily="18" charset="0"/>
              </a:rPr>
              <a:t>DIMENSÕES ECONÔMICAS </a:t>
            </a:r>
          </a:p>
          <a:p>
            <a:pPr marL="482600" indent="-482600" algn="ctr">
              <a:spcBef>
                <a:spcPct val="50000"/>
              </a:spcBef>
              <a:defRPr/>
            </a:pPr>
            <a:r>
              <a:rPr lang="pt-BR" b="1" dirty="0">
                <a:latin typeface="Comic Sans MS" pitchFamily="66" charset="0"/>
                <a:cs typeface="Times New Roman" pitchFamily="18" charset="0"/>
              </a:rPr>
              <a:t>DA EDUCAÇÃO FÍSICA E DO ESPORTE</a:t>
            </a:r>
          </a:p>
          <a:p>
            <a:pPr marL="482600" indent="-482600" algn="ctr">
              <a:spcBef>
                <a:spcPct val="50000"/>
              </a:spcBef>
              <a:defRPr/>
            </a:pPr>
            <a:endParaRPr lang="pt-BR" dirty="0">
              <a:latin typeface="Comic Sans MS" pitchFamily="66" charset="0"/>
              <a:cs typeface="Times New Roman" pitchFamily="18" charset="0"/>
            </a:endParaRPr>
          </a:p>
        </p:txBody>
      </p:sp>
      <p:sp>
        <p:nvSpPr>
          <p:cNvPr id="17411" name="Rectangle 3"/>
          <p:cNvSpPr>
            <a:spLocks noChangeArrowheads="1"/>
          </p:cNvSpPr>
          <p:nvPr/>
        </p:nvSpPr>
        <p:spPr bwMode="auto">
          <a:xfrm>
            <a:off x="0" y="0"/>
            <a:ext cx="9144000" cy="1371600"/>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17412" name="Text Box 2"/>
          <p:cNvSpPr txBox="1">
            <a:spLocks noChangeArrowheads="1"/>
          </p:cNvSpPr>
          <p:nvPr/>
        </p:nvSpPr>
        <p:spPr bwMode="auto">
          <a:xfrm>
            <a:off x="304800" y="304800"/>
            <a:ext cx="8534400" cy="722313"/>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EEFEUSP - Departamento de Esporte</a:t>
            </a:r>
          </a:p>
          <a:p>
            <a:pPr marL="482600" indent="-482600" algn="ctr">
              <a:lnSpc>
                <a:spcPct val="80000"/>
              </a:lnSpc>
              <a:spcBef>
                <a:spcPct val="50000"/>
              </a:spcBef>
            </a:pPr>
            <a:r>
              <a:rPr lang="pt-BR" sz="1200" b="1">
                <a:latin typeface="Comic Sans MS" pitchFamily="66" charset="0"/>
                <a:cs typeface="Times New Roman" pitchFamily="18" charset="0"/>
              </a:rPr>
              <a:t>Disciplina: DIMENSÕES ECONÔMICAS E ADMINISTRATIVAS DA EDUCAÇÃO FÍSICA E DO ESPORTE</a:t>
            </a:r>
            <a:endParaRPr lang="en-GB" sz="1200">
              <a:cs typeface="Times New Roman" pitchFamily="18" charset="0"/>
            </a:endParaRPr>
          </a:p>
          <a:p>
            <a:pPr marL="482600" indent="-482600" algn="ctr">
              <a:lnSpc>
                <a:spcPct val="80000"/>
              </a:lnSpc>
              <a:spcBef>
                <a:spcPct val="50000"/>
              </a:spcBef>
            </a:pPr>
            <a:r>
              <a:rPr lang="pt-BR" sz="1200" b="1">
                <a:latin typeface="Comic Sans MS" pitchFamily="66" charset="0"/>
                <a:cs typeface="Times New Roman" pitchFamily="18" charset="0"/>
              </a:rPr>
              <a:t>Professora responsável: Dra. Flávia da Cunha Bastos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16" y="980728"/>
            <a:ext cx="8292568" cy="560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
          <p:cNvSpPr txBox="1">
            <a:spLocks noChangeArrowheads="1"/>
          </p:cNvSpPr>
          <p:nvPr/>
        </p:nvSpPr>
        <p:spPr bwMode="auto">
          <a:xfrm>
            <a:off x="323528" y="0"/>
            <a:ext cx="8534400" cy="241009"/>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nvGrpSpPr>
          <p:cNvPr id="4" name="Grupo 2"/>
          <p:cNvGrpSpPr>
            <a:grpSpLocks/>
          </p:cNvGrpSpPr>
          <p:nvPr/>
        </p:nvGrpSpPr>
        <p:grpSpPr bwMode="auto">
          <a:xfrm>
            <a:off x="0" y="0"/>
            <a:ext cx="9144000" cy="260350"/>
            <a:chOff x="0" y="0"/>
            <a:chExt cx="9144000" cy="260648"/>
          </a:xfrm>
        </p:grpSpPr>
        <p:sp>
          <p:nvSpPr>
            <p:cNvPr id="5"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6"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
        <p:nvSpPr>
          <p:cNvPr id="7" name="Rectangle 4"/>
          <p:cNvSpPr>
            <a:spLocks noChangeArrowheads="1"/>
          </p:cNvSpPr>
          <p:nvPr/>
        </p:nvSpPr>
        <p:spPr bwMode="auto">
          <a:xfrm>
            <a:off x="541422" y="492224"/>
            <a:ext cx="8472319" cy="307777"/>
          </a:xfrm>
          <a:prstGeom prst="rect">
            <a:avLst/>
          </a:prstGeom>
          <a:noFill/>
          <a:ln w="9525">
            <a:noFill/>
            <a:miter lim="800000"/>
            <a:headEnd/>
            <a:tailEnd/>
          </a:ln>
        </p:spPr>
        <p:txBody>
          <a:bodyPr wrap="none" anchor="ctr">
            <a:spAutoFit/>
          </a:bodyPr>
          <a:lstStyle/>
          <a:p>
            <a:pPr algn="ctr" eaLnBrk="0" hangingPunct="0"/>
            <a:r>
              <a:rPr lang="pt-BR" sz="1400" b="1" dirty="0">
                <a:solidFill>
                  <a:srgbClr val="FFC000"/>
                </a:solidFill>
                <a:latin typeface="Calibri" pitchFamily="34" charset="0"/>
                <a:ea typeface="Arial" charset="0"/>
                <a:cs typeface="Times New Roman" pitchFamily="18" charset="0"/>
              </a:rPr>
              <a:t>OS 10 PRIMEIROS PAÍSES EM GERAÇÃO DE RECEITAS NO SETOR DE ACADEMIAS (IHRSA </a:t>
            </a:r>
            <a:r>
              <a:rPr lang="pt-BR" sz="1400" b="1" dirty="0" smtClean="0">
                <a:solidFill>
                  <a:srgbClr val="FFC000"/>
                </a:solidFill>
                <a:latin typeface="Calibri" pitchFamily="34" charset="0"/>
                <a:ea typeface="Arial" charset="0"/>
                <a:cs typeface="Times New Roman" pitchFamily="18" charset="0"/>
              </a:rPr>
              <a:t>2014 </a:t>
            </a:r>
            <a:r>
              <a:rPr lang="pt-BR" sz="1400" b="1" dirty="0">
                <a:solidFill>
                  <a:srgbClr val="FFC000"/>
                </a:solidFill>
                <a:latin typeface="Calibri" pitchFamily="34" charset="0"/>
                <a:ea typeface="Arial" charset="0"/>
                <a:cs typeface="Times New Roman" pitchFamily="18" charset="0"/>
              </a:rPr>
              <a:t>GLOBAL REPORT).</a:t>
            </a:r>
          </a:p>
        </p:txBody>
      </p:sp>
    </p:spTree>
    <p:extLst>
      <p:ext uri="{BB962C8B-B14F-4D97-AF65-F5344CB8AC3E}">
        <p14:creationId xmlns:p14="http://schemas.microsoft.com/office/powerpoint/2010/main" val="472564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16" y="980728"/>
            <a:ext cx="8292568" cy="560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
          <p:cNvSpPr txBox="1">
            <a:spLocks noChangeArrowheads="1"/>
          </p:cNvSpPr>
          <p:nvPr/>
        </p:nvSpPr>
        <p:spPr bwMode="auto">
          <a:xfrm>
            <a:off x="323528" y="0"/>
            <a:ext cx="8534400" cy="241009"/>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nvGrpSpPr>
          <p:cNvPr id="4" name="Grupo 2"/>
          <p:cNvGrpSpPr>
            <a:grpSpLocks/>
          </p:cNvGrpSpPr>
          <p:nvPr/>
        </p:nvGrpSpPr>
        <p:grpSpPr bwMode="auto">
          <a:xfrm>
            <a:off x="0" y="0"/>
            <a:ext cx="9144000" cy="260350"/>
            <a:chOff x="0" y="0"/>
            <a:chExt cx="9144000" cy="260648"/>
          </a:xfrm>
        </p:grpSpPr>
        <p:sp>
          <p:nvSpPr>
            <p:cNvPr id="5"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6"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
        <p:nvSpPr>
          <p:cNvPr id="7" name="Rectangle 4"/>
          <p:cNvSpPr>
            <a:spLocks noChangeArrowheads="1"/>
          </p:cNvSpPr>
          <p:nvPr/>
        </p:nvSpPr>
        <p:spPr bwMode="auto">
          <a:xfrm>
            <a:off x="541422" y="492224"/>
            <a:ext cx="8472319" cy="307777"/>
          </a:xfrm>
          <a:prstGeom prst="rect">
            <a:avLst/>
          </a:prstGeom>
          <a:noFill/>
          <a:ln w="9525">
            <a:noFill/>
            <a:miter lim="800000"/>
            <a:headEnd/>
            <a:tailEnd/>
          </a:ln>
        </p:spPr>
        <p:txBody>
          <a:bodyPr wrap="none" anchor="ctr">
            <a:spAutoFit/>
          </a:bodyPr>
          <a:lstStyle/>
          <a:p>
            <a:pPr algn="ctr" eaLnBrk="0" hangingPunct="0"/>
            <a:r>
              <a:rPr lang="pt-BR" sz="1400" b="1" dirty="0">
                <a:solidFill>
                  <a:srgbClr val="FFC000"/>
                </a:solidFill>
                <a:latin typeface="Calibri" pitchFamily="34" charset="0"/>
                <a:ea typeface="Arial" charset="0"/>
                <a:cs typeface="Times New Roman" pitchFamily="18" charset="0"/>
              </a:rPr>
              <a:t>OS 10 PRIMEIROS PAÍSES EM GERAÇÃO DE RECEITAS NO SETOR DE ACADEMIAS (IHRSA </a:t>
            </a:r>
            <a:r>
              <a:rPr lang="pt-BR" sz="1400" b="1" dirty="0" smtClean="0">
                <a:solidFill>
                  <a:srgbClr val="FFC000"/>
                </a:solidFill>
                <a:latin typeface="Calibri" pitchFamily="34" charset="0"/>
                <a:ea typeface="Arial" charset="0"/>
                <a:cs typeface="Times New Roman" pitchFamily="18" charset="0"/>
              </a:rPr>
              <a:t>2014 </a:t>
            </a:r>
            <a:r>
              <a:rPr lang="pt-BR" sz="1400" b="1" dirty="0">
                <a:solidFill>
                  <a:srgbClr val="FFC000"/>
                </a:solidFill>
                <a:latin typeface="Calibri" pitchFamily="34" charset="0"/>
                <a:ea typeface="Arial" charset="0"/>
                <a:cs typeface="Times New Roman" pitchFamily="18" charset="0"/>
              </a:rPr>
              <a:t>GLOBAL REPORT).</a:t>
            </a:r>
          </a:p>
        </p:txBody>
      </p:sp>
    </p:spTree>
    <p:extLst>
      <p:ext uri="{BB962C8B-B14F-4D97-AF65-F5344CB8AC3E}">
        <p14:creationId xmlns:p14="http://schemas.microsoft.com/office/powerpoint/2010/main" val="236499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m 9"/>
          <p:cNvPicPr>
            <a:picLocks noChangeAspect="1" noChangeArrowheads="1"/>
          </p:cNvPicPr>
          <p:nvPr/>
        </p:nvPicPr>
        <p:blipFill>
          <a:blip r:embed="rId2" cstate="print"/>
          <a:srcRect/>
          <a:stretch>
            <a:fillRect/>
          </a:stretch>
        </p:blipFill>
        <p:spPr bwMode="auto">
          <a:xfrm>
            <a:off x="611188" y="1125538"/>
            <a:ext cx="8085137" cy="5222875"/>
          </a:xfrm>
          <a:prstGeom prst="rect">
            <a:avLst/>
          </a:prstGeom>
          <a:noFill/>
          <a:ln w="9525">
            <a:noFill/>
            <a:miter lim="800000"/>
            <a:headEnd/>
            <a:tailEnd/>
          </a:ln>
        </p:spPr>
      </p:pic>
      <p:sp>
        <p:nvSpPr>
          <p:cNvPr id="29699" name="Rectangle 4"/>
          <p:cNvSpPr>
            <a:spLocks noChangeArrowheads="1"/>
          </p:cNvSpPr>
          <p:nvPr/>
        </p:nvSpPr>
        <p:spPr bwMode="auto">
          <a:xfrm>
            <a:off x="587375" y="492125"/>
            <a:ext cx="8380413" cy="307975"/>
          </a:xfrm>
          <a:prstGeom prst="rect">
            <a:avLst/>
          </a:prstGeom>
          <a:noFill/>
          <a:ln w="9525">
            <a:noFill/>
            <a:miter lim="800000"/>
            <a:headEnd/>
            <a:tailEnd/>
          </a:ln>
        </p:spPr>
        <p:txBody>
          <a:bodyPr wrap="none" anchor="ctr">
            <a:spAutoFit/>
          </a:bodyPr>
          <a:lstStyle/>
          <a:p>
            <a:pPr algn="ctr" eaLnBrk="0" hangingPunct="0"/>
            <a:r>
              <a:rPr lang="pt-BR" sz="1400" b="1" dirty="0">
                <a:solidFill>
                  <a:srgbClr val="FFC000"/>
                </a:solidFill>
                <a:latin typeface="Calibri" pitchFamily="34" charset="0"/>
                <a:ea typeface="Arial" charset="0"/>
                <a:cs typeface="Times New Roman" pitchFamily="18" charset="0"/>
              </a:rPr>
              <a:t>OS 10 PRIMEIROS PAÍSES EM GERAÇÃO DE RECEITAS NO SETOR DE ACADEMIAS (IHRSA 2010 GLOBAL REPORT).</a:t>
            </a:r>
          </a:p>
        </p:txBody>
      </p:sp>
      <p:grpSp>
        <p:nvGrpSpPr>
          <p:cNvPr id="29700" name="Grupo 4"/>
          <p:cNvGrpSpPr>
            <a:grpSpLocks/>
          </p:cNvGrpSpPr>
          <p:nvPr/>
        </p:nvGrpSpPr>
        <p:grpSpPr bwMode="auto">
          <a:xfrm>
            <a:off x="0" y="0"/>
            <a:ext cx="9144000" cy="260350"/>
            <a:chOff x="0" y="0"/>
            <a:chExt cx="9144000" cy="260648"/>
          </a:xfrm>
        </p:grpSpPr>
        <p:sp>
          <p:nvSpPr>
            <p:cNvPr id="29701"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29702"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7" descr="G:\GRUPO DE ESTUDOS\FITNESS\biliografia fitness\ihrsa 2009 numero membros.bmp"/>
          <p:cNvPicPr>
            <a:picLocks noChangeAspect="1" noChangeArrowheads="1"/>
          </p:cNvPicPr>
          <p:nvPr/>
        </p:nvPicPr>
        <p:blipFill>
          <a:blip r:embed="rId2" cstate="print"/>
          <a:srcRect/>
          <a:stretch>
            <a:fillRect/>
          </a:stretch>
        </p:blipFill>
        <p:spPr bwMode="auto">
          <a:xfrm>
            <a:off x="174368" y="1028700"/>
            <a:ext cx="8718165" cy="5424636"/>
          </a:xfrm>
          <a:prstGeom prst="rect">
            <a:avLst/>
          </a:prstGeom>
          <a:noFill/>
          <a:ln w="9525">
            <a:noFill/>
            <a:miter lim="800000"/>
            <a:headEnd/>
            <a:tailEnd/>
          </a:ln>
        </p:spPr>
      </p:pic>
      <p:grpSp>
        <p:nvGrpSpPr>
          <p:cNvPr id="31747" name="Grupo 17"/>
          <p:cNvGrpSpPr>
            <a:grpSpLocks/>
          </p:cNvGrpSpPr>
          <p:nvPr/>
        </p:nvGrpSpPr>
        <p:grpSpPr bwMode="auto">
          <a:xfrm>
            <a:off x="0" y="0"/>
            <a:ext cx="9144000" cy="260350"/>
            <a:chOff x="0" y="0"/>
            <a:chExt cx="9144000" cy="260648"/>
          </a:xfrm>
        </p:grpSpPr>
        <p:sp>
          <p:nvSpPr>
            <p:cNvPr id="31748"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31749"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7" name="Grupo 17"/>
          <p:cNvGrpSpPr>
            <a:grpSpLocks/>
          </p:cNvGrpSpPr>
          <p:nvPr/>
        </p:nvGrpSpPr>
        <p:grpSpPr bwMode="auto">
          <a:xfrm>
            <a:off x="0" y="0"/>
            <a:ext cx="9144000" cy="260350"/>
            <a:chOff x="0" y="0"/>
            <a:chExt cx="9144000" cy="260648"/>
          </a:xfrm>
        </p:grpSpPr>
        <p:sp>
          <p:nvSpPr>
            <p:cNvPr id="31748"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31749"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946" y="972446"/>
            <a:ext cx="8483982" cy="550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3491880" y="326115"/>
            <a:ext cx="1584176" cy="646331"/>
          </a:xfrm>
          <a:prstGeom prst="rect">
            <a:avLst/>
          </a:prstGeom>
          <a:noFill/>
        </p:spPr>
        <p:txBody>
          <a:bodyPr wrap="square" rtlCol="0">
            <a:spAutoFit/>
          </a:bodyPr>
          <a:lstStyle/>
          <a:p>
            <a:pPr algn="ctr"/>
            <a:r>
              <a:rPr lang="pt-BR" sz="3600" dirty="0" smtClean="0">
                <a:latin typeface="Calibri" panose="020F0502020204030204" pitchFamily="34" charset="0"/>
              </a:rPr>
              <a:t>2014</a:t>
            </a:r>
            <a:endParaRPr lang="pt-BR" sz="3600" dirty="0">
              <a:latin typeface="Calibri" panose="020F0502020204030204" pitchFamily="34" charset="0"/>
            </a:endParaRPr>
          </a:p>
        </p:txBody>
      </p:sp>
    </p:spTree>
    <p:extLst>
      <p:ext uri="{BB962C8B-B14F-4D97-AF65-F5344CB8AC3E}">
        <p14:creationId xmlns:p14="http://schemas.microsoft.com/office/powerpoint/2010/main" val="615177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900113" y="1700213"/>
          <a:ext cx="7488832" cy="4494215"/>
        </p:xfrm>
        <a:graphic>
          <a:graphicData uri="http://schemas.openxmlformats.org/drawingml/2006/table">
            <a:tbl>
              <a:tblPr/>
              <a:tblGrid>
                <a:gridCol w="1065546"/>
                <a:gridCol w="2016031"/>
                <a:gridCol w="1344021"/>
                <a:gridCol w="1464082"/>
                <a:gridCol w="1599152"/>
              </a:tblGrid>
              <a:tr h="211296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charset="0"/>
                          <a:cs typeface="Arial" charset="0"/>
                        </a:rPr>
                        <a:t>PAÍS         </a:t>
                      </a:r>
                      <a:endParaRPr kumimoji="0" lang="pt-BR" sz="1600" b="1" i="0" u="none" strike="noStrike" cap="none" normalizeH="0" baseline="0" dirty="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endParaRPr kumimoji="0" lang="pt-BR" sz="1600" b="1"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charset="0"/>
                          <a:cs typeface="Arial" charset="0"/>
                        </a:rPr>
                        <a:t>RECEITA (USD)</a:t>
                      </a:r>
                      <a:endParaRPr kumimoji="0" lang="pt-BR" sz="1600" b="1" i="0" u="none" strike="noStrike" cap="none" normalizeH="0" baseline="0" dirty="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charset="0"/>
                          <a:cs typeface="Arial" charset="0"/>
                        </a:rPr>
                        <a:t>TOTAL DE</a:t>
                      </a:r>
                      <a:endParaRPr kumimoji="0" lang="pt-BR" sz="1600" b="1" i="0" u="none" strike="noStrike" cap="none" normalizeH="0" baseline="0" dirty="0" smtClean="0">
                        <a:ln>
                          <a:noFill/>
                        </a:ln>
                        <a:solidFill>
                          <a:schemeClr val="tx1"/>
                        </a:solidFill>
                        <a:effectLst/>
                        <a:latin typeface="Arial" charset="0"/>
                        <a:ea typeface="Arial"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charset="0"/>
                          <a:cs typeface="Arial" charset="0"/>
                        </a:rPr>
                        <a:t>ACADEMIAS</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TOTAL DE</a:t>
                      </a:r>
                      <a:endParaRPr kumimoji="0" lang="pt-BR" sz="1600" b="1" i="0" u="none" strike="noStrike" cap="none" normalizeH="0" baseline="0" smtClean="0">
                        <a:ln>
                          <a:noFill/>
                        </a:ln>
                        <a:solidFill>
                          <a:schemeClr val="tx1"/>
                        </a:solidFill>
                        <a:effectLst/>
                        <a:latin typeface="Arial" charset="0"/>
                        <a:ea typeface="Arial"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MEMBROS</a:t>
                      </a: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 DE MEMBROS PELA POPULAÇÃO</a:t>
                      </a:r>
                      <a:endParaRPr kumimoji="0" lang="pt-BR" sz="1600" b="1" i="0" u="none" strike="noStrike" cap="none" normalizeH="0" baseline="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Brasil </a:t>
                      </a:r>
                      <a:endParaRPr kumimoji="0" lang="pt-BR" sz="1600" b="1" i="0" u="none" strike="noStrike" cap="none" normalizeH="0" baseline="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$1.116.160.000,00</a:t>
                      </a:r>
                      <a:endParaRPr kumimoji="0" lang="pt-BR" sz="1600" b="1" i="0" u="none" strike="noStrike" cap="none" normalizeH="0" baseline="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14.016 </a:t>
                      </a:r>
                      <a:endParaRPr kumimoji="0" lang="pt-BR" sz="1600" b="1" i="0" u="none" strike="noStrike" cap="none" normalizeH="0" baseline="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charset="0"/>
                          <a:cs typeface="Arial" charset="0"/>
                        </a:rPr>
                        <a:t>4.360.000 </a:t>
                      </a:r>
                      <a:endParaRPr kumimoji="0" lang="pt-BR" sz="1600" b="1" i="0" u="none" strike="noStrike" cap="none" normalizeH="0" baseline="0" dirty="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2.2%</a:t>
                      </a:r>
                      <a:endParaRPr kumimoji="0" lang="pt-BR" sz="1600" b="1" i="0" u="none" strike="noStrike" cap="none" normalizeH="0" baseline="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Argentina </a:t>
                      </a:r>
                      <a:endParaRPr kumimoji="0" lang="pt-BR" sz="1600" b="1" i="0" u="none" strike="noStrike" cap="none" normalizeH="0" baseline="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$197.900.000,00</a:t>
                      </a:r>
                      <a:endParaRPr kumimoji="0" lang="pt-BR" sz="1600" b="1" i="0" u="none" strike="noStrike" cap="none" normalizeH="0" baseline="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4.950 </a:t>
                      </a:r>
                      <a:endParaRPr kumimoji="0" lang="pt-BR" sz="1600" b="1" i="0" u="none" strike="noStrike" cap="none" normalizeH="0" baseline="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1.240.000 </a:t>
                      </a:r>
                      <a:endParaRPr kumimoji="0" lang="pt-BR" sz="1600" b="1" i="0" u="none" strike="noStrike" cap="none" normalizeH="0" baseline="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3.2%</a:t>
                      </a:r>
                      <a:endParaRPr kumimoji="0" lang="pt-BR" sz="1600" b="1" i="0" u="none" strike="noStrike" cap="none" normalizeH="0" baseline="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Chile </a:t>
                      </a:r>
                      <a:endParaRPr kumimoji="0" lang="pt-BR" sz="1600" b="1" i="0" u="none" strike="noStrike" cap="none" normalizeH="0" baseline="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$40.700.000,00</a:t>
                      </a:r>
                      <a:endParaRPr kumimoji="0" lang="pt-BR" sz="1600" b="1" i="0" u="none" strike="noStrike" cap="none" normalizeH="0" baseline="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462 </a:t>
                      </a:r>
                      <a:endParaRPr kumimoji="0" lang="pt-BR" sz="1600" b="1" i="0" u="none" strike="noStrike" cap="none" normalizeH="0" baseline="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346.500 </a:t>
                      </a:r>
                      <a:endParaRPr kumimoji="0" lang="pt-BR" sz="1600" b="1" i="0" u="none" strike="noStrike" cap="none" normalizeH="0" baseline="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2.1%</a:t>
                      </a:r>
                      <a:endParaRPr kumimoji="0" lang="pt-BR" sz="1600" b="1" i="0" u="none" strike="noStrike" cap="none" normalizeH="0" baseline="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5313">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Uruguai </a:t>
                      </a:r>
                      <a:endParaRPr kumimoji="0" lang="pt-BR" sz="1600" b="1" i="0" u="none" strike="noStrike" cap="none" normalizeH="0" baseline="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$11.000.000,00</a:t>
                      </a:r>
                      <a:endParaRPr kumimoji="0" lang="pt-BR" sz="1600" b="1" i="0" u="none" strike="noStrike" cap="none" normalizeH="0" baseline="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210 </a:t>
                      </a:r>
                      <a:endParaRPr kumimoji="0" lang="pt-BR" sz="1600" b="1" i="0" u="none" strike="noStrike" cap="none" normalizeH="0" baseline="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cs typeface="Arial" charset="0"/>
                        </a:rPr>
                        <a:t>55.500 </a:t>
                      </a:r>
                      <a:endParaRPr kumimoji="0" lang="pt-BR" sz="1600" b="1" i="0" u="none" strike="noStrike" cap="none" normalizeH="0" baseline="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charset="0"/>
                          <a:cs typeface="Arial" charset="0"/>
                        </a:rPr>
                        <a:t>1.6%</a:t>
                      </a:r>
                      <a:endParaRPr kumimoji="0" lang="pt-BR" sz="1600" b="1" i="0" u="none" strike="noStrike" cap="none" normalizeH="0" baseline="0" dirty="0" smtClean="0">
                        <a:ln>
                          <a:noFill/>
                        </a:ln>
                        <a:solidFill>
                          <a:schemeClr val="tx1"/>
                        </a:solidFill>
                        <a:effectLst/>
                        <a:latin typeface="Arial" charset="0"/>
                        <a:ea typeface="Arial"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0754" name="Rectangle 1"/>
          <p:cNvSpPr>
            <a:spLocks noChangeArrowheads="1"/>
          </p:cNvSpPr>
          <p:nvPr/>
        </p:nvSpPr>
        <p:spPr bwMode="auto">
          <a:xfrm>
            <a:off x="900113" y="333375"/>
            <a:ext cx="7848600" cy="1200150"/>
          </a:xfrm>
          <a:prstGeom prst="rect">
            <a:avLst/>
          </a:prstGeom>
          <a:noFill/>
          <a:ln w="9525">
            <a:noFill/>
            <a:miter lim="800000"/>
            <a:headEnd/>
            <a:tailEnd/>
          </a:ln>
        </p:spPr>
        <p:txBody>
          <a:bodyPr anchor="ctr">
            <a:spAutoFit/>
          </a:bodyPr>
          <a:lstStyle/>
          <a:p>
            <a:pPr eaLnBrk="0" hangingPunct="0"/>
            <a:r>
              <a:rPr lang="pt-BR" sz="1800" b="1">
                <a:solidFill>
                  <a:srgbClr val="FFC000"/>
                </a:solidFill>
                <a:latin typeface="Calibri" pitchFamily="34" charset="0"/>
                <a:cs typeface="Arial" charset="0"/>
              </a:rPr>
              <a:t>Indústria </a:t>
            </a:r>
            <a:r>
              <a:rPr lang="pt-BR" sz="1800" b="1" i="1">
                <a:solidFill>
                  <a:srgbClr val="FFC000"/>
                </a:solidFill>
                <a:latin typeface="Calibri" pitchFamily="34" charset="0"/>
                <a:cs typeface="Arial" charset="0"/>
              </a:rPr>
              <a:t>Fitness</a:t>
            </a:r>
            <a:r>
              <a:rPr lang="pt-BR" sz="1800" b="1">
                <a:solidFill>
                  <a:srgbClr val="FFC000"/>
                </a:solidFill>
                <a:latin typeface="Calibri" pitchFamily="34" charset="0"/>
                <a:cs typeface="Arial" charset="0"/>
              </a:rPr>
              <a:t> na América Latina</a:t>
            </a:r>
            <a:endParaRPr lang="pt-BR" sz="1800" b="1">
              <a:solidFill>
                <a:srgbClr val="FFC000"/>
              </a:solidFill>
              <a:latin typeface="Calibri" pitchFamily="34" charset="0"/>
            </a:endParaRPr>
          </a:p>
          <a:p>
            <a:pPr eaLnBrk="0" hangingPunct="0"/>
            <a:r>
              <a:rPr lang="pt-BR" sz="1800" b="1">
                <a:solidFill>
                  <a:srgbClr val="FFC000"/>
                </a:solidFill>
                <a:latin typeface="Calibri" pitchFamily="34" charset="0"/>
                <a:cs typeface="Arial" charset="0"/>
              </a:rPr>
              <a:t>Valores estimados por </a:t>
            </a:r>
            <a:r>
              <a:rPr lang="pt-BR" sz="1800" b="1" i="1">
                <a:solidFill>
                  <a:srgbClr val="FFC000"/>
                </a:solidFill>
                <a:latin typeface="Calibri" pitchFamily="34" charset="0"/>
                <a:cs typeface="Arial" charset="0"/>
              </a:rPr>
              <a:t>Experts</a:t>
            </a:r>
            <a:r>
              <a:rPr lang="pt-BR" sz="1800" b="1">
                <a:solidFill>
                  <a:srgbClr val="FFC000"/>
                </a:solidFill>
                <a:latin typeface="Calibri" pitchFamily="34" charset="0"/>
                <a:cs typeface="Arial" charset="0"/>
              </a:rPr>
              <a:t> da Indústria; Brasil: CONFEF (Conselho Federal de Educação Física). </a:t>
            </a:r>
          </a:p>
          <a:p>
            <a:pPr eaLnBrk="0" hangingPunct="0"/>
            <a:r>
              <a:rPr lang="en-US" sz="1800" b="1">
                <a:solidFill>
                  <a:srgbClr val="FFC000"/>
                </a:solidFill>
                <a:latin typeface="Calibri" pitchFamily="34" charset="0"/>
                <a:cs typeface="Arial" charset="0"/>
              </a:rPr>
              <a:t>Fonte: The 2009 IHRSA Global Report on the State of the Health Club Industry.</a:t>
            </a:r>
            <a:endParaRPr lang="en-US" sz="1800" b="1">
              <a:solidFill>
                <a:srgbClr val="FFC000"/>
              </a:solidFill>
              <a:latin typeface="Calibri" pitchFamily="34" charset="0"/>
            </a:endParaRPr>
          </a:p>
        </p:txBody>
      </p:sp>
      <p:grpSp>
        <p:nvGrpSpPr>
          <p:cNvPr id="30755" name="Grupo 3"/>
          <p:cNvGrpSpPr>
            <a:grpSpLocks/>
          </p:cNvGrpSpPr>
          <p:nvPr/>
        </p:nvGrpSpPr>
        <p:grpSpPr bwMode="auto">
          <a:xfrm>
            <a:off x="0" y="0"/>
            <a:ext cx="9144000" cy="260350"/>
            <a:chOff x="0" y="0"/>
            <a:chExt cx="9144000" cy="260648"/>
          </a:xfrm>
        </p:grpSpPr>
        <p:sp>
          <p:nvSpPr>
            <p:cNvPr id="30756"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30757"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81625" y="1060919"/>
            <a:ext cx="8424936" cy="5940088"/>
          </a:xfrm>
          <a:prstGeom prst="rect">
            <a:avLst/>
          </a:prstGeom>
        </p:spPr>
        <p:txBody>
          <a:bodyPr wrap="square">
            <a:spAutoFit/>
          </a:bodyPr>
          <a:lstStyle/>
          <a:p>
            <a:r>
              <a:rPr lang="en-US" sz="2000" dirty="0">
                <a:latin typeface="Calibri" panose="020F0502020204030204" pitchFamily="34" charset="0"/>
              </a:rPr>
              <a:t>OPPORTUNITIES &amp; THREATS ( for the market overall ); </a:t>
            </a:r>
            <a:endParaRPr lang="en-US" sz="2000" dirty="0" smtClean="0">
              <a:latin typeface="Calibri" panose="020F0502020204030204" pitchFamily="34" charset="0"/>
            </a:endParaRPr>
          </a:p>
          <a:p>
            <a:endParaRPr lang="en-US" sz="2000" dirty="0" smtClean="0">
              <a:latin typeface="Calibri" panose="020F0502020204030204" pitchFamily="34" charset="0"/>
            </a:endParaRPr>
          </a:p>
          <a:p>
            <a:r>
              <a:rPr lang="en-US" sz="2200" dirty="0" smtClean="0">
                <a:latin typeface="Calibri" panose="020F0502020204030204" pitchFamily="34" charset="0"/>
              </a:rPr>
              <a:t>Opportunities</a:t>
            </a:r>
            <a:r>
              <a:rPr lang="en-US" sz="2200" dirty="0">
                <a:latin typeface="Calibri" panose="020F0502020204030204" pitchFamily="34" charset="0"/>
              </a:rPr>
              <a:t>; Overall quality improvements “Vertical Markets” ( Hotels, Leisure, Corporate, Medical, Military, etc.) Home fitness New target groups; Older adults, children, performance sport Create more cooperation between stakeholders in certain markets ( associations, suppliers and operators) Virtual developments offering clear consumer benefits Use of enormous data on consumers that health club chains have. </a:t>
            </a:r>
            <a:endParaRPr lang="en-US" sz="2200" dirty="0" smtClean="0">
              <a:latin typeface="Calibri" panose="020F0502020204030204" pitchFamily="34" charset="0"/>
            </a:endParaRPr>
          </a:p>
          <a:p>
            <a:endParaRPr lang="en-US" sz="2200" dirty="0">
              <a:latin typeface="Calibri" panose="020F0502020204030204" pitchFamily="34" charset="0"/>
            </a:endParaRPr>
          </a:p>
          <a:p>
            <a:r>
              <a:rPr lang="en-US" sz="2200" dirty="0" smtClean="0">
                <a:latin typeface="Calibri" panose="020F0502020204030204" pitchFamily="34" charset="0"/>
              </a:rPr>
              <a:t>Threats</a:t>
            </a:r>
            <a:r>
              <a:rPr lang="en-US" sz="2200" dirty="0">
                <a:latin typeface="Calibri" panose="020F0502020204030204" pitchFamily="34" charset="0"/>
              </a:rPr>
              <a:t>; For equipment suppliers ; </a:t>
            </a:r>
            <a:r>
              <a:rPr lang="en-US" sz="2200" dirty="0" err="1">
                <a:latin typeface="Calibri" panose="020F0502020204030204" pitchFamily="34" charset="0"/>
              </a:rPr>
              <a:t>Microgyms</a:t>
            </a:r>
            <a:r>
              <a:rPr lang="en-US" sz="2200" dirty="0">
                <a:latin typeface="Calibri" panose="020F0502020204030204" pitchFamily="34" charset="0"/>
              </a:rPr>
              <a:t> / Functional Trend - less “traditional “ equipment/investment needed Race to bottom on price ( both suppliers and operators) Operators not making enough money to invest Banks not financing smaller deals Not enough investment in staff education and qualification Lack of clear strategy by operators to attract new target groups ( older adults, children, less active, etc.) </a:t>
            </a:r>
            <a:endParaRPr lang="en-US" sz="2200" dirty="0" smtClean="0">
              <a:latin typeface="Calibri" panose="020F0502020204030204" pitchFamily="34" charset="0"/>
            </a:endParaRPr>
          </a:p>
          <a:p>
            <a:endParaRPr lang="en-US" sz="1200" dirty="0" smtClean="0">
              <a:latin typeface="Calibri" panose="020F0502020204030204" pitchFamily="34" charset="0"/>
            </a:endParaRPr>
          </a:p>
          <a:p>
            <a:pPr algn="r"/>
            <a:r>
              <a:rPr lang="en-US" sz="1000" dirty="0" smtClean="0">
                <a:latin typeface="Calibri" panose="020F0502020204030204" pitchFamily="34" charset="0"/>
              </a:rPr>
              <a:t>HPR</a:t>
            </a:r>
            <a:r>
              <a:rPr lang="en-US" sz="1000" dirty="0">
                <a:latin typeface="Calibri" panose="020F0502020204030204" pitchFamily="34" charset="0"/>
              </a:rPr>
              <a:t>, 11 July, 2016.</a:t>
            </a:r>
            <a:endParaRPr lang="pt-BR" sz="1000" dirty="0">
              <a:latin typeface="Calibri" panose="020F0502020204030204" pitchFamily="34" charset="0"/>
            </a:endParaRPr>
          </a:p>
        </p:txBody>
      </p:sp>
      <p:sp>
        <p:nvSpPr>
          <p:cNvPr id="3" name="Retângulo 2"/>
          <p:cNvSpPr/>
          <p:nvPr/>
        </p:nvSpPr>
        <p:spPr>
          <a:xfrm>
            <a:off x="395536" y="60762"/>
            <a:ext cx="8496944" cy="830997"/>
          </a:xfrm>
          <a:prstGeom prst="rect">
            <a:avLst/>
          </a:prstGeom>
        </p:spPr>
        <p:txBody>
          <a:bodyPr wrap="square">
            <a:spAutoFit/>
          </a:bodyPr>
          <a:lstStyle/>
          <a:p>
            <a:r>
              <a:rPr lang="en-US" dirty="0" err="1"/>
              <a:t>Wassenaar</a:t>
            </a:r>
            <a:r>
              <a:rPr lang="en-US" dirty="0"/>
              <a:t>, July 11, 2016. Private &amp; Confidential 2nd Quarter 2016 Report on European Health &amp; Fitness Sector </a:t>
            </a:r>
            <a:endParaRPr lang="pt-BR" dirty="0"/>
          </a:p>
        </p:txBody>
      </p:sp>
    </p:spTree>
    <p:extLst>
      <p:ext uri="{BB962C8B-B14F-4D97-AF65-F5344CB8AC3E}">
        <p14:creationId xmlns:p14="http://schemas.microsoft.com/office/powerpoint/2010/main" val="1962463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627784" y="548680"/>
            <a:ext cx="3881192" cy="1200329"/>
          </a:xfrm>
          <a:prstGeom prst="rect">
            <a:avLst/>
          </a:prstGeom>
          <a:solidFill>
            <a:schemeClr val="tx1"/>
          </a:solidFill>
        </p:spPr>
        <p:txBody>
          <a:bodyPr wrap="none">
            <a:spAutoFit/>
          </a:bodyPr>
          <a:lstStyle/>
          <a:p>
            <a:pPr algn="ctr">
              <a:defRPr/>
            </a:pPr>
            <a:r>
              <a:rPr lang="pt-BR" sz="3600" dirty="0" smtClean="0">
                <a:solidFill>
                  <a:schemeClr val="accent1">
                    <a:lumMod val="75000"/>
                  </a:schemeClr>
                </a:solidFill>
                <a:latin typeface="Aharoni" pitchFamily="2" charset="-79"/>
                <a:cs typeface="Aharoni" pitchFamily="2" charset="-79"/>
              </a:rPr>
              <a:t>EQUIPAMENTOS </a:t>
            </a:r>
          </a:p>
          <a:p>
            <a:pPr algn="ctr">
              <a:defRPr/>
            </a:pPr>
            <a:r>
              <a:rPr lang="pt-BR" sz="3600" dirty="0" smtClean="0">
                <a:solidFill>
                  <a:schemeClr val="accent1">
                    <a:lumMod val="75000"/>
                  </a:schemeClr>
                </a:solidFill>
                <a:latin typeface="Aharoni" pitchFamily="2" charset="-79"/>
                <a:cs typeface="Aharoni" pitchFamily="2" charset="-79"/>
              </a:rPr>
              <a:t>ESPORTIVOS</a:t>
            </a:r>
            <a:endParaRPr lang="pt-BR" sz="3600" dirty="0">
              <a:solidFill>
                <a:schemeClr val="accent1">
                  <a:lumMod val="75000"/>
                </a:schemeClr>
              </a:solidFill>
              <a:latin typeface="Aharoni" pitchFamily="2" charset="-79"/>
              <a:cs typeface="Aharoni" pitchFamily="2" charset="-79"/>
            </a:endParaRPr>
          </a:p>
        </p:txBody>
      </p:sp>
      <p:sp>
        <p:nvSpPr>
          <p:cNvPr id="64514" name="AutoShape 2" descr="data:image/jpeg;base64,/9j/4AAQSkZJRgABAQAAAQABAAD/2wCEAAkGBxQTEhUUExQWFhUXGBoZGBgXFx8XGhseFx0aHR8cIBodHCggIBolHRgYITEhJikrLi4uFx8zODMsNygvLisBCgoKDg0OGhAQGy4kICUuNDI0LSw0LCwsLCw0LDQsLCwsLyw0LCwsLCwsLC8sLCwsNCwsLCwsLCwsLCwsLywsLP/AABEIAKIBNwMBIgACEQEDEQH/xAAcAAACAgMBAQAAAAAAAAAAAAAABgUHAwQIAgH/xABLEAACAQIDBQYDBAYFCwMFAAABAgMAEQQSIQUGMUFRBxMiYXGBMpGhFCNCsVJyksHR8DNigqLhFSRDU3OTsrPC0vEWF8MlNFVjg//EABsBAQACAwEBAAAAAAAAAAAAAAACAwEEBQYH/8QALxEAAgECBAQEBgMBAQAAAAAAAAECAxEEEiExBUFRYRMicdEyM4GRocEjsfAGFP/aAAwDAQACEQMRAD8AvGqt2t2wIk80MGH7zuibuWIBC2BIsp0BPPlT7vVjjBg8RKOKROw9Qpt9bVVHZNsiIbMxmKlW7T54QeeSwFh0u5JP6o6VZCKf1Kqkmtb7DJul2qJisQsE0QiLm0bBsylv0TcCxPKrHLAc657j2ckPhUAH9L8WnO/Hnb3rVediT4yQOpNbqwDaV2cyXFUm7Rv6j52ido2KweLMGGSEqFUlpFZtWubDK6i1iv1p23I2w+LwUOIkCh3zZgl8oyuy6XJPADnVGB5BzYe9beE2liV+CWRR5OR++pPAdGRXFesfydC0Ujdnm9Mk5OHnOaRVLK/UAgEN5i41569NXmtCpTdOWVnVo1o1oKcQoooqstCiiigCiiigCigml7am++Aw9xJiYyw4qh7xvQqlyPespN7AYaKQ8N2kHEFvseAxWIVTYuAqLfja5Y62INjY61sf+scb/wDiMV/vI/41nIzFx0opIff2WP8AptlY9R1SNZQPXK1bWzu0jZ8rZDP3Mn6E6NCR7uAv1plZm420V5jcMAVIIOoINwfevVRAUUUUAVixGIVFzOwUdT/PGorbe2jEciAFrak8Bfy5mlnEFpTmkYsfPgL9BwFcfHcZpYZuEdZfhGxSw0p6vRGxP2gNmKx4DEtYkBmtGCOtzwB86nNhbyLPo6GF/wBFmVgfRlNj6aGkTG47CRHLJJGCOROa3trapP7MLVzZcerwalKGj7NX9GWRwsXdZrv6aFiUUiYXHyw/A+n6LeJfly9rU27I2iJ0zWsQbMONj/DWuxgeKUcW8sdJdGU1aEqer2N6iiiukUhUVvNtxMHA0zqWAIAVeJLcNTwHnWba22IcMuaaRUHIHifQDU1Vu/m+64uJoI0yxkg5m1YlTcaDRRpxufar6FCVSS00K5zUV3M2J7VcQTZIYU8mzOfoVq0NlYvvYYpNPGitpw8QBNc0mXxXbU6cPQW+lM+wN98VhrKjhoxoI3F1A8jxHHrW9UwalBOCsymNVqTuX1RVfbO7U4WsJomQ9UIceutj8r0+wTK6hkIZWAII1BB4GudUpTp/EjYjJS2MlFFFVkha7SAf8mYu3Huj8tL/AEvVe7lFju8uT4hiHH94/wARVj7/AOHaTZ2KVPiMTfIan6A0ibt7IfDbEgEmjSSmYC99HDZfmtj71s4deaPqamKfkl6e4mYyZr256+1yfrqfnWogIrf2i/iNuF60lcH+f412jzd7mZZKGnPC9Y76gaa6fvr2IzWb8iDjbVjd2T4dmxxfkkbH1uVUD639quSqd7J2P29he/3D/wDFHVxVxsb809Hw35H1CvEkgUXYgDqTYfOq+7ZNtY3CwwvhX7uNmKyuFBcEgFBdgQFNm1te4XXXWhcTjpZSRJK8l2ztndmu1rZjmOrW0v00rVN86twe3cNKXEeIhcpfOFkUlcvEmx0A61vRSqwDKQwPAg3B9xXIIe3DTQj2OlvlU7upvRiMFIvdStHGXUyKAHVhfXwHibdCDw1HLAOpKKjt39sJi8PHiIwwSQEgOLMLEqbgEjiDwNSNAVdvpFPJjBh5ZpFjlbwKrDJlNxcjKLnSxUm3PnSjvL2a4mJTJCyzINSFGVwOuXgwHkb9AauDe7d84qNTGwjnibPE51FwQcrDjkNhe3+BXNq7cxiQlBs7EGc+EZMskQJ/FnU3y+oHnatmM9FY15KakL25G6+ExCSCQz4WaEr3nc4h1ikDglZELEnKQDpc2tWnteXYMUjRyPjcQVOVmWZ2UEcdS639RemnZG5M74V2xJC4hlYRR6FYUy2VLji4IuWF7Xtra9G6mzsPJhljkw8JZB3cqFEYq6/EG46k68b61GOt3clOeW2hAbLTYkpAwu0cVg35ffyRa9PvQVb0BpkxexdoxpZmw+1YOPdzxrHLb+q4uhPmaU+0Pc3B4WMzxfcksFyfEjX5BTwItfTkDpUd2fbX2lEpgwULSRv8LOrNCjANfKdFUE6EXtcciSTnJpdP7hVU+Qz7FkRZCuzpZMHiAbvs/FXCOdfgzHQnUgg3Nh8IqydiY8zwJKVKFgbqeRUlSPS4NV5t7dza+NCLL9kUA3zsvjTX8BUMfbML1ZOz8L3UUcYN8iKt+uUAX97VXNpotRsV5kcAEngBc+1eqj9vbNOIgeESNFnAGdPiGoPPra3oTVTvbQyKmIlLsWPFiT/h7VHbwYww4d2XRjZVPQtz9QLn2rHFupj8LOrNMJ8MAwYliHFxocrXPEDgx48Kwb7RE4W4/C6k+mq/9VeHeClRx9OFZ3zO/rr7m/Ktmw8pRVrIwbOjwSAQExNIdHLLmzPzGYi176WvTJal7ehYzg0EYFiyd0F8+lvI/WmHUAX4219edUcQjmhGteWratLtzXYnh3aThZaJbGNxfTz/AC1qa3Tfxyr5KfzH8KUdqYqSFFnEbSqztEFW/GwbMbA9LDTkaltwcfiZJ3MmEeGIx6OwIuwYWHiUcQWOg5Vv8IwGIp14VbeW2+nNFeIxFNpwvqPlFFaG3cd3GGml/wBXG7D1AJH1tXskruxolEb6bdOJx0rXuqsY0H9VDYEeup96hHlBGhva9/ao6KSzHXpWbNXooLLGy5Gk9WbuGgLuEHE3A9r2HLpap/bm6kuGjWR7WPHKwfKcuYA2AtcX114VAbOdjMMnxXJGoB4HXXS/lzpi3o3ixM8SrKTkQC9kKXaxW7E8bAkC2lzxOla85VFKCi9DNlrcVXm1q5exzajSQSwsb90wK+j3uPTMpP8AaqjmP3h9qs7sWxdsVIl/jiPzVlt9C1MXHNSZmnpJFy0UUVxDbIffFyMBiyP9RL/wGlbaZP8AkjAn/wDVD/yv8KbN60vgsUOsEv8AwNSZtLvG2TgcpXJ3UQa/G4VbW04ZRIPcVtYbePr+jSxfwy9P2VtjPiPrWqhrb2gRmNaKk9K7LPPRWhlmBOWxtqfXhWcv861mGo9eHsazKDWElmbMybcFHoO/Y9AzYuWT8KxFT6uykfRGq3qq/scsHxN2GayWXnYFrn0Bt86tCuPjH/Kz0HD1/AiO3i2OmLw0uHk+GRbX5qeKsPNWAI9K5Z2rseTCzSwyrZ0bKelhqGH9UggjyNdb1VXavu5ipcVHiIMO0yLDkbIVzBgzH4SwJ0YWtfga1jdKWTDOVzBRbldrH5WrJs/CvNIkcYu8jBVHmxsL+/Om/HbXwgUxy4aSCUZQBJGY20tc6EZjYdOZ9mfsY3VzSNjpF8CFlgB5k3DP/ZF19S3SmgRbGyNnrh4IoU+GNFQeeUAX9Tx963KKKwAooooApf2tulDNL36PLh5iAGkgfLnA4B1IKtbqRfzpgorKbWxhpPcRcR2axzyq+LxWIxIX4UYhVseRygH5EHSnTCYVIkWONVRFACqosAByAFZq+Ucm9wklsfaK+Xr7WDIUUUUBrbSW8Ug/qt+VI+JnRQQ/AixFi2h01AB0p8xfwP8Aqn8qSBGDa4Bsbi4vYjmPOvJ/9FlVWnJ9Htub2Eu4ySIrAYDBwtdAqsDbxM2ltNMx09RUm0yst1II6g3H0r1kVtSoJHUA8D/FQa8TqFWygAcgBb6VwcRUlOSzuTl3dzZpRUV5UrdtBr3ajtho/O5+ZNSlaGwv6BB0uPkTW/X0ajHLTjHokcqTu2wpQ7VsX3ezZurlEHuwJ/uhqb6q/t1xlocPFf4nZ/2Ft/8AJW1h45qsV3K5u0WUx+Me4/n5Vn51rwnxe16zMdPXWu/bRmoZVNe2mZgQzE24XJPK35AD2rCTr719TiRWY7JhmmH8be35U8dluLybQg6MWX9pWA+tqRX0c1NbsYzu8TC9/hljb5MCfpVNRZoNepLZo6jooorz5tmvtCDPFIn6SMv7QI/fVeiW+xcH7L+yHB/KrKqvduYbucEIuS4ma36rPI6/3XFbOG+JLv7mnjPlt9vYrLGWzEkfzrWozcfKtjaB1PrWqda7R5yOx8Otr/zapnZm01jA8F+IIvoeXH08qhyOFZ4xUXFS0ZPO46obOy97Y9PNXHtlJ/MVdNU12WwFseDyRHY+4y/9VXLXKx3zfodvhnyfqFFFFaZ0TFiMOkgyuqup4hgGHyNfYIVRQqKFVRYKoAAHQAaAVkooAorFNOq/EQOnU+g4mo3H7TYL4MqDm8xsPZb3J9StRckiSi2b20doRQRmSZ1jQcWY2H/nyqsdu9sQ8a4GJXy8JZiVRuuWMeI9NSvHWlbeNPtOPdZ8S+KVHUxrGQRkZfHYRjw5SVXQjiSb1oY7B90gUtDETHCxDOFa8MdmtYFTeQknXWwNRlVjGyk7X5cyyFGU/hV+/IsGXtmwwhVlgmacjWOwCqbCxLk/ASdCATbUgVCSdsc8aENFE8pOi2eILY6g3vfpx0PXhSJhMK7P4FLPbvEVomJlPMrwtYa6X5cK2cFuji8UoMUJa9irOO77wEktJdyAQCw8QvcMtTUkyEoSjo0XN2bb9f5TWbNEIXjKnKGLeFsw4kC5zI3LmPd1qreyzds4HESCR1aR0CuEN0Q3zBQSBmYhSTpp4etWlRO+xFprcVt/t50wcGXNaWQEIBxA4FvIC+nmRVQjec6BZphqL/eN/Gm3tB2f9ox2RpMoEZYHLewDZbanr+dQ0W7KQ4jDusl/vYSAUHOQAHQ+hrsYSvRo07NXb/yNinWUFYtbcna32nBxSG+YDIxPNk8JPnqONTtQG5OHVMMVUW++mv6941/lw9qn65dVpzdtrmvLdmDHtaNz/VP5Umx1N777X+y4OWUAFtFQHgWYgC/kNSfSk/Z28OHlUESqptqrkKw8tePqK8n/ANHRqTySirpX2NrCVYRbi3qSMB4+v+P76JFuQPP8q18PjI8pbvEC6a5hb4Rzv1vWDZe8GHlmMSSXcfDyVuN8p5kD/C9cylg54jHWS0TV32Rd40YUld6sdt2pg0RtydhUtS5uO94pT1mY/NVpjr2uFqOpSjJ8zRmrSaCqO7ccZmxkcfJIR83ZifoFq8a5r7Ssd3u0sS17gPkH/wDMBD9VNdTAxvVv0Rr1XoK8B8R9P3ithzrb+dKZJdhCHZEWJYfeT4nQ8xGiSgD3a7efh6UsxjifKuvCSknY12epDqfWvanX2rziV8TDox/OsaPoazF2gm+ge5jmiJZmAuFGZj0BZVB+bqPcUYd9aeOy7ZK4t8ZAx/pMGyDyJePK39lgp9qQlDI5VxlZSVYdCpsR7EGqlNOTj0JNaXOtdkYrvYIpRwkjR/2lB/fRUF2Y4rvNl4U/ooU/3bMn/TRXBmssmjaTuhopJ7R5CkY8PhJzZr/itltb0C/XpTDvSkjYSYQsySZdGTRhqL2PI2vrVa/+ie9SLEYCSWVmYpP9pkXMvW9l4g8dTfQi4N6vw6Sam2amLblFwSu7CTiHDeIcDrWFRW5tDCtG5VlKspIKkWsRyrVArtHnT4w1FZxXju71ObJ3WxeII7uFgP038C/M8fa9YclHVuwUZTdoq42dkOz2zzT5yFAEeS2hJs2Ym/EDTh+M1Z1J3ZdPEcHkS4kVm71WFjmuRfzXw5Qf6hHEGnGuJiZZqrZ6XBwyUYoKKKKoNkKKxYrEpGheRlRF1LMQAPUmsOB2nDN/QyxyaA+Bw2jcDoeBoBExm3pUeUHJnVgJRnGZC1yqnXQZfhHO19bmkh8JNtCRpsdIYMOjZYoQQXc2ve4uoJ5trwsNONu73bCfGRGC8Qie2fOmZiQbix5WsNeNKGM3DliOGWINMkSuTYqoBQKEWzMLseR4eHU63qEk1G0S+lklUvU27emi/R92TuwFTKgjw8XRdWPm2pZj5sa3Z93sIRllBmHQ6D5jUfOoTb+3vscqwzrMjsoYWXOCDfQFSQSLEEDp01rXn3mjSWKFi4klCFFy62kNlv0N73BsRbWqYYOlGWd6vq9S2eOrNZYvLHotBl2PsvD4cBYo7IshlQcchZSp8dszCzN8ZJ8XGwAHjb8zq0ciOIkVGUtcKqjTS54C3/DpSvhN9VfEthoYppJhnFgAFJQE2zXPEiwNuYpnj3MxGNQHGyGFDY9zEQWAI1Vn1H5+tX1IKccr/H3NelVdOebf115WMO5GMjxGLyQuWjgUyucpGd5MyAlidR8Vv1Bx41ZNQu7e6uFwKkYePKSAGYkszWudWPmSbcNamqRioqyFSpKo7yKh7QtqfZ8eWZL3iyix/r5r2Oh5VDQ7zpLPAoWw7yHUkAXRgeWtjwtY8afu1XdhMTh+/GkkAJuOacWB9PiHoetUjHs5FK2kOpHQflXbwmEhiKakt1oW06HiLMjpLdcD7MhH4i7nzLuxJ971K1G7tj/NYPONT+0L/vqSrk1FaTXcokrNoRu2F7YFfOZB/dc/uqlr10ttfZkeJiaGZcyNxHA6agg8iDreq8xnZCuvdYpgOQkjDfVWX8qolFtmnXpSk7oqu1YZGI1BsRqCOII5+tWPL2S4n8M0B9c6/wDSazYHsgkJHf4hVXmIlLE+jNYD9k1HKyhUZ32GXsj2gZsEzG2YSsreoVNfcWPvTvUVu7u/Bgou6w6lVJzMSSxZrAZiTzsB5aVK1OnBQioo6N299z4TXLUmDfE4x0g+8aWZ+7PDNmYkMegtqfeuosRCHVkYXVgVIuRoRY6jUaUm7tdnEGCxf2iOR2AVgqOAcpbS4YW4C41HPjW9hq0aSk3vyK6kXK1iO7SdkiLZWHgVS/dPEoIFz4UZS3v++qp/ydKB/RSf7tv4V07RUqONdOOW1yM6OZ3ucv4nZkq3JikABNyY2tpx1tatGMLflXV1abbKgLZjDEW/SMa3+dr1dHiNlZxIOh3Ky7DIbNimyGxWIK9tNDJcA8P0dB5UhdrGxzh9qTELZJSJk6HP8fv3gf6da6VApD7TNxJNovA8UkcZjDq2cHUMVItYcrN86pp4lOs5vRMsyWhZGz2P4cpsuG5BzNIwtyBdtPXQ/OipjcvYBwOETDmTvCpY5suUeNi1gLnS5POitWq80211JxVkjPvHhJ5Ih9mk7uVTmViTl0BFmWxDKb2seGjcVFam5OyJcNhys7BppJHkkIta7Gw4afCq8AB5CmCio3drBxTdyJ2vu3hsSc00Ss3DNcqfmpBNamH3IwKcIAf1mZvoWIphoqSqTSsmyDo027uKv6GnhNlQRf0cMafqoFPzArcpD7UMRj4hFJhDL3YzCQQLnfMSuUlcpbLYNqOuvKq92Hvjj8TN3UeOfM3wq6qGJAuQoSEuTYHjYaG5Fqi7vVliSWiLZ2JsN8NiJrDNE8rSxsCLp3o+8jIP4MyqwtfXpTLSTsPYO0kkjklxlwCDJExMgKnivwgA8dRzA1I4u1ZlK7uzEYqOiCiiiokhT7QtizYqHKuMXC4cKxnvEJCyix4k6AWOnOkXsv3RkwobFkMrvIEhctbvI5CoGeMGwDNY687WuLGnDtcUDBK75zEmIgMqISM8bSKrLYfFo2guNbHiBTHK0bxqq2EQUMSBYBQLoB0PAgcsvmKA3sLNnRWsRcXseIPMHzB09q8Y/Ds6FVcxk/iXiKx7IJ7pS3xHMWHRixJX2JI9q3KARsR2cLI4aTEytre1h++9beC7PcKk/fkySSWsMzCw0toABb503UUFyO2XsPD4e5ghRC3xMB4j6sdT86kBX2vgoDDjsYkSNJIwVFFyT/PHypa/9wsHfUyAdclx8gb/AErT7WsdkwqJ/rJBc9AgLfnlPsaquNSCWW2U31Hle5GnlV9Ommrs73DeGUq9HPUb1eluh0Nh50lQOhDI4uDyINa52Ph+HcRW/wBmv8Kh+zrEBsDGB+Eup8jmJt8mFMtVO8W0jjV6fhVZQ6NoAK+0UVEqIrae8eFw5tNPHGb28TczwB6H1rSk372avHG4f071SfkDeq47X9j97jMy2Vu7XxdQL6EfiF+tI0UGzSsYmgxiTjRzhpInSS50IEpup8rfPjQk4NWfU6IwG92BmNosXAx/REq5v2Sb1Mq19RrVAphdj2s2zMe3mZ1v8hOB9KzYWLY8Yup2ng/1WcW/3YcfnQOMlui+aKp/BzIR/mm8UqHjbFEPYeYlRCKf9zzie7YYnEwYrUZJIQFNueYDw9LWoRGGiiigCiiigCiivhNAVX2Qb14zF4idMVOZVRLqCkaWIcC90RSferVqiezGWPA7TdJZMxnzxfdreNZO8W65ywY2bwXyAXPTWr2rL7GbWCiiisGAooooAooryZADYkX6XoD1SX2obNJwwxkKr9owbpOraKxSM3dC3HIVLG3C4p0rHiIgysrDMrAgjqCLEe9AfMLOsiK6m6uoZT1DC4+hrLShuO0uFwkcGKCII7pFeQNIyhmyqVAygqgA8LN8J4VPjFtILxEFT+JfEP2vhB/aoDcnmVFLOwVRxLEAD1JqIO8au4SCN5TzfKVjHnnI8X9kH2rZTZILBpCWYcCTcj0PIeQArfRAo0AAoDSxMkxsFjW3EszWseVlF/LnWPZ+EbM3ekEq11CjKmuobLqSwOmpPw3Fq87P2wmJz9ySQjlCxFhoB4h1FyR6g1obSabD4hJe9vh2GQxkA2Jsb3ADX8LWuSPFaw0rIJ3C8XHRz/eAb82NbFaOy8ZHKDJE2ZXCuD5MotodRpbQ61vVgBRRRQBXw19rR2rteHDrmmkVAeFzqfQcT7UtclGLk7RV2LPajhc2HiltcRy+L9WQFSfS5Wqm/wAnjLo7qCCcobSx1t8jVg70doUEsMsEcTuHUrmeyAE8GA1NwbEcNRVeojcCxK24cLAf+K26aaVmj1/CqNSFDLVjbXT0ZcPZdAUwC6WDO5A8r299QRemyq83T33gigjhljePu1C5wMyG34tNQSdbAHjTzs7aEU6CSFw6HmPyI4g+RrXqRabbPO4+jVjWnOcWk2/T7m3RRRUDQK97UdnnNDOOFijfUr+/5VXiblYiPAHElld1kjlRUOYrEykuxBAsblCRrbuz1roGeFXUq6hlOhVgCD6g6Vhk2dGVy5ABa2gtp09KwWOd0l0KHwkhZVY6EgE1J4Y0w7W3AnViYCsicgWyuPI30Preo3/0xjF44d/Yq35MajY6EasGtyE25sNJU+6jAlzLbKpN7kA+FeOh6cqh49xcbnQjDzKSwUSIjjLmNrnUMqi9yas3dTZGJXEI7RFFXNdnFrXUjQcSbkVYiDTU3NSRpYjLm0KU2l2a7SY913oniYWzy4iRlXzyPchuhW/rUxsjszxEAH/1SZD+jEZMvoB3trf2atRlB4ivioBwAFZKBV2FuxNFOs0mNxUwUHwSv4TcW+AaaU2UUUAV4l+E+le68S8D6UBzzs1MOMYpUnv/ALZZVs5uTiVzm9sgATLz42romuXcLiQu0Q19FxkjewcH/prqKliyb/thRRRQrClffvfaDZsWaTxysD3cQNi1uZP4UHNregJ0pg2hjEhiklkNkjRnY9AoJP0FU92d7KbauNm2pjBdFfLDG3w5l1A6ZYwQB1YseIoAw+zdubX+8lnOCw7fCozISOVo1IcjzdhfkK3E7DsORd8XOzm3iCIPoQT151a2bWx/nzryZACb6W8RvoOd/wA/rQFRY7craezUabA7QLogLGOTwaA/osWjYn0Xypq3a3pfELGmMKQyS+CNQwVZyBdmS5L5RovQm9ib6NZfOLCxUjUnVbW4nrfWw50i9rO5wxGHOKhBGJw65gR8bopzEXHBl1ZbagiwtfTIHmPBRhshjXLYHVRY39uNwPmKkQKRtzNtnaez45S5XERMUd00IdQDmtwKspVip01I5U8RtcA9RQHqlLb21JZ5/seEZQyn79zYmMDu2Xw2IKsGIswswDAEWqa2jtVUcRL45W1CDiAb6t+iuh152NuBtt4TD5bk2LtbMQLcOAHkKAw7OwMWFhCJZUQEkk+5Yk+5Jqqd6u0TEY6RsLsnD9+qkM8pF7hDe4BICJdQAzG51sBxO92y7Yllkg2Vhj95iCpk5eFiQqk/okqzN5IORp33V3bhwGHWCEcNXcjxu3Nm6g9OQsBwrAKU3K3Vm2oGDTYiKISE5gbooK37tQz8MzcgbW6nRqbsfni8WD2nLG1gQCGS5/WjcED2NSW7DDA7ZxGCtaLFKcRDc/iuWKr5f0v7NWNG2l/b+f560uCo8NvvtPZMqw7Wj76FjZZ0sT7MAA/6rBW561bezcfHPEksLh43F1ZeBH8eRB1BFq1trbLixULwToHjcWKn6EHkwOobiCNKqvs/xMmytqybLmctDKc0LHqRdG8sygo39ZRbzAuaqT32xRxOKlbN4VORPROPsTmP/kVce08V3UMkn6CM3yFc8YrGlYY24nnc8fF/4q+it2d/gdNZp1Xy09z2YkAAN78SpUX05hulbDRgOCMpXiNdOovzvw0rJiMH4VOYM1r/ADrBGp0DcQAFHHXly4Vsnp9zc2m47vL3n3mllyWFiRoCNB116UzdmWOEWIWIsD3yuCByePUf3c2tJ8eFCKZHe5B9rm2l+ZsPrWHZeO7iVMTGeBDi/RTqOni1HvUZq6samKo+LRlT3v8A5fk6MorxDIGUMNQQCD5HWvdaJ4QKKKKAKKK1tpn7mXW3gbXp4TQGzRVI7J7TMaijOYphb/SIY3+aeGp/C9ry/wClwrD/AGcgf6WFTcGipV4Ms+ikOHtXwR+JJ0/WQf8AdWb/AN0cFy74+iD/ALqjlZLxI9R2opCl7UsP+CCdvVVUfPMa1sL2iSzTRxJAkYeRVzNJnNmYA2VRxrORkXWguZY1R28O0Vw+GlmY2EaM37IJ+pAHvUjVS9uG3LqMDGdSplm8kTVV92F/RPOo9i+O5TeGkJOZuP3hPqUv+ZrqbdDawxWCgnvq8YzeTL4XHswNcwnD5Sw4i0nD/ZA1cXYptnwy4RtMtpE6eJVzDp0a3HVqnJGE73LUoooqBgS+2HEFNk4i34u7Q+jyoD8wSPevXZXCseycIF/FGXNje5kZmOh8zUj2gbIOK2fiYVF3KZkHV4yHUe7KB70rdiG3BNs/uL+PDMVI4eByWRutrEr/AGKAeJyGbKQ1gAbLcEkk/QZfe9V0+9chxOKjj+zK8Zkhw8Utoy7xhSWeQ6AWYZU0LWbXwm9hbUwbSAd25ikXVJFHAnkVOjqeYPQHiARR22t2VjxRwvex4nGTTD7ww5AjOc+rB/6S13JsToBfWgLnwksuRSzoulyoQsbnj4lc3PmB6V5xm2ljUmQLltrcS6j0EJvUlEoyjvLFgAC5AF/M9L+X0qM3g21h8Nh5ZXeM5FJC5lLFvwgDgSTYcKAo7YG23wOHxyJnWOZ0WNgCpspkBKEj8SlFzDUaaC912N2+1XFYSJVkySROWszMTMLnxG5Y8L6BhY9SKMDsPG4rZ5xf3uJkWZykcheVe6y2cx3Nr94CMqm9gbagCtPAYnGZYsPBhxK9znjbDrxds3wgDIq3Iu56cBpWQXzujhYe5WeLXvwJMxJZjmA1ZjqX0AN+Fgo0AqepIO5MzwQr9tmw0qqO8EB+6zWGioTZVBvwtfnTVsfBNDCkbytMyixkf4m1JubetvajBVWxB329WKZ9e6Rstxe2VIYxYejt+0etW0VPL8v8dKqLbj/5O3lTEPpDilALcAMyrG2vk6RsfJ6t5l9Plr9fzrAK87UNhzOYcXhkP2qBgQyuL5FubZPxHN9Mw5007r7VOJw8UrRPGSLmMixU3N73sbdNKlXiHDrz/h5cPWhYRc8jfQjj6fQ/KgMofyt5cPpVQ9tv3WO2ZOos4Y+V+6khZR83b51bysef8+3+NU9vfKNo7fwmFjsUwxBkI4AqwlkB9AkafrNagLE7QcRkwUmvxFV9dQbfSqOXDieXD4cE+NwGtxUX1P8AZGY+1W/2pMwigItbvefAko2W55c6qjZC5cYGIOZYp26arBJbS/W3C9bMPgPT8OTjgZOO7b9iTwxDRLfS2oPUdB53/KtW1zrqOn8a2cGtkUacNb+fD3vWKPwswbUcDy4+1XneXMwSYTvZY4uCswQ25AsQSPO1/kK18NCUDQyr95EzIQeWWwI8x0+db2AU/aYeIXvY8xGhs0g+vH5ise3cSJto4uVbiMyEX693ZL6ciQTfjUG/Ma0pyWIUVs1+y4uz7Gd7gISTcqDGf7BIH0tUht/eDD4KPvMTKsak2F7kseiqLkn0FRvZ3he72fDfTNmfXo7Ej6WPvVL767UlxEzvKbsLqo5IL6KOg+p41qyXmZ4rGZVXmo9X/ZaGF7VcJLJkijmcdcqjS9rhS97C9yTbQGnwGubYNsJAobBRPmK2dpLWYnmTqTY34ZV158KtHs33/ixEMcOIdI8SPCARkWQC2UqSbZiLXW+pBIFuEWipxkkm1a/5LCqL3pmyYPEt0hkP901KVCb6xlsDiVUEkxMLDzotyubtFlCwwaVjkw9SMURA4V8ZK2GjlqZEfZayJBUiIxXruxWLEvENRIqm9047YzDf7VP+IVoLHTDuaifaocykt3i2N9BbmR7fWs20Cl5kXBjsUsUbyObKilmPkoufyrlfa+1nxM02If4pe/06LkUBfZbD2q/e17ElNk4nLxYKvszKD/dvXOOfwn0m+saVRDc6z0ibTG4f9WX/AJafuqZ3c2o+Exccqng7EjqFWK49xce5qBd/j9Jf+UorZxMoObraW3uI6myCdjq7DTB0V11VgGB8iLivlQfZ/MX2dhmPHJb2UkD6AV9qok1ZjBVN767uYnZeMO1NnreIkmaO1wuY3a6jXuifFcfAdeHC5KKGBM3R7QsHjlULIIpj/oZSA1zxKng46FfcDhU5JsDDNMMQ0EZmGiyZRmsbj4uPAn5ml3ePsq2fiyWyNA7aloSFBPUxkFL+YAJ60ujsXdfDHtKZU4ZcjcOmkwH0oB229tXAYIZp2hjOtlyhpDzFkAzHjyHMVWk8uJ3ixCxxq0Gz4muxPUcdeBlsSAguEvc8gWfY3YzgYmzzNLiG4kMQiE+YQBj6FiKsPCYVIkWONFRFFlVQFUDoANAKA87PwSQxJFEoWONQqqOQUWFbFFFAFFFFALHaDuim0sKY7hZUOaFzwVrWsf6jDQ+x4gUjbn9oD4NvsG1leN4/CspGbw8FDEcV6SC4I421NXBUVvBu5hsamTExLIB8J4MvmrizL7GgNjBYuOVQ8TpIjWsyMGU89CNLVknkVAWdgqgaljlAGutzwtoarSfsUhVy2Gxk8JPkGP7S5D8yaxjsUVyPtGPnlA4eEA+xcvasgyb6dqC//bbN/wA4xMhyCRBnRSeaW/pH6Wuo4km1jMdlm45wEbTYjxYub4zfNkBN8mbmxPiZuZtxsCZ3dnc7CYEf5vEA5FjIxzyHyzHUDyFh5VP1gC/v3gu9wUotfKA/7PH+7mqkNoQ5GSUEmxBzX4qRlIPsflcGujiL1VW1uzqdsYe4Ea4UsHu5uACfEgj/ABW1tewIIBNXU5pJpnc4XjadOnKlUdua9hNnxtwLe/mOnsaxx7RCuxsLaW8ra6X61dT7j4Ai32ZB6Fl/Jq1z2d7PvfuD6d5J/wB1WePE31x3D21jL8e5Su0MWTlVCQxIysNDxvf1GmvlUtsDZRxEscIJu58R46cWY+gv/OlWJvN2cQSxf5oqwzKbgm7BtPhYkkgHTUcLc6kNyN0Vwa53OedwAzclHHKvO1+fO3KseMrNkZ8Yo+HKcPi2S/YwYtckDhF+GMhVHkug/dXP+M2lh5SDIuVh1uVPrbiPXpXRVLu09xsBOS0mGTMeLJeMknndCNaqhUcb6XueSqU8zUr2a5lQYPDiRsxJdLeARg2vwJbr0twrT3iwkMQzSJox0VdL8L6XvwAubjpVnz9lsC64aeaE8gSJU/ZYZv71J+8fZntF3zBoZgBZcrZDb9VtB+0aSlF7Kxcq9e7c5uV+T2+239GDYHaQ+GRI0kWVFFisqlSTzs3L3qx90N/4Mc3dhWjltcK1iGsLnKw4kDWxA096qaHsn2ix1iRfNpVt/dJqw9wOzg4KQTzSK0ig5UjvkUsCCSzatoSOAqGhGUnJ3Grae62GmuTGFY/iTwn1I4E+oqvd6Nxp4AZIfvkGpAFnHtz/AJ4VblFSU2iieHhLXZnNUePUismBeSaQRwxtIx5AXq8to7mYGZmaTDoWf4mW6Ek87qR4vPjUlsrZEOHXJBGsa88o1PqeJPqaz4hT/wCV33EPYPZ7IQGxDZP6q6t8+A+tO2y9gwYf+jjAb9I6t8+XtapOioubZfDDwhqlqRW8+x1xeGlgb8aMAehIIv7Xrk/EwvEzxSCzxmVXHmAAfyrsWq77Quy6PHuZ4ZBDORZrrmR9LeIDUNawzDkOFYTsy/dWKBkb4/ST/lrW5ChkdUQZmdnRVHMuIwB7mwpxfsX2jcjPhiNde8bmLcMl+VWB2f8AZemBkGInkE04vlsLJHcAEi+pawtc29KlnXIZbbjtsHZ4w+GhgGvdxql+pUAE+5ua+1vUVAw3cKKKKAKKKKAKKKKAKKKKAKKKKAKKKKAKKKKAKKKKAKKKKAKKKKAKKKKAKKKKAKKKKAKKKKAKKKKAKKKKAKKKKAKKKKAKKKKAKKKK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64516" name="Picture 4" descr="http://d.i.uol.com.br/diversao/2011/10/27/veja-mais-de-50-opcoes-de-roupas-tenis-e-equipamentos-para-quem-gosta-de-malhar-1319734646554_956x500.jpg"/>
          <p:cNvPicPr>
            <a:picLocks noChangeAspect="1" noChangeArrowheads="1"/>
          </p:cNvPicPr>
          <p:nvPr/>
        </p:nvPicPr>
        <p:blipFill>
          <a:blip r:embed="rId2" cstate="print"/>
          <a:srcRect/>
          <a:stretch>
            <a:fillRect/>
          </a:stretch>
        </p:blipFill>
        <p:spPr bwMode="auto">
          <a:xfrm>
            <a:off x="13549" y="2698948"/>
            <a:ext cx="6214635" cy="3250332"/>
          </a:xfrm>
          <a:prstGeom prst="rect">
            <a:avLst/>
          </a:prstGeom>
          <a:noFill/>
        </p:spPr>
      </p:pic>
      <p:pic>
        <p:nvPicPr>
          <p:cNvPr id="64518" name="Picture 6" descr="Artigos Esportivos no Butantã"/>
          <p:cNvPicPr>
            <a:picLocks noChangeAspect="1" noChangeArrowheads="1"/>
          </p:cNvPicPr>
          <p:nvPr/>
        </p:nvPicPr>
        <p:blipFill>
          <a:blip r:embed="rId3" cstate="print"/>
          <a:srcRect/>
          <a:stretch>
            <a:fillRect/>
          </a:stretch>
        </p:blipFill>
        <p:spPr bwMode="auto">
          <a:xfrm>
            <a:off x="6228184" y="2708920"/>
            <a:ext cx="2880318" cy="324036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1024"/>
          <p:cNvGraphicFramePr>
            <a:graphicFrameLocks noChangeAspect="1"/>
          </p:cNvGraphicFramePr>
          <p:nvPr/>
        </p:nvGraphicFramePr>
        <p:xfrm>
          <a:off x="1587500" y="3348038"/>
          <a:ext cx="927100" cy="2366962"/>
        </p:xfrm>
        <a:graphic>
          <a:graphicData uri="http://schemas.openxmlformats.org/presentationml/2006/ole">
            <mc:AlternateContent xmlns:mc="http://schemas.openxmlformats.org/markup-compatibility/2006">
              <mc:Choice xmlns:v="urn:schemas-microsoft-com:vml" Requires="v">
                <p:oleObj spid="_x0000_s4138" name="CorelDRAW" r:id="rId3" imgW="927360" imgH="2367360" progId="">
                  <p:embed/>
                </p:oleObj>
              </mc:Choice>
              <mc:Fallback>
                <p:oleObj name="CorelDRAW" r:id="rId3" imgW="927360" imgH="2367360" progId="">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0" y="3348038"/>
                        <a:ext cx="927100" cy="236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1025"/>
          <p:cNvGraphicFramePr>
            <a:graphicFrameLocks noChangeAspect="1"/>
          </p:cNvGraphicFramePr>
          <p:nvPr/>
        </p:nvGraphicFramePr>
        <p:xfrm>
          <a:off x="2654300" y="5143500"/>
          <a:ext cx="927100" cy="566738"/>
        </p:xfrm>
        <a:graphic>
          <a:graphicData uri="http://schemas.openxmlformats.org/presentationml/2006/ole">
            <mc:AlternateContent xmlns:mc="http://schemas.openxmlformats.org/markup-compatibility/2006">
              <mc:Choice xmlns:v="urn:schemas-microsoft-com:vml" Requires="v">
                <p:oleObj spid="_x0000_s4139" name="CorelDRAW" r:id="rId5" imgW="927360" imgH="567360" progId="">
                  <p:embed/>
                </p:oleObj>
              </mc:Choice>
              <mc:Fallback>
                <p:oleObj name="CorelDRAW" r:id="rId5" imgW="927360" imgH="567360" progId="">
                  <p:embed/>
                  <p:pic>
                    <p:nvPicPr>
                      <p:cNvPr id="0" name="Object 10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4300" y="5143500"/>
                        <a:ext cx="927100"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2" name="Text Box 4"/>
          <p:cNvSpPr txBox="1">
            <a:spLocks noChangeArrowheads="1"/>
          </p:cNvSpPr>
          <p:nvPr/>
        </p:nvSpPr>
        <p:spPr bwMode="auto">
          <a:xfrm>
            <a:off x="1828800" y="2286000"/>
            <a:ext cx="1697038" cy="641350"/>
          </a:xfrm>
          <a:prstGeom prst="rect">
            <a:avLst/>
          </a:prstGeom>
          <a:noFill/>
          <a:ln w="9525">
            <a:noFill/>
            <a:miter lim="800000"/>
            <a:headEnd/>
            <a:tailEnd/>
          </a:ln>
        </p:spPr>
        <p:txBody>
          <a:bodyPr wrap="none">
            <a:spAutoFit/>
          </a:bodyPr>
          <a:lstStyle/>
          <a:p>
            <a:pPr algn="ctr"/>
            <a:r>
              <a:rPr lang="en-US" sz="1800" b="1">
                <a:latin typeface="Verdana" pitchFamily="34" charset="0"/>
              </a:rPr>
              <a:t>Mercado</a:t>
            </a:r>
          </a:p>
          <a:p>
            <a:pPr algn="ctr"/>
            <a:r>
              <a:rPr lang="en-US" sz="1800" b="1">
                <a:latin typeface="Verdana" pitchFamily="34" charset="0"/>
              </a:rPr>
              <a:t>Profissional</a:t>
            </a:r>
            <a:endParaRPr lang="pt-BR" sz="1800" b="1">
              <a:latin typeface="Verdana" pitchFamily="34" charset="0"/>
            </a:endParaRPr>
          </a:p>
        </p:txBody>
      </p:sp>
      <p:sp>
        <p:nvSpPr>
          <p:cNvPr id="4103" name="Text Box 5"/>
          <p:cNvSpPr txBox="1">
            <a:spLocks noChangeArrowheads="1"/>
          </p:cNvSpPr>
          <p:nvPr/>
        </p:nvSpPr>
        <p:spPr bwMode="auto">
          <a:xfrm>
            <a:off x="1116013" y="1196975"/>
            <a:ext cx="7035800" cy="457200"/>
          </a:xfrm>
          <a:prstGeom prst="rect">
            <a:avLst/>
          </a:prstGeom>
          <a:noFill/>
          <a:ln w="9525">
            <a:noFill/>
            <a:miter lim="800000"/>
            <a:headEnd/>
            <a:tailEnd/>
          </a:ln>
        </p:spPr>
        <p:txBody>
          <a:bodyPr wrap="none">
            <a:spAutoFit/>
          </a:bodyPr>
          <a:lstStyle/>
          <a:p>
            <a:pPr algn="ctr"/>
            <a:r>
              <a:rPr lang="en-US" b="1">
                <a:latin typeface="Verdana" pitchFamily="34" charset="0"/>
              </a:rPr>
              <a:t>Aparelhos de Fitness • Vendas em 2002</a:t>
            </a:r>
            <a:endParaRPr lang="pt-BR" sz="1600">
              <a:latin typeface="Verdana" pitchFamily="34" charset="0"/>
            </a:endParaRPr>
          </a:p>
        </p:txBody>
      </p:sp>
      <p:sp>
        <p:nvSpPr>
          <p:cNvPr id="4104" name="Text Box 6"/>
          <p:cNvSpPr txBox="1">
            <a:spLocks noChangeArrowheads="1"/>
          </p:cNvSpPr>
          <p:nvPr/>
        </p:nvSpPr>
        <p:spPr bwMode="auto">
          <a:xfrm>
            <a:off x="5908675" y="2286000"/>
            <a:ext cx="1101725" cy="641350"/>
          </a:xfrm>
          <a:prstGeom prst="rect">
            <a:avLst/>
          </a:prstGeom>
          <a:noFill/>
          <a:ln w="9525">
            <a:noFill/>
            <a:miter lim="800000"/>
            <a:headEnd/>
            <a:tailEnd/>
          </a:ln>
        </p:spPr>
        <p:txBody>
          <a:bodyPr wrap="none">
            <a:spAutoFit/>
          </a:bodyPr>
          <a:lstStyle/>
          <a:p>
            <a:pPr algn="ctr"/>
            <a:r>
              <a:rPr lang="en-US" sz="1800" b="1">
                <a:latin typeface="Verdana" pitchFamily="34" charset="0"/>
              </a:rPr>
              <a:t>Home</a:t>
            </a:r>
          </a:p>
          <a:p>
            <a:pPr algn="ctr"/>
            <a:r>
              <a:rPr lang="en-US" sz="1800" b="1">
                <a:latin typeface="Verdana" pitchFamily="34" charset="0"/>
              </a:rPr>
              <a:t>Fitness</a:t>
            </a:r>
            <a:endParaRPr lang="pt-BR" sz="1800" b="1">
              <a:latin typeface="Verdana" pitchFamily="34" charset="0"/>
            </a:endParaRPr>
          </a:p>
        </p:txBody>
      </p:sp>
      <p:sp>
        <p:nvSpPr>
          <p:cNvPr id="4105" name="Text Box 7"/>
          <p:cNvSpPr txBox="1">
            <a:spLocks noChangeArrowheads="1"/>
          </p:cNvSpPr>
          <p:nvPr/>
        </p:nvSpPr>
        <p:spPr bwMode="auto">
          <a:xfrm>
            <a:off x="4992688" y="6324600"/>
            <a:ext cx="4075112" cy="304800"/>
          </a:xfrm>
          <a:prstGeom prst="rect">
            <a:avLst/>
          </a:prstGeom>
          <a:noFill/>
          <a:ln w="9525">
            <a:noFill/>
            <a:miter lim="800000"/>
            <a:headEnd/>
            <a:tailEnd/>
          </a:ln>
        </p:spPr>
        <p:txBody>
          <a:bodyPr wrap="none">
            <a:spAutoFit/>
          </a:bodyPr>
          <a:lstStyle/>
          <a:p>
            <a:r>
              <a:rPr lang="en-US" sz="1400">
                <a:latin typeface="Verdana" pitchFamily="34" charset="0"/>
              </a:rPr>
              <a:t>Fonte: Atlas do Esporte 2004 – GB / IHRSA</a:t>
            </a:r>
            <a:endParaRPr lang="pt-BR" sz="1400">
              <a:latin typeface="Verdana" pitchFamily="34" charset="0"/>
            </a:endParaRPr>
          </a:p>
        </p:txBody>
      </p:sp>
      <p:graphicFrame>
        <p:nvGraphicFramePr>
          <p:cNvPr id="4100" name="Object 1026"/>
          <p:cNvGraphicFramePr>
            <a:graphicFrameLocks noChangeAspect="1"/>
          </p:cNvGraphicFramePr>
          <p:nvPr/>
        </p:nvGraphicFramePr>
        <p:xfrm>
          <a:off x="6477000" y="5251450"/>
          <a:ext cx="687388" cy="420688"/>
        </p:xfrm>
        <a:graphic>
          <a:graphicData uri="http://schemas.openxmlformats.org/presentationml/2006/ole">
            <mc:AlternateContent xmlns:mc="http://schemas.openxmlformats.org/markup-compatibility/2006">
              <mc:Choice xmlns:v="urn:schemas-microsoft-com:vml" Requires="v">
                <p:oleObj spid="_x0000_s4140" name="CorelDRAW" r:id="rId7" imgW="927360" imgH="567360" progId="">
                  <p:embed/>
                </p:oleObj>
              </mc:Choice>
              <mc:Fallback>
                <p:oleObj name="CorelDRAW" r:id="rId7" imgW="927360" imgH="567360" progId="">
                  <p:embed/>
                  <p:pic>
                    <p:nvPicPr>
                      <p:cNvPr id="0" name="Object 10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5251450"/>
                        <a:ext cx="687388"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1027"/>
          <p:cNvGraphicFramePr>
            <a:graphicFrameLocks noChangeAspect="1"/>
          </p:cNvGraphicFramePr>
          <p:nvPr/>
        </p:nvGraphicFramePr>
        <p:xfrm>
          <a:off x="5648325" y="3276600"/>
          <a:ext cx="688975" cy="2428875"/>
        </p:xfrm>
        <a:graphic>
          <a:graphicData uri="http://schemas.openxmlformats.org/presentationml/2006/ole">
            <mc:AlternateContent xmlns:mc="http://schemas.openxmlformats.org/markup-compatibility/2006">
              <mc:Choice xmlns:v="urn:schemas-microsoft-com:vml" Requires="v">
                <p:oleObj spid="_x0000_s4141" name="CorelDRAW" r:id="rId8" imgW="927360" imgH="3267360" progId="">
                  <p:embed/>
                </p:oleObj>
              </mc:Choice>
              <mc:Fallback>
                <p:oleObj name="CorelDRAW" r:id="rId8" imgW="927360" imgH="3267360" progId="">
                  <p:embed/>
                  <p:pic>
                    <p:nvPicPr>
                      <p:cNvPr id="0" name="Object 10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8325" y="3276600"/>
                        <a:ext cx="68897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6" name="Text Box 10"/>
          <p:cNvSpPr txBox="1">
            <a:spLocks noChangeArrowheads="1"/>
          </p:cNvSpPr>
          <p:nvPr/>
        </p:nvSpPr>
        <p:spPr bwMode="auto">
          <a:xfrm>
            <a:off x="1371600" y="2971800"/>
            <a:ext cx="1333500" cy="304800"/>
          </a:xfrm>
          <a:prstGeom prst="rect">
            <a:avLst/>
          </a:prstGeom>
          <a:noFill/>
          <a:ln w="9525">
            <a:noFill/>
            <a:miter lim="800000"/>
            <a:headEnd/>
            <a:tailEnd/>
          </a:ln>
        </p:spPr>
        <p:txBody>
          <a:bodyPr wrap="none">
            <a:spAutoFit/>
          </a:bodyPr>
          <a:lstStyle/>
          <a:p>
            <a:r>
              <a:rPr lang="en-US" sz="1400" b="1">
                <a:latin typeface="Verdana" pitchFamily="34" charset="0"/>
              </a:rPr>
              <a:t>US$ 650 mi</a:t>
            </a:r>
            <a:endParaRPr lang="pt-BR" sz="1400" b="1">
              <a:latin typeface="Verdana" pitchFamily="34" charset="0"/>
            </a:endParaRPr>
          </a:p>
        </p:txBody>
      </p:sp>
      <p:sp>
        <p:nvSpPr>
          <p:cNvPr id="4107" name="Text Box 11"/>
          <p:cNvSpPr txBox="1">
            <a:spLocks noChangeArrowheads="1"/>
          </p:cNvSpPr>
          <p:nvPr/>
        </p:nvSpPr>
        <p:spPr bwMode="auto">
          <a:xfrm>
            <a:off x="2438400" y="4724400"/>
            <a:ext cx="1333500" cy="304800"/>
          </a:xfrm>
          <a:prstGeom prst="rect">
            <a:avLst/>
          </a:prstGeom>
          <a:noFill/>
          <a:ln w="9525">
            <a:noFill/>
            <a:miter lim="800000"/>
            <a:headEnd/>
            <a:tailEnd/>
          </a:ln>
        </p:spPr>
        <p:txBody>
          <a:bodyPr wrap="none">
            <a:spAutoFit/>
          </a:bodyPr>
          <a:lstStyle/>
          <a:p>
            <a:r>
              <a:rPr lang="en-US" sz="1400" b="1">
                <a:latin typeface="Verdana" pitchFamily="34" charset="0"/>
              </a:rPr>
              <a:t>US$ 150 mi</a:t>
            </a:r>
            <a:endParaRPr lang="pt-BR" sz="1400" b="1">
              <a:latin typeface="Verdana" pitchFamily="34" charset="0"/>
            </a:endParaRPr>
          </a:p>
        </p:txBody>
      </p:sp>
      <p:sp>
        <p:nvSpPr>
          <p:cNvPr id="4108" name="Text Box 12"/>
          <p:cNvSpPr txBox="1">
            <a:spLocks noChangeArrowheads="1"/>
          </p:cNvSpPr>
          <p:nvPr/>
        </p:nvSpPr>
        <p:spPr bwMode="auto">
          <a:xfrm>
            <a:off x="1752600" y="5715000"/>
            <a:ext cx="588963" cy="304800"/>
          </a:xfrm>
          <a:prstGeom prst="rect">
            <a:avLst/>
          </a:prstGeom>
          <a:noFill/>
          <a:ln w="9525">
            <a:noFill/>
            <a:miter lim="800000"/>
            <a:headEnd/>
            <a:tailEnd/>
          </a:ln>
        </p:spPr>
        <p:txBody>
          <a:bodyPr wrap="none">
            <a:spAutoFit/>
          </a:bodyPr>
          <a:lstStyle/>
          <a:p>
            <a:r>
              <a:rPr lang="en-US" sz="1400" b="1">
                <a:latin typeface="Verdana" pitchFamily="34" charset="0"/>
              </a:rPr>
              <a:t>EUA</a:t>
            </a:r>
            <a:endParaRPr lang="pt-BR" sz="1400" b="1">
              <a:latin typeface="Verdana" pitchFamily="34" charset="0"/>
            </a:endParaRPr>
          </a:p>
        </p:txBody>
      </p:sp>
      <p:sp>
        <p:nvSpPr>
          <p:cNvPr id="4109" name="Text Box 13"/>
          <p:cNvSpPr txBox="1">
            <a:spLocks noChangeArrowheads="1"/>
          </p:cNvSpPr>
          <p:nvPr/>
        </p:nvSpPr>
        <p:spPr bwMode="auto">
          <a:xfrm>
            <a:off x="2743200" y="5715000"/>
            <a:ext cx="752475" cy="304800"/>
          </a:xfrm>
          <a:prstGeom prst="rect">
            <a:avLst/>
          </a:prstGeom>
          <a:noFill/>
          <a:ln w="9525">
            <a:noFill/>
            <a:miter lim="800000"/>
            <a:headEnd/>
            <a:tailEnd/>
          </a:ln>
        </p:spPr>
        <p:txBody>
          <a:bodyPr wrap="none">
            <a:spAutoFit/>
          </a:bodyPr>
          <a:lstStyle/>
          <a:p>
            <a:r>
              <a:rPr lang="en-US" sz="1400" b="1">
                <a:latin typeface="Verdana" pitchFamily="34" charset="0"/>
              </a:rPr>
              <a:t>Brasil</a:t>
            </a:r>
            <a:endParaRPr lang="pt-BR" sz="1400" b="1">
              <a:latin typeface="Verdana" pitchFamily="34" charset="0"/>
            </a:endParaRPr>
          </a:p>
        </p:txBody>
      </p:sp>
      <p:sp>
        <p:nvSpPr>
          <p:cNvPr id="4110" name="Text Box 14"/>
          <p:cNvSpPr txBox="1">
            <a:spLocks noChangeArrowheads="1"/>
          </p:cNvSpPr>
          <p:nvPr/>
        </p:nvSpPr>
        <p:spPr bwMode="auto">
          <a:xfrm>
            <a:off x="5715000" y="5715000"/>
            <a:ext cx="588963" cy="304800"/>
          </a:xfrm>
          <a:prstGeom prst="rect">
            <a:avLst/>
          </a:prstGeom>
          <a:noFill/>
          <a:ln w="9525">
            <a:noFill/>
            <a:miter lim="800000"/>
            <a:headEnd/>
            <a:tailEnd/>
          </a:ln>
        </p:spPr>
        <p:txBody>
          <a:bodyPr wrap="none">
            <a:spAutoFit/>
          </a:bodyPr>
          <a:lstStyle/>
          <a:p>
            <a:r>
              <a:rPr lang="en-US" sz="1400" b="1">
                <a:latin typeface="Verdana" pitchFamily="34" charset="0"/>
              </a:rPr>
              <a:t>EUA</a:t>
            </a:r>
            <a:endParaRPr lang="pt-BR" sz="1400" b="1">
              <a:latin typeface="Verdana" pitchFamily="34" charset="0"/>
            </a:endParaRPr>
          </a:p>
        </p:txBody>
      </p:sp>
      <p:sp>
        <p:nvSpPr>
          <p:cNvPr id="4111" name="Text Box 15"/>
          <p:cNvSpPr txBox="1">
            <a:spLocks noChangeArrowheads="1"/>
          </p:cNvSpPr>
          <p:nvPr/>
        </p:nvSpPr>
        <p:spPr bwMode="auto">
          <a:xfrm>
            <a:off x="6486525" y="5715000"/>
            <a:ext cx="752475" cy="304800"/>
          </a:xfrm>
          <a:prstGeom prst="rect">
            <a:avLst/>
          </a:prstGeom>
          <a:noFill/>
          <a:ln w="9525">
            <a:noFill/>
            <a:miter lim="800000"/>
            <a:headEnd/>
            <a:tailEnd/>
          </a:ln>
        </p:spPr>
        <p:txBody>
          <a:bodyPr wrap="none">
            <a:spAutoFit/>
          </a:bodyPr>
          <a:lstStyle/>
          <a:p>
            <a:r>
              <a:rPr lang="en-US" sz="1400" b="1">
                <a:latin typeface="Verdana" pitchFamily="34" charset="0"/>
              </a:rPr>
              <a:t>Brasil</a:t>
            </a:r>
            <a:endParaRPr lang="pt-BR" sz="1400" b="1">
              <a:latin typeface="Verdana" pitchFamily="34" charset="0"/>
            </a:endParaRPr>
          </a:p>
        </p:txBody>
      </p:sp>
      <p:sp>
        <p:nvSpPr>
          <p:cNvPr id="4112" name="Text Box 16"/>
          <p:cNvSpPr txBox="1">
            <a:spLocks noChangeArrowheads="1"/>
          </p:cNvSpPr>
          <p:nvPr/>
        </p:nvSpPr>
        <p:spPr bwMode="auto">
          <a:xfrm>
            <a:off x="5334000" y="2971800"/>
            <a:ext cx="1270000" cy="304800"/>
          </a:xfrm>
          <a:prstGeom prst="rect">
            <a:avLst/>
          </a:prstGeom>
          <a:noFill/>
          <a:ln w="9525">
            <a:noFill/>
            <a:miter lim="800000"/>
            <a:headEnd/>
            <a:tailEnd/>
          </a:ln>
        </p:spPr>
        <p:txBody>
          <a:bodyPr wrap="none">
            <a:spAutoFit/>
          </a:bodyPr>
          <a:lstStyle/>
          <a:p>
            <a:r>
              <a:rPr lang="en-US" sz="1400" b="1">
                <a:latin typeface="Verdana" pitchFamily="34" charset="0"/>
              </a:rPr>
              <a:t>US$ 4,5 mi</a:t>
            </a:r>
            <a:endParaRPr lang="pt-BR" sz="1400" b="1">
              <a:latin typeface="Verdana" pitchFamily="34" charset="0"/>
            </a:endParaRPr>
          </a:p>
        </p:txBody>
      </p:sp>
      <p:sp>
        <p:nvSpPr>
          <p:cNvPr id="4113" name="Text Box 17"/>
          <p:cNvSpPr txBox="1">
            <a:spLocks noChangeArrowheads="1"/>
          </p:cNvSpPr>
          <p:nvPr/>
        </p:nvSpPr>
        <p:spPr bwMode="auto">
          <a:xfrm>
            <a:off x="6273800" y="4800600"/>
            <a:ext cx="1397000" cy="304800"/>
          </a:xfrm>
          <a:prstGeom prst="rect">
            <a:avLst/>
          </a:prstGeom>
          <a:noFill/>
          <a:ln w="9525">
            <a:noFill/>
            <a:miter lim="800000"/>
            <a:headEnd/>
            <a:tailEnd/>
          </a:ln>
        </p:spPr>
        <p:txBody>
          <a:bodyPr wrap="none">
            <a:spAutoFit/>
          </a:bodyPr>
          <a:lstStyle/>
          <a:p>
            <a:r>
              <a:rPr lang="en-US" sz="1400" b="1">
                <a:latin typeface="Verdana" pitchFamily="34" charset="0"/>
              </a:rPr>
              <a:t>US$ 0,75 mi</a:t>
            </a:r>
            <a:endParaRPr lang="pt-BR" sz="1400" b="1">
              <a:latin typeface="Verdana" pitchFamily="34" charset="0"/>
            </a:endParaRPr>
          </a:p>
        </p:txBody>
      </p:sp>
      <p:grpSp>
        <p:nvGrpSpPr>
          <p:cNvPr id="4114" name="Grupo 17"/>
          <p:cNvGrpSpPr>
            <a:grpSpLocks/>
          </p:cNvGrpSpPr>
          <p:nvPr/>
        </p:nvGrpSpPr>
        <p:grpSpPr bwMode="auto">
          <a:xfrm>
            <a:off x="0" y="0"/>
            <a:ext cx="9144000" cy="260350"/>
            <a:chOff x="0" y="0"/>
            <a:chExt cx="9144000" cy="260648"/>
          </a:xfrm>
        </p:grpSpPr>
        <p:sp>
          <p:nvSpPr>
            <p:cNvPr id="4116"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4117"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up 2"/>
          <p:cNvGrpSpPr>
            <a:grpSpLocks/>
          </p:cNvGrpSpPr>
          <p:nvPr/>
        </p:nvGrpSpPr>
        <p:grpSpPr bwMode="auto">
          <a:xfrm>
            <a:off x="990600" y="3124200"/>
            <a:ext cx="7167563" cy="2195513"/>
            <a:chOff x="864" y="1776"/>
            <a:chExt cx="4515" cy="1383"/>
          </a:xfrm>
        </p:grpSpPr>
        <p:graphicFrame>
          <p:nvGraphicFramePr>
            <p:cNvPr id="5122" name="Object 0"/>
            <p:cNvGraphicFramePr>
              <a:graphicFrameLocks noChangeAspect="1"/>
            </p:cNvGraphicFramePr>
            <p:nvPr/>
          </p:nvGraphicFramePr>
          <p:xfrm>
            <a:off x="1104" y="2256"/>
            <a:ext cx="4079" cy="524"/>
          </p:xfrm>
          <a:graphic>
            <a:graphicData uri="http://schemas.openxmlformats.org/presentationml/2006/ole">
              <mc:AlternateContent xmlns:mc="http://schemas.openxmlformats.org/markup-compatibility/2006">
                <mc:Choice xmlns:v="urn:schemas-microsoft-com:vml" Requires="v">
                  <p:oleObj spid="_x0000_s5132" name="CorelDRAW" r:id="rId3" imgW="3197160" imgH="410760" progId="">
                    <p:embed/>
                  </p:oleObj>
                </mc:Choice>
                <mc:Fallback>
                  <p:oleObj name="CorelDRAW" r:id="rId3" imgW="3197160" imgH="410760" progId="">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 y="2256"/>
                          <a:ext cx="4079" cy="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0" name="Text Box 4"/>
            <p:cNvSpPr txBox="1">
              <a:spLocks noChangeArrowheads="1"/>
            </p:cNvSpPr>
            <p:nvPr/>
          </p:nvSpPr>
          <p:spPr bwMode="auto">
            <a:xfrm>
              <a:off x="960" y="2928"/>
              <a:ext cx="524" cy="231"/>
            </a:xfrm>
            <a:prstGeom prst="rect">
              <a:avLst/>
            </a:prstGeom>
            <a:noFill/>
            <a:ln w="9525">
              <a:noFill/>
              <a:miter lim="800000"/>
              <a:headEnd/>
              <a:tailEnd/>
            </a:ln>
          </p:spPr>
          <p:txBody>
            <a:bodyPr wrap="none">
              <a:spAutoFit/>
            </a:bodyPr>
            <a:lstStyle/>
            <a:p>
              <a:r>
                <a:rPr lang="en-US" sz="1800" b="1">
                  <a:latin typeface="Verdana" pitchFamily="34" charset="0"/>
                </a:rPr>
                <a:t>1998</a:t>
              </a:r>
              <a:endParaRPr lang="pt-BR" sz="1800" b="1">
                <a:latin typeface="Verdana" pitchFamily="34" charset="0"/>
              </a:endParaRPr>
            </a:p>
          </p:txBody>
        </p:sp>
        <p:sp>
          <p:nvSpPr>
            <p:cNvPr id="5131" name="Text Box 5"/>
            <p:cNvSpPr txBox="1">
              <a:spLocks noChangeArrowheads="1"/>
            </p:cNvSpPr>
            <p:nvPr/>
          </p:nvSpPr>
          <p:spPr bwMode="auto">
            <a:xfrm>
              <a:off x="1968" y="2928"/>
              <a:ext cx="524" cy="231"/>
            </a:xfrm>
            <a:prstGeom prst="rect">
              <a:avLst/>
            </a:prstGeom>
            <a:noFill/>
            <a:ln w="9525">
              <a:noFill/>
              <a:miter lim="800000"/>
              <a:headEnd/>
              <a:tailEnd/>
            </a:ln>
          </p:spPr>
          <p:txBody>
            <a:bodyPr wrap="none">
              <a:spAutoFit/>
            </a:bodyPr>
            <a:lstStyle/>
            <a:p>
              <a:r>
                <a:rPr lang="en-US" sz="1800" b="1">
                  <a:latin typeface="Verdana" pitchFamily="34" charset="0"/>
                </a:rPr>
                <a:t>1999</a:t>
              </a:r>
              <a:endParaRPr lang="pt-BR" sz="1800" b="1">
                <a:latin typeface="Verdana" pitchFamily="34" charset="0"/>
              </a:endParaRPr>
            </a:p>
          </p:txBody>
        </p:sp>
        <p:sp>
          <p:nvSpPr>
            <p:cNvPr id="5132" name="Text Box 6"/>
            <p:cNvSpPr txBox="1">
              <a:spLocks noChangeArrowheads="1"/>
            </p:cNvSpPr>
            <p:nvPr/>
          </p:nvSpPr>
          <p:spPr bwMode="auto">
            <a:xfrm>
              <a:off x="2928" y="2928"/>
              <a:ext cx="524" cy="231"/>
            </a:xfrm>
            <a:prstGeom prst="rect">
              <a:avLst/>
            </a:prstGeom>
            <a:noFill/>
            <a:ln w="9525">
              <a:noFill/>
              <a:miter lim="800000"/>
              <a:headEnd/>
              <a:tailEnd/>
            </a:ln>
          </p:spPr>
          <p:txBody>
            <a:bodyPr wrap="none">
              <a:spAutoFit/>
            </a:bodyPr>
            <a:lstStyle/>
            <a:p>
              <a:r>
                <a:rPr lang="en-US" sz="1800" b="1">
                  <a:latin typeface="Verdana" pitchFamily="34" charset="0"/>
                </a:rPr>
                <a:t>2000</a:t>
              </a:r>
              <a:endParaRPr lang="pt-BR" sz="1800" b="1">
                <a:latin typeface="Verdana" pitchFamily="34" charset="0"/>
              </a:endParaRPr>
            </a:p>
          </p:txBody>
        </p:sp>
        <p:sp>
          <p:nvSpPr>
            <p:cNvPr id="5133" name="Text Box 7"/>
            <p:cNvSpPr txBox="1">
              <a:spLocks noChangeArrowheads="1"/>
            </p:cNvSpPr>
            <p:nvPr/>
          </p:nvSpPr>
          <p:spPr bwMode="auto">
            <a:xfrm>
              <a:off x="3888" y="2928"/>
              <a:ext cx="524" cy="231"/>
            </a:xfrm>
            <a:prstGeom prst="rect">
              <a:avLst/>
            </a:prstGeom>
            <a:noFill/>
            <a:ln w="9525">
              <a:noFill/>
              <a:miter lim="800000"/>
              <a:headEnd/>
              <a:tailEnd/>
            </a:ln>
          </p:spPr>
          <p:txBody>
            <a:bodyPr wrap="none">
              <a:spAutoFit/>
            </a:bodyPr>
            <a:lstStyle/>
            <a:p>
              <a:r>
                <a:rPr lang="en-US" sz="1800" b="1">
                  <a:latin typeface="Verdana" pitchFamily="34" charset="0"/>
                </a:rPr>
                <a:t>2001</a:t>
              </a:r>
              <a:endParaRPr lang="pt-BR" sz="1800" b="1">
                <a:latin typeface="Verdana" pitchFamily="34" charset="0"/>
              </a:endParaRPr>
            </a:p>
          </p:txBody>
        </p:sp>
        <p:sp>
          <p:nvSpPr>
            <p:cNvPr id="5134" name="Text Box 8"/>
            <p:cNvSpPr txBox="1">
              <a:spLocks noChangeArrowheads="1"/>
            </p:cNvSpPr>
            <p:nvPr/>
          </p:nvSpPr>
          <p:spPr bwMode="auto">
            <a:xfrm>
              <a:off x="4800" y="2889"/>
              <a:ext cx="524" cy="231"/>
            </a:xfrm>
            <a:prstGeom prst="rect">
              <a:avLst/>
            </a:prstGeom>
            <a:noFill/>
            <a:ln w="9525">
              <a:noFill/>
              <a:miter lim="800000"/>
              <a:headEnd/>
              <a:tailEnd/>
            </a:ln>
          </p:spPr>
          <p:txBody>
            <a:bodyPr wrap="none">
              <a:spAutoFit/>
            </a:bodyPr>
            <a:lstStyle/>
            <a:p>
              <a:r>
                <a:rPr lang="en-US" sz="1800" b="1">
                  <a:latin typeface="Verdana" pitchFamily="34" charset="0"/>
                </a:rPr>
                <a:t>2002</a:t>
              </a:r>
              <a:endParaRPr lang="pt-BR" sz="1800" b="1">
                <a:latin typeface="Verdana" pitchFamily="34" charset="0"/>
              </a:endParaRPr>
            </a:p>
          </p:txBody>
        </p:sp>
        <p:sp>
          <p:nvSpPr>
            <p:cNvPr id="5135" name="Text Box 9"/>
            <p:cNvSpPr txBox="1">
              <a:spLocks noChangeArrowheads="1"/>
            </p:cNvSpPr>
            <p:nvPr/>
          </p:nvSpPr>
          <p:spPr bwMode="auto">
            <a:xfrm>
              <a:off x="864" y="2064"/>
              <a:ext cx="675" cy="404"/>
            </a:xfrm>
            <a:prstGeom prst="rect">
              <a:avLst/>
            </a:prstGeom>
            <a:noFill/>
            <a:ln w="9525">
              <a:noFill/>
              <a:miter lim="800000"/>
              <a:headEnd/>
              <a:tailEnd/>
            </a:ln>
          </p:spPr>
          <p:txBody>
            <a:bodyPr wrap="none">
              <a:spAutoFit/>
            </a:bodyPr>
            <a:lstStyle/>
            <a:p>
              <a:pPr algn="ctr"/>
              <a:r>
                <a:rPr lang="en-US" sz="1800">
                  <a:latin typeface="Verdana" pitchFamily="34" charset="0"/>
                </a:rPr>
                <a:t>3,9</a:t>
              </a:r>
            </a:p>
            <a:p>
              <a:pPr algn="ctr"/>
              <a:r>
                <a:rPr lang="en-US" sz="1800">
                  <a:latin typeface="Verdana" pitchFamily="34" charset="0"/>
                </a:rPr>
                <a:t>milhões</a:t>
              </a:r>
              <a:endParaRPr lang="pt-BR" sz="1800">
                <a:latin typeface="Verdana" pitchFamily="34" charset="0"/>
              </a:endParaRPr>
            </a:p>
          </p:txBody>
        </p:sp>
        <p:sp>
          <p:nvSpPr>
            <p:cNvPr id="5136" name="Text Box 10"/>
            <p:cNvSpPr txBox="1">
              <a:spLocks noChangeArrowheads="1"/>
            </p:cNvSpPr>
            <p:nvPr/>
          </p:nvSpPr>
          <p:spPr bwMode="auto">
            <a:xfrm>
              <a:off x="1872" y="1968"/>
              <a:ext cx="675" cy="404"/>
            </a:xfrm>
            <a:prstGeom prst="rect">
              <a:avLst/>
            </a:prstGeom>
            <a:noFill/>
            <a:ln w="9525">
              <a:noFill/>
              <a:miter lim="800000"/>
              <a:headEnd/>
              <a:tailEnd/>
            </a:ln>
          </p:spPr>
          <p:txBody>
            <a:bodyPr wrap="none">
              <a:spAutoFit/>
            </a:bodyPr>
            <a:lstStyle/>
            <a:p>
              <a:pPr algn="ctr"/>
              <a:r>
                <a:rPr lang="en-US" sz="1800">
                  <a:latin typeface="Verdana" pitchFamily="34" charset="0"/>
                </a:rPr>
                <a:t>4,3</a:t>
              </a:r>
            </a:p>
            <a:p>
              <a:pPr algn="ctr"/>
              <a:r>
                <a:rPr lang="en-US" sz="1800">
                  <a:latin typeface="Verdana" pitchFamily="34" charset="0"/>
                </a:rPr>
                <a:t>milhões</a:t>
              </a:r>
              <a:endParaRPr lang="pt-BR" sz="1800">
                <a:latin typeface="Verdana" pitchFamily="34" charset="0"/>
              </a:endParaRPr>
            </a:p>
          </p:txBody>
        </p:sp>
        <p:sp>
          <p:nvSpPr>
            <p:cNvPr id="5137" name="Text Box 11"/>
            <p:cNvSpPr txBox="1">
              <a:spLocks noChangeArrowheads="1"/>
            </p:cNvSpPr>
            <p:nvPr/>
          </p:nvSpPr>
          <p:spPr bwMode="auto">
            <a:xfrm>
              <a:off x="2880" y="1824"/>
              <a:ext cx="675" cy="404"/>
            </a:xfrm>
            <a:prstGeom prst="rect">
              <a:avLst/>
            </a:prstGeom>
            <a:noFill/>
            <a:ln w="9525">
              <a:noFill/>
              <a:miter lim="800000"/>
              <a:headEnd/>
              <a:tailEnd/>
            </a:ln>
          </p:spPr>
          <p:txBody>
            <a:bodyPr wrap="none">
              <a:spAutoFit/>
            </a:bodyPr>
            <a:lstStyle/>
            <a:p>
              <a:pPr algn="ctr"/>
              <a:r>
                <a:rPr lang="en-US" sz="1800">
                  <a:latin typeface="Verdana" pitchFamily="34" charset="0"/>
                </a:rPr>
                <a:t>4,6</a:t>
              </a:r>
            </a:p>
            <a:p>
              <a:pPr algn="ctr"/>
              <a:r>
                <a:rPr lang="en-US" sz="1800">
                  <a:latin typeface="Verdana" pitchFamily="34" charset="0"/>
                </a:rPr>
                <a:t>milhões</a:t>
              </a:r>
              <a:endParaRPr lang="pt-BR" sz="1800">
                <a:latin typeface="Verdana" pitchFamily="34" charset="0"/>
              </a:endParaRPr>
            </a:p>
          </p:txBody>
        </p:sp>
        <p:sp>
          <p:nvSpPr>
            <p:cNvPr id="5138" name="Text Box 12"/>
            <p:cNvSpPr txBox="1">
              <a:spLocks noChangeArrowheads="1"/>
            </p:cNvSpPr>
            <p:nvPr/>
          </p:nvSpPr>
          <p:spPr bwMode="auto">
            <a:xfrm>
              <a:off x="3792" y="1776"/>
              <a:ext cx="675" cy="404"/>
            </a:xfrm>
            <a:prstGeom prst="rect">
              <a:avLst/>
            </a:prstGeom>
            <a:noFill/>
            <a:ln w="9525">
              <a:noFill/>
              <a:miter lim="800000"/>
              <a:headEnd/>
              <a:tailEnd/>
            </a:ln>
          </p:spPr>
          <p:txBody>
            <a:bodyPr wrap="none">
              <a:spAutoFit/>
            </a:bodyPr>
            <a:lstStyle/>
            <a:p>
              <a:pPr algn="ctr"/>
              <a:r>
                <a:rPr lang="en-US" sz="1800">
                  <a:latin typeface="Verdana" pitchFamily="34" charset="0"/>
                </a:rPr>
                <a:t>4,8</a:t>
              </a:r>
            </a:p>
            <a:p>
              <a:pPr algn="ctr"/>
              <a:r>
                <a:rPr lang="en-US" sz="1800">
                  <a:latin typeface="Verdana" pitchFamily="34" charset="0"/>
                </a:rPr>
                <a:t>milhões</a:t>
              </a:r>
              <a:endParaRPr lang="pt-BR" sz="1800">
                <a:latin typeface="Verdana" pitchFamily="34" charset="0"/>
              </a:endParaRPr>
            </a:p>
          </p:txBody>
        </p:sp>
        <p:sp>
          <p:nvSpPr>
            <p:cNvPr id="5139" name="Text Box 13"/>
            <p:cNvSpPr txBox="1">
              <a:spLocks noChangeArrowheads="1"/>
            </p:cNvSpPr>
            <p:nvPr/>
          </p:nvSpPr>
          <p:spPr bwMode="auto">
            <a:xfrm>
              <a:off x="4704" y="1776"/>
              <a:ext cx="675" cy="404"/>
            </a:xfrm>
            <a:prstGeom prst="rect">
              <a:avLst/>
            </a:prstGeom>
            <a:noFill/>
            <a:ln w="9525">
              <a:noFill/>
              <a:miter lim="800000"/>
              <a:headEnd/>
              <a:tailEnd/>
            </a:ln>
          </p:spPr>
          <p:txBody>
            <a:bodyPr wrap="none">
              <a:spAutoFit/>
            </a:bodyPr>
            <a:lstStyle/>
            <a:p>
              <a:pPr algn="ctr"/>
              <a:r>
                <a:rPr lang="en-US" sz="1800">
                  <a:latin typeface="Verdana" pitchFamily="34" charset="0"/>
                </a:rPr>
                <a:t>4,8</a:t>
              </a:r>
            </a:p>
            <a:p>
              <a:pPr algn="ctr"/>
              <a:r>
                <a:rPr lang="en-US" sz="1800">
                  <a:latin typeface="Verdana" pitchFamily="34" charset="0"/>
                </a:rPr>
                <a:t>milhões</a:t>
              </a:r>
              <a:endParaRPr lang="pt-BR" sz="1800">
                <a:latin typeface="Verdana" pitchFamily="34" charset="0"/>
              </a:endParaRPr>
            </a:p>
          </p:txBody>
        </p:sp>
      </p:grpSp>
      <p:sp>
        <p:nvSpPr>
          <p:cNvPr id="5124" name="Text Box 14"/>
          <p:cNvSpPr txBox="1">
            <a:spLocks noChangeArrowheads="1"/>
          </p:cNvSpPr>
          <p:nvPr/>
        </p:nvSpPr>
        <p:spPr bwMode="auto">
          <a:xfrm>
            <a:off x="7162800" y="6324600"/>
            <a:ext cx="1876425" cy="304800"/>
          </a:xfrm>
          <a:prstGeom prst="rect">
            <a:avLst/>
          </a:prstGeom>
          <a:noFill/>
          <a:ln w="9525">
            <a:noFill/>
            <a:miter lim="800000"/>
            <a:headEnd/>
            <a:tailEnd/>
          </a:ln>
        </p:spPr>
        <p:txBody>
          <a:bodyPr wrap="none">
            <a:spAutoFit/>
          </a:bodyPr>
          <a:lstStyle/>
          <a:p>
            <a:r>
              <a:rPr lang="en-US" sz="1400">
                <a:latin typeface="Verdana" pitchFamily="34" charset="0"/>
              </a:rPr>
              <a:t>Fonte: ABRACICLO</a:t>
            </a:r>
            <a:endParaRPr lang="pt-BR" sz="1400">
              <a:latin typeface="Verdana" pitchFamily="34" charset="0"/>
            </a:endParaRPr>
          </a:p>
        </p:txBody>
      </p:sp>
      <p:sp>
        <p:nvSpPr>
          <p:cNvPr id="5125" name="Text Box 15"/>
          <p:cNvSpPr txBox="1">
            <a:spLocks noChangeArrowheads="1"/>
          </p:cNvSpPr>
          <p:nvPr/>
        </p:nvSpPr>
        <p:spPr bwMode="auto">
          <a:xfrm>
            <a:off x="381000" y="1905000"/>
            <a:ext cx="3033713" cy="915988"/>
          </a:xfrm>
          <a:prstGeom prst="rect">
            <a:avLst/>
          </a:prstGeom>
          <a:noFill/>
          <a:ln w="9525">
            <a:noFill/>
            <a:miter lim="800000"/>
            <a:headEnd/>
            <a:tailEnd/>
          </a:ln>
        </p:spPr>
        <p:txBody>
          <a:bodyPr wrap="none">
            <a:spAutoFit/>
          </a:bodyPr>
          <a:lstStyle/>
          <a:p>
            <a:r>
              <a:rPr lang="en-US" sz="1800">
                <a:latin typeface="Verdana" pitchFamily="34" charset="0"/>
              </a:rPr>
              <a:t>Nos últimos 4 anos, o nº</a:t>
            </a:r>
          </a:p>
          <a:p>
            <a:r>
              <a:rPr lang="en-US" sz="1800">
                <a:latin typeface="Verdana" pitchFamily="34" charset="0"/>
              </a:rPr>
              <a:t>de bicicletas no Brasil</a:t>
            </a:r>
          </a:p>
          <a:p>
            <a:r>
              <a:rPr lang="en-US" sz="1800" b="1">
                <a:latin typeface="Verdana" pitchFamily="34" charset="0"/>
              </a:rPr>
              <a:t>aumentou 23 %</a:t>
            </a:r>
            <a:r>
              <a:rPr lang="en-US" sz="1800">
                <a:latin typeface="Verdana" pitchFamily="34" charset="0"/>
              </a:rPr>
              <a:t>.</a:t>
            </a:r>
            <a:endParaRPr lang="pt-BR" sz="1800">
              <a:latin typeface="Verdana" pitchFamily="34" charset="0"/>
            </a:endParaRPr>
          </a:p>
        </p:txBody>
      </p:sp>
      <p:sp>
        <p:nvSpPr>
          <p:cNvPr id="5126" name="Text Box 16"/>
          <p:cNvSpPr txBox="1">
            <a:spLocks noChangeArrowheads="1"/>
          </p:cNvSpPr>
          <p:nvPr/>
        </p:nvSpPr>
        <p:spPr bwMode="auto">
          <a:xfrm>
            <a:off x="990600" y="838200"/>
            <a:ext cx="7572375" cy="457200"/>
          </a:xfrm>
          <a:prstGeom prst="rect">
            <a:avLst/>
          </a:prstGeom>
          <a:noFill/>
          <a:ln w="9525">
            <a:noFill/>
            <a:miter lim="800000"/>
            <a:headEnd/>
            <a:tailEnd/>
          </a:ln>
        </p:spPr>
        <p:txBody>
          <a:bodyPr wrap="none">
            <a:spAutoFit/>
          </a:bodyPr>
          <a:lstStyle/>
          <a:p>
            <a:pPr algn="ctr"/>
            <a:r>
              <a:rPr lang="en-US" b="1">
                <a:latin typeface="Verdana" pitchFamily="34" charset="0"/>
              </a:rPr>
              <a:t>Bicicletas no Brasil • Expansão do Mercado</a:t>
            </a:r>
          </a:p>
        </p:txBody>
      </p:sp>
      <p:grpSp>
        <p:nvGrpSpPr>
          <p:cNvPr id="5127" name="Grupo 16"/>
          <p:cNvGrpSpPr>
            <a:grpSpLocks/>
          </p:cNvGrpSpPr>
          <p:nvPr/>
        </p:nvGrpSpPr>
        <p:grpSpPr bwMode="auto">
          <a:xfrm>
            <a:off x="0" y="0"/>
            <a:ext cx="9144000" cy="260350"/>
            <a:chOff x="0" y="0"/>
            <a:chExt cx="9144000" cy="260648"/>
          </a:xfrm>
        </p:grpSpPr>
        <p:sp>
          <p:nvSpPr>
            <p:cNvPr id="5128"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5129"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encrypted-tbn3.gstatic.com/images?q=tbn:ANd9GcQ0x3VLOg64pNcWKfXfy0hanRgv_GHrkiSHseRnQF8xz6qhLGRcUg"/>
          <p:cNvPicPr>
            <a:picLocks noChangeAspect="1" noChangeArrowheads="1"/>
          </p:cNvPicPr>
          <p:nvPr/>
        </p:nvPicPr>
        <p:blipFill>
          <a:blip r:embed="rId2" cstate="print"/>
          <a:srcRect/>
          <a:stretch>
            <a:fillRect/>
          </a:stretch>
        </p:blipFill>
        <p:spPr bwMode="auto">
          <a:xfrm>
            <a:off x="899592" y="1412776"/>
            <a:ext cx="6768752" cy="4968552"/>
          </a:xfrm>
          <a:prstGeom prst="rect">
            <a:avLst/>
          </a:prstGeom>
          <a:noFill/>
        </p:spPr>
      </p:pic>
      <p:sp>
        <p:nvSpPr>
          <p:cNvPr id="2" name="Retângulo 1"/>
          <p:cNvSpPr/>
          <p:nvPr/>
        </p:nvSpPr>
        <p:spPr>
          <a:xfrm>
            <a:off x="2051720" y="4797152"/>
            <a:ext cx="4572000" cy="1446550"/>
          </a:xfrm>
          <a:prstGeom prst="rect">
            <a:avLst/>
          </a:prstGeom>
        </p:spPr>
        <p:txBody>
          <a:bodyPr>
            <a:spAutoFit/>
          </a:bodyPr>
          <a:lstStyle/>
          <a:p>
            <a:pPr algn="ctr"/>
            <a:r>
              <a:rPr lang="pt-BR" sz="4400" dirty="0" smtClean="0">
                <a:solidFill>
                  <a:srgbClr val="FF0000"/>
                </a:solidFill>
                <a:latin typeface="Aharoni" pitchFamily="2" charset="-79"/>
                <a:cs typeface="Aharoni" pitchFamily="2" charset="-79"/>
              </a:rPr>
              <a:t>SETOR PRIVADO</a:t>
            </a:r>
            <a:br>
              <a:rPr lang="pt-BR" sz="4400" dirty="0" smtClean="0">
                <a:solidFill>
                  <a:srgbClr val="FF0000"/>
                </a:solidFill>
                <a:latin typeface="Aharoni" pitchFamily="2" charset="-79"/>
                <a:cs typeface="Aharoni" pitchFamily="2" charset="-79"/>
              </a:rPr>
            </a:br>
            <a:r>
              <a:rPr lang="pt-BR" sz="4400" dirty="0" smtClean="0">
                <a:solidFill>
                  <a:srgbClr val="FF0000"/>
                </a:solidFill>
                <a:latin typeface="Aharoni" pitchFamily="2" charset="-79"/>
                <a:cs typeface="Aharoni" pitchFamily="2" charset="-79"/>
              </a:rPr>
              <a:t>ACADEMIAS</a:t>
            </a:r>
            <a:endParaRPr lang="pt-BR" sz="4400" dirty="0">
              <a:solidFill>
                <a:srgbClr val="FF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0"/>
          <p:cNvGraphicFramePr>
            <a:graphicFrameLocks noChangeAspect="1"/>
          </p:cNvGraphicFramePr>
          <p:nvPr/>
        </p:nvGraphicFramePr>
        <p:xfrm>
          <a:off x="609600" y="1447800"/>
          <a:ext cx="7848600" cy="3725863"/>
        </p:xfrm>
        <a:graphic>
          <a:graphicData uri="http://schemas.openxmlformats.org/presentationml/2006/ole">
            <mc:AlternateContent xmlns:mc="http://schemas.openxmlformats.org/markup-compatibility/2006">
              <mc:Choice xmlns:v="urn:schemas-microsoft-com:vml" Requires="v">
                <p:oleObj spid="_x0000_s6156" name="Gráfico" r:id="rId3" imgW="4660560" imgH="2217240" progId="Excel.Sheet.8">
                  <p:embed/>
                </p:oleObj>
              </mc:Choice>
              <mc:Fallback>
                <p:oleObj name="Gráfico" r:id="rId3" imgW="4660560" imgH="2217240" progId="Excel.Sheet.8">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47800"/>
                        <a:ext cx="7848600" cy="372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Text Box 3"/>
          <p:cNvSpPr txBox="1">
            <a:spLocks noChangeArrowheads="1"/>
          </p:cNvSpPr>
          <p:nvPr/>
        </p:nvSpPr>
        <p:spPr bwMode="auto">
          <a:xfrm>
            <a:off x="1447800" y="762000"/>
            <a:ext cx="6249988" cy="457200"/>
          </a:xfrm>
          <a:prstGeom prst="rect">
            <a:avLst/>
          </a:prstGeom>
          <a:noFill/>
          <a:ln w="9525">
            <a:noFill/>
            <a:miter lim="800000"/>
            <a:headEnd/>
            <a:tailEnd/>
          </a:ln>
        </p:spPr>
        <p:txBody>
          <a:bodyPr wrap="none">
            <a:spAutoFit/>
          </a:bodyPr>
          <a:lstStyle/>
          <a:p>
            <a:pPr algn="ctr"/>
            <a:r>
              <a:rPr lang="en-US" b="1">
                <a:latin typeface="Verdana" pitchFamily="34" charset="0"/>
              </a:rPr>
              <a:t>Bicicletas • Mercado Nacional 2001</a:t>
            </a:r>
            <a:endParaRPr lang="pt-BR" sz="1800">
              <a:latin typeface="Verdana" pitchFamily="34" charset="0"/>
            </a:endParaRPr>
          </a:p>
        </p:txBody>
      </p:sp>
      <p:sp>
        <p:nvSpPr>
          <p:cNvPr id="6148" name="Text Box 4"/>
          <p:cNvSpPr txBox="1">
            <a:spLocks noChangeArrowheads="1"/>
          </p:cNvSpPr>
          <p:nvPr/>
        </p:nvSpPr>
        <p:spPr bwMode="auto">
          <a:xfrm>
            <a:off x="7162800" y="6324600"/>
            <a:ext cx="1876425" cy="304800"/>
          </a:xfrm>
          <a:prstGeom prst="rect">
            <a:avLst/>
          </a:prstGeom>
          <a:noFill/>
          <a:ln w="9525">
            <a:noFill/>
            <a:miter lim="800000"/>
            <a:headEnd/>
            <a:tailEnd/>
          </a:ln>
        </p:spPr>
        <p:txBody>
          <a:bodyPr wrap="none">
            <a:spAutoFit/>
          </a:bodyPr>
          <a:lstStyle/>
          <a:p>
            <a:r>
              <a:rPr lang="en-US" sz="1400">
                <a:latin typeface="Verdana" pitchFamily="34" charset="0"/>
              </a:rPr>
              <a:t>Fonte: ABRACICLO</a:t>
            </a:r>
            <a:endParaRPr lang="pt-BR" sz="1400">
              <a:latin typeface="Verdana" pitchFamily="34" charset="0"/>
            </a:endParaRPr>
          </a:p>
        </p:txBody>
      </p:sp>
      <p:sp>
        <p:nvSpPr>
          <p:cNvPr id="6149" name="Text Box 5"/>
          <p:cNvSpPr txBox="1">
            <a:spLocks noChangeArrowheads="1"/>
          </p:cNvSpPr>
          <p:nvPr/>
        </p:nvSpPr>
        <p:spPr bwMode="auto">
          <a:xfrm>
            <a:off x="304800" y="5867400"/>
            <a:ext cx="6726238" cy="336550"/>
          </a:xfrm>
          <a:prstGeom prst="rect">
            <a:avLst/>
          </a:prstGeom>
          <a:noFill/>
          <a:ln w="9525">
            <a:noFill/>
            <a:miter lim="800000"/>
            <a:headEnd/>
            <a:tailEnd/>
          </a:ln>
        </p:spPr>
        <p:txBody>
          <a:bodyPr wrap="none">
            <a:spAutoFit/>
          </a:bodyPr>
          <a:lstStyle/>
          <a:p>
            <a:r>
              <a:rPr lang="en-US" sz="1600">
                <a:latin typeface="Verdana" pitchFamily="34" charset="0"/>
              </a:rPr>
              <a:t>Nº Bicicletas em 2001 = 40 milhões (10% - Esporte &amp; Turismo)</a:t>
            </a:r>
            <a:endParaRPr lang="pt-BR" sz="1600">
              <a:latin typeface="Verdana" pitchFamily="34" charset="0"/>
            </a:endParaRPr>
          </a:p>
        </p:txBody>
      </p:sp>
      <p:grpSp>
        <p:nvGrpSpPr>
          <p:cNvPr id="6150" name="Grupo 5"/>
          <p:cNvGrpSpPr>
            <a:grpSpLocks/>
          </p:cNvGrpSpPr>
          <p:nvPr/>
        </p:nvGrpSpPr>
        <p:grpSpPr bwMode="auto">
          <a:xfrm>
            <a:off x="0" y="0"/>
            <a:ext cx="9144000" cy="260350"/>
            <a:chOff x="0" y="0"/>
            <a:chExt cx="9144000" cy="260648"/>
          </a:xfrm>
        </p:grpSpPr>
        <p:sp>
          <p:nvSpPr>
            <p:cNvPr id="6151"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6152"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Group 2"/>
          <p:cNvGrpSpPr>
            <a:grpSpLocks/>
          </p:cNvGrpSpPr>
          <p:nvPr/>
        </p:nvGrpSpPr>
        <p:grpSpPr bwMode="auto">
          <a:xfrm>
            <a:off x="2743200" y="3048000"/>
            <a:ext cx="6107113" cy="2335213"/>
            <a:chOff x="768" y="1689"/>
            <a:chExt cx="4284" cy="1765"/>
          </a:xfrm>
        </p:grpSpPr>
        <p:graphicFrame>
          <p:nvGraphicFramePr>
            <p:cNvPr id="7170" name="Object 1024"/>
            <p:cNvGraphicFramePr>
              <a:graphicFrameLocks noChangeAspect="1"/>
            </p:cNvGraphicFramePr>
            <p:nvPr/>
          </p:nvGraphicFramePr>
          <p:xfrm>
            <a:off x="912" y="2073"/>
            <a:ext cx="3927" cy="766"/>
          </p:xfrm>
          <a:graphic>
            <a:graphicData uri="http://schemas.openxmlformats.org/presentationml/2006/ole">
              <mc:AlternateContent xmlns:mc="http://schemas.openxmlformats.org/markup-compatibility/2006">
                <mc:Choice xmlns:v="urn:schemas-microsoft-com:vml" Requires="v">
                  <p:oleObj spid="_x0000_s7180" name="CorelDRAW" r:id="rId3" imgW="3019320" imgH="589680" progId="">
                    <p:embed/>
                  </p:oleObj>
                </mc:Choice>
                <mc:Fallback>
                  <p:oleObj name="CorelDRAW" r:id="rId3" imgW="3019320" imgH="589680" progId="">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2073"/>
                          <a:ext cx="3927" cy="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0" name="Text Box 4"/>
            <p:cNvSpPr txBox="1">
              <a:spLocks noChangeArrowheads="1"/>
            </p:cNvSpPr>
            <p:nvPr/>
          </p:nvSpPr>
          <p:spPr bwMode="auto">
            <a:xfrm>
              <a:off x="768" y="3177"/>
              <a:ext cx="584" cy="277"/>
            </a:xfrm>
            <a:prstGeom prst="rect">
              <a:avLst/>
            </a:prstGeom>
            <a:noFill/>
            <a:ln w="9525">
              <a:noFill/>
              <a:miter lim="800000"/>
              <a:headEnd/>
              <a:tailEnd/>
            </a:ln>
          </p:spPr>
          <p:txBody>
            <a:bodyPr wrap="none">
              <a:spAutoFit/>
            </a:bodyPr>
            <a:lstStyle/>
            <a:p>
              <a:r>
                <a:rPr lang="en-US" sz="1800" b="1">
                  <a:latin typeface="Verdana" pitchFamily="34" charset="0"/>
                </a:rPr>
                <a:t>1998</a:t>
              </a:r>
              <a:endParaRPr lang="pt-BR" sz="1800" b="1">
                <a:latin typeface="Verdana" pitchFamily="34" charset="0"/>
              </a:endParaRPr>
            </a:p>
          </p:txBody>
        </p:sp>
        <p:sp>
          <p:nvSpPr>
            <p:cNvPr id="7181" name="Text Box 5"/>
            <p:cNvSpPr txBox="1">
              <a:spLocks noChangeArrowheads="1"/>
            </p:cNvSpPr>
            <p:nvPr/>
          </p:nvSpPr>
          <p:spPr bwMode="auto">
            <a:xfrm>
              <a:off x="1541" y="3177"/>
              <a:ext cx="583" cy="277"/>
            </a:xfrm>
            <a:prstGeom prst="rect">
              <a:avLst/>
            </a:prstGeom>
            <a:noFill/>
            <a:ln w="9525">
              <a:noFill/>
              <a:miter lim="800000"/>
              <a:headEnd/>
              <a:tailEnd/>
            </a:ln>
          </p:spPr>
          <p:txBody>
            <a:bodyPr wrap="none">
              <a:spAutoFit/>
            </a:bodyPr>
            <a:lstStyle/>
            <a:p>
              <a:r>
                <a:rPr lang="en-US" sz="1800" b="1">
                  <a:latin typeface="Verdana" pitchFamily="34" charset="0"/>
                </a:rPr>
                <a:t>1999</a:t>
              </a:r>
              <a:endParaRPr lang="pt-BR" sz="1800" b="1">
                <a:latin typeface="Verdana" pitchFamily="34" charset="0"/>
              </a:endParaRPr>
            </a:p>
          </p:txBody>
        </p:sp>
        <p:sp>
          <p:nvSpPr>
            <p:cNvPr id="7182" name="Text Box 6"/>
            <p:cNvSpPr txBox="1">
              <a:spLocks noChangeArrowheads="1"/>
            </p:cNvSpPr>
            <p:nvPr/>
          </p:nvSpPr>
          <p:spPr bwMode="auto">
            <a:xfrm>
              <a:off x="2260" y="3177"/>
              <a:ext cx="584" cy="277"/>
            </a:xfrm>
            <a:prstGeom prst="rect">
              <a:avLst/>
            </a:prstGeom>
            <a:noFill/>
            <a:ln w="9525">
              <a:noFill/>
              <a:miter lim="800000"/>
              <a:headEnd/>
              <a:tailEnd/>
            </a:ln>
          </p:spPr>
          <p:txBody>
            <a:bodyPr wrap="none">
              <a:spAutoFit/>
            </a:bodyPr>
            <a:lstStyle/>
            <a:p>
              <a:r>
                <a:rPr lang="en-US" sz="1800" b="1">
                  <a:latin typeface="Verdana" pitchFamily="34" charset="0"/>
                </a:rPr>
                <a:t>2000</a:t>
              </a:r>
              <a:endParaRPr lang="pt-BR" sz="1800" b="1">
                <a:latin typeface="Verdana" pitchFamily="34" charset="0"/>
              </a:endParaRPr>
            </a:p>
          </p:txBody>
        </p:sp>
        <p:sp>
          <p:nvSpPr>
            <p:cNvPr id="7183" name="Text Box 7"/>
            <p:cNvSpPr txBox="1">
              <a:spLocks noChangeArrowheads="1"/>
            </p:cNvSpPr>
            <p:nvPr/>
          </p:nvSpPr>
          <p:spPr bwMode="auto">
            <a:xfrm>
              <a:off x="3027" y="3177"/>
              <a:ext cx="584" cy="277"/>
            </a:xfrm>
            <a:prstGeom prst="rect">
              <a:avLst/>
            </a:prstGeom>
            <a:noFill/>
            <a:ln w="9525">
              <a:noFill/>
              <a:miter lim="800000"/>
              <a:headEnd/>
              <a:tailEnd/>
            </a:ln>
          </p:spPr>
          <p:txBody>
            <a:bodyPr wrap="none">
              <a:spAutoFit/>
            </a:bodyPr>
            <a:lstStyle/>
            <a:p>
              <a:r>
                <a:rPr lang="en-US" sz="1800" b="1">
                  <a:latin typeface="Verdana" pitchFamily="34" charset="0"/>
                </a:rPr>
                <a:t>2001</a:t>
              </a:r>
              <a:endParaRPr lang="pt-BR" sz="1800" b="1">
                <a:latin typeface="Verdana" pitchFamily="34" charset="0"/>
              </a:endParaRPr>
            </a:p>
          </p:txBody>
        </p:sp>
        <p:sp>
          <p:nvSpPr>
            <p:cNvPr id="7184" name="Text Box 8"/>
            <p:cNvSpPr txBox="1">
              <a:spLocks noChangeArrowheads="1"/>
            </p:cNvSpPr>
            <p:nvPr/>
          </p:nvSpPr>
          <p:spPr bwMode="auto">
            <a:xfrm>
              <a:off x="3793" y="3177"/>
              <a:ext cx="583" cy="277"/>
            </a:xfrm>
            <a:prstGeom prst="rect">
              <a:avLst/>
            </a:prstGeom>
            <a:noFill/>
            <a:ln w="9525">
              <a:noFill/>
              <a:miter lim="800000"/>
              <a:headEnd/>
              <a:tailEnd/>
            </a:ln>
          </p:spPr>
          <p:txBody>
            <a:bodyPr wrap="none">
              <a:spAutoFit/>
            </a:bodyPr>
            <a:lstStyle/>
            <a:p>
              <a:r>
                <a:rPr lang="en-US" sz="1800" b="1">
                  <a:latin typeface="Verdana" pitchFamily="34" charset="0"/>
                </a:rPr>
                <a:t>2002</a:t>
              </a:r>
              <a:endParaRPr lang="pt-BR" sz="1800" b="1">
                <a:latin typeface="Verdana" pitchFamily="34" charset="0"/>
              </a:endParaRPr>
            </a:p>
          </p:txBody>
        </p:sp>
        <p:sp>
          <p:nvSpPr>
            <p:cNvPr id="7185" name="Text Box 9"/>
            <p:cNvSpPr txBox="1">
              <a:spLocks noChangeArrowheads="1"/>
            </p:cNvSpPr>
            <p:nvPr/>
          </p:nvSpPr>
          <p:spPr bwMode="auto">
            <a:xfrm>
              <a:off x="4468" y="3177"/>
              <a:ext cx="584" cy="277"/>
            </a:xfrm>
            <a:prstGeom prst="rect">
              <a:avLst/>
            </a:prstGeom>
            <a:noFill/>
            <a:ln w="9525">
              <a:noFill/>
              <a:miter lim="800000"/>
              <a:headEnd/>
              <a:tailEnd/>
            </a:ln>
          </p:spPr>
          <p:txBody>
            <a:bodyPr wrap="none">
              <a:spAutoFit/>
            </a:bodyPr>
            <a:lstStyle/>
            <a:p>
              <a:r>
                <a:rPr lang="en-US" sz="1800" b="1">
                  <a:latin typeface="Verdana" pitchFamily="34" charset="0"/>
                </a:rPr>
                <a:t>2003</a:t>
              </a:r>
              <a:endParaRPr lang="pt-BR" sz="1800" b="1">
                <a:latin typeface="Verdana" pitchFamily="34" charset="0"/>
              </a:endParaRPr>
            </a:p>
          </p:txBody>
        </p:sp>
        <p:sp>
          <p:nvSpPr>
            <p:cNvPr id="7186" name="Text Box 10"/>
            <p:cNvSpPr txBox="1">
              <a:spLocks noChangeArrowheads="1"/>
            </p:cNvSpPr>
            <p:nvPr/>
          </p:nvSpPr>
          <p:spPr bwMode="auto">
            <a:xfrm>
              <a:off x="816" y="2265"/>
              <a:ext cx="436" cy="277"/>
            </a:xfrm>
            <a:prstGeom prst="rect">
              <a:avLst/>
            </a:prstGeom>
            <a:noFill/>
            <a:ln w="9525">
              <a:noFill/>
              <a:miter lim="800000"/>
              <a:headEnd/>
              <a:tailEnd/>
            </a:ln>
          </p:spPr>
          <p:txBody>
            <a:bodyPr wrap="none">
              <a:spAutoFit/>
            </a:bodyPr>
            <a:lstStyle/>
            <a:p>
              <a:r>
                <a:rPr lang="en-US" sz="1800">
                  <a:latin typeface="Verdana" pitchFamily="34" charset="0"/>
                </a:rPr>
                <a:t>100</a:t>
              </a:r>
              <a:endParaRPr lang="pt-BR" sz="1800">
                <a:latin typeface="Verdana" pitchFamily="34" charset="0"/>
              </a:endParaRPr>
            </a:p>
          </p:txBody>
        </p:sp>
        <p:sp>
          <p:nvSpPr>
            <p:cNvPr id="7187" name="Text Box 11"/>
            <p:cNvSpPr txBox="1">
              <a:spLocks noChangeArrowheads="1"/>
            </p:cNvSpPr>
            <p:nvPr/>
          </p:nvSpPr>
          <p:spPr bwMode="auto">
            <a:xfrm>
              <a:off x="1584" y="2073"/>
              <a:ext cx="437" cy="277"/>
            </a:xfrm>
            <a:prstGeom prst="rect">
              <a:avLst/>
            </a:prstGeom>
            <a:noFill/>
            <a:ln w="9525">
              <a:noFill/>
              <a:miter lim="800000"/>
              <a:headEnd/>
              <a:tailEnd/>
            </a:ln>
          </p:spPr>
          <p:txBody>
            <a:bodyPr wrap="none">
              <a:spAutoFit/>
            </a:bodyPr>
            <a:lstStyle/>
            <a:p>
              <a:r>
                <a:rPr lang="en-US" sz="1800">
                  <a:latin typeface="Verdana" pitchFamily="34" charset="0"/>
                </a:rPr>
                <a:t>107</a:t>
              </a:r>
              <a:endParaRPr lang="pt-BR" sz="1800">
                <a:latin typeface="Verdana" pitchFamily="34" charset="0"/>
              </a:endParaRPr>
            </a:p>
          </p:txBody>
        </p:sp>
        <p:sp>
          <p:nvSpPr>
            <p:cNvPr id="7188" name="Text Box 12"/>
            <p:cNvSpPr txBox="1">
              <a:spLocks noChangeArrowheads="1"/>
            </p:cNvSpPr>
            <p:nvPr/>
          </p:nvSpPr>
          <p:spPr bwMode="auto">
            <a:xfrm>
              <a:off x="2296" y="1985"/>
              <a:ext cx="436" cy="278"/>
            </a:xfrm>
            <a:prstGeom prst="rect">
              <a:avLst/>
            </a:prstGeom>
            <a:noFill/>
            <a:ln w="9525">
              <a:noFill/>
              <a:miter lim="800000"/>
              <a:headEnd/>
              <a:tailEnd/>
            </a:ln>
          </p:spPr>
          <p:txBody>
            <a:bodyPr wrap="none">
              <a:spAutoFit/>
            </a:bodyPr>
            <a:lstStyle/>
            <a:p>
              <a:r>
                <a:rPr lang="en-US" sz="1800">
                  <a:latin typeface="Verdana" pitchFamily="34" charset="0"/>
                </a:rPr>
                <a:t>114</a:t>
              </a:r>
              <a:endParaRPr lang="pt-BR" sz="1800">
                <a:latin typeface="Verdana" pitchFamily="34" charset="0"/>
              </a:endParaRPr>
            </a:p>
          </p:txBody>
        </p:sp>
        <p:sp>
          <p:nvSpPr>
            <p:cNvPr id="7189" name="Text Box 13"/>
            <p:cNvSpPr txBox="1">
              <a:spLocks noChangeArrowheads="1"/>
            </p:cNvSpPr>
            <p:nvPr/>
          </p:nvSpPr>
          <p:spPr bwMode="auto">
            <a:xfrm>
              <a:off x="3024" y="1881"/>
              <a:ext cx="437" cy="277"/>
            </a:xfrm>
            <a:prstGeom prst="rect">
              <a:avLst/>
            </a:prstGeom>
            <a:noFill/>
            <a:ln w="9525">
              <a:noFill/>
              <a:miter lim="800000"/>
              <a:headEnd/>
              <a:tailEnd/>
            </a:ln>
          </p:spPr>
          <p:txBody>
            <a:bodyPr wrap="none">
              <a:spAutoFit/>
            </a:bodyPr>
            <a:lstStyle/>
            <a:p>
              <a:r>
                <a:rPr lang="en-US" sz="1800">
                  <a:latin typeface="Verdana" pitchFamily="34" charset="0"/>
                </a:rPr>
                <a:t>123</a:t>
              </a:r>
              <a:endParaRPr lang="pt-BR" sz="1800">
                <a:latin typeface="Verdana" pitchFamily="34" charset="0"/>
              </a:endParaRPr>
            </a:p>
          </p:txBody>
        </p:sp>
        <p:sp>
          <p:nvSpPr>
            <p:cNvPr id="7190" name="Text Box 14"/>
            <p:cNvSpPr txBox="1">
              <a:spLocks noChangeArrowheads="1"/>
            </p:cNvSpPr>
            <p:nvPr/>
          </p:nvSpPr>
          <p:spPr bwMode="auto">
            <a:xfrm>
              <a:off x="3743" y="1785"/>
              <a:ext cx="437" cy="277"/>
            </a:xfrm>
            <a:prstGeom prst="rect">
              <a:avLst/>
            </a:prstGeom>
            <a:noFill/>
            <a:ln w="9525">
              <a:noFill/>
              <a:miter lim="800000"/>
              <a:headEnd/>
              <a:tailEnd/>
            </a:ln>
          </p:spPr>
          <p:txBody>
            <a:bodyPr wrap="none">
              <a:spAutoFit/>
            </a:bodyPr>
            <a:lstStyle/>
            <a:p>
              <a:r>
                <a:rPr lang="en-US" sz="1800">
                  <a:latin typeface="Verdana" pitchFamily="34" charset="0"/>
                </a:rPr>
                <a:t>128</a:t>
              </a:r>
              <a:endParaRPr lang="pt-BR" sz="1800">
                <a:latin typeface="Verdana" pitchFamily="34" charset="0"/>
              </a:endParaRPr>
            </a:p>
          </p:txBody>
        </p:sp>
        <p:sp>
          <p:nvSpPr>
            <p:cNvPr id="7191" name="Text Box 15"/>
            <p:cNvSpPr txBox="1">
              <a:spLocks noChangeArrowheads="1"/>
            </p:cNvSpPr>
            <p:nvPr/>
          </p:nvSpPr>
          <p:spPr bwMode="auto">
            <a:xfrm>
              <a:off x="4512" y="1689"/>
              <a:ext cx="436" cy="277"/>
            </a:xfrm>
            <a:prstGeom prst="rect">
              <a:avLst/>
            </a:prstGeom>
            <a:noFill/>
            <a:ln w="9525">
              <a:noFill/>
              <a:miter lim="800000"/>
              <a:headEnd/>
              <a:tailEnd/>
            </a:ln>
          </p:spPr>
          <p:txBody>
            <a:bodyPr wrap="none">
              <a:spAutoFit/>
            </a:bodyPr>
            <a:lstStyle/>
            <a:p>
              <a:r>
                <a:rPr lang="en-US" sz="1800">
                  <a:latin typeface="Verdana" pitchFamily="34" charset="0"/>
                </a:rPr>
                <a:t>132</a:t>
              </a:r>
              <a:endParaRPr lang="pt-BR" sz="1800">
                <a:latin typeface="Verdana" pitchFamily="34" charset="0"/>
              </a:endParaRPr>
            </a:p>
          </p:txBody>
        </p:sp>
      </p:grpSp>
      <p:sp>
        <p:nvSpPr>
          <p:cNvPr id="7172" name="Text Box 16"/>
          <p:cNvSpPr txBox="1">
            <a:spLocks noChangeArrowheads="1"/>
          </p:cNvSpPr>
          <p:nvPr/>
        </p:nvSpPr>
        <p:spPr bwMode="auto">
          <a:xfrm>
            <a:off x="304800" y="2209800"/>
            <a:ext cx="2851150" cy="1190625"/>
          </a:xfrm>
          <a:prstGeom prst="rect">
            <a:avLst/>
          </a:prstGeom>
          <a:noFill/>
          <a:ln w="9525">
            <a:noFill/>
            <a:miter lim="800000"/>
            <a:headEnd/>
            <a:tailEnd/>
          </a:ln>
        </p:spPr>
        <p:txBody>
          <a:bodyPr wrap="none">
            <a:spAutoFit/>
          </a:bodyPr>
          <a:lstStyle/>
          <a:p>
            <a:r>
              <a:rPr lang="en-US" sz="1800">
                <a:latin typeface="Verdana" pitchFamily="34" charset="0"/>
              </a:rPr>
              <a:t>Nos últimos 5 anos, a</a:t>
            </a:r>
          </a:p>
          <a:p>
            <a:r>
              <a:rPr lang="en-US" sz="1800">
                <a:latin typeface="Verdana" pitchFamily="34" charset="0"/>
              </a:rPr>
              <a:t>Quantidade de piscinas</a:t>
            </a:r>
          </a:p>
          <a:p>
            <a:r>
              <a:rPr lang="en-US" sz="1800">
                <a:latin typeface="Verdana" pitchFamily="34" charset="0"/>
              </a:rPr>
              <a:t>Receativas no Brasil</a:t>
            </a:r>
          </a:p>
          <a:p>
            <a:r>
              <a:rPr lang="en-US" sz="1800" b="1">
                <a:latin typeface="Verdana" pitchFamily="34" charset="0"/>
              </a:rPr>
              <a:t>aumentou 32 %</a:t>
            </a:r>
            <a:r>
              <a:rPr lang="en-US" sz="1800">
                <a:latin typeface="Verdana" pitchFamily="34" charset="0"/>
              </a:rPr>
              <a:t>.</a:t>
            </a:r>
            <a:endParaRPr lang="pt-BR" sz="1800">
              <a:latin typeface="Verdana" pitchFamily="34" charset="0"/>
            </a:endParaRPr>
          </a:p>
        </p:txBody>
      </p:sp>
      <p:sp>
        <p:nvSpPr>
          <p:cNvPr id="7173" name="Text Box 17"/>
          <p:cNvSpPr txBox="1">
            <a:spLocks noChangeArrowheads="1"/>
          </p:cNvSpPr>
          <p:nvPr/>
        </p:nvSpPr>
        <p:spPr bwMode="auto">
          <a:xfrm>
            <a:off x="3059113" y="1196975"/>
            <a:ext cx="5300662" cy="1036638"/>
          </a:xfrm>
          <a:prstGeom prst="rect">
            <a:avLst/>
          </a:prstGeom>
          <a:noFill/>
          <a:ln w="9525">
            <a:noFill/>
            <a:miter lim="800000"/>
            <a:headEnd/>
            <a:tailEnd/>
          </a:ln>
        </p:spPr>
        <p:txBody>
          <a:bodyPr wrap="none">
            <a:spAutoFit/>
          </a:bodyPr>
          <a:lstStyle/>
          <a:p>
            <a:pPr algn="ctr"/>
            <a:r>
              <a:rPr lang="en-US" b="1">
                <a:latin typeface="Verdana" pitchFamily="34" charset="0"/>
              </a:rPr>
              <a:t>Piscinas Recreativas no Brasil</a:t>
            </a:r>
          </a:p>
          <a:p>
            <a:pPr algn="ctr"/>
            <a:r>
              <a:rPr lang="en-US" sz="2000" b="1">
                <a:latin typeface="Verdana" pitchFamily="34" charset="0"/>
              </a:rPr>
              <a:t>• Expansão do Mercado •</a:t>
            </a:r>
          </a:p>
          <a:p>
            <a:pPr algn="ctr"/>
            <a:r>
              <a:rPr lang="en-US" sz="1800">
                <a:latin typeface="Verdana" pitchFamily="34" charset="0"/>
              </a:rPr>
              <a:t>(base 1998 = 100)</a:t>
            </a:r>
            <a:endParaRPr lang="pt-BR" sz="1800">
              <a:latin typeface="Verdana" pitchFamily="34" charset="0"/>
            </a:endParaRPr>
          </a:p>
        </p:txBody>
      </p:sp>
      <p:sp>
        <p:nvSpPr>
          <p:cNvPr id="7174" name="Text Box 18"/>
          <p:cNvSpPr txBox="1">
            <a:spLocks noChangeArrowheads="1"/>
          </p:cNvSpPr>
          <p:nvPr/>
        </p:nvSpPr>
        <p:spPr bwMode="auto">
          <a:xfrm>
            <a:off x="7648575" y="6324600"/>
            <a:ext cx="1419225" cy="304800"/>
          </a:xfrm>
          <a:prstGeom prst="rect">
            <a:avLst/>
          </a:prstGeom>
          <a:noFill/>
          <a:ln w="9525">
            <a:noFill/>
            <a:miter lim="800000"/>
            <a:headEnd/>
            <a:tailEnd/>
          </a:ln>
        </p:spPr>
        <p:txBody>
          <a:bodyPr wrap="none">
            <a:spAutoFit/>
          </a:bodyPr>
          <a:lstStyle/>
          <a:p>
            <a:r>
              <a:rPr lang="en-US" sz="1400">
                <a:latin typeface="Verdana" pitchFamily="34" charset="0"/>
              </a:rPr>
              <a:t>Fonte: ANAPP</a:t>
            </a:r>
            <a:endParaRPr lang="pt-BR" sz="1400">
              <a:latin typeface="Verdana" pitchFamily="34" charset="0"/>
            </a:endParaRPr>
          </a:p>
        </p:txBody>
      </p:sp>
      <p:sp>
        <p:nvSpPr>
          <p:cNvPr id="7175" name="Text Box 19"/>
          <p:cNvSpPr txBox="1">
            <a:spLocks noChangeArrowheads="1"/>
          </p:cNvSpPr>
          <p:nvPr/>
        </p:nvSpPr>
        <p:spPr bwMode="auto">
          <a:xfrm>
            <a:off x="228600" y="5715000"/>
            <a:ext cx="4262438" cy="366713"/>
          </a:xfrm>
          <a:prstGeom prst="rect">
            <a:avLst/>
          </a:prstGeom>
          <a:noFill/>
          <a:ln w="9525">
            <a:noFill/>
            <a:miter lim="800000"/>
            <a:headEnd/>
            <a:tailEnd/>
          </a:ln>
        </p:spPr>
        <p:txBody>
          <a:bodyPr wrap="none">
            <a:spAutoFit/>
          </a:bodyPr>
          <a:lstStyle/>
          <a:p>
            <a:r>
              <a:rPr lang="en-US" sz="1800">
                <a:latin typeface="Verdana" pitchFamily="34" charset="0"/>
              </a:rPr>
              <a:t>Nº Piscinas em 2003 = 1,3 milhões</a:t>
            </a:r>
            <a:endParaRPr lang="pt-BR" sz="1800">
              <a:latin typeface="Verdana" pitchFamily="34" charset="0"/>
            </a:endParaRPr>
          </a:p>
        </p:txBody>
      </p:sp>
      <p:grpSp>
        <p:nvGrpSpPr>
          <p:cNvPr id="7176" name="Grupo 19"/>
          <p:cNvGrpSpPr>
            <a:grpSpLocks/>
          </p:cNvGrpSpPr>
          <p:nvPr/>
        </p:nvGrpSpPr>
        <p:grpSpPr bwMode="auto">
          <a:xfrm>
            <a:off x="0" y="0"/>
            <a:ext cx="9144000" cy="260350"/>
            <a:chOff x="0" y="0"/>
            <a:chExt cx="9144000" cy="260648"/>
          </a:xfrm>
        </p:grpSpPr>
        <p:sp>
          <p:nvSpPr>
            <p:cNvPr id="7178"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7179"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 Box 2"/>
          <p:cNvSpPr txBox="1">
            <a:spLocks noChangeArrowheads="1"/>
          </p:cNvSpPr>
          <p:nvPr/>
        </p:nvSpPr>
        <p:spPr bwMode="auto">
          <a:xfrm>
            <a:off x="990600" y="762000"/>
            <a:ext cx="7516813" cy="457200"/>
          </a:xfrm>
          <a:prstGeom prst="rect">
            <a:avLst/>
          </a:prstGeom>
          <a:noFill/>
          <a:ln w="9525">
            <a:noFill/>
            <a:miter lim="800000"/>
            <a:headEnd/>
            <a:tailEnd/>
          </a:ln>
        </p:spPr>
        <p:txBody>
          <a:bodyPr wrap="none">
            <a:spAutoFit/>
          </a:bodyPr>
          <a:lstStyle/>
          <a:p>
            <a:pPr algn="ctr"/>
            <a:r>
              <a:rPr lang="en-US" b="1">
                <a:latin typeface="Verdana" pitchFamily="34" charset="0"/>
              </a:rPr>
              <a:t>Piscinas • Comparação Internacional 2003</a:t>
            </a:r>
            <a:endParaRPr lang="pt-BR" sz="1800">
              <a:latin typeface="Verdana" pitchFamily="34" charset="0"/>
            </a:endParaRPr>
          </a:p>
        </p:txBody>
      </p:sp>
      <p:graphicFrame>
        <p:nvGraphicFramePr>
          <p:cNvPr id="8194" name="Object 2048"/>
          <p:cNvGraphicFramePr>
            <a:graphicFrameLocks noChangeAspect="1"/>
          </p:cNvGraphicFramePr>
          <p:nvPr/>
        </p:nvGraphicFramePr>
        <p:xfrm>
          <a:off x="2105025" y="2971800"/>
          <a:ext cx="927100" cy="2763838"/>
        </p:xfrm>
        <a:graphic>
          <a:graphicData uri="http://schemas.openxmlformats.org/presentationml/2006/ole">
            <mc:AlternateContent xmlns:mc="http://schemas.openxmlformats.org/markup-compatibility/2006">
              <mc:Choice xmlns:v="urn:schemas-microsoft-com:vml" Requires="v">
                <p:oleObj spid="_x0000_s8234" name="CorelDRAW" r:id="rId3" imgW="927360" imgH="2763360" progId="">
                  <p:embed/>
                </p:oleObj>
              </mc:Choice>
              <mc:Fallback>
                <p:oleObj name="CorelDRAW" r:id="rId3" imgW="927360" imgH="2763360" progId="">
                  <p:embed/>
                  <p:pic>
                    <p:nvPicPr>
                      <p:cNvPr id="0"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5025" y="2971800"/>
                        <a:ext cx="927100" cy="276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2049"/>
          <p:cNvGraphicFramePr>
            <a:graphicFrameLocks noChangeAspect="1"/>
          </p:cNvGraphicFramePr>
          <p:nvPr/>
        </p:nvGraphicFramePr>
        <p:xfrm>
          <a:off x="3429000" y="5219700"/>
          <a:ext cx="927100" cy="495300"/>
        </p:xfrm>
        <a:graphic>
          <a:graphicData uri="http://schemas.openxmlformats.org/presentationml/2006/ole">
            <mc:AlternateContent xmlns:mc="http://schemas.openxmlformats.org/markup-compatibility/2006">
              <mc:Choice xmlns:v="urn:schemas-microsoft-com:vml" Requires="v">
                <p:oleObj spid="_x0000_s8235" name="CorelDRAW" r:id="rId5" imgW="927360" imgH="495360" progId="">
                  <p:embed/>
                </p:oleObj>
              </mc:Choice>
              <mc:Fallback>
                <p:oleObj name="CorelDRAW" r:id="rId5" imgW="927360" imgH="495360" progId="">
                  <p:embed/>
                  <p:pic>
                    <p:nvPicPr>
                      <p:cNvPr id="0" name="Object 204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5219700"/>
                        <a:ext cx="927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2050"/>
          <p:cNvGraphicFramePr>
            <a:graphicFrameLocks noChangeAspect="1"/>
          </p:cNvGraphicFramePr>
          <p:nvPr/>
        </p:nvGraphicFramePr>
        <p:xfrm>
          <a:off x="4800600" y="5472113"/>
          <a:ext cx="927100" cy="242887"/>
        </p:xfrm>
        <a:graphic>
          <a:graphicData uri="http://schemas.openxmlformats.org/presentationml/2006/ole">
            <mc:AlternateContent xmlns:mc="http://schemas.openxmlformats.org/markup-compatibility/2006">
              <mc:Choice xmlns:v="urn:schemas-microsoft-com:vml" Requires="v">
                <p:oleObj spid="_x0000_s8236" name="CorelDRAW" r:id="rId7" imgW="927360" imgH="243360" progId="">
                  <p:embed/>
                </p:oleObj>
              </mc:Choice>
              <mc:Fallback>
                <p:oleObj name="CorelDRAW" r:id="rId7" imgW="927360" imgH="243360" progId="">
                  <p:embed/>
                  <p:pic>
                    <p:nvPicPr>
                      <p:cNvPr id="0" name="Object 205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5472113"/>
                        <a:ext cx="927100"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2051"/>
          <p:cNvGraphicFramePr>
            <a:graphicFrameLocks noChangeAspect="1"/>
          </p:cNvGraphicFramePr>
          <p:nvPr/>
        </p:nvGraphicFramePr>
        <p:xfrm>
          <a:off x="6172200" y="5486400"/>
          <a:ext cx="927100" cy="242888"/>
        </p:xfrm>
        <a:graphic>
          <a:graphicData uri="http://schemas.openxmlformats.org/presentationml/2006/ole">
            <mc:AlternateContent xmlns:mc="http://schemas.openxmlformats.org/markup-compatibility/2006">
              <mc:Choice xmlns:v="urn:schemas-microsoft-com:vml" Requires="v">
                <p:oleObj spid="_x0000_s8237" name="CorelDRAW" r:id="rId9" imgW="927360" imgH="243360" progId="">
                  <p:embed/>
                </p:oleObj>
              </mc:Choice>
              <mc:Fallback>
                <p:oleObj name="CorelDRAW" r:id="rId9" imgW="927360" imgH="243360" progId="">
                  <p:embed/>
                  <p:pic>
                    <p:nvPicPr>
                      <p:cNvPr id="0" name="Object 205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5486400"/>
                        <a:ext cx="927100" cy="24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9" name="Text Box 7"/>
          <p:cNvSpPr txBox="1">
            <a:spLocks noChangeArrowheads="1"/>
          </p:cNvSpPr>
          <p:nvPr/>
        </p:nvSpPr>
        <p:spPr bwMode="auto">
          <a:xfrm>
            <a:off x="1828800" y="2590800"/>
            <a:ext cx="1343025" cy="304800"/>
          </a:xfrm>
          <a:prstGeom prst="rect">
            <a:avLst/>
          </a:prstGeom>
          <a:noFill/>
          <a:ln w="9525">
            <a:noFill/>
            <a:miter lim="800000"/>
            <a:headEnd/>
            <a:tailEnd/>
          </a:ln>
        </p:spPr>
        <p:txBody>
          <a:bodyPr wrap="none">
            <a:spAutoFit/>
          </a:bodyPr>
          <a:lstStyle/>
          <a:p>
            <a:r>
              <a:rPr lang="en-US" sz="1400" b="1">
                <a:latin typeface="Verdana" pitchFamily="34" charset="0"/>
              </a:rPr>
              <a:t>7,6 milhões</a:t>
            </a:r>
            <a:endParaRPr lang="pt-BR" sz="1400" b="1">
              <a:latin typeface="Verdana" pitchFamily="34" charset="0"/>
            </a:endParaRPr>
          </a:p>
        </p:txBody>
      </p:sp>
      <p:sp>
        <p:nvSpPr>
          <p:cNvPr id="8200" name="Text Box 8"/>
          <p:cNvSpPr txBox="1">
            <a:spLocks noChangeArrowheads="1"/>
          </p:cNvSpPr>
          <p:nvPr/>
        </p:nvSpPr>
        <p:spPr bwMode="auto">
          <a:xfrm>
            <a:off x="2278063" y="5791200"/>
            <a:ext cx="588962" cy="304800"/>
          </a:xfrm>
          <a:prstGeom prst="rect">
            <a:avLst/>
          </a:prstGeom>
          <a:noFill/>
          <a:ln w="9525">
            <a:noFill/>
            <a:miter lim="800000"/>
            <a:headEnd/>
            <a:tailEnd/>
          </a:ln>
        </p:spPr>
        <p:txBody>
          <a:bodyPr wrap="none">
            <a:spAutoFit/>
          </a:bodyPr>
          <a:lstStyle/>
          <a:p>
            <a:r>
              <a:rPr lang="en-US" sz="1400" b="1">
                <a:latin typeface="Verdana" pitchFamily="34" charset="0"/>
              </a:rPr>
              <a:t>EUA</a:t>
            </a:r>
            <a:endParaRPr lang="pt-BR" sz="1400" b="1">
              <a:latin typeface="Verdana" pitchFamily="34" charset="0"/>
            </a:endParaRPr>
          </a:p>
        </p:txBody>
      </p:sp>
      <p:sp>
        <p:nvSpPr>
          <p:cNvPr id="8201" name="Text Box 9"/>
          <p:cNvSpPr txBox="1">
            <a:spLocks noChangeArrowheads="1"/>
          </p:cNvSpPr>
          <p:nvPr/>
        </p:nvSpPr>
        <p:spPr bwMode="auto">
          <a:xfrm>
            <a:off x="3514725" y="5791200"/>
            <a:ext cx="752475" cy="304800"/>
          </a:xfrm>
          <a:prstGeom prst="rect">
            <a:avLst/>
          </a:prstGeom>
          <a:noFill/>
          <a:ln w="9525">
            <a:noFill/>
            <a:miter lim="800000"/>
            <a:headEnd/>
            <a:tailEnd/>
          </a:ln>
        </p:spPr>
        <p:txBody>
          <a:bodyPr wrap="none">
            <a:spAutoFit/>
          </a:bodyPr>
          <a:lstStyle/>
          <a:p>
            <a:r>
              <a:rPr lang="en-US" sz="1400" b="1">
                <a:latin typeface="Verdana" pitchFamily="34" charset="0"/>
              </a:rPr>
              <a:t>Brasil</a:t>
            </a:r>
            <a:endParaRPr lang="pt-BR" sz="1400" b="1">
              <a:latin typeface="Verdana" pitchFamily="34" charset="0"/>
            </a:endParaRPr>
          </a:p>
        </p:txBody>
      </p:sp>
      <p:sp>
        <p:nvSpPr>
          <p:cNvPr id="8202" name="Text Box 10"/>
          <p:cNvSpPr txBox="1">
            <a:spLocks noChangeArrowheads="1"/>
          </p:cNvSpPr>
          <p:nvPr/>
        </p:nvSpPr>
        <p:spPr bwMode="auto">
          <a:xfrm>
            <a:off x="3124200" y="4800600"/>
            <a:ext cx="1343025" cy="304800"/>
          </a:xfrm>
          <a:prstGeom prst="rect">
            <a:avLst/>
          </a:prstGeom>
          <a:noFill/>
          <a:ln w="9525">
            <a:noFill/>
            <a:miter lim="800000"/>
            <a:headEnd/>
            <a:tailEnd/>
          </a:ln>
        </p:spPr>
        <p:txBody>
          <a:bodyPr wrap="none">
            <a:spAutoFit/>
          </a:bodyPr>
          <a:lstStyle/>
          <a:p>
            <a:r>
              <a:rPr lang="en-US" sz="1400" b="1">
                <a:latin typeface="Verdana" pitchFamily="34" charset="0"/>
              </a:rPr>
              <a:t>1,3 milhões</a:t>
            </a:r>
            <a:endParaRPr lang="pt-BR" sz="1400" b="1">
              <a:latin typeface="Verdana" pitchFamily="34" charset="0"/>
            </a:endParaRPr>
          </a:p>
        </p:txBody>
      </p:sp>
      <p:sp>
        <p:nvSpPr>
          <p:cNvPr id="8203" name="Text Box 11"/>
          <p:cNvSpPr txBox="1">
            <a:spLocks noChangeArrowheads="1"/>
          </p:cNvSpPr>
          <p:nvPr/>
        </p:nvSpPr>
        <p:spPr bwMode="auto">
          <a:xfrm>
            <a:off x="4600575" y="5105400"/>
            <a:ext cx="1343025" cy="304800"/>
          </a:xfrm>
          <a:prstGeom prst="rect">
            <a:avLst/>
          </a:prstGeom>
          <a:noFill/>
          <a:ln w="9525">
            <a:noFill/>
            <a:miter lim="800000"/>
            <a:headEnd/>
            <a:tailEnd/>
          </a:ln>
        </p:spPr>
        <p:txBody>
          <a:bodyPr wrap="none">
            <a:spAutoFit/>
          </a:bodyPr>
          <a:lstStyle/>
          <a:p>
            <a:r>
              <a:rPr lang="en-US" sz="1400" b="1">
                <a:latin typeface="Verdana" pitchFamily="34" charset="0"/>
              </a:rPr>
              <a:t>0,6 milhões</a:t>
            </a:r>
            <a:endParaRPr lang="pt-BR" sz="1400" b="1">
              <a:latin typeface="Verdana" pitchFamily="34" charset="0"/>
            </a:endParaRPr>
          </a:p>
        </p:txBody>
      </p:sp>
      <p:sp>
        <p:nvSpPr>
          <p:cNvPr id="8204" name="Text Box 12"/>
          <p:cNvSpPr txBox="1">
            <a:spLocks noChangeArrowheads="1"/>
          </p:cNvSpPr>
          <p:nvPr/>
        </p:nvSpPr>
        <p:spPr bwMode="auto">
          <a:xfrm>
            <a:off x="5895975" y="5105400"/>
            <a:ext cx="1343025" cy="304800"/>
          </a:xfrm>
          <a:prstGeom prst="rect">
            <a:avLst/>
          </a:prstGeom>
          <a:noFill/>
          <a:ln w="9525">
            <a:noFill/>
            <a:miter lim="800000"/>
            <a:headEnd/>
            <a:tailEnd/>
          </a:ln>
        </p:spPr>
        <p:txBody>
          <a:bodyPr wrap="none">
            <a:spAutoFit/>
          </a:bodyPr>
          <a:lstStyle/>
          <a:p>
            <a:r>
              <a:rPr lang="en-US" sz="1400" b="1">
                <a:latin typeface="Verdana" pitchFamily="34" charset="0"/>
              </a:rPr>
              <a:t>0,6 milhões</a:t>
            </a:r>
            <a:endParaRPr lang="pt-BR" sz="1400" b="1">
              <a:latin typeface="Verdana" pitchFamily="34" charset="0"/>
            </a:endParaRPr>
          </a:p>
        </p:txBody>
      </p:sp>
      <p:sp>
        <p:nvSpPr>
          <p:cNvPr id="8205" name="Text Box 13"/>
          <p:cNvSpPr txBox="1">
            <a:spLocks noChangeArrowheads="1"/>
          </p:cNvSpPr>
          <p:nvPr/>
        </p:nvSpPr>
        <p:spPr bwMode="auto">
          <a:xfrm>
            <a:off x="4764088" y="5791200"/>
            <a:ext cx="1154112" cy="304800"/>
          </a:xfrm>
          <a:prstGeom prst="rect">
            <a:avLst/>
          </a:prstGeom>
          <a:noFill/>
          <a:ln w="9525">
            <a:noFill/>
            <a:miter lim="800000"/>
            <a:headEnd/>
            <a:tailEnd/>
          </a:ln>
        </p:spPr>
        <p:txBody>
          <a:bodyPr wrap="none">
            <a:spAutoFit/>
          </a:bodyPr>
          <a:lstStyle/>
          <a:p>
            <a:r>
              <a:rPr lang="en-US" sz="1400" b="1">
                <a:latin typeface="Verdana" pitchFamily="34" charset="0"/>
              </a:rPr>
              <a:t>Espanha*</a:t>
            </a:r>
            <a:endParaRPr lang="pt-BR" sz="1400" b="1">
              <a:latin typeface="Verdana" pitchFamily="34" charset="0"/>
            </a:endParaRPr>
          </a:p>
        </p:txBody>
      </p:sp>
      <p:sp>
        <p:nvSpPr>
          <p:cNvPr id="8206" name="Text Box 14"/>
          <p:cNvSpPr txBox="1">
            <a:spLocks noChangeArrowheads="1"/>
          </p:cNvSpPr>
          <p:nvPr/>
        </p:nvSpPr>
        <p:spPr bwMode="auto">
          <a:xfrm>
            <a:off x="6135688" y="5791200"/>
            <a:ext cx="985837" cy="304800"/>
          </a:xfrm>
          <a:prstGeom prst="rect">
            <a:avLst/>
          </a:prstGeom>
          <a:noFill/>
          <a:ln w="9525">
            <a:noFill/>
            <a:miter lim="800000"/>
            <a:headEnd/>
            <a:tailEnd/>
          </a:ln>
        </p:spPr>
        <p:txBody>
          <a:bodyPr wrap="none">
            <a:spAutoFit/>
          </a:bodyPr>
          <a:lstStyle/>
          <a:p>
            <a:r>
              <a:rPr lang="en-US" sz="1400" b="1">
                <a:latin typeface="Verdana" pitchFamily="34" charset="0"/>
              </a:rPr>
              <a:t>França*</a:t>
            </a:r>
            <a:endParaRPr lang="pt-BR" sz="1400" b="1">
              <a:latin typeface="Verdana" pitchFamily="34" charset="0"/>
            </a:endParaRPr>
          </a:p>
        </p:txBody>
      </p:sp>
      <p:sp>
        <p:nvSpPr>
          <p:cNvPr id="8207" name="Text Box 15"/>
          <p:cNvSpPr txBox="1">
            <a:spLocks noChangeArrowheads="1"/>
          </p:cNvSpPr>
          <p:nvPr/>
        </p:nvSpPr>
        <p:spPr bwMode="auto">
          <a:xfrm>
            <a:off x="228600" y="6324600"/>
            <a:ext cx="1536700" cy="304800"/>
          </a:xfrm>
          <a:prstGeom prst="rect">
            <a:avLst/>
          </a:prstGeom>
          <a:noFill/>
          <a:ln w="9525">
            <a:noFill/>
            <a:miter lim="800000"/>
            <a:headEnd/>
            <a:tailEnd/>
          </a:ln>
        </p:spPr>
        <p:txBody>
          <a:bodyPr wrap="none">
            <a:spAutoFit/>
          </a:bodyPr>
          <a:lstStyle/>
          <a:p>
            <a:r>
              <a:rPr lang="en-US" sz="1400">
                <a:latin typeface="Verdana" pitchFamily="34" charset="0"/>
              </a:rPr>
              <a:t>* 1º da Europa</a:t>
            </a:r>
            <a:endParaRPr lang="pt-BR" sz="1400">
              <a:latin typeface="Verdana" pitchFamily="34" charset="0"/>
            </a:endParaRPr>
          </a:p>
        </p:txBody>
      </p:sp>
      <p:sp>
        <p:nvSpPr>
          <p:cNvPr id="8208" name="Text Box 16"/>
          <p:cNvSpPr txBox="1">
            <a:spLocks noChangeArrowheads="1"/>
          </p:cNvSpPr>
          <p:nvPr/>
        </p:nvSpPr>
        <p:spPr bwMode="auto">
          <a:xfrm>
            <a:off x="7648575" y="6324600"/>
            <a:ext cx="1419225" cy="304800"/>
          </a:xfrm>
          <a:prstGeom prst="rect">
            <a:avLst/>
          </a:prstGeom>
          <a:noFill/>
          <a:ln w="9525">
            <a:noFill/>
            <a:miter lim="800000"/>
            <a:headEnd/>
            <a:tailEnd/>
          </a:ln>
        </p:spPr>
        <p:txBody>
          <a:bodyPr wrap="none">
            <a:spAutoFit/>
          </a:bodyPr>
          <a:lstStyle/>
          <a:p>
            <a:r>
              <a:rPr lang="en-US" sz="1400">
                <a:latin typeface="Verdana" pitchFamily="34" charset="0"/>
              </a:rPr>
              <a:t>Fonte: ANAPP</a:t>
            </a:r>
            <a:endParaRPr lang="pt-BR" sz="1400">
              <a:latin typeface="Verdana" pitchFamily="34" charset="0"/>
            </a:endParaRPr>
          </a:p>
        </p:txBody>
      </p:sp>
      <p:grpSp>
        <p:nvGrpSpPr>
          <p:cNvPr id="8209" name="Grupo 16"/>
          <p:cNvGrpSpPr>
            <a:grpSpLocks/>
          </p:cNvGrpSpPr>
          <p:nvPr/>
        </p:nvGrpSpPr>
        <p:grpSpPr bwMode="auto">
          <a:xfrm>
            <a:off x="0" y="0"/>
            <a:ext cx="9144000" cy="260350"/>
            <a:chOff x="0" y="0"/>
            <a:chExt cx="9144000" cy="260648"/>
          </a:xfrm>
        </p:grpSpPr>
        <p:sp>
          <p:nvSpPr>
            <p:cNvPr id="8210"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8211"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0"/>
          <p:cNvGraphicFramePr>
            <a:graphicFrameLocks noChangeAspect="1"/>
          </p:cNvGraphicFramePr>
          <p:nvPr/>
        </p:nvGraphicFramePr>
        <p:xfrm>
          <a:off x="762000" y="1600200"/>
          <a:ext cx="7748588" cy="3676650"/>
        </p:xfrm>
        <a:graphic>
          <a:graphicData uri="http://schemas.openxmlformats.org/presentationml/2006/ole">
            <mc:AlternateContent xmlns:mc="http://schemas.openxmlformats.org/markup-compatibility/2006">
              <mc:Choice xmlns:v="urn:schemas-microsoft-com:vml" Requires="v">
                <p:oleObj spid="_x0000_s9228" name="Gráfico" r:id="rId3" imgW="4660560" imgH="2217240" progId="Excel.Sheet.8">
                  <p:embed/>
                </p:oleObj>
              </mc:Choice>
              <mc:Fallback>
                <p:oleObj name="Gráfico" r:id="rId3" imgW="4660560" imgH="2217240" progId="Excel.Sheet.8">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00200"/>
                        <a:ext cx="7748588"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9" name="Text Box 3"/>
          <p:cNvSpPr txBox="1">
            <a:spLocks noChangeArrowheads="1"/>
          </p:cNvSpPr>
          <p:nvPr/>
        </p:nvSpPr>
        <p:spPr bwMode="auto">
          <a:xfrm>
            <a:off x="1676400" y="838200"/>
            <a:ext cx="6015038" cy="457200"/>
          </a:xfrm>
          <a:prstGeom prst="rect">
            <a:avLst/>
          </a:prstGeom>
          <a:noFill/>
          <a:ln w="9525">
            <a:noFill/>
            <a:miter lim="800000"/>
            <a:headEnd/>
            <a:tailEnd/>
          </a:ln>
        </p:spPr>
        <p:txBody>
          <a:bodyPr wrap="none">
            <a:spAutoFit/>
          </a:bodyPr>
          <a:lstStyle/>
          <a:p>
            <a:pPr algn="ctr"/>
            <a:r>
              <a:rPr lang="en-US" b="1">
                <a:latin typeface="Verdana" pitchFamily="34" charset="0"/>
              </a:rPr>
              <a:t>Piscinas • Mercado Nacional 2003</a:t>
            </a:r>
            <a:endParaRPr lang="pt-BR" sz="1800">
              <a:latin typeface="Verdana" pitchFamily="34" charset="0"/>
            </a:endParaRPr>
          </a:p>
        </p:txBody>
      </p:sp>
      <p:sp>
        <p:nvSpPr>
          <p:cNvPr id="9220" name="Text Box 4"/>
          <p:cNvSpPr txBox="1">
            <a:spLocks noChangeArrowheads="1"/>
          </p:cNvSpPr>
          <p:nvPr/>
        </p:nvSpPr>
        <p:spPr bwMode="auto">
          <a:xfrm>
            <a:off x="7648575" y="6324600"/>
            <a:ext cx="1419225" cy="304800"/>
          </a:xfrm>
          <a:prstGeom prst="rect">
            <a:avLst/>
          </a:prstGeom>
          <a:noFill/>
          <a:ln w="9525">
            <a:noFill/>
            <a:miter lim="800000"/>
            <a:headEnd/>
            <a:tailEnd/>
          </a:ln>
        </p:spPr>
        <p:txBody>
          <a:bodyPr wrap="none">
            <a:spAutoFit/>
          </a:bodyPr>
          <a:lstStyle/>
          <a:p>
            <a:r>
              <a:rPr lang="en-US" sz="1400">
                <a:latin typeface="Verdana" pitchFamily="34" charset="0"/>
              </a:rPr>
              <a:t>Fonte: ANAPP</a:t>
            </a:r>
            <a:endParaRPr lang="pt-BR" sz="1400">
              <a:latin typeface="Verdana" pitchFamily="34" charset="0"/>
            </a:endParaRPr>
          </a:p>
        </p:txBody>
      </p:sp>
      <p:sp>
        <p:nvSpPr>
          <p:cNvPr id="9221" name="Text Box 5"/>
          <p:cNvSpPr txBox="1">
            <a:spLocks noChangeArrowheads="1"/>
          </p:cNvSpPr>
          <p:nvPr/>
        </p:nvSpPr>
        <p:spPr bwMode="auto">
          <a:xfrm>
            <a:off x="228600" y="5638800"/>
            <a:ext cx="3800475" cy="336550"/>
          </a:xfrm>
          <a:prstGeom prst="rect">
            <a:avLst/>
          </a:prstGeom>
          <a:noFill/>
          <a:ln w="9525">
            <a:noFill/>
            <a:miter lim="800000"/>
            <a:headEnd/>
            <a:tailEnd/>
          </a:ln>
        </p:spPr>
        <p:txBody>
          <a:bodyPr wrap="none">
            <a:spAutoFit/>
          </a:bodyPr>
          <a:lstStyle/>
          <a:p>
            <a:r>
              <a:rPr lang="en-US" sz="1600">
                <a:latin typeface="Verdana" pitchFamily="34" charset="0"/>
              </a:rPr>
              <a:t>Nº Piscinas em 2003 = 1,3 milhões</a:t>
            </a:r>
            <a:endParaRPr lang="pt-BR" sz="1600">
              <a:latin typeface="Verdana" pitchFamily="34" charset="0"/>
            </a:endParaRPr>
          </a:p>
        </p:txBody>
      </p:sp>
      <p:grpSp>
        <p:nvGrpSpPr>
          <p:cNvPr id="9222" name="Grupo 5"/>
          <p:cNvGrpSpPr>
            <a:grpSpLocks/>
          </p:cNvGrpSpPr>
          <p:nvPr/>
        </p:nvGrpSpPr>
        <p:grpSpPr bwMode="auto">
          <a:xfrm>
            <a:off x="0" y="0"/>
            <a:ext cx="9144000" cy="260350"/>
            <a:chOff x="0" y="0"/>
            <a:chExt cx="9144000" cy="260648"/>
          </a:xfrm>
        </p:grpSpPr>
        <p:sp>
          <p:nvSpPr>
            <p:cNvPr id="9223"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9224"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aixaDeTexto 1"/>
          <p:cNvSpPr txBox="1">
            <a:spLocks noChangeArrowheads="1"/>
          </p:cNvSpPr>
          <p:nvPr/>
        </p:nvSpPr>
        <p:spPr bwMode="auto">
          <a:xfrm>
            <a:off x="1231900" y="620713"/>
            <a:ext cx="6735763" cy="461962"/>
          </a:xfrm>
          <a:prstGeom prst="rect">
            <a:avLst/>
          </a:prstGeom>
          <a:noFill/>
          <a:ln w="9525">
            <a:noFill/>
            <a:miter lim="800000"/>
            <a:headEnd/>
            <a:tailEnd/>
          </a:ln>
        </p:spPr>
        <p:txBody>
          <a:bodyPr wrap="none">
            <a:spAutoFit/>
          </a:bodyPr>
          <a:lstStyle/>
          <a:p>
            <a:pPr algn="ctr"/>
            <a:r>
              <a:rPr lang="pt-BR" b="1">
                <a:latin typeface="Calibri" pitchFamily="34" charset="0"/>
              </a:rPr>
              <a:t>ESPORTE – FASE INICIAL – ATÉ +/- DÉCADA DE 1940</a:t>
            </a:r>
          </a:p>
        </p:txBody>
      </p:sp>
      <p:sp>
        <p:nvSpPr>
          <p:cNvPr id="3" name="CaixaDeTexto 2"/>
          <p:cNvSpPr txBox="1"/>
          <p:nvPr/>
        </p:nvSpPr>
        <p:spPr>
          <a:xfrm>
            <a:off x="1479550" y="1412875"/>
            <a:ext cx="6102350" cy="461963"/>
          </a:xfrm>
          <a:prstGeom prst="rect">
            <a:avLst/>
          </a:prstGeom>
          <a:noFill/>
        </p:spPr>
        <p:txBody>
          <a:bodyPr wrap="none">
            <a:spAutoFit/>
          </a:bodyPr>
          <a:lstStyle/>
          <a:p>
            <a:pPr algn="ctr">
              <a:defRPr/>
            </a:pPr>
            <a:r>
              <a:rPr lang="pt-BR" b="1" dirty="0">
                <a:solidFill>
                  <a:schemeClr val="accent3"/>
                </a:solidFill>
                <a:latin typeface="Calibri" pitchFamily="34" charset="0"/>
              </a:rPr>
              <a:t>PROIBIÇÃO DE QUALQUER COMERCIALIZAÇÃO</a:t>
            </a:r>
          </a:p>
        </p:txBody>
      </p:sp>
      <p:sp>
        <p:nvSpPr>
          <p:cNvPr id="19460" name="CaixaDeTexto 3"/>
          <p:cNvSpPr txBox="1">
            <a:spLocks noChangeArrowheads="1"/>
          </p:cNvSpPr>
          <p:nvPr/>
        </p:nvSpPr>
        <p:spPr bwMode="auto">
          <a:xfrm>
            <a:off x="611560" y="2420888"/>
            <a:ext cx="8042971" cy="461665"/>
          </a:xfrm>
          <a:prstGeom prst="rect">
            <a:avLst/>
          </a:prstGeom>
          <a:noFill/>
          <a:ln w="9525">
            <a:noFill/>
            <a:miter lim="800000"/>
            <a:headEnd/>
            <a:tailEnd/>
          </a:ln>
        </p:spPr>
        <p:txBody>
          <a:bodyPr wrap="none">
            <a:spAutoFit/>
          </a:bodyPr>
          <a:lstStyle/>
          <a:p>
            <a:pPr algn="ctr"/>
            <a:r>
              <a:rPr lang="pt-BR" b="1" dirty="0">
                <a:solidFill>
                  <a:srgbClr val="FFFF00"/>
                </a:solidFill>
                <a:latin typeface="Calibri" pitchFamily="34" charset="0"/>
              </a:rPr>
              <a:t>IDEOLOGIAS – EXCLUIR OS GRUPOS SOCIAIS DESFAVORECIDOS</a:t>
            </a:r>
          </a:p>
        </p:txBody>
      </p:sp>
      <p:sp>
        <p:nvSpPr>
          <p:cNvPr id="19461" name="CaixaDeTexto 4"/>
          <p:cNvSpPr txBox="1">
            <a:spLocks noChangeArrowheads="1"/>
          </p:cNvSpPr>
          <p:nvPr/>
        </p:nvSpPr>
        <p:spPr bwMode="auto">
          <a:xfrm>
            <a:off x="971600" y="4221088"/>
            <a:ext cx="7096125" cy="1016000"/>
          </a:xfrm>
          <a:prstGeom prst="rect">
            <a:avLst/>
          </a:prstGeom>
          <a:solidFill>
            <a:schemeClr val="tx1"/>
          </a:solidFill>
          <a:ln w="9525">
            <a:noFill/>
            <a:miter lim="800000"/>
            <a:headEnd/>
            <a:tailEnd/>
          </a:ln>
        </p:spPr>
        <p:txBody>
          <a:bodyPr wrap="none">
            <a:spAutoFit/>
          </a:bodyPr>
          <a:lstStyle/>
          <a:p>
            <a:pPr algn="ctr"/>
            <a:r>
              <a:rPr lang="pt-BR" sz="2000" b="1" dirty="0">
                <a:solidFill>
                  <a:srgbClr val="FF0000"/>
                </a:solidFill>
                <a:latin typeface="Calibri" pitchFamily="34" charset="0"/>
              </a:rPr>
              <a:t>TEMOR DAS ORGANIZAÇÕES ESPORTIVAS E DE SEUS DIRIGENTES </a:t>
            </a:r>
          </a:p>
          <a:p>
            <a:pPr algn="ctr"/>
            <a:r>
              <a:rPr lang="pt-BR" sz="2000" b="1" dirty="0">
                <a:solidFill>
                  <a:srgbClr val="FF0000"/>
                </a:solidFill>
                <a:latin typeface="Calibri" pitchFamily="34" charset="0"/>
              </a:rPr>
              <a:t>EM PERDER PODER E INFLUÊNCIA SOBRE A ESTRUTURAÇÃO</a:t>
            </a:r>
          </a:p>
          <a:p>
            <a:pPr algn="ctr"/>
            <a:r>
              <a:rPr lang="pt-BR" sz="2000" b="1" dirty="0">
                <a:solidFill>
                  <a:srgbClr val="FF0000"/>
                </a:solidFill>
                <a:latin typeface="Calibri" pitchFamily="34" charset="0"/>
              </a:rPr>
              <a:t>DO ESPORTE PELA COMERCIALIZAÇÃO DO ESPORTE</a:t>
            </a:r>
          </a:p>
        </p:txBody>
      </p:sp>
      <p:sp>
        <p:nvSpPr>
          <p:cNvPr id="19462" name="CaixaDeTexto 5"/>
          <p:cNvSpPr txBox="1">
            <a:spLocks noChangeArrowheads="1"/>
          </p:cNvSpPr>
          <p:nvPr/>
        </p:nvSpPr>
        <p:spPr bwMode="auto">
          <a:xfrm>
            <a:off x="961111" y="2997200"/>
            <a:ext cx="6807441" cy="461665"/>
          </a:xfrm>
          <a:prstGeom prst="rect">
            <a:avLst/>
          </a:prstGeom>
          <a:noFill/>
          <a:ln w="9525">
            <a:noFill/>
            <a:miter lim="800000"/>
            <a:headEnd/>
            <a:tailEnd/>
          </a:ln>
        </p:spPr>
        <p:txBody>
          <a:bodyPr wrap="none">
            <a:spAutoFit/>
          </a:bodyPr>
          <a:lstStyle/>
          <a:p>
            <a:pPr algn="ctr"/>
            <a:r>
              <a:rPr lang="pt-BR" b="1" dirty="0">
                <a:latin typeface="Calibri" pitchFamily="34" charset="0"/>
              </a:rPr>
              <a:t>NOVOS RICOS – STATUS </a:t>
            </a:r>
            <a:r>
              <a:rPr lang="pt-BR" b="1" dirty="0" smtClean="0">
                <a:latin typeface="Calibri" pitchFamily="34" charset="0"/>
              </a:rPr>
              <a:t>SOCIAL, BEM-ESTAR, </a:t>
            </a:r>
            <a:r>
              <a:rPr lang="pt-BR" b="1" dirty="0">
                <a:latin typeface="Calibri" pitchFamily="34" charset="0"/>
              </a:rPr>
              <a:t>LAZER</a:t>
            </a:r>
          </a:p>
        </p:txBody>
      </p:sp>
      <p:sp>
        <p:nvSpPr>
          <p:cNvPr id="19463" name="CaixaDeTexto 6"/>
          <p:cNvSpPr txBox="1">
            <a:spLocks noChangeArrowheads="1"/>
          </p:cNvSpPr>
          <p:nvPr/>
        </p:nvSpPr>
        <p:spPr bwMode="auto">
          <a:xfrm>
            <a:off x="1115616" y="3573016"/>
            <a:ext cx="2297113" cy="461963"/>
          </a:xfrm>
          <a:prstGeom prst="rect">
            <a:avLst/>
          </a:prstGeom>
          <a:noFill/>
          <a:ln w="9525">
            <a:noFill/>
            <a:miter lim="800000"/>
            <a:headEnd/>
            <a:tailEnd/>
          </a:ln>
        </p:spPr>
        <p:txBody>
          <a:bodyPr wrap="none">
            <a:spAutoFit/>
          </a:bodyPr>
          <a:lstStyle/>
          <a:p>
            <a:pPr algn="ctr"/>
            <a:r>
              <a:rPr lang="pt-BR" b="1" dirty="0">
                <a:latin typeface="Calibri" pitchFamily="34" charset="0"/>
              </a:rPr>
              <a:t>IDEAL OLÍMPICO</a:t>
            </a:r>
          </a:p>
        </p:txBody>
      </p:sp>
      <p:sp>
        <p:nvSpPr>
          <p:cNvPr id="19464" name="CaixaDeTexto 7"/>
          <p:cNvSpPr txBox="1">
            <a:spLocks noChangeArrowheads="1"/>
          </p:cNvSpPr>
          <p:nvPr/>
        </p:nvSpPr>
        <p:spPr bwMode="auto">
          <a:xfrm>
            <a:off x="681038" y="5732463"/>
            <a:ext cx="7605712" cy="461962"/>
          </a:xfrm>
          <a:prstGeom prst="rect">
            <a:avLst/>
          </a:prstGeom>
          <a:noFill/>
          <a:ln w="9525">
            <a:noFill/>
            <a:miter lim="800000"/>
            <a:headEnd/>
            <a:tailEnd/>
          </a:ln>
        </p:spPr>
        <p:txBody>
          <a:bodyPr wrap="none">
            <a:spAutoFit/>
          </a:bodyPr>
          <a:lstStyle/>
          <a:p>
            <a:pPr algn="ctr"/>
            <a:r>
              <a:rPr lang="pt-BR" b="1" dirty="0">
                <a:solidFill>
                  <a:srgbClr val="66FFCC"/>
                </a:solidFill>
                <a:latin typeface="Calibri" pitchFamily="34" charset="0"/>
              </a:rPr>
              <a:t>CLUBES E ASSOCIAÇÕES CONVERTERAM-SE EM EMPRESAS</a:t>
            </a:r>
          </a:p>
        </p:txBody>
      </p:sp>
      <p:sp>
        <p:nvSpPr>
          <p:cNvPr id="22537" name="CaixaDeTexto 8"/>
          <p:cNvSpPr txBox="1">
            <a:spLocks noChangeArrowheads="1"/>
          </p:cNvSpPr>
          <p:nvPr/>
        </p:nvSpPr>
        <p:spPr bwMode="auto">
          <a:xfrm>
            <a:off x="444500" y="6237288"/>
            <a:ext cx="7950200" cy="461962"/>
          </a:xfrm>
          <a:prstGeom prst="rect">
            <a:avLst/>
          </a:prstGeom>
          <a:noFill/>
          <a:ln w="9525">
            <a:noFill/>
            <a:miter lim="800000"/>
            <a:headEnd/>
            <a:tailEnd/>
          </a:ln>
        </p:spPr>
        <p:txBody>
          <a:bodyPr wrap="none">
            <a:spAutoFit/>
          </a:bodyPr>
          <a:lstStyle/>
          <a:p>
            <a:pPr algn="ctr">
              <a:defRPr/>
            </a:pPr>
            <a:r>
              <a:rPr lang="pt-BR" dirty="0">
                <a:solidFill>
                  <a:schemeClr val="tx1">
                    <a:lumMod val="95000"/>
                  </a:schemeClr>
                </a:solidFill>
                <a:latin typeface="Calibri" pitchFamily="34" charset="0"/>
              </a:rPr>
              <a:t>NO BRASIL </a:t>
            </a:r>
            <a:r>
              <a:rPr lang="pt-BR" dirty="0" smtClean="0">
                <a:solidFill>
                  <a:schemeClr val="tx1">
                    <a:lumMod val="95000"/>
                  </a:schemeClr>
                </a:solidFill>
                <a:latin typeface="Calibri" pitchFamily="34" charset="0"/>
              </a:rPr>
              <a:t>NÃO:  </a:t>
            </a:r>
            <a:r>
              <a:rPr lang="pt-BR" dirty="0">
                <a:solidFill>
                  <a:schemeClr val="tx1">
                    <a:lumMod val="95000"/>
                  </a:schemeClr>
                </a:solidFill>
                <a:latin typeface="Calibri" pitchFamily="34" charset="0"/>
              </a:rPr>
              <a:t>RESTRIÇÕES LEGAIS/INTERESSES POLÍTICOS</a:t>
            </a:r>
          </a:p>
        </p:txBody>
      </p:sp>
      <p:grpSp>
        <p:nvGrpSpPr>
          <p:cNvPr id="19466" name="Grupo 80"/>
          <p:cNvGrpSpPr>
            <a:grpSpLocks/>
          </p:cNvGrpSpPr>
          <p:nvPr/>
        </p:nvGrpSpPr>
        <p:grpSpPr bwMode="auto">
          <a:xfrm>
            <a:off x="0" y="0"/>
            <a:ext cx="9144000" cy="260350"/>
            <a:chOff x="0" y="0"/>
            <a:chExt cx="9144000" cy="260648"/>
          </a:xfrm>
        </p:grpSpPr>
        <p:sp>
          <p:nvSpPr>
            <p:cNvPr id="19467"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19468" name="Text Box 2"/>
            <p:cNvSpPr txBox="1">
              <a:spLocks noChangeArrowheads="1"/>
            </p:cNvSpPr>
            <p:nvPr/>
          </p:nvSpPr>
          <p:spPr bwMode="auto">
            <a:xfrm>
              <a:off x="323528" y="0"/>
              <a:ext cx="8534400" cy="240066"/>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09600" y="476250"/>
            <a:ext cx="8534400" cy="1143000"/>
          </a:xfrm>
          <a:solidFill>
            <a:srgbClr val="EAEAEA"/>
          </a:solidFill>
        </p:spPr>
        <p:txBody>
          <a:bodyPr/>
          <a:lstStyle/>
          <a:p>
            <a:pPr eaLnBrk="1" fontAlgn="auto" hangingPunct="1">
              <a:spcAft>
                <a:spcPts val="0"/>
              </a:spcAft>
              <a:defRPr/>
            </a:pPr>
            <a:r>
              <a:rPr lang="es-ES_tradnl" sz="2800" dirty="0" smtClean="0">
                <a:solidFill>
                  <a:srgbClr val="FF0000"/>
                </a:solidFill>
                <a:latin typeface="tahoma" pitchFamily="34" charset="0"/>
                <a:cs typeface="Times New Roman" pitchFamily="18" charset="0"/>
              </a:rPr>
              <a:t>El impacto económico del deporte                                                                                                      </a:t>
            </a:r>
            <a:br>
              <a:rPr lang="es-ES_tradnl" sz="2800" dirty="0" smtClean="0">
                <a:solidFill>
                  <a:srgbClr val="FF0000"/>
                </a:solidFill>
                <a:latin typeface="tahoma" pitchFamily="34" charset="0"/>
                <a:cs typeface="Times New Roman" pitchFamily="18" charset="0"/>
              </a:rPr>
            </a:br>
            <a:r>
              <a:rPr lang="es-ES_tradnl" sz="2800" dirty="0" smtClean="0">
                <a:solidFill>
                  <a:srgbClr val="FF0000"/>
                </a:solidFill>
                <a:latin typeface="tahoma" pitchFamily="34" charset="0"/>
                <a:cs typeface="Times New Roman" pitchFamily="18" charset="0"/>
              </a:rPr>
              <a:t>                                        </a:t>
            </a:r>
            <a:r>
              <a:rPr lang="es-ES_tradnl" sz="1800" dirty="0" err="1" smtClean="0">
                <a:solidFill>
                  <a:srgbClr val="FF0000"/>
                </a:solidFill>
                <a:latin typeface="tahoma" pitchFamily="34" charset="0"/>
                <a:cs typeface="Times New Roman" pitchFamily="18" charset="0"/>
              </a:rPr>
              <a:t>Heinemann</a:t>
            </a:r>
            <a:r>
              <a:rPr lang="es-ES_tradnl" sz="1800" dirty="0" smtClean="0">
                <a:solidFill>
                  <a:srgbClr val="FF0000"/>
                </a:solidFill>
                <a:latin typeface="tahoma" pitchFamily="34" charset="0"/>
                <a:cs typeface="Times New Roman" pitchFamily="18" charset="0"/>
              </a:rPr>
              <a:t> </a:t>
            </a:r>
            <a:r>
              <a:rPr lang="es-ES_tradnl" sz="1800" b="1" dirty="0" smtClean="0">
                <a:solidFill>
                  <a:srgbClr val="FF0000"/>
                </a:solidFill>
                <a:latin typeface="tahoma" pitchFamily="34" charset="0"/>
                <a:cs typeface="Arial" charset="0"/>
              </a:rPr>
              <a:t>- </a:t>
            </a:r>
            <a:r>
              <a:rPr lang="es-ES_tradnl" sz="1800" dirty="0" smtClean="0">
                <a:solidFill>
                  <a:srgbClr val="FF0000"/>
                </a:solidFill>
                <a:latin typeface="tahoma" pitchFamily="34" charset="0"/>
                <a:cs typeface="Arial" charset="0"/>
              </a:rPr>
              <a:t>Diciembre de 2001</a:t>
            </a:r>
            <a:r>
              <a:rPr lang="es-ES_tradnl" sz="1800" b="1" dirty="0" smtClean="0">
                <a:solidFill>
                  <a:schemeClr val="tx2">
                    <a:satMod val="200000"/>
                  </a:schemeClr>
                </a:solidFill>
                <a:latin typeface="tahoma" pitchFamily="34" charset="0"/>
                <a:cs typeface="Times New Roman" pitchFamily="18" charset="0"/>
              </a:rPr>
              <a:t> </a:t>
            </a:r>
            <a:endParaRPr lang="pt-BR" dirty="0" smtClean="0">
              <a:solidFill>
                <a:schemeClr val="tx2">
                  <a:satMod val="200000"/>
                </a:schemeClr>
              </a:solidFill>
              <a:latin typeface="tahoma" pitchFamily="34" charset="0"/>
              <a:cs typeface="Times New Roman" pitchFamily="18" charset="0"/>
            </a:endParaRPr>
          </a:p>
        </p:txBody>
      </p:sp>
      <p:sp>
        <p:nvSpPr>
          <p:cNvPr id="21507" name="Rectangle 3"/>
          <p:cNvSpPr>
            <a:spLocks noChangeArrowheads="1"/>
          </p:cNvSpPr>
          <p:nvPr/>
        </p:nvSpPr>
        <p:spPr bwMode="auto">
          <a:xfrm>
            <a:off x="1495425" y="1843088"/>
            <a:ext cx="9144000" cy="0"/>
          </a:xfrm>
          <a:prstGeom prst="rect">
            <a:avLst/>
          </a:prstGeom>
          <a:noFill/>
          <a:ln w="9525">
            <a:noFill/>
            <a:miter lim="800000"/>
            <a:headEnd/>
            <a:tailEnd/>
          </a:ln>
        </p:spPr>
        <p:txBody>
          <a:bodyPr>
            <a:spAutoFit/>
          </a:bodyPr>
          <a:lstStyle/>
          <a:p>
            <a:endParaRPr lang="pt-BR"/>
          </a:p>
        </p:txBody>
      </p:sp>
      <p:grpSp>
        <p:nvGrpSpPr>
          <p:cNvPr id="21508" name="Grupo 20"/>
          <p:cNvGrpSpPr>
            <a:grpSpLocks/>
          </p:cNvGrpSpPr>
          <p:nvPr/>
        </p:nvGrpSpPr>
        <p:grpSpPr bwMode="auto">
          <a:xfrm>
            <a:off x="468313" y="1844675"/>
            <a:ext cx="8675687" cy="5013325"/>
            <a:chOff x="0" y="1234324"/>
            <a:chExt cx="9144000" cy="4252076"/>
          </a:xfrm>
        </p:grpSpPr>
        <p:sp>
          <p:nvSpPr>
            <p:cNvPr id="21513" name="Text Box 5"/>
            <p:cNvSpPr txBox="1">
              <a:spLocks noChangeArrowheads="1"/>
            </p:cNvSpPr>
            <p:nvPr/>
          </p:nvSpPr>
          <p:spPr bwMode="auto">
            <a:xfrm>
              <a:off x="1066799" y="1371600"/>
              <a:ext cx="1295400" cy="626501"/>
            </a:xfrm>
            <a:prstGeom prst="rect">
              <a:avLst/>
            </a:prstGeom>
            <a:noFill/>
            <a:ln w="9525">
              <a:noFill/>
              <a:miter lim="800000"/>
              <a:headEnd/>
              <a:tailEnd/>
            </a:ln>
          </p:spPr>
          <p:txBody>
            <a:bodyPr>
              <a:spAutoFit/>
            </a:bodyPr>
            <a:lstStyle/>
            <a:p>
              <a:pPr algn="ctr">
                <a:spcBef>
                  <a:spcPct val="50000"/>
                </a:spcBef>
              </a:pPr>
              <a:r>
                <a:rPr lang="pt-BR" sz="1400" b="1" dirty="0">
                  <a:solidFill>
                    <a:srgbClr val="FFFF00"/>
                  </a:solidFill>
                  <a:latin typeface="tahoma" pitchFamily="34" charset="0"/>
                </a:rPr>
                <a:t>Impacto econômico do Esporte</a:t>
              </a:r>
            </a:p>
          </p:txBody>
        </p:sp>
        <p:sp>
          <p:nvSpPr>
            <p:cNvPr id="21514" name="Text Box 6"/>
            <p:cNvSpPr txBox="1">
              <a:spLocks noChangeArrowheads="1"/>
            </p:cNvSpPr>
            <p:nvPr/>
          </p:nvSpPr>
          <p:spPr bwMode="auto">
            <a:xfrm>
              <a:off x="2438400" y="1524000"/>
              <a:ext cx="1600200" cy="809230"/>
            </a:xfrm>
            <a:prstGeom prst="rect">
              <a:avLst/>
            </a:prstGeom>
            <a:noFill/>
            <a:ln w="9525">
              <a:noFill/>
              <a:miter lim="800000"/>
              <a:headEnd/>
              <a:tailEnd/>
            </a:ln>
          </p:spPr>
          <p:txBody>
            <a:bodyPr>
              <a:spAutoFit/>
            </a:bodyPr>
            <a:lstStyle/>
            <a:p>
              <a:pPr algn="ctr">
                <a:spcBef>
                  <a:spcPct val="50000"/>
                </a:spcBef>
              </a:pPr>
              <a:r>
                <a:rPr lang="pt-BR" sz="1400" b="1" dirty="0" smtClean="0">
                  <a:solidFill>
                    <a:srgbClr val="FFFF00"/>
                  </a:solidFill>
                  <a:latin typeface="tahoma" pitchFamily="34" charset="0"/>
                </a:rPr>
                <a:t>VALOR ECONÔMICO DA OFERTA E DA DEMANDA</a:t>
              </a:r>
              <a:endParaRPr lang="pt-BR" sz="1400" b="1" dirty="0">
                <a:solidFill>
                  <a:srgbClr val="FFFF00"/>
                </a:solidFill>
                <a:latin typeface="tahoma" pitchFamily="34" charset="0"/>
              </a:endParaRPr>
            </a:p>
          </p:txBody>
        </p:sp>
        <p:sp>
          <p:nvSpPr>
            <p:cNvPr id="21515" name="Text Box 7"/>
            <p:cNvSpPr txBox="1">
              <a:spLocks noChangeArrowheads="1"/>
            </p:cNvSpPr>
            <p:nvPr/>
          </p:nvSpPr>
          <p:spPr bwMode="auto">
            <a:xfrm>
              <a:off x="3998548" y="1600894"/>
              <a:ext cx="1616871" cy="626501"/>
            </a:xfrm>
            <a:prstGeom prst="rect">
              <a:avLst/>
            </a:prstGeom>
            <a:noFill/>
            <a:ln w="9525">
              <a:noFill/>
              <a:miter lim="800000"/>
              <a:headEnd/>
              <a:tailEnd/>
            </a:ln>
          </p:spPr>
          <p:txBody>
            <a:bodyPr wrap="square">
              <a:spAutoFit/>
            </a:bodyPr>
            <a:lstStyle/>
            <a:p>
              <a:pPr algn="ctr">
                <a:spcBef>
                  <a:spcPct val="50000"/>
                </a:spcBef>
              </a:pPr>
              <a:r>
                <a:rPr lang="pt-BR" sz="1400" b="1" dirty="0" smtClean="0">
                  <a:solidFill>
                    <a:srgbClr val="FFFF00"/>
                  </a:solidFill>
                  <a:latin typeface="tahoma" pitchFamily="34" charset="0"/>
                </a:rPr>
                <a:t>IMPORTAÇÕES/</a:t>
              </a:r>
              <a:br>
                <a:rPr lang="pt-BR" sz="1400" b="1" dirty="0" smtClean="0">
                  <a:solidFill>
                    <a:srgbClr val="FFFF00"/>
                  </a:solidFill>
                  <a:latin typeface="tahoma" pitchFamily="34" charset="0"/>
                </a:rPr>
              </a:br>
              <a:r>
                <a:rPr lang="pt-BR" sz="1400" b="1" dirty="0" smtClean="0">
                  <a:solidFill>
                    <a:srgbClr val="FFFF00"/>
                  </a:solidFill>
                  <a:latin typeface="tahoma" pitchFamily="34" charset="0"/>
                </a:rPr>
                <a:t>EXPORTAÇÕES</a:t>
              </a:r>
              <a:endParaRPr lang="pt-BR" sz="1400" b="1" dirty="0">
                <a:solidFill>
                  <a:srgbClr val="FFFF00"/>
                </a:solidFill>
                <a:latin typeface="tahoma" pitchFamily="34" charset="0"/>
              </a:endParaRPr>
            </a:p>
          </p:txBody>
        </p:sp>
        <p:sp>
          <p:nvSpPr>
            <p:cNvPr id="21516" name="Text Box 8"/>
            <p:cNvSpPr txBox="1">
              <a:spLocks noChangeArrowheads="1"/>
            </p:cNvSpPr>
            <p:nvPr/>
          </p:nvSpPr>
          <p:spPr bwMode="auto">
            <a:xfrm>
              <a:off x="5562600" y="1676400"/>
              <a:ext cx="1828800" cy="443772"/>
            </a:xfrm>
            <a:prstGeom prst="rect">
              <a:avLst/>
            </a:prstGeom>
            <a:noFill/>
            <a:ln w="9525">
              <a:noFill/>
              <a:miter lim="800000"/>
              <a:headEnd/>
              <a:tailEnd/>
            </a:ln>
          </p:spPr>
          <p:txBody>
            <a:bodyPr>
              <a:spAutoFit/>
            </a:bodyPr>
            <a:lstStyle/>
            <a:p>
              <a:pPr algn="ctr">
                <a:spcBef>
                  <a:spcPct val="50000"/>
                </a:spcBef>
              </a:pPr>
              <a:r>
                <a:rPr lang="pt-BR" sz="1400" b="1" dirty="0" smtClean="0">
                  <a:solidFill>
                    <a:srgbClr val="FFFF00"/>
                  </a:solidFill>
                  <a:latin typeface="tahoma" pitchFamily="34" charset="0"/>
                </a:rPr>
                <a:t>MERCADO DE TRABALHO</a:t>
              </a:r>
              <a:endParaRPr lang="pt-BR" sz="1400" b="1" dirty="0">
                <a:solidFill>
                  <a:srgbClr val="FFFF00"/>
                </a:solidFill>
                <a:latin typeface="tahoma" pitchFamily="34" charset="0"/>
              </a:endParaRPr>
            </a:p>
          </p:txBody>
        </p:sp>
        <p:sp>
          <p:nvSpPr>
            <p:cNvPr id="21517" name="Text Box 9"/>
            <p:cNvSpPr txBox="1">
              <a:spLocks noChangeArrowheads="1"/>
            </p:cNvSpPr>
            <p:nvPr/>
          </p:nvSpPr>
          <p:spPr bwMode="auto">
            <a:xfrm>
              <a:off x="7467600" y="1752600"/>
              <a:ext cx="1676400" cy="443772"/>
            </a:xfrm>
            <a:prstGeom prst="rect">
              <a:avLst/>
            </a:prstGeom>
            <a:noFill/>
            <a:ln w="9525">
              <a:noFill/>
              <a:miter lim="800000"/>
              <a:headEnd/>
              <a:tailEnd/>
            </a:ln>
          </p:spPr>
          <p:txBody>
            <a:bodyPr>
              <a:spAutoFit/>
            </a:bodyPr>
            <a:lstStyle/>
            <a:p>
              <a:pPr algn="ctr">
                <a:spcBef>
                  <a:spcPct val="50000"/>
                </a:spcBef>
              </a:pPr>
              <a:r>
                <a:rPr lang="pt-BR" sz="1400" b="1" dirty="0" smtClean="0">
                  <a:solidFill>
                    <a:srgbClr val="FFFF00"/>
                  </a:solidFill>
                  <a:latin typeface="tahoma" pitchFamily="34" charset="0"/>
                </a:rPr>
                <a:t>EFEITOS EXTERNOS</a:t>
              </a:r>
              <a:endParaRPr lang="pt-BR" sz="1400" b="1" dirty="0">
                <a:solidFill>
                  <a:srgbClr val="FFFF00"/>
                </a:solidFill>
                <a:latin typeface="tahoma" pitchFamily="34" charset="0"/>
              </a:endParaRPr>
            </a:p>
          </p:txBody>
        </p:sp>
        <p:sp>
          <p:nvSpPr>
            <p:cNvPr id="21518" name="Text Box 10"/>
            <p:cNvSpPr txBox="1">
              <a:spLocks noChangeArrowheads="1"/>
            </p:cNvSpPr>
            <p:nvPr/>
          </p:nvSpPr>
          <p:spPr bwMode="auto">
            <a:xfrm>
              <a:off x="0" y="1967233"/>
              <a:ext cx="1441877" cy="626520"/>
            </a:xfrm>
            <a:prstGeom prst="rect">
              <a:avLst/>
            </a:prstGeom>
            <a:noFill/>
            <a:ln w="9525">
              <a:noFill/>
              <a:miter lim="800000"/>
              <a:headEnd/>
              <a:tailEnd/>
            </a:ln>
          </p:spPr>
          <p:txBody>
            <a:bodyPr>
              <a:spAutoFit/>
            </a:bodyPr>
            <a:lstStyle/>
            <a:p>
              <a:pPr algn="ctr">
                <a:spcBef>
                  <a:spcPct val="50000"/>
                </a:spcBef>
              </a:pPr>
              <a:r>
                <a:rPr lang="pt-BR" sz="1400" b="1">
                  <a:latin typeface="tahoma" pitchFamily="34" charset="0"/>
                </a:rPr>
                <a:t>Tipos de atividades econômicas</a:t>
              </a:r>
            </a:p>
          </p:txBody>
        </p:sp>
        <p:sp>
          <p:nvSpPr>
            <p:cNvPr id="21519" name="Text Box 11"/>
            <p:cNvSpPr txBox="1">
              <a:spLocks noChangeArrowheads="1"/>
            </p:cNvSpPr>
            <p:nvPr/>
          </p:nvSpPr>
          <p:spPr bwMode="auto">
            <a:xfrm>
              <a:off x="228600" y="4267200"/>
              <a:ext cx="1981200" cy="991990"/>
            </a:xfrm>
            <a:prstGeom prst="rect">
              <a:avLst/>
            </a:prstGeom>
            <a:noFill/>
            <a:ln w="9525">
              <a:noFill/>
              <a:miter lim="800000"/>
              <a:headEnd/>
              <a:tailEnd/>
            </a:ln>
          </p:spPr>
          <p:txBody>
            <a:bodyPr>
              <a:spAutoFit/>
            </a:bodyPr>
            <a:lstStyle/>
            <a:p>
              <a:pPr algn="ctr">
                <a:spcBef>
                  <a:spcPct val="50000"/>
                </a:spcBef>
              </a:pPr>
              <a:r>
                <a:rPr lang="pt-BR" sz="1400" b="1" dirty="0" smtClean="0">
                  <a:latin typeface="tahoma" pitchFamily="34" charset="0"/>
                </a:rPr>
                <a:t>GRANDES ACONTECIMENTOS ESPORTIVOS </a:t>
              </a:r>
              <a:br>
                <a:rPr lang="pt-BR" sz="1400" b="1" dirty="0" smtClean="0">
                  <a:latin typeface="tahoma" pitchFamily="34" charset="0"/>
                </a:rPr>
              </a:br>
              <a:r>
                <a:rPr lang="pt-BR" sz="1400" b="1" dirty="0" smtClean="0">
                  <a:latin typeface="tahoma" pitchFamily="34" charset="0"/>
                </a:rPr>
                <a:t>(P.EX.JOGOS OLÍMPICOS)</a:t>
              </a:r>
              <a:endParaRPr lang="pt-BR" sz="1400" b="1" dirty="0">
                <a:latin typeface="tahoma" pitchFamily="34" charset="0"/>
              </a:endParaRPr>
            </a:p>
          </p:txBody>
        </p:sp>
        <p:sp>
          <p:nvSpPr>
            <p:cNvPr id="21520" name="Text Box 12"/>
            <p:cNvSpPr txBox="1">
              <a:spLocks noChangeArrowheads="1"/>
            </p:cNvSpPr>
            <p:nvPr/>
          </p:nvSpPr>
          <p:spPr bwMode="auto">
            <a:xfrm>
              <a:off x="228600" y="2971800"/>
              <a:ext cx="1981200" cy="809255"/>
            </a:xfrm>
            <a:prstGeom prst="rect">
              <a:avLst/>
            </a:prstGeom>
            <a:noFill/>
            <a:ln w="9525">
              <a:noFill/>
              <a:miter lim="800000"/>
              <a:headEnd/>
              <a:tailEnd/>
            </a:ln>
          </p:spPr>
          <p:txBody>
            <a:bodyPr>
              <a:spAutoFit/>
            </a:bodyPr>
            <a:lstStyle/>
            <a:p>
              <a:pPr algn="ctr">
                <a:spcBef>
                  <a:spcPct val="50000"/>
                </a:spcBef>
              </a:pPr>
              <a:r>
                <a:rPr lang="pt-BR" sz="1400" b="1" dirty="0" smtClean="0">
                  <a:latin typeface="tahoma" pitchFamily="34" charset="0"/>
                </a:rPr>
                <a:t>PARTICIPAÇÃO ESPORTIVA DA POPULAÇÃO</a:t>
              </a:r>
              <a:br>
                <a:rPr lang="pt-BR" sz="1400" b="1" dirty="0" smtClean="0">
                  <a:latin typeface="tahoma" pitchFamily="34" charset="0"/>
                </a:rPr>
              </a:br>
              <a:r>
                <a:rPr lang="pt-BR" sz="1400" b="1" dirty="0" smtClean="0">
                  <a:latin typeface="tahoma" pitchFamily="34" charset="0"/>
                </a:rPr>
                <a:t> (EM UM ANO)</a:t>
              </a:r>
              <a:endParaRPr lang="pt-BR" sz="1400" b="1" dirty="0">
                <a:latin typeface="tahoma" pitchFamily="34" charset="0"/>
              </a:endParaRPr>
            </a:p>
          </p:txBody>
        </p:sp>
        <p:sp>
          <p:nvSpPr>
            <p:cNvPr id="21521" name="Line 19"/>
            <p:cNvSpPr>
              <a:spLocks noChangeShapeType="1"/>
            </p:cNvSpPr>
            <p:nvPr/>
          </p:nvSpPr>
          <p:spPr bwMode="auto">
            <a:xfrm>
              <a:off x="75888" y="1295400"/>
              <a:ext cx="2362200" cy="1295400"/>
            </a:xfrm>
            <a:prstGeom prst="line">
              <a:avLst/>
            </a:prstGeom>
            <a:noFill/>
            <a:ln w="9525">
              <a:solidFill>
                <a:schemeClr val="tx1"/>
              </a:solidFill>
              <a:round/>
              <a:headEnd/>
              <a:tailEnd/>
            </a:ln>
          </p:spPr>
          <p:txBody>
            <a:bodyPr/>
            <a:lstStyle/>
            <a:p>
              <a:endParaRPr lang="pt-BR"/>
            </a:p>
          </p:txBody>
        </p:sp>
        <p:sp>
          <p:nvSpPr>
            <p:cNvPr id="21522" name="Line 21"/>
            <p:cNvSpPr>
              <a:spLocks noChangeShapeType="1"/>
            </p:cNvSpPr>
            <p:nvPr/>
          </p:nvSpPr>
          <p:spPr bwMode="auto">
            <a:xfrm flipV="1">
              <a:off x="0" y="1234324"/>
              <a:ext cx="9144000" cy="0"/>
            </a:xfrm>
            <a:prstGeom prst="line">
              <a:avLst/>
            </a:prstGeom>
            <a:noFill/>
            <a:ln w="9525">
              <a:solidFill>
                <a:schemeClr val="tx1"/>
              </a:solidFill>
              <a:round/>
              <a:headEnd/>
              <a:tailEnd/>
            </a:ln>
          </p:spPr>
          <p:txBody>
            <a:bodyPr/>
            <a:lstStyle/>
            <a:p>
              <a:endParaRPr lang="pt-BR"/>
            </a:p>
          </p:txBody>
        </p:sp>
        <p:sp>
          <p:nvSpPr>
            <p:cNvPr id="21523" name="Line 22"/>
            <p:cNvSpPr>
              <a:spLocks noChangeShapeType="1"/>
            </p:cNvSpPr>
            <p:nvPr/>
          </p:nvSpPr>
          <p:spPr bwMode="auto">
            <a:xfrm>
              <a:off x="2504313" y="1295400"/>
              <a:ext cx="0" cy="4191000"/>
            </a:xfrm>
            <a:prstGeom prst="line">
              <a:avLst/>
            </a:prstGeom>
            <a:noFill/>
            <a:ln w="9525">
              <a:solidFill>
                <a:schemeClr val="tx1"/>
              </a:solidFill>
              <a:round/>
              <a:headEnd/>
              <a:tailEnd/>
            </a:ln>
          </p:spPr>
          <p:txBody>
            <a:bodyPr/>
            <a:lstStyle/>
            <a:p>
              <a:endParaRPr lang="pt-BR"/>
            </a:p>
          </p:txBody>
        </p:sp>
        <p:sp>
          <p:nvSpPr>
            <p:cNvPr id="21524" name="Line 23"/>
            <p:cNvSpPr>
              <a:spLocks noChangeShapeType="1"/>
            </p:cNvSpPr>
            <p:nvPr/>
          </p:nvSpPr>
          <p:spPr bwMode="auto">
            <a:xfrm>
              <a:off x="0" y="2667000"/>
              <a:ext cx="9144000" cy="0"/>
            </a:xfrm>
            <a:prstGeom prst="line">
              <a:avLst/>
            </a:prstGeom>
            <a:noFill/>
            <a:ln w="9525">
              <a:solidFill>
                <a:schemeClr val="tx1"/>
              </a:solidFill>
              <a:round/>
              <a:headEnd/>
              <a:tailEnd/>
            </a:ln>
          </p:spPr>
          <p:txBody>
            <a:bodyPr/>
            <a:lstStyle/>
            <a:p>
              <a:endParaRPr lang="pt-BR"/>
            </a:p>
          </p:txBody>
        </p:sp>
        <p:sp>
          <p:nvSpPr>
            <p:cNvPr id="21525" name="Line 24"/>
            <p:cNvSpPr>
              <a:spLocks noChangeShapeType="1"/>
            </p:cNvSpPr>
            <p:nvPr/>
          </p:nvSpPr>
          <p:spPr bwMode="auto">
            <a:xfrm>
              <a:off x="0" y="4038600"/>
              <a:ext cx="9144000" cy="0"/>
            </a:xfrm>
            <a:prstGeom prst="line">
              <a:avLst/>
            </a:prstGeom>
            <a:noFill/>
            <a:ln w="9525">
              <a:solidFill>
                <a:schemeClr val="tx1"/>
              </a:solidFill>
              <a:round/>
              <a:headEnd/>
              <a:tailEnd/>
            </a:ln>
          </p:spPr>
          <p:txBody>
            <a:bodyPr/>
            <a:lstStyle/>
            <a:p>
              <a:endParaRPr lang="pt-BR"/>
            </a:p>
          </p:txBody>
        </p:sp>
        <p:sp>
          <p:nvSpPr>
            <p:cNvPr id="21526" name="Line 25"/>
            <p:cNvSpPr>
              <a:spLocks noChangeShapeType="1"/>
            </p:cNvSpPr>
            <p:nvPr/>
          </p:nvSpPr>
          <p:spPr bwMode="auto">
            <a:xfrm>
              <a:off x="0" y="5486400"/>
              <a:ext cx="9144000" cy="0"/>
            </a:xfrm>
            <a:prstGeom prst="line">
              <a:avLst/>
            </a:prstGeom>
            <a:noFill/>
            <a:ln w="9525">
              <a:solidFill>
                <a:schemeClr val="tx1"/>
              </a:solidFill>
              <a:round/>
              <a:headEnd/>
              <a:tailEnd/>
            </a:ln>
          </p:spPr>
          <p:txBody>
            <a:bodyPr/>
            <a:lstStyle/>
            <a:p>
              <a:endParaRPr lang="pt-BR"/>
            </a:p>
          </p:txBody>
        </p:sp>
        <p:sp>
          <p:nvSpPr>
            <p:cNvPr id="21527" name="Line 26"/>
            <p:cNvSpPr>
              <a:spLocks noChangeShapeType="1"/>
            </p:cNvSpPr>
            <p:nvPr/>
          </p:nvSpPr>
          <p:spPr bwMode="auto">
            <a:xfrm>
              <a:off x="4038600" y="1295400"/>
              <a:ext cx="0" cy="4191000"/>
            </a:xfrm>
            <a:prstGeom prst="line">
              <a:avLst/>
            </a:prstGeom>
            <a:noFill/>
            <a:ln w="9525">
              <a:solidFill>
                <a:schemeClr val="tx1"/>
              </a:solidFill>
              <a:round/>
              <a:headEnd/>
              <a:tailEnd/>
            </a:ln>
          </p:spPr>
          <p:txBody>
            <a:bodyPr/>
            <a:lstStyle/>
            <a:p>
              <a:endParaRPr lang="pt-BR"/>
            </a:p>
          </p:txBody>
        </p:sp>
        <p:sp>
          <p:nvSpPr>
            <p:cNvPr id="21528" name="Line 27"/>
            <p:cNvSpPr>
              <a:spLocks noChangeShapeType="1"/>
            </p:cNvSpPr>
            <p:nvPr/>
          </p:nvSpPr>
          <p:spPr bwMode="auto">
            <a:xfrm>
              <a:off x="5562600" y="1295400"/>
              <a:ext cx="0" cy="4191000"/>
            </a:xfrm>
            <a:prstGeom prst="line">
              <a:avLst/>
            </a:prstGeom>
            <a:noFill/>
            <a:ln w="9525">
              <a:solidFill>
                <a:schemeClr val="tx1"/>
              </a:solidFill>
              <a:round/>
              <a:headEnd/>
              <a:tailEnd/>
            </a:ln>
          </p:spPr>
          <p:txBody>
            <a:bodyPr/>
            <a:lstStyle/>
            <a:p>
              <a:endParaRPr lang="pt-BR"/>
            </a:p>
          </p:txBody>
        </p:sp>
        <p:sp>
          <p:nvSpPr>
            <p:cNvPr id="21529" name="Line 28"/>
            <p:cNvSpPr>
              <a:spLocks noChangeShapeType="1"/>
            </p:cNvSpPr>
            <p:nvPr/>
          </p:nvSpPr>
          <p:spPr bwMode="auto">
            <a:xfrm>
              <a:off x="7391400" y="1295400"/>
              <a:ext cx="0" cy="4191000"/>
            </a:xfrm>
            <a:prstGeom prst="line">
              <a:avLst/>
            </a:prstGeom>
            <a:noFill/>
            <a:ln w="9525">
              <a:solidFill>
                <a:schemeClr val="tx1"/>
              </a:solidFill>
              <a:round/>
              <a:headEnd/>
              <a:tailEnd/>
            </a:ln>
          </p:spPr>
          <p:txBody>
            <a:bodyPr/>
            <a:lstStyle/>
            <a:p>
              <a:endParaRPr lang="pt-BR"/>
            </a:p>
          </p:txBody>
        </p:sp>
      </p:grpSp>
      <p:grpSp>
        <p:nvGrpSpPr>
          <p:cNvPr id="21509" name="Grupo 21"/>
          <p:cNvGrpSpPr>
            <a:grpSpLocks/>
          </p:cNvGrpSpPr>
          <p:nvPr/>
        </p:nvGrpSpPr>
        <p:grpSpPr bwMode="auto">
          <a:xfrm>
            <a:off x="0" y="0"/>
            <a:ext cx="9144000" cy="260350"/>
            <a:chOff x="0" y="0"/>
            <a:chExt cx="9144000" cy="260648"/>
          </a:xfrm>
        </p:grpSpPr>
        <p:sp>
          <p:nvSpPr>
            <p:cNvPr id="21511"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21512"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
        <p:nvSpPr>
          <p:cNvPr id="25" name="Retângulo 24"/>
          <p:cNvSpPr/>
          <p:nvPr/>
        </p:nvSpPr>
        <p:spPr>
          <a:xfrm>
            <a:off x="0" y="260350"/>
            <a:ext cx="395288" cy="659765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11188" y="549275"/>
            <a:ext cx="8305800" cy="609600"/>
          </a:xfrm>
        </p:spPr>
        <p:txBody>
          <a:bodyPr>
            <a:normAutofit fontScale="90000"/>
          </a:bodyPr>
          <a:lstStyle/>
          <a:p>
            <a:pPr eaLnBrk="1" fontAlgn="auto" hangingPunct="1">
              <a:spcAft>
                <a:spcPts val="0"/>
              </a:spcAft>
              <a:defRPr/>
            </a:pPr>
            <a:r>
              <a:rPr lang="es-ES_tradnl" sz="2000" b="1" dirty="0" smtClean="0">
                <a:solidFill>
                  <a:srgbClr val="FF6600"/>
                </a:solidFill>
                <a:latin typeface="tahoma" pitchFamily="34" charset="0"/>
                <a:ea typeface="tahoma" pitchFamily="34" charset="0"/>
                <a:cs typeface="tahoma" pitchFamily="34" charset="0"/>
              </a:rPr>
              <a:t>Estructura de la demanda deportiva y flujos de dinero</a:t>
            </a:r>
            <a:br>
              <a:rPr lang="es-ES_tradnl" sz="2000" b="1" dirty="0" smtClean="0">
                <a:solidFill>
                  <a:srgbClr val="FF6600"/>
                </a:solidFill>
                <a:latin typeface="tahoma" pitchFamily="34" charset="0"/>
                <a:ea typeface="tahoma" pitchFamily="34" charset="0"/>
                <a:cs typeface="tahoma" pitchFamily="34" charset="0"/>
              </a:rPr>
            </a:br>
            <a:r>
              <a:rPr lang="es-ES_tradnl" sz="2000" b="1" dirty="0" smtClean="0">
                <a:solidFill>
                  <a:srgbClr val="FF6600"/>
                </a:solidFill>
                <a:latin typeface="tahoma" pitchFamily="34" charset="0"/>
                <a:ea typeface="tahoma" pitchFamily="34" charset="0"/>
                <a:cs typeface="tahoma" pitchFamily="34" charset="0"/>
              </a:rPr>
              <a:t>                                                                  </a:t>
            </a:r>
            <a:r>
              <a:rPr lang="es-ES_tradnl" sz="1000" b="1" dirty="0" smtClean="0">
                <a:solidFill>
                  <a:srgbClr val="FF6600"/>
                </a:solidFill>
                <a:latin typeface="tahoma" pitchFamily="34" charset="0"/>
                <a:ea typeface="tahoma" pitchFamily="34" charset="0"/>
                <a:cs typeface="tahoma" pitchFamily="34" charset="0"/>
              </a:rPr>
              <a:t>   </a:t>
            </a:r>
            <a:r>
              <a:rPr lang="es-ES_tradnl" sz="1200" b="1" dirty="0" err="1" smtClean="0">
                <a:solidFill>
                  <a:srgbClr val="FF6600"/>
                </a:solidFill>
                <a:latin typeface="tahoma" pitchFamily="34" charset="0"/>
                <a:cs typeface="Times New Roman" pitchFamily="18" charset="0"/>
              </a:rPr>
              <a:t>Heinemann</a:t>
            </a:r>
            <a:r>
              <a:rPr lang="es-ES_tradnl" sz="1200" b="1" dirty="0" smtClean="0">
                <a:solidFill>
                  <a:srgbClr val="FF6600"/>
                </a:solidFill>
                <a:latin typeface="tahoma" pitchFamily="34" charset="0"/>
                <a:cs typeface="Times New Roman" pitchFamily="18" charset="0"/>
              </a:rPr>
              <a:t> </a:t>
            </a:r>
            <a:r>
              <a:rPr lang="es-ES_tradnl" sz="1200" b="1" dirty="0" smtClean="0">
                <a:solidFill>
                  <a:srgbClr val="FF6600"/>
                </a:solidFill>
                <a:latin typeface="Arial" charset="0"/>
                <a:cs typeface="Arial" charset="0"/>
              </a:rPr>
              <a:t>- Diciembre de 2001</a:t>
            </a:r>
            <a:r>
              <a:rPr lang="es-ES_tradnl" sz="1800" b="1" dirty="0" smtClean="0">
                <a:solidFill>
                  <a:srgbClr val="FF6600"/>
                </a:solidFill>
                <a:latin typeface="tahoma" pitchFamily="34" charset="0"/>
                <a:cs typeface="Times New Roman" pitchFamily="18" charset="0"/>
              </a:rPr>
              <a:t> </a:t>
            </a:r>
            <a:endParaRPr lang="pt-BR" sz="1800" b="1" dirty="0" smtClean="0">
              <a:solidFill>
                <a:srgbClr val="FF6600"/>
              </a:solidFill>
              <a:latin typeface="tahoma" pitchFamily="34" charset="0"/>
              <a:cs typeface="Times New Roman" pitchFamily="18" charset="0"/>
            </a:endParaRPr>
          </a:p>
        </p:txBody>
      </p:sp>
      <p:sp>
        <p:nvSpPr>
          <p:cNvPr id="23555" name="Rectangle 3"/>
          <p:cNvSpPr>
            <a:spLocks noChangeArrowheads="1"/>
          </p:cNvSpPr>
          <p:nvPr/>
        </p:nvSpPr>
        <p:spPr bwMode="auto">
          <a:xfrm>
            <a:off x="1471613" y="1147763"/>
            <a:ext cx="9144000" cy="0"/>
          </a:xfrm>
          <a:prstGeom prst="rect">
            <a:avLst/>
          </a:prstGeom>
          <a:noFill/>
          <a:ln w="9525">
            <a:noFill/>
            <a:miter lim="800000"/>
            <a:headEnd/>
            <a:tailEnd/>
          </a:ln>
        </p:spPr>
        <p:txBody>
          <a:bodyPr>
            <a:spAutoFit/>
          </a:bodyPr>
          <a:lstStyle/>
          <a:p>
            <a:endParaRPr lang="pt-BR"/>
          </a:p>
        </p:txBody>
      </p:sp>
      <p:pic>
        <p:nvPicPr>
          <p:cNvPr id="23556" name="Picture 4" descr="http://www.efdeportes.com/efd43/econom4.gif"/>
          <p:cNvPicPr>
            <a:picLocks noChangeAspect="1" noChangeArrowheads="1"/>
          </p:cNvPicPr>
          <p:nvPr/>
        </p:nvPicPr>
        <p:blipFill>
          <a:blip r:embed="rId2" r:link="rId3" cstate="print">
            <a:lum bright="-30000" contrast="30000"/>
          </a:blip>
          <a:srcRect/>
          <a:stretch>
            <a:fillRect/>
          </a:stretch>
        </p:blipFill>
        <p:spPr bwMode="auto">
          <a:xfrm>
            <a:off x="468313" y="1211263"/>
            <a:ext cx="8675687" cy="5646737"/>
          </a:xfrm>
          <a:prstGeom prst="rect">
            <a:avLst/>
          </a:prstGeom>
          <a:solidFill>
            <a:srgbClr val="EAEAEA"/>
          </a:solidFill>
          <a:ln w="9525">
            <a:solidFill>
              <a:schemeClr val="hlink"/>
            </a:solidFill>
            <a:miter lim="800000"/>
            <a:headEnd/>
            <a:tailEnd/>
          </a:ln>
        </p:spPr>
      </p:pic>
      <p:grpSp>
        <p:nvGrpSpPr>
          <p:cNvPr id="23557" name="Grupo 4"/>
          <p:cNvGrpSpPr>
            <a:grpSpLocks/>
          </p:cNvGrpSpPr>
          <p:nvPr/>
        </p:nvGrpSpPr>
        <p:grpSpPr bwMode="auto">
          <a:xfrm>
            <a:off x="0" y="0"/>
            <a:ext cx="9144000" cy="260350"/>
            <a:chOff x="0" y="0"/>
            <a:chExt cx="9144000" cy="260648"/>
          </a:xfrm>
        </p:grpSpPr>
        <p:sp>
          <p:nvSpPr>
            <p:cNvPr id="23559"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23560"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
        <p:nvSpPr>
          <p:cNvPr id="9" name="Retângulo 8"/>
          <p:cNvSpPr/>
          <p:nvPr/>
        </p:nvSpPr>
        <p:spPr>
          <a:xfrm>
            <a:off x="0" y="260350"/>
            <a:ext cx="468313" cy="6597650"/>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260350"/>
            <a:ext cx="9144000" cy="6121400"/>
          </a:xfrm>
          <a:prstGeom prst="rect">
            <a:avLst/>
          </a:prstGeom>
          <a:noFill/>
          <a:ln w="9525">
            <a:noFill/>
            <a:miter lim="800000"/>
            <a:headEnd/>
            <a:tailEnd/>
          </a:ln>
        </p:spPr>
      </p:pic>
      <p:sp>
        <p:nvSpPr>
          <p:cNvPr id="3" name="Retângulo 2"/>
          <p:cNvSpPr/>
          <p:nvPr/>
        </p:nvSpPr>
        <p:spPr>
          <a:xfrm>
            <a:off x="6119813" y="6396038"/>
            <a:ext cx="2224087" cy="461962"/>
          </a:xfrm>
          <a:prstGeom prst="rect">
            <a:avLst/>
          </a:prstGeom>
        </p:spPr>
        <p:txBody>
          <a:bodyPr wrap="none">
            <a:spAutoFit/>
          </a:bodyPr>
          <a:lstStyle/>
          <a:p>
            <a:pPr algn="r">
              <a:defRPr/>
            </a:pPr>
            <a:r>
              <a:rPr lang="pt-BR" spc="200" dirty="0">
                <a:latin typeface="Tahoma" pitchFamily="34" charset="0"/>
                <a:ea typeface="Tahoma" pitchFamily="34" charset="0"/>
                <a:cs typeface="Tahoma" pitchFamily="34" charset="0"/>
              </a:rPr>
              <a:t>Barros, 2007</a:t>
            </a:r>
          </a:p>
        </p:txBody>
      </p:sp>
      <p:grpSp>
        <p:nvGrpSpPr>
          <p:cNvPr id="24580" name="Grupo 80"/>
          <p:cNvGrpSpPr>
            <a:grpSpLocks/>
          </p:cNvGrpSpPr>
          <p:nvPr/>
        </p:nvGrpSpPr>
        <p:grpSpPr bwMode="auto">
          <a:xfrm>
            <a:off x="0" y="0"/>
            <a:ext cx="9144000" cy="260350"/>
            <a:chOff x="0" y="0"/>
            <a:chExt cx="9144000" cy="260648"/>
          </a:xfrm>
        </p:grpSpPr>
        <p:sp>
          <p:nvSpPr>
            <p:cNvPr id="24581"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24582" name="Text Box 2"/>
            <p:cNvSpPr txBox="1">
              <a:spLocks noChangeArrowheads="1"/>
            </p:cNvSpPr>
            <p:nvPr/>
          </p:nvSpPr>
          <p:spPr bwMode="auto">
            <a:xfrm>
              <a:off x="323528" y="0"/>
              <a:ext cx="8534400" cy="240066"/>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p:cNvPicPr>
          <p:nvPr/>
        </p:nvPicPr>
        <p:blipFill>
          <a:blip r:embed="rId2" cstate="print"/>
          <a:srcRect/>
          <a:stretch>
            <a:fillRect/>
          </a:stretch>
        </p:blipFill>
        <p:spPr bwMode="auto">
          <a:xfrm>
            <a:off x="0" y="1266825"/>
            <a:ext cx="9144000" cy="5591175"/>
          </a:xfrm>
          <a:prstGeom prst="rect">
            <a:avLst/>
          </a:prstGeom>
          <a:noFill/>
          <a:ln w="9525">
            <a:noFill/>
            <a:miter lim="800000"/>
            <a:headEnd/>
            <a:tailEnd/>
          </a:ln>
        </p:spPr>
      </p:pic>
      <p:sp>
        <p:nvSpPr>
          <p:cNvPr id="4" name="CaixaDeTexto 3"/>
          <p:cNvSpPr txBox="1"/>
          <p:nvPr/>
        </p:nvSpPr>
        <p:spPr>
          <a:xfrm>
            <a:off x="539750" y="476250"/>
            <a:ext cx="8064500" cy="646113"/>
          </a:xfrm>
          <a:prstGeom prst="rect">
            <a:avLst/>
          </a:prstGeom>
          <a:noFill/>
        </p:spPr>
        <p:txBody>
          <a:bodyPr>
            <a:spAutoFit/>
          </a:bodyPr>
          <a:lstStyle/>
          <a:p>
            <a:pPr algn="ctr">
              <a:defRPr/>
            </a:pPr>
            <a:r>
              <a:rPr lang="pt-BR" spc="200" dirty="0">
                <a:latin typeface="Tahoma" pitchFamily="34" charset="0"/>
                <a:ea typeface="Tahoma" pitchFamily="34" charset="0"/>
                <a:cs typeface="Tahoma" pitchFamily="34" charset="0"/>
              </a:rPr>
              <a:t>RELAÇÕES ECONÔMICAS NO FUTEBOL</a:t>
            </a:r>
          </a:p>
          <a:p>
            <a:pPr algn="r">
              <a:defRPr/>
            </a:pPr>
            <a:r>
              <a:rPr lang="pt-BR" sz="1200" spc="200" dirty="0">
                <a:latin typeface="Tahoma" pitchFamily="34" charset="0"/>
                <a:ea typeface="Tahoma" pitchFamily="34" charset="0"/>
                <a:cs typeface="Tahoma" pitchFamily="34" charset="0"/>
              </a:rPr>
              <a:t>Barros, 2007</a:t>
            </a:r>
          </a:p>
        </p:txBody>
      </p:sp>
      <p:grpSp>
        <p:nvGrpSpPr>
          <p:cNvPr id="25604" name="Grupo 80"/>
          <p:cNvGrpSpPr>
            <a:grpSpLocks/>
          </p:cNvGrpSpPr>
          <p:nvPr/>
        </p:nvGrpSpPr>
        <p:grpSpPr bwMode="auto">
          <a:xfrm>
            <a:off x="0" y="0"/>
            <a:ext cx="9144000" cy="260350"/>
            <a:chOff x="0" y="0"/>
            <a:chExt cx="9144000" cy="260648"/>
          </a:xfrm>
        </p:grpSpPr>
        <p:sp>
          <p:nvSpPr>
            <p:cNvPr id="25605"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25606" name="Text Box 2"/>
            <p:cNvSpPr txBox="1">
              <a:spLocks noChangeArrowheads="1"/>
            </p:cNvSpPr>
            <p:nvPr/>
          </p:nvSpPr>
          <p:spPr bwMode="auto">
            <a:xfrm>
              <a:off x="323528" y="0"/>
              <a:ext cx="8534400" cy="240066"/>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tângulo 1"/>
          <p:cNvSpPr>
            <a:spLocks noChangeArrowheads="1"/>
          </p:cNvSpPr>
          <p:nvPr/>
        </p:nvSpPr>
        <p:spPr bwMode="auto">
          <a:xfrm>
            <a:off x="827088" y="3013075"/>
            <a:ext cx="7705725" cy="461963"/>
          </a:xfrm>
          <a:prstGeom prst="rect">
            <a:avLst/>
          </a:prstGeom>
          <a:noFill/>
          <a:ln w="9525">
            <a:noFill/>
            <a:miter lim="800000"/>
            <a:headEnd/>
            <a:tailEnd/>
          </a:ln>
        </p:spPr>
        <p:txBody>
          <a:bodyPr>
            <a:spAutoFit/>
          </a:bodyPr>
          <a:lstStyle/>
          <a:p>
            <a:r>
              <a:rPr lang="pt-BR">
                <a:hlinkClick r:id="rId2"/>
              </a:rPr>
              <a:t>PESQUISA DELLOITE</a:t>
            </a:r>
            <a:endParaRPr lang="pt-BR"/>
          </a:p>
        </p:txBody>
      </p:sp>
      <p:sp>
        <p:nvSpPr>
          <p:cNvPr id="32771" name="Retângulo 2"/>
          <p:cNvSpPr>
            <a:spLocks noChangeArrowheads="1"/>
          </p:cNvSpPr>
          <p:nvPr/>
        </p:nvSpPr>
        <p:spPr bwMode="auto">
          <a:xfrm>
            <a:off x="3995738" y="5661025"/>
            <a:ext cx="4572000" cy="215900"/>
          </a:xfrm>
          <a:prstGeom prst="rect">
            <a:avLst/>
          </a:prstGeom>
          <a:noFill/>
          <a:ln w="9525">
            <a:noFill/>
            <a:miter lim="800000"/>
            <a:headEnd/>
            <a:tailEnd/>
          </a:ln>
        </p:spPr>
        <p:txBody>
          <a:bodyPr>
            <a:spAutoFit/>
          </a:bodyPr>
          <a:lstStyle/>
          <a:p>
            <a:r>
              <a:rPr lang="pt-BR" sz="800" dirty="0">
                <a:solidFill>
                  <a:schemeClr val="bg1"/>
                </a:solidFill>
                <a:hlinkClick r:id="rId2"/>
              </a:rPr>
              <a:t>https://docs.google.com/open?id=0B3SUUtxxlKPpeG1rSnl2TTFNRjg</a:t>
            </a:r>
            <a:endParaRPr lang="pt-BR" sz="8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tângulo 2"/>
          <p:cNvSpPr>
            <a:spLocks noChangeArrowheads="1"/>
          </p:cNvSpPr>
          <p:nvPr/>
        </p:nvSpPr>
        <p:spPr bwMode="auto">
          <a:xfrm>
            <a:off x="2411413" y="6165850"/>
            <a:ext cx="6462712" cy="460375"/>
          </a:xfrm>
          <a:prstGeom prst="rect">
            <a:avLst/>
          </a:prstGeom>
          <a:noFill/>
          <a:ln w="9525">
            <a:noFill/>
            <a:miter lim="800000"/>
            <a:headEnd/>
            <a:tailEnd/>
          </a:ln>
        </p:spPr>
        <p:txBody>
          <a:bodyPr>
            <a:spAutoFit/>
          </a:bodyPr>
          <a:lstStyle/>
          <a:p>
            <a:r>
              <a:rPr lang="pt-BR" sz="1200" dirty="0">
                <a:latin typeface="Calibri" pitchFamily="34" charset="0"/>
              </a:rPr>
              <a:t>SANTANA, </a:t>
            </a:r>
            <a:r>
              <a:rPr lang="pt-BR" sz="1200" dirty="0" err="1">
                <a:latin typeface="Calibri" pitchFamily="34" charset="0"/>
              </a:rPr>
              <a:t>L.C.</a:t>
            </a:r>
            <a:r>
              <a:rPr lang="pt-BR" sz="1200" dirty="0">
                <a:latin typeface="Calibri" pitchFamily="34" charset="0"/>
              </a:rPr>
              <a:t> </a:t>
            </a:r>
            <a:r>
              <a:rPr lang="pt-BR" sz="1200" b="1" dirty="0">
                <a:latin typeface="Calibri" pitchFamily="34" charset="0"/>
              </a:rPr>
              <a:t>GESTÃO DE ACADEMIAS E MERCADO DE FITNESS NO BRASIL</a:t>
            </a:r>
            <a:endParaRPr lang="pt-BR" sz="1200" dirty="0">
              <a:latin typeface="Calibri" pitchFamily="34" charset="0"/>
            </a:endParaRPr>
          </a:p>
          <a:p>
            <a:r>
              <a:rPr lang="pt-BR" sz="1200" dirty="0">
                <a:latin typeface="Calibri" pitchFamily="34" charset="0"/>
              </a:rPr>
              <a:t>In: MAZZEI, </a:t>
            </a:r>
            <a:r>
              <a:rPr lang="pt-BR" sz="1200" dirty="0" err="1">
                <a:latin typeface="Calibri" pitchFamily="34" charset="0"/>
              </a:rPr>
              <a:t>L.C.</a:t>
            </a:r>
            <a:r>
              <a:rPr lang="pt-BR" sz="1200" dirty="0">
                <a:latin typeface="Calibri" pitchFamily="34" charset="0"/>
              </a:rPr>
              <a:t>; BASTOS, </a:t>
            </a:r>
            <a:r>
              <a:rPr lang="pt-BR" sz="1200" dirty="0" err="1">
                <a:latin typeface="Calibri" pitchFamily="34" charset="0"/>
              </a:rPr>
              <a:t>F.C.</a:t>
            </a:r>
            <a:r>
              <a:rPr lang="pt-BR" sz="1200" dirty="0">
                <a:latin typeface="Calibri" pitchFamily="34" charset="0"/>
              </a:rPr>
              <a:t> Gestão do Esporte no Brasil - Desafios e Perspectivas. </a:t>
            </a:r>
            <a:r>
              <a:rPr lang="pt-BR" sz="1200" dirty="0" smtClean="0">
                <a:latin typeface="Calibri" pitchFamily="34" charset="0"/>
              </a:rPr>
              <a:t>2012</a:t>
            </a:r>
            <a:endParaRPr lang="pt-BR" sz="1200" dirty="0">
              <a:latin typeface="Calibri" pitchFamily="34" charset="0"/>
            </a:endParaRPr>
          </a:p>
        </p:txBody>
      </p:sp>
      <p:pic>
        <p:nvPicPr>
          <p:cNvPr id="26627" name="Imagem 1"/>
          <p:cNvPicPr>
            <a:picLocks noChangeAspect="1" noChangeArrowheads="1"/>
          </p:cNvPicPr>
          <p:nvPr/>
        </p:nvPicPr>
        <p:blipFill>
          <a:blip r:embed="rId2" cstate="print"/>
          <a:srcRect/>
          <a:stretch>
            <a:fillRect/>
          </a:stretch>
        </p:blipFill>
        <p:spPr bwMode="auto">
          <a:xfrm>
            <a:off x="179388" y="836613"/>
            <a:ext cx="8785225" cy="5208587"/>
          </a:xfrm>
          <a:prstGeom prst="rect">
            <a:avLst/>
          </a:prstGeom>
          <a:noFill/>
          <a:ln w="9525">
            <a:noFill/>
            <a:miter lim="800000"/>
            <a:headEnd/>
            <a:tailEnd/>
          </a:ln>
        </p:spPr>
      </p:pic>
      <p:grpSp>
        <p:nvGrpSpPr>
          <p:cNvPr id="26628" name="Grupo 4"/>
          <p:cNvGrpSpPr>
            <a:grpSpLocks/>
          </p:cNvGrpSpPr>
          <p:nvPr/>
        </p:nvGrpSpPr>
        <p:grpSpPr bwMode="auto">
          <a:xfrm>
            <a:off x="0" y="0"/>
            <a:ext cx="9144000" cy="260350"/>
            <a:chOff x="0" y="0"/>
            <a:chExt cx="9144000" cy="260648"/>
          </a:xfrm>
        </p:grpSpPr>
        <p:sp>
          <p:nvSpPr>
            <p:cNvPr id="26629"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26630"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395288" y="333375"/>
            <a:ext cx="8380412" cy="6524625"/>
            <a:chOff x="1508" y="2315"/>
            <a:chExt cx="13651" cy="6324"/>
          </a:xfrm>
        </p:grpSpPr>
        <p:sp>
          <p:nvSpPr>
            <p:cNvPr id="2" name="Text Box 3"/>
            <p:cNvSpPr txBox="1">
              <a:spLocks noChangeArrowheads="1"/>
            </p:cNvSpPr>
            <p:nvPr/>
          </p:nvSpPr>
          <p:spPr bwMode="auto">
            <a:xfrm>
              <a:off x="1508" y="5216"/>
              <a:ext cx="3367" cy="59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eaLnBrk="0" hangingPunct="0">
                <a:defRPr/>
              </a:pPr>
              <a:r>
                <a:rPr lang="pt-BR" b="1" dirty="0">
                  <a:latin typeface="Comic Sans MS" pitchFamily="66" charset="0"/>
                </a:rPr>
                <a:t>ECONOMIA</a:t>
              </a:r>
            </a:p>
          </p:txBody>
        </p:sp>
        <p:sp>
          <p:nvSpPr>
            <p:cNvPr id="26628" name="Text Box 4"/>
            <p:cNvSpPr txBox="1">
              <a:spLocks noChangeArrowheads="1"/>
            </p:cNvSpPr>
            <p:nvPr/>
          </p:nvSpPr>
          <p:spPr bwMode="auto">
            <a:xfrm>
              <a:off x="12542" y="5216"/>
              <a:ext cx="2617" cy="592"/>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nchor="ctr"/>
            <a:lstStyle/>
            <a:p>
              <a:pPr algn="ctr" eaLnBrk="0" hangingPunct="0">
                <a:defRPr/>
              </a:pPr>
              <a:r>
                <a:rPr lang="pt-BR" b="1" dirty="0">
                  <a:latin typeface="Comic Sans MS" pitchFamily="66" charset="0"/>
                </a:rPr>
                <a:t>ESPORTE</a:t>
              </a:r>
            </a:p>
          </p:txBody>
        </p:sp>
        <p:sp>
          <p:nvSpPr>
            <p:cNvPr id="3" name="Text Box 5"/>
            <p:cNvSpPr txBox="1">
              <a:spLocks noChangeArrowheads="1"/>
            </p:cNvSpPr>
            <p:nvPr/>
          </p:nvSpPr>
          <p:spPr bwMode="auto">
            <a:xfrm>
              <a:off x="5612" y="2874"/>
              <a:ext cx="6100" cy="1465"/>
            </a:xfrm>
            <a:prstGeom prst="rect">
              <a:avLst/>
            </a:prstGeom>
            <a:solidFill>
              <a:schemeClr val="accent2">
                <a:lumMod val="20000"/>
                <a:lumOff val="80000"/>
                <a:alpha val="50195"/>
              </a:schemeClr>
            </a:solidFill>
            <a:ln w="9525">
              <a:noFill/>
              <a:miter lim="800000"/>
              <a:headEnd/>
              <a:tailEnd/>
            </a:ln>
          </p:spPr>
          <p:txBody>
            <a:bodyPr/>
            <a:lstStyle/>
            <a:p>
              <a:pPr algn="ctr" eaLnBrk="0" hangingPunct="0">
                <a:defRPr/>
              </a:pPr>
              <a:r>
                <a:rPr lang="pt-BR" sz="1800" b="1" dirty="0">
                  <a:solidFill>
                    <a:schemeClr val="tx1">
                      <a:lumMod val="95000"/>
                    </a:schemeClr>
                  </a:solidFill>
                  <a:latin typeface="Century Gothic" pitchFamily="34" charset="0"/>
                </a:rPr>
                <a:t>relações ideológicas e de valor</a:t>
              </a:r>
            </a:p>
            <a:p>
              <a:pPr algn="ctr" eaLnBrk="0" hangingPunct="0">
                <a:defRPr/>
              </a:pPr>
              <a:r>
                <a:rPr lang="pt-BR" sz="1600" b="1" dirty="0">
                  <a:latin typeface="Comic Sans MS" pitchFamily="66" charset="0"/>
                </a:rPr>
                <a:t>O ESPORTE É REGIDO DE ACORDO COM ESTRUTURAS DA ECONOMIA DE MERCADO E VALORES DO ESPORTE SE APLICAM AO </a:t>
              </a:r>
              <a:r>
                <a:rPr lang="pt-BR" sz="1600" b="1" dirty="0" smtClean="0">
                  <a:latin typeface="Comic Sans MS" pitchFamily="66" charset="0"/>
                </a:rPr>
                <a:t>MERCADO</a:t>
              </a:r>
              <a:endParaRPr lang="pt-BR" sz="1600" b="1" dirty="0">
                <a:latin typeface="Comic Sans MS" pitchFamily="66" charset="0"/>
              </a:endParaRPr>
            </a:p>
          </p:txBody>
        </p:sp>
        <p:sp>
          <p:nvSpPr>
            <p:cNvPr id="4" name="Text Box 6"/>
            <p:cNvSpPr txBox="1">
              <a:spLocks noChangeArrowheads="1"/>
            </p:cNvSpPr>
            <p:nvPr/>
          </p:nvSpPr>
          <p:spPr bwMode="auto">
            <a:xfrm>
              <a:off x="5612" y="4478"/>
              <a:ext cx="6100" cy="1396"/>
            </a:xfrm>
            <a:prstGeom prst="rect">
              <a:avLst/>
            </a:prstGeom>
            <a:solidFill>
              <a:schemeClr val="accent6">
                <a:lumMod val="40000"/>
                <a:lumOff val="60000"/>
                <a:alpha val="50195"/>
              </a:schemeClr>
            </a:solidFill>
            <a:ln w="9525">
              <a:noFill/>
              <a:miter lim="800000"/>
              <a:headEnd/>
              <a:tailEnd/>
            </a:ln>
          </p:spPr>
          <p:txBody>
            <a:bodyPr/>
            <a:lstStyle/>
            <a:p>
              <a:pPr algn="ctr" eaLnBrk="0" hangingPunct="0">
                <a:defRPr/>
              </a:pPr>
              <a:r>
                <a:rPr lang="pt-BR" sz="1800" b="1" dirty="0">
                  <a:solidFill>
                    <a:schemeClr val="tx1">
                      <a:lumMod val="95000"/>
                    </a:schemeClr>
                  </a:solidFill>
                  <a:latin typeface="Century Gothic" pitchFamily="34" charset="0"/>
                </a:rPr>
                <a:t>relações de cooperação</a:t>
              </a:r>
            </a:p>
            <a:p>
              <a:pPr algn="ctr" eaLnBrk="0" hangingPunct="0">
                <a:defRPr/>
              </a:pPr>
              <a:r>
                <a:rPr lang="pt-BR" sz="1600" b="1" dirty="0">
                  <a:latin typeface="Comic Sans MS" pitchFamily="66" charset="0"/>
                </a:rPr>
                <a:t>MESMOS INTERESSES ECONÔMICOS (PATROCÍNIOS, NOVOS PRODUTOS, ABERTURA DE MERCADOS DE CONSUMO)</a:t>
              </a:r>
            </a:p>
          </p:txBody>
        </p:sp>
        <p:sp>
          <p:nvSpPr>
            <p:cNvPr id="26631" name="Text Box 7"/>
            <p:cNvSpPr txBox="1">
              <a:spLocks noChangeArrowheads="1"/>
            </p:cNvSpPr>
            <p:nvPr/>
          </p:nvSpPr>
          <p:spPr bwMode="auto">
            <a:xfrm>
              <a:off x="5612" y="6014"/>
              <a:ext cx="6100" cy="906"/>
            </a:xfrm>
            <a:prstGeom prst="rect">
              <a:avLst/>
            </a:prstGeom>
            <a:solidFill>
              <a:schemeClr val="accent6">
                <a:lumMod val="60000"/>
                <a:lumOff val="40000"/>
                <a:alpha val="50195"/>
              </a:schemeClr>
            </a:solidFill>
            <a:ln w="9525">
              <a:noFill/>
              <a:miter lim="800000"/>
              <a:headEnd/>
              <a:tailEnd/>
            </a:ln>
          </p:spPr>
          <p:txBody>
            <a:bodyPr/>
            <a:lstStyle/>
            <a:p>
              <a:pPr algn="ctr" eaLnBrk="0" hangingPunct="0">
                <a:defRPr/>
              </a:pPr>
              <a:r>
                <a:rPr lang="pt-BR" sz="1800" b="1" dirty="0">
                  <a:solidFill>
                    <a:schemeClr val="tx1">
                      <a:lumMod val="95000"/>
                    </a:schemeClr>
                  </a:solidFill>
                  <a:latin typeface="Century Gothic" pitchFamily="34" charset="0"/>
                </a:rPr>
                <a:t>relações de transferência</a:t>
              </a:r>
            </a:p>
            <a:p>
              <a:pPr algn="ctr" eaLnBrk="0" hangingPunct="0">
                <a:defRPr/>
              </a:pPr>
              <a:r>
                <a:rPr lang="pt-BR" sz="1600" b="1" dirty="0">
                  <a:latin typeface="Comic Sans MS" pitchFamily="66" charset="0"/>
                </a:rPr>
                <a:t>SUBVENÇÕES, DOAÇÕES (LIF), FUNDOS, ETC</a:t>
              </a:r>
            </a:p>
          </p:txBody>
        </p:sp>
        <p:sp>
          <p:nvSpPr>
            <p:cNvPr id="26632" name="Text Box 8"/>
            <p:cNvSpPr txBox="1">
              <a:spLocks noChangeArrowheads="1"/>
            </p:cNvSpPr>
            <p:nvPr/>
          </p:nvSpPr>
          <p:spPr bwMode="auto">
            <a:xfrm>
              <a:off x="5612" y="7200"/>
              <a:ext cx="6100" cy="1439"/>
            </a:xfrm>
            <a:prstGeom prst="rect">
              <a:avLst/>
            </a:prstGeom>
            <a:solidFill>
              <a:schemeClr val="accent6">
                <a:lumMod val="75000"/>
                <a:alpha val="50195"/>
              </a:schemeClr>
            </a:solidFill>
            <a:ln w="9525">
              <a:noFill/>
              <a:miter lim="800000"/>
              <a:headEnd/>
              <a:tailEnd/>
            </a:ln>
          </p:spPr>
          <p:txBody>
            <a:bodyPr/>
            <a:lstStyle/>
            <a:p>
              <a:pPr algn="ctr" eaLnBrk="0" hangingPunct="0">
                <a:defRPr/>
              </a:pPr>
              <a:r>
                <a:rPr lang="pt-BR" sz="1800" b="1" dirty="0">
                  <a:solidFill>
                    <a:schemeClr val="tx1">
                      <a:lumMod val="95000"/>
                    </a:schemeClr>
                  </a:solidFill>
                  <a:latin typeface="Century Gothic" pitchFamily="34" charset="0"/>
                </a:rPr>
                <a:t>relações de regulação</a:t>
              </a:r>
            </a:p>
            <a:p>
              <a:pPr algn="ctr" eaLnBrk="0" hangingPunct="0">
                <a:defRPr/>
              </a:pPr>
              <a:r>
                <a:rPr lang="pt-BR" sz="1600" b="1" dirty="0">
                  <a:latin typeface="Comic Sans MS" pitchFamily="66" charset="0"/>
                </a:rPr>
                <a:t>LEIS, REGRAS ECONOMIA (JUROS), IMPOSTOS, IMPORTAÇÃO/EXPORTAÇÃO, ETC</a:t>
              </a:r>
            </a:p>
          </p:txBody>
        </p:sp>
        <p:sp>
          <p:nvSpPr>
            <p:cNvPr id="22540" name="Line 9"/>
            <p:cNvSpPr>
              <a:spLocks noChangeShapeType="1"/>
            </p:cNvSpPr>
            <p:nvPr/>
          </p:nvSpPr>
          <p:spPr bwMode="auto">
            <a:xfrm>
              <a:off x="5260" y="3152"/>
              <a:ext cx="6734" cy="0"/>
            </a:xfrm>
            <a:prstGeom prst="line">
              <a:avLst/>
            </a:prstGeom>
            <a:noFill/>
            <a:ln w="38100">
              <a:solidFill>
                <a:schemeClr val="accent3"/>
              </a:solidFill>
              <a:round/>
              <a:headEnd type="triangle" w="med" len="med"/>
              <a:tailEnd type="triangle" w="med" len="med"/>
            </a:ln>
          </p:spPr>
          <p:txBody>
            <a:bodyPr/>
            <a:lstStyle/>
            <a:p>
              <a:pPr>
                <a:defRPr/>
              </a:pPr>
              <a:endParaRPr lang="pt-BR"/>
            </a:p>
          </p:txBody>
        </p:sp>
        <p:sp>
          <p:nvSpPr>
            <p:cNvPr id="22542" name="Line 11"/>
            <p:cNvSpPr>
              <a:spLocks noChangeShapeType="1"/>
            </p:cNvSpPr>
            <p:nvPr/>
          </p:nvSpPr>
          <p:spPr bwMode="auto">
            <a:xfrm>
              <a:off x="5260" y="6293"/>
              <a:ext cx="6734" cy="0"/>
            </a:xfrm>
            <a:prstGeom prst="line">
              <a:avLst/>
            </a:prstGeom>
            <a:noFill/>
            <a:ln w="38100">
              <a:solidFill>
                <a:schemeClr val="accent3"/>
              </a:solidFill>
              <a:round/>
              <a:headEnd type="triangle" w="med" len="med"/>
              <a:tailEnd type="triangle" w="med" len="med"/>
            </a:ln>
          </p:spPr>
          <p:txBody>
            <a:bodyPr/>
            <a:lstStyle/>
            <a:p>
              <a:pPr>
                <a:defRPr/>
              </a:pPr>
              <a:endParaRPr lang="pt-BR"/>
            </a:p>
          </p:txBody>
        </p:sp>
        <p:sp>
          <p:nvSpPr>
            <p:cNvPr id="22543" name="Line 12"/>
            <p:cNvSpPr>
              <a:spLocks noChangeShapeType="1"/>
            </p:cNvSpPr>
            <p:nvPr/>
          </p:nvSpPr>
          <p:spPr bwMode="auto">
            <a:xfrm>
              <a:off x="5263" y="7479"/>
              <a:ext cx="6734" cy="0"/>
            </a:xfrm>
            <a:prstGeom prst="line">
              <a:avLst/>
            </a:prstGeom>
            <a:noFill/>
            <a:ln w="38100">
              <a:solidFill>
                <a:schemeClr val="accent3"/>
              </a:solidFill>
              <a:round/>
              <a:headEnd type="triangle" w="med" len="med"/>
              <a:tailEnd type="triangle" w="med" len="med"/>
            </a:ln>
          </p:spPr>
          <p:txBody>
            <a:bodyPr/>
            <a:lstStyle/>
            <a:p>
              <a:pPr>
                <a:defRPr/>
              </a:pPr>
              <a:endParaRPr lang="pt-BR"/>
            </a:p>
          </p:txBody>
        </p:sp>
        <p:sp>
          <p:nvSpPr>
            <p:cNvPr id="20500" name="Text Box 13"/>
            <p:cNvSpPr txBox="1">
              <a:spLocks noChangeArrowheads="1"/>
            </p:cNvSpPr>
            <p:nvPr/>
          </p:nvSpPr>
          <p:spPr bwMode="auto">
            <a:xfrm>
              <a:off x="1625" y="2315"/>
              <a:ext cx="13277" cy="406"/>
            </a:xfrm>
            <a:prstGeom prst="rect">
              <a:avLst/>
            </a:prstGeom>
            <a:solidFill>
              <a:srgbClr val="33CCCC">
                <a:alpha val="50195"/>
              </a:srgbClr>
            </a:solidFill>
            <a:ln w="9525">
              <a:noFill/>
              <a:miter lim="800000"/>
              <a:headEnd/>
              <a:tailEnd/>
            </a:ln>
          </p:spPr>
          <p:txBody>
            <a:bodyPr/>
            <a:lstStyle/>
            <a:p>
              <a:pPr eaLnBrk="0" hangingPunct="0"/>
              <a:r>
                <a:rPr lang="pt-BR" sz="1200">
                  <a:latin typeface="Comic Sans MS" pitchFamily="66" charset="0"/>
                </a:rPr>
                <a:t>Adaptado de Heinemann, K.  -  Introducción a la Economia del Deporte. Barcelona:  Editorial Paidotribo, 1998.</a:t>
              </a:r>
            </a:p>
          </p:txBody>
        </p:sp>
      </p:grpSp>
      <p:grpSp>
        <p:nvGrpSpPr>
          <p:cNvPr id="20483" name="Grupo 13"/>
          <p:cNvGrpSpPr>
            <a:grpSpLocks/>
          </p:cNvGrpSpPr>
          <p:nvPr/>
        </p:nvGrpSpPr>
        <p:grpSpPr bwMode="auto">
          <a:xfrm>
            <a:off x="0" y="0"/>
            <a:ext cx="9144000" cy="260350"/>
            <a:chOff x="0" y="0"/>
            <a:chExt cx="9144000" cy="260648"/>
          </a:xfrm>
        </p:grpSpPr>
        <p:sp>
          <p:nvSpPr>
            <p:cNvPr id="20485"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20486"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
        <p:nvSpPr>
          <p:cNvPr id="17" name="Line 12"/>
          <p:cNvSpPr>
            <a:spLocks noChangeShapeType="1"/>
          </p:cNvSpPr>
          <p:nvPr/>
        </p:nvSpPr>
        <p:spPr bwMode="auto">
          <a:xfrm>
            <a:off x="2700338" y="2852738"/>
            <a:ext cx="4132262" cy="0"/>
          </a:xfrm>
          <a:prstGeom prst="line">
            <a:avLst/>
          </a:prstGeom>
          <a:noFill/>
          <a:ln w="38100">
            <a:solidFill>
              <a:schemeClr val="accent3"/>
            </a:solidFill>
            <a:round/>
            <a:headEnd type="triangle" w="med" len="med"/>
            <a:tailEnd type="triangle" w="med" len="med"/>
          </a:ln>
        </p:spPr>
        <p:txBody>
          <a:bodyPr/>
          <a:lstStyle/>
          <a:p>
            <a:pPr>
              <a:defRPr/>
            </a:pPr>
            <a:endParaRPr lang="pt-B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33509" y="1556792"/>
            <a:ext cx="6710491" cy="584775"/>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a:defRPr/>
            </a:pPr>
            <a:r>
              <a:rPr lang="pt-BR" sz="3200" b="1" spc="100" dirty="0">
                <a:latin typeface="Tahoma" pitchFamily="34" charset="0"/>
                <a:ea typeface="Tahoma" pitchFamily="34" charset="0"/>
                <a:cs typeface="Tahoma" pitchFamily="34" charset="0"/>
              </a:rPr>
              <a:t>IMPACTO MACROECONÔMICO</a:t>
            </a:r>
          </a:p>
        </p:txBody>
      </p:sp>
      <p:sp>
        <p:nvSpPr>
          <p:cNvPr id="3" name="CaixaDeTexto 2"/>
          <p:cNvSpPr txBox="1"/>
          <p:nvPr/>
        </p:nvSpPr>
        <p:spPr>
          <a:xfrm>
            <a:off x="2555776" y="4149080"/>
            <a:ext cx="2520280" cy="1015663"/>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pt-BR" sz="6000" dirty="0">
                <a:latin typeface="Arial Black" pitchFamily="34" charset="0"/>
                <a:ea typeface="Tahoma" pitchFamily="34" charset="0"/>
                <a:cs typeface="Tahoma" pitchFamily="34" charset="0"/>
              </a:rPr>
              <a:t>PIB</a:t>
            </a:r>
          </a:p>
        </p:txBody>
      </p:sp>
      <p:grpSp>
        <p:nvGrpSpPr>
          <p:cNvPr id="4" name="Grupo 80"/>
          <p:cNvGrpSpPr>
            <a:grpSpLocks/>
          </p:cNvGrpSpPr>
          <p:nvPr/>
        </p:nvGrpSpPr>
        <p:grpSpPr bwMode="auto">
          <a:xfrm>
            <a:off x="0" y="0"/>
            <a:ext cx="9144000" cy="260350"/>
            <a:chOff x="0" y="0"/>
            <a:chExt cx="9144000" cy="260648"/>
          </a:xfrm>
        </p:grpSpPr>
        <p:sp>
          <p:nvSpPr>
            <p:cNvPr id="12295"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12296" name="Text Box 2"/>
            <p:cNvSpPr txBox="1">
              <a:spLocks noChangeArrowheads="1"/>
            </p:cNvSpPr>
            <p:nvPr/>
          </p:nvSpPr>
          <p:spPr bwMode="auto">
            <a:xfrm>
              <a:off x="323528" y="0"/>
              <a:ext cx="8534400" cy="240066"/>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aixaDeTexto 1"/>
          <p:cNvSpPr txBox="1">
            <a:spLocks noChangeArrowheads="1"/>
          </p:cNvSpPr>
          <p:nvPr/>
        </p:nvSpPr>
        <p:spPr bwMode="auto">
          <a:xfrm>
            <a:off x="1908175" y="404813"/>
            <a:ext cx="5576888" cy="461962"/>
          </a:xfrm>
          <a:prstGeom prst="rect">
            <a:avLst/>
          </a:prstGeom>
          <a:noFill/>
          <a:ln w="9525">
            <a:noFill/>
            <a:miter lim="800000"/>
            <a:headEnd/>
            <a:tailEnd/>
          </a:ln>
        </p:spPr>
        <p:txBody>
          <a:bodyPr wrap="none">
            <a:spAutoFit/>
          </a:bodyPr>
          <a:lstStyle/>
          <a:p>
            <a:r>
              <a:rPr lang="pt-BR">
                <a:latin typeface="Lucida Console" pitchFamily="49" charset="0"/>
              </a:rPr>
              <a:t>GRUPOS DE PRODUTOS ESPORTIVOS</a:t>
            </a:r>
          </a:p>
        </p:txBody>
      </p:sp>
      <p:sp>
        <p:nvSpPr>
          <p:cNvPr id="3" name="CaixaDeTexto 2"/>
          <p:cNvSpPr txBox="1"/>
          <p:nvPr/>
        </p:nvSpPr>
        <p:spPr>
          <a:xfrm>
            <a:off x="0" y="1268413"/>
            <a:ext cx="4284663" cy="1785937"/>
          </a:xfrm>
          <a:prstGeom prst="rect">
            <a:avLst/>
          </a:prstGeom>
          <a:solidFill>
            <a:schemeClr val="tx2">
              <a:lumMod val="50000"/>
            </a:schemeClr>
          </a:solidFill>
        </p:spPr>
        <p:txBody>
          <a:bodyPr>
            <a:spAutoFit/>
          </a:bodyPr>
          <a:lstStyle/>
          <a:p>
            <a:pPr algn="ctr">
              <a:defRPr/>
            </a:pPr>
            <a:r>
              <a:rPr lang="pt-BR" sz="2200" dirty="0">
                <a:solidFill>
                  <a:schemeClr val="accent3"/>
                </a:solidFill>
                <a:latin typeface="Lucida Console" pitchFamily="49" charset="0"/>
              </a:rPr>
              <a:t>OPORTUNIDADES</a:t>
            </a:r>
          </a:p>
          <a:p>
            <a:pPr>
              <a:defRPr/>
            </a:pPr>
            <a:r>
              <a:rPr lang="pt-BR" sz="2200" dirty="0">
                <a:latin typeface="Lucida Console" pitchFamily="49" charset="0"/>
              </a:rPr>
              <a:t>Instalações</a:t>
            </a:r>
          </a:p>
          <a:p>
            <a:pPr>
              <a:defRPr/>
            </a:pPr>
            <a:r>
              <a:rPr lang="pt-BR" sz="2200" dirty="0" err="1">
                <a:latin typeface="Lucida Console" pitchFamily="49" charset="0"/>
              </a:rPr>
              <a:t>Infraestrutura</a:t>
            </a:r>
            <a:endParaRPr lang="pt-BR" sz="2200" dirty="0">
              <a:latin typeface="Lucida Console" pitchFamily="49" charset="0"/>
            </a:endParaRPr>
          </a:p>
          <a:p>
            <a:pPr>
              <a:defRPr/>
            </a:pPr>
            <a:r>
              <a:rPr lang="pt-BR" sz="2200" dirty="0">
                <a:latin typeface="Lucida Console" pitchFamily="49" charset="0"/>
              </a:rPr>
              <a:t>Entorno/cenário</a:t>
            </a:r>
          </a:p>
          <a:p>
            <a:pPr>
              <a:defRPr/>
            </a:pPr>
            <a:r>
              <a:rPr lang="pt-BR" sz="2200" dirty="0">
                <a:latin typeface="Lucida Console" pitchFamily="49" charset="0"/>
              </a:rPr>
              <a:t>Organização (produtos)</a:t>
            </a:r>
          </a:p>
        </p:txBody>
      </p:sp>
      <p:sp>
        <p:nvSpPr>
          <p:cNvPr id="4" name="CaixaDeTexto 3"/>
          <p:cNvSpPr txBox="1"/>
          <p:nvPr/>
        </p:nvSpPr>
        <p:spPr>
          <a:xfrm>
            <a:off x="4716463" y="4395788"/>
            <a:ext cx="4427537" cy="2462212"/>
          </a:xfrm>
          <a:prstGeom prst="rect">
            <a:avLst/>
          </a:prstGeom>
          <a:solidFill>
            <a:srgbClr val="009900"/>
          </a:solidFill>
        </p:spPr>
        <p:txBody>
          <a:bodyPr>
            <a:spAutoFit/>
          </a:bodyPr>
          <a:lstStyle/>
          <a:p>
            <a:pPr algn="ctr">
              <a:defRPr/>
            </a:pPr>
            <a:r>
              <a:rPr lang="pt-BR" sz="2200" dirty="0">
                <a:solidFill>
                  <a:schemeClr val="accent3"/>
                </a:solidFill>
                <a:latin typeface="Lucida Console" pitchFamily="49" charset="0"/>
              </a:rPr>
              <a:t>EQUIPAMENTO ESPORTIVO</a:t>
            </a:r>
          </a:p>
          <a:p>
            <a:pPr>
              <a:defRPr/>
            </a:pPr>
            <a:r>
              <a:rPr lang="pt-BR" sz="2200" dirty="0">
                <a:latin typeface="Lucida Console" pitchFamily="49" charset="0"/>
              </a:rPr>
              <a:t>Aparelhos</a:t>
            </a:r>
          </a:p>
          <a:p>
            <a:pPr>
              <a:defRPr/>
            </a:pPr>
            <a:r>
              <a:rPr lang="pt-BR" sz="2200" dirty="0">
                <a:latin typeface="Lucida Console" pitchFamily="49" charset="0"/>
              </a:rPr>
              <a:t>Roupas/vestuário</a:t>
            </a:r>
          </a:p>
          <a:p>
            <a:pPr>
              <a:defRPr/>
            </a:pPr>
            <a:r>
              <a:rPr lang="pt-BR" sz="2200" dirty="0">
                <a:latin typeface="Lucida Console" pitchFamily="49" charset="0"/>
              </a:rPr>
              <a:t>Assessórios</a:t>
            </a:r>
          </a:p>
          <a:p>
            <a:pPr>
              <a:defRPr/>
            </a:pPr>
            <a:r>
              <a:rPr lang="pt-BR" sz="2200" dirty="0">
                <a:latin typeface="Lucida Console" pitchFamily="49" charset="0"/>
              </a:rPr>
              <a:t>Alimentação esportiva</a:t>
            </a:r>
          </a:p>
          <a:p>
            <a:pPr>
              <a:defRPr/>
            </a:pPr>
            <a:r>
              <a:rPr lang="pt-BR" sz="2200" dirty="0">
                <a:latin typeface="Lucida Console" pitchFamily="49" charset="0"/>
              </a:rPr>
              <a:t>Material de informática</a:t>
            </a:r>
            <a:br>
              <a:rPr lang="pt-BR" sz="2200" dirty="0">
                <a:latin typeface="Lucida Console" pitchFamily="49" charset="0"/>
              </a:rPr>
            </a:br>
            <a:r>
              <a:rPr lang="pt-BR" sz="2200" dirty="0">
                <a:latin typeface="Lucida Console" pitchFamily="49" charset="0"/>
              </a:rPr>
              <a:t>e outros meios auxiliares</a:t>
            </a:r>
          </a:p>
        </p:txBody>
      </p:sp>
      <p:sp>
        <p:nvSpPr>
          <p:cNvPr id="5" name="CaixaDeTexto 4"/>
          <p:cNvSpPr txBox="1"/>
          <p:nvPr/>
        </p:nvSpPr>
        <p:spPr>
          <a:xfrm>
            <a:off x="4284663" y="908050"/>
            <a:ext cx="5256212" cy="2462213"/>
          </a:xfrm>
          <a:prstGeom prst="rect">
            <a:avLst/>
          </a:prstGeom>
          <a:solidFill>
            <a:schemeClr val="bg1">
              <a:lumMod val="50000"/>
              <a:lumOff val="50000"/>
            </a:schemeClr>
          </a:solidFill>
        </p:spPr>
        <p:txBody>
          <a:bodyPr>
            <a:spAutoFit/>
          </a:bodyPr>
          <a:lstStyle/>
          <a:p>
            <a:pPr algn="ctr">
              <a:defRPr/>
            </a:pPr>
            <a:r>
              <a:rPr lang="pt-BR" sz="2200" dirty="0">
                <a:solidFill>
                  <a:schemeClr val="accent3"/>
                </a:solidFill>
                <a:latin typeface="Lucida Console" pitchFamily="49" charset="0"/>
              </a:rPr>
              <a:t>PRESTAÇÃO DE SERVIÇOS</a:t>
            </a:r>
          </a:p>
          <a:p>
            <a:pPr>
              <a:defRPr/>
            </a:pPr>
            <a:r>
              <a:rPr lang="pt-BR" sz="2200" dirty="0">
                <a:latin typeface="Lucida Console" pitchFamily="49" charset="0"/>
              </a:rPr>
              <a:t>Aprendizagem</a:t>
            </a:r>
          </a:p>
          <a:p>
            <a:pPr>
              <a:defRPr/>
            </a:pPr>
            <a:r>
              <a:rPr lang="pt-BR" sz="2200" dirty="0">
                <a:latin typeface="Lucida Console" pitchFamily="49" charset="0"/>
              </a:rPr>
              <a:t>Treinamento/atividade física</a:t>
            </a:r>
          </a:p>
          <a:p>
            <a:pPr>
              <a:defRPr/>
            </a:pPr>
            <a:r>
              <a:rPr lang="pt-BR" sz="2200" dirty="0">
                <a:latin typeface="Lucida Console" pitchFamily="49" charset="0"/>
              </a:rPr>
              <a:t>Promoção de talentos</a:t>
            </a:r>
          </a:p>
          <a:p>
            <a:pPr>
              <a:defRPr/>
            </a:pPr>
            <a:r>
              <a:rPr lang="pt-BR" sz="2200" dirty="0">
                <a:latin typeface="Lucida Console" pitchFamily="49" charset="0"/>
              </a:rPr>
              <a:t>Assessoria</a:t>
            </a:r>
          </a:p>
          <a:p>
            <a:pPr>
              <a:defRPr/>
            </a:pPr>
            <a:r>
              <a:rPr lang="pt-BR" sz="2200" dirty="0">
                <a:latin typeface="Lucida Console" pitchFamily="49" charset="0"/>
              </a:rPr>
              <a:t>Apoios (médico, </a:t>
            </a:r>
            <a:r>
              <a:rPr lang="pt-BR" sz="2200" dirty="0" err="1">
                <a:latin typeface="Lucida Console" pitchFamily="49" charset="0"/>
              </a:rPr>
              <a:t>fisio</a:t>
            </a:r>
            <a:r>
              <a:rPr lang="pt-BR" sz="2200" dirty="0">
                <a:latin typeface="Lucida Console" pitchFamily="49" charset="0"/>
              </a:rPr>
              <a:t>)</a:t>
            </a:r>
          </a:p>
          <a:p>
            <a:pPr>
              <a:defRPr/>
            </a:pPr>
            <a:r>
              <a:rPr lang="pt-BR" sz="2200" dirty="0">
                <a:latin typeface="Lucida Console" pitchFamily="49" charset="0"/>
              </a:rPr>
              <a:t>Eventos</a:t>
            </a:r>
          </a:p>
        </p:txBody>
      </p:sp>
      <p:sp>
        <p:nvSpPr>
          <p:cNvPr id="6" name="CaixaDeTexto 5"/>
          <p:cNvSpPr txBox="1"/>
          <p:nvPr/>
        </p:nvSpPr>
        <p:spPr>
          <a:xfrm>
            <a:off x="0" y="3379788"/>
            <a:ext cx="4787900" cy="3478212"/>
          </a:xfrm>
          <a:prstGeom prst="rect">
            <a:avLst/>
          </a:prstGeom>
          <a:solidFill>
            <a:schemeClr val="accent3">
              <a:lumMod val="75000"/>
            </a:schemeClr>
          </a:solidFill>
        </p:spPr>
        <p:txBody>
          <a:bodyPr>
            <a:spAutoFit/>
          </a:bodyPr>
          <a:lstStyle/>
          <a:p>
            <a:pPr algn="ctr">
              <a:defRPr/>
            </a:pPr>
            <a:r>
              <a:rPr lang="pt-BR" sz="2200" dirty="0">
                <a:solidFill>
                  <a:schemeClr val="bg1">
                    <a:lumMod val="85000"/>
                    <a:lumOff val="15000"/>
                  </a:schemeClr>
                </a:solidFill>
                <a:latin typeface="Lucida Console" pitchFamily="49" charset="0"/>
              </a:rPr>
              <a:t>PRODUTOS COMPLEMENTARES</a:t>
            </a:r>
          </a:p>
          <a:p>
            <a:pPr algn="ctr">
              <a:defRPr/>
            </a:pPr>
            <a:r>
              <a:rPr lang="pt-BR" sz="2200" dirty="0">
                <a:solidFill>
                  <a:schemeClr val="bg1">
                    <a:lumMod val="85000"/>
                    <a:lumOff val="15000"/>
                  </a:schemeClr>
                </a:solidFill>
                <a:latin typeface="Lucida Console" pitchFamily="49" charset="0"/>
              </a:rPr>
              <a:t>DERIVADOS</a:t>
            </a:r>
          </a:p>
          <a:p>
            <a:pPr>
              <a:defRPr/>
            </a:pPr>
            <a:r>
              <a:rPr lang="pt-BR" sz="2200" dirty="0">
                <a:latin typeface="Lucida Console" pitchFamily="49" charset="0"/>
              </a:rPr>
              <a:t>Espectadores/entretenimento</a:t>
            </a:r>
          </a:p>
          <a:p>
            <a:pPr>
              <a:defRPr/>
            </a:pPr>
            <a:r>
              <a:rPr lang="pt-BR" sz="2200" dirty="0">
                <a:latin typeface="Lucida Console" pitchFamily="49" charset="0"/>
              </a:rPr>
              <a:t>Informação</a:t>
            </a:r>
          </a:p>
          <a:p>
            <a:pPr>
              <a:defRPr/>
            </a:pPr>
            <a:r>
              <a:rPr lang="pt-BR" sz="2200" dirty="0">
                <a:latin typeface="Lucida Console" pitchFamily="49" charset="0"/>
              </a:rPr>
              <a:t>Publicidade/patrocínio</a:t>
            </a:r>
          </a:p>
          <a:p>
            <a:pPr>
              <a:defRPr/>
            </a:pPr>
            <a:r>
              <a:rPr lang="pt-BR" sz="2200" dirty="0">
                <a:latin typeface="Lucida Console" pitchFamily="49" charset="0"/>
              </a:rPr>
              <a:t>Seguros/riscos</a:t>
            </a:r>
          </a:p>
          <a:p>
            <a:pPr>
              <a:defRPr/>
            </a:pPr>
            <a:r>
              <a:rPr lang="pt-BR" sz="2200" dirty="0">
                <a:latin typeface="Lucida Console" pitchFamily="49" charset="0"/>
              </a:rPr>
              <a:t>Loterias e apostas</a:t>
            </a:r>
          </a:p>
          <a:p>
            <a:pPr>
              <a:defRPr/>
            </a:pPr>
            <a:r>
              <a:rPr lang="pt-BR" sz="2200" dirty="0">
                <a:latin typeface="Lucida Console" pitchFamily="49" charset="0"/>
              </a:rPr>
              <a:t>Assistência médica</a:t>
            </a:r>
          </a:p>
          <a:p>
            <a:pPr>
              <a:defRPr/>
            </a:pPr>
            <a:r>
              <a:rPr lang="pt-BR" sz="2200" dirty="0">
                <a:latin typeface="Lucida Console" pitchFamily="49" charset="0"/>
              </a:rPr>
              <a:t>Produtos não comerciais – valores sociais</a:t>
            </a:r>
          </a:p>
        </p:txBody>
      </p:sp>
      <p:grpSp>
        <p:nvGrpSpPr>
          <p:cNvPr id="2" name="Grupo 13"/>
          <p:cNvGrpSpPr>
            <a:grpSpLocks/>
          </p:cNvGrpSpPr>
          <p:nvPr/>
        </p:nvGrpSpPr>
        <p:grpSpPr bwMode="auto">
          <a:xfrm>
            <a:off x="0" y="0"/>
            <a:ext cx="9144000" cy="260350"/>
            <a:chOff x="0" y="0"/>
            <a:chExt cx="9144000" cy="260648"/>
          </a:xfrm>
        </p:grpSpPr>
        <p:sp>
          <p:nvSpPr>
            <p:cNvPr id="13320"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13321"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142875" y="382588"/>
            <a:ext cx="9144000" cy="6648450"/>
          </a:xfrm>
          <a:prstGeom prst="rect">
            <a:avLst/>
          </a:prstGeom>
          <a:noFill/>
          <a:ln w="9525">
            <a:noFill/>
            <a:miter lim="800000"/>
            <a:headEnd/>
            <a:tailEnd/>
          </a:ln>
        </p:spPr>
        <p:txBody>
          <a:bodyPr anchor="ctr">
            <a:spAutoFit/>
          </a:bodyPr>
          <a:lstStyle/>
          <a:p>
            <a:pPr algn="ctr" eaLnBrk="0" hangingPunct="0"/>
            <a:r>
              <a:rPr lang="pt-BR" sz="1800" b="1">
                <a:latin typeface="Calibri" pitchFamily="34" charset="0"/>
                <a:ea typeface="Times New Roman" pitchFamily="18" charset="0"/>
                <a:cs typeface="Arial" charset="0"/>
              </a:rPr>
              <a:t>Fórmula Clássica:</a:t>
            </a:r>
          </a:p>
          <a:p>
            <a:pPr algn="ctr" eaLnBrk="0" hangingPunct="0"/>
            <a:endParaRPr lang="pt-BR" sz="800" b="1">
              <a:latin typeface="Calibri" pitchFamily="34" charset="0"/>
              <a:ea typeface="Times New Roman" pitchFamily="18" charset="0"/>
              <a:cs typeface="Arial" charset="0"/>
            </a:endParaRPr>
          </a:p>
          <a:p>
            <a:pPr eaLnBrk="0" hangingPunct="0"/>
            <a:r>
              <a:rPr lang="pt-BR" sz="1800" b="1">
                <a:solidFill>
                  <a:srgbClr val="FFC000"/>
                </a:solidFill>
                <a:latin typeface="Calibri" pitchFamily="34" charset="0"/>
                <a:ea typeface="Times New Roman" pitchFamily="18" charset="0"/>
                <a:cs typeface="Arial" charset="0"/>
              </a:rPr>
              <a:t>Y = C + I + G + X – M, onde:</a:t>
            </a:r>
            <a:r>
              <a:rPr lang="pt-BR" sz="1800" b="1">
                <a:latin typeface="Calibri" pitchFamily="34" charset="0"/>
                <a:ea typeface="Times New Roman" pitchFamily="18" charset="0"/>
                <a:cs typeface="Arial" charset="0"/>
              </a:rPr>
              <a:t/>
            </a:r>
            <a:br>
              <a:rPr lang="pt-BR" sz="1800" b="1">
                <a:latin typeface="Calibri" pitchFamily="34" charset="0"/>
                <a:ea typeface="Times New Roman" pitchFamily="18" charset="0"/>
                <a:cs typeface="Arial" charset="0"/>
              </a:rPr>
            </a:br>
            <a:endParaRPr lang="pt-BR" sz="800" b="1">
              <a:latin typeface="Calibri" pitchFamily="34" charset="0"/>
              <a:ea typeface="Times New Roman" pitchFamily="18" charset="0"/>
              <a:cs typeface="Arial" charset="0"/>
            </a:endParaRPr>
          </a:p>
          <a:p>
            <a:pPr eaLnBrk="0" hangingPunct="0">
              <a:buFontTx/>
              <a:buChar char="•"/>
            </a:pPr>
            <a:r>
              <a:rPr lang="pt-BR" sz="1800" b="1">
                <a:latin typeface="Calibri" pitchFamily="34" charset="0"/>
                <a:ea typeface="Times New Roman" pitchFamily="18" charset="0"/>
                <a:cs typeface="Arial" charset="0"/>
              </a:rPr>
              <a:t>  </a:t>
            </a:r>
            <a:r>
              <a:rPr lang="pt-BR" sz="2000" b="1">
                <a:latin typeface="Calibri" pitchFamily="34" charset="0"/>
                <a:ea typeface="Times New Roman" pitchFamily="18" charset="0"/>
                <a:cs typeface="Arial" charset="0"/>
              </a:rPr>
              <a:t>Y = PIB</a:t>
            </a:r>
          </a:p>
          <a:p>
            <a:pPr eaLnBrk="0" hangingPunct="0">
              <a:buFontTx/>
              <a:buChar char="•"/>
            </a:pPr>
            <a:r>
              <a:rPr lang="pt-BR" sz="2000" b="1">
                <a:latin typeface="Calibri" pitchFamily="34" charset="0"/>
                <a:ea typeface="Times New Roman" pitchFamily="18" charset="0"/>
                <a:cs typeface="Arial" charset="0"/>
              </a:rPr>
              <a:t>  C = consumo: refere-se a todos os bens e serviços comprados pela população. </a:t>
            </a:r>
          </a:p>
          <a:p>
            <a:pPr eaLnBrk="0" hangingPunct="0"/>
            <a:r>
              <a:rPr lang="pt-BR" sz="2000" b="1">
                <a:latin typeface="Calibri" pitchFamily="34" charset="0"/>
                <a:ea typeface="Times New Roman" pitchFamily="18" charset="0"/>
                <a:cs typeface="Arial" charset="0"/>
              </a:rPr>
              <a:t>          Divide-se em 3 subcategorias: bens não-duráveis, bens duráveis e serviços.</a:t>
            </a:r>
          </a:p>
          <a:p>
            <a:pPr eaLnBrk="0" hangingPunct="0">
              <a:buFontTx/>
              <a:buChar char="•"/>
            </a:pPr>
            <a:r>
              <a:rPr lang="pt-BR" sz="2000" b="1">
                <a:latin typeface="Calibri" pitchFamily="34" charset="0"/>
                <a:ea typeface="Times New Roman" pitchFamily="18" charset="0"/>
                <a:cs typeface="Arial" charset="0"/>
              </a:rPr>
              <a:t>  I = total de investimento realizado: consiste nos bens adquiridos para uso futuro. </a:t>
            </a:r>
            <a:br>
              <a:rPr lang="pt-BR" sz="2000" b="1">
                <a:latin typeface="Calibri" pitchFamily="34" charset="0"/>
                <a:ea typeface="Times New Roman" pitchFamily="18" charset="0"/>
                <a:cs typeface="Arial" charset="0"/>
              </a:rPr>
            </a:br>
            <a:r>
              <a:rPr lang="pt-BR" sz="2000" b="1">
                <a:latin typeface="Calibri" pitchFamily="34" charset="0"/>
                <a:ea typeface="Times New Roman" pitchFamily="18" charset="0"/>
                <a:cs typeface="Arial" charset="0"/>
              </a:rPr>
              <a:t>        Essa categoria divide-se em 2 subcategorias: investimento fixo das empresas</a:t>
            </a:r>
            <a:br>
              <a:rPr lang="pt-BR" sz="2000" b="1">
                <a:latin typeface="Calibri" pitchFamily="34" charset="0"/>
                <a:ea typeface="Times New Roman" pitchFamily="18" charset="0"/>
                <a:cs typeface="Arial" charset="0"/>
              </a:rPr>
            </a:br>
            <a:r>
              <a:rPr lang="pt-BR" sz="2000" b="1">
                <a:latin typeface="Calibri" pitchFamily="34" charset="0"/>
                <a:ea typeface="Times New Roman" pitchFamily="18" charset="0"/>
                <a:cs typeface="Arial" charset="0"/>
              </a:rPr>
              <a:t>        (formação bruta de capital fixo) e variações de estoques.</a:t>
            </a:r>
          </a:p>
          <a:p>
            <a:pPr eaLnBrk="0" hangingPunct="0">
              <a:buFontTx/>
              <a:buChar char="•"/>
            </a:pPr>
            <a:r>
              <a:rPr lang="pt-BR" sz="2000" b="1">
                <a:latin typeface="Calibri" pitchFamily="34" charset="0"/>
                <a:ea typeface="Times New Roman" pitchFamily="18" charset="0"/>
                <a:cs typeface="Arial" charset="0"/>
              </a:rPr>
              <a:t> G = gasto governamental: inclui os bens ou serviços adquiridos pelos governos </a:t>
            </a:r>
            <a:br>
              <a:rPr lang="pt-BR" sz="2000" b="1">
                <a:latin typeface="Calibri" pitchFamily="34" charset="0"/>
                <a:ea typeface="Times New Roman" pitchFamily="18" charset="0"/>
                <a:cs typeface="Arial" charset="0"/>
              </a:rPr>
            </a:br>
            <a:r>
              <a:rPr lang="pt-BR" sz="2000" b="1">
                <a:latin typeface="Calibri" pitchFamily="34" charset="0"/>
                <a:ea typeface="Times New Roman" pitchFamily="18" charset="0"/>
                <a:cs typeface="Arial" charset="0"/>
              </a:rPr>
              <a:t>         Federal, Estadual ou Municipal.</a:t>
            </a:r>
          </a:p>
          <a:p>
            <a:pPr eaLnBrk="0" hangingPunct="0">
              <a:buFontTx/>
              <a:buChar char="•"/>
            </a:pPr>
            <a:r>
              <a:rPr lang="pt-BR" sz="2000" b="1">
                <a:latin typeface="Calibri" pitchFamily="34" charset="0"/>
                <a:ea typeface="Times New Roman" pitchFamily="18" charset="0"/>
                <a:cs typeface="Arial" charset="0"/>
              </a:rPr>
              <a:t> X = volume de exportações</a:t>
            </a:r>
          </a:p>
          <a:p>
            <a:pPr eaLnBrk="0" hangingPunct="0">
              <a:buFontTx/>
              <a:buChar char="•"/>
            </a:pPr>
            <a:r>
              <a:rPr lang="pt-BR" sz="2000" b="1">
                <a:latin typeface="Calibri" pitchFamily="34" charset="0"/>
                <a:ea typeface="Times New Roman" pitchFamily="18" charset="0"/>
                <a:cs typeface="Arial" charset="0"/>
              </a:rPr>
              <a:t> M = volume de importações</a:t>
            </a:r>
          </a:p>
          <a:p>
            <a:pPr eaLnBrk="0" hangingPunct="0"/>
            <a:endParaRPr lang="pt-BR" sz="1800" b="1">
              <a:latin typeface="Calibri" pitchFamily="34" charset="0"/>
              <a:ea typeface="Times New Roman" pitchFamily="18" charset="0"/>
              <a:cs typeface="Arial" charset="0"/>
            </a:endParaRPr>
          </a:p>
          <a:p>
            <a:pPr eaLnBrk="0" hangingPunct="0"/>
            <a:r>
              <a:rPr lang="pt-BR" sz="1800" b="1">
                <a:latin typeface="Calibri" pitchFamily="34" charset="0"/>
                <a:ea typeface="Times New Roman" pitchFamily="18" charset="0"/>
                <a:cs typeface="Arial" charset="0"/>
              </a:rPr>
              <a:t>PIB nominal:</a:t>
            </a:r>
          </a:p>
          <a:p>
            <a:pPr eaLnBrk="0" hangingPunct="0"/>
            <a:r>
              <a:rPr lang="pt-BR" sz="1800" b="1">
                <a:latin typeface="Calibri" pitchFamily="34" charset="0"/>
                <a:ea typeface="Times New Roman" pitchFamily="18" charset="0"/>
                <a:cs typeface="Arial" charset="0"/>
              </a:rPr>
              <a:t>PIB</a:t>
            </a:r>
            <a:r>
              <a:rPr lang="pt-BR" sz="1800" b="1" baseline="-30000">
                <a:latin typeface="Calibri" pitchFamily="34" charset="0"/>
                <a:ea typeface="Times New Roman" pitchFamily="18" charset="0"/>
                <a:cs typeface="Arial" charset="0"/>
              </a:rPr>
              <a:t>05</a:t>
            </a:r>
            <a:r>
              <a:rPr lang="pt-BR" sz="1800" b="1">
                <a:latin typeface="Calibri" pitchFamily="34" charset="0"/>
                <a:ea typeface="Times New Roman" pitchFamily="18" charset="0"/>
                <a:cs typeface="Arial" charset="0"/>
              </a:rPr>
              <a:t> = </a:t>
            </a:r>
            <a:r>
              <a:rPr lang="pt-BR" sz="1800" b="1">
                <a:latin typeface="Calibri" pitchFamily="34" charset="0"/>
                <a:ea typeface="Times New Roman" pitchFamily="18" charset="0"/>
                <a:cs typeface="Arial" charset="0"/>
                <a:sym typeface="Symbol" pitchFamily="18" charset="2"/>
              </a:rPr>
              <a:t></a:t>
            </a:r>
            <a:r>
              <a:rPr lang="pt-BR" sz="1800" b="1">
                <a:latin typeface="Calibri" pitchFamily="34" charset="0"/>
                <a:ea typeface="Times New Roman" pitchFamily="18" charset="0"/>
                <a:cs typeface="Arial" charset="0"/>
              </a:rPr>
              <a:t>p</a:t>
            </a:r>
            <a:r>
              <a:rPr lang="pt-BR" sz="1800" b="1" baseline="-30000">
                <a:latin typeface="Calibri" pitchFamily="34" charset="0"/>
                <a:ea typeface="Times New Roman" pitchFamily="18" charset="0"/>
                <a:cs typeface="Arial" charset="0"/>
                <a:sym typeface="Symbol" pitchFamily="18" charset="2"/>
              </a:rPr>
              <a:t>05</a:t>
            </a:r>
            <a:r>
              <a:rPr lang="pt-BR" sz="1800" b="1">
                <a:latin typeface="Calibri" pitchFamily="34" charset="0"/>
                <a:ea typeface="Times New Roman" pitchFamily="18" charset="0"/>
                <a:cs typeface="Arial" charset="0"/>
                <a:sym typeface="Symbol" pitchFamily="18" charset="2"/>
              </a:rPr>
              <a:t>q</a:t>
            </a:r>
            <a:r>
              <a:rPr lang="pt-BR" sz="1800" b="1" baseline="-30000">
                <a:latin typeface="Calibri" pitchFamily="34" charset="0"/>
                <a:ea typeface="Times New Roman" pitchFamily="18" charset="0"/>
                <a:cs typeface="Arial" charset="0"/>
                <a:sym typeface="Symbol" pitchFamily="18" charset="2"/>
              </a:rPr>
              <a:t>05 , </a:t>
            </a:r>
            <a:r>
              <a:rPr lang="pt-BR" sz="1800" b="1">
                <a:latin typeface="Calibri" pitchFamily="34" charset="0"/>
                <a:ea typeface="Times New Roman" pitchFamily="18" charset="0"/>
                <a:cs typeface="Arial" charset="0"/>
                <a:sym typeface="Symbol" pitchFamily="18" charset="2"/>
              </a:rPr>
              <a:t>onde:</a:t>
            </a:r>
          </a:p>
          <a:p>
            <a:pPr eaLnBrk="0" hangingPunct="0">
              <a:buFontTx/>
              <a:buChar char="•"/>
            </a:pPr>
            <a:r>
              <a:rPr lang="pt-BR" sz="1800" b="1">
                <a:latin typeface="Calibri" pitchFamily="34" charset="0"/>
                <a:ea typeface="Times New Roman" pitchFamily="18" charset="0"/>
                <a:cs typeface="Arial" charset="0"/>
                <a:sym typeface="Symbol" pitchFamily="18" charset="2"/>
              </a:rPr>
              <a:t>p = aumento de preços (inflação)</a:t>
            </a:r>
          </a:p>
          <a:p>
            <a:pPr eaLnBrk="0" hangingPunct="0">
              <a:buFontTx/>
              <a:buChar char="•"/>
            </a:pPr>
            <a:r>
              <a:rPr lang="pt-BR" sz="1800" b="1">
                <a:latin typeface="Calibri" pitchFamily="34" charset="0"/>
                <a:ea typeface="Times New Roman" pitchFamily="18" charset="0"/>
                <a:cs typeface="Arial" charset="0"/>
                <a:sym typeface="Symbol" pitchFamily="18" charset="2"/>
              </a:rPr>
              <a:t>q = quantidade física</a:t>
            </a:r>
            <a:br>
              <a:rPr lang="pt-BR" sz="1800" b="1">
                <a:latin typeface="Calibri" pitchFamily="34" charset="0"/>
                <a:ea typeface="Times New Roman" pitchFamily="18" charset="0"/>
                <a:cs typeface="Arial" charset="0"/>
                <a:sym typeface="Symbol" pitchFamily="18" charset="2"/>
              </a:rPr>
            </a:br>
            <a:endParaRPr lang="pt-BR" sz="1800" b="1">
              <a:latin typeface="Calibri" pitchFamily="34" charset="0"/>
              <a:ea typeface="Times New Roman" pitchFamily="18" charset="0"/>
              <a:cs typeface="Arial" charset="0"/>
              <a:sym typeface="Symbol" pitchFamily="18" charset="2"/>
            </a:endParaRPr>
          </a:p>
          <a:p>
            <a:pPr eaLnBrk="0" hangingPunct="0"/>
            <a:r>
              <a:rPr lang="pt-BR" sz="1800" b="1">
                <a:latin typeface="Calibri" pitchFamily="34" charset="0"/>
                <a:ea typeface="Times New Roman" pitchFamily="18" charset="0"/>
                <a:cs typeface="Arial" charset="0"/>
                <a:sym typeface="Symbol" pitchFamily="18" charset="2"/>
              </a:rPr>
              <a:t>PIB real</a:t>
            </a:r>
          </a:p>
          <a:p>
            <a:pPr eaLnBrk="0" hangingPunct="0"/>
            <a:r>
              <a:rPr lang="pt-BR" sz="1800" b="1">
                <a:latin typeface="Calibri" pitchFamily="34" charset="0"/>
                <a:ea typeface="Times New Roman" pitchFamily="18" charset="0"/>
                <a:cs typeface="Arial" charset="0"/>
                <a:sym typeface="Symbol" pitchFamily="18" charset="2"/>
              </a:rPr>
              <a:t>PIBreal</a:t>
            </a:r>
            <a:r>
              <a:rPr lang="pt-BR" sz="1800" b="1" baseline="-30000">
                <a:latin typeface="Calibri" pitchFamily="34" charset="0"/>
                <a:ea typeface="Times New Roman" pitchFamily="18" charset="0"/>
                <a:cs typeface="Arial" charset="0"/>
                <a:sym typeface="Symbol" pitchFamily="18" charset="2"/>
              </a:rPr>
              <a:t>05</a:t>
            </a:r>
            <a:r>
              <a:rPr lang="pt-BR" sz="1800" b="1">
                <a:latin typeface="Calibri" pitchFamily="34" charset="0"/>
                <a:ea typeface="Times New Roman" pitchFamily="18" charset="0"/>
                <a:cs typeface="Arial" charset="0"/>
                <a:sym typeface="Symbol" pitchFamily="18" charset="2"/>
              </a:rPr>
              <a:t> = ____</a:t>
            </a:r>
            <a:r>
              <a:rPr lang="pt-BR" sz="1800" b="1" u="sng">
                <a:latin typeface="Calibri" pitchFamily="34" charset="0"/>
                <a:ea typeface="Times New Roman" pitchFamily="18" charset="0"/>
                <a:cs typeface="Arial" charset="0"/>
                <a:sym typeface="Symbol" pitchFamily="18" charset="2"/>
              </a:rPr>
              <a:t>PIB nominal</a:t>
            </a:r>
            <a:r>
              <a:rPr lang="pt-BR" sz="1800" b="1">
                <a:latin typeface="Calibri" pitchFamily="34" charset="0"/>
                <a:ea typeface="Times New Roman" pitchFamily="18" charset="0"/>
                <a:cs typeface="Arial" charset="0"/>
                <a:sym typeface="Symbol" pitchFamily="18" charset="2"/>
              </a:rPr>
              <a:t>____  * 100</a:t>
            </a:r>
            <a:r>
              <a:rPr lang="pt-BR" sz="1800" b="1" u="sng">
                <a:latin typeface="Calibri" pitchFamily="34" charset="0"/>
                <a:ea typeface="Times New Roman" pitchFamily="18" charset="0"/>
                <a:cs typeface="Arial" charset="0"/>
                <a:sym typeface="Symbol" pitchFamily="18" charset="2"/>
              </a:rPr>
              <a:t>  </a:t>
            </a:r>
            <a:endParaRPr lang="pt-BR" sz="1800" b="1">
              <a:latin typeface="Calibri" pitchFamily="34" charset="0"/>
              <a:ea typeface="Times New Roman" pitchFamily="18" charset="0"/>
              <a:cs typeface="Arial" charset="0"/>
              <a:sym typeface="Symbol" pitchFamily="18" charset="2"/>
            </a:endParaRPr>
          </a:p>
          <a:p>
            <a:pPr eaLnBrk="0" hangingPunct="0"/>
            <a:r>
              <a:rPr lang="pt-BR" sz="1800" b="1">
                <a:latin typeface="Calibri" pitchFamily="34" charset="0"/>
                <a:ea typeface="Times New Roman" pitchFamily="18" charset="0"/>
                <a:cs typeface="Arial" charset="0"/>
                <a:sym typeface="Symbol" pitchFamily="18" charset="2"/>
              </a:rPr>
              <a:t>                    Índice geral de preços</a:t>
            </a:r>
          </a:p>
          <a:p>
            <a:pPr eaLnBrk="0" hangingPunct="0"/>
            <a:endParaRPr lang="pt-BR" sz="1200" b="1">
              <a:latin typeface="Arial" charset="0"/>
              <a:ea typeface="Times New Roman" pitchFamily="18" charset="0"/>
              <a:cs typeface="Arial" charset="0"/>
              <a:sym typeface="Symbol" pitchFamily="18" charset="2"/>
            </a:endParaRPr>
          </a:p>
        </p:txBody>
      </p:sp>
      <p:grpSp>
        <p:nvGrpSpPr>
          <p:cNvPr id="2" name="Grupo 2"/>
          <p:cNvGrpSpPr>
            <a:grpSpLocks/>
          </p:cNvGrpSpPr>
          <p:nvPr/>
        </p:nvGrpSpPr>
        <p:grpSpPr bwMode="auto">
          <a:xfrm>
            <a:off x="0" y="0"/>
            <a:ext cx="9144000" cy="260350"/>
            <a:chOff x="0" y="0"/>
            <a:chExt cx="9144000" cy="260648"/>
          </a:xfrm>
        </p:grpSpPr>
        <p:sp>
          <p:nvSpPr>
            <p:cNvPr id="14340"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14341"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2"/>
          <p:cNvSpPr txBox="1">
            <a:spLocks noChangeArrowheads="1"/>
          </p:cNvSpPr>
          <p:nvPr/>
        </p:nvSpPr>
        <p:spPr bwMode="auto">
          <a:xfrm>
            <a:off x="1066800" y="838200"/>
            <a:ext cx="7070725" cy="701675"/>
          </a:xfrm>
          <a:prstGeom prst="rect">
            <a:avLst/>
          </a:prstGeom>
          <a:noFill/>
          <a:ln w="9525">
            <a:noFill/>
            <a:miter lim="800000"/>
            <a:headEnd/>
            <a:tailEnd/>
          </a:ln>
        </p:spPr>
        <p:txBody>
          <a:bodyPr wrap="none">
            <a:spAutoFit/>
          </a:bodyPr>
          <a:lstStyle/>
          <a:p>
            <a:pPr algn="ctr"/>
            <a:r>
              <a:rPr lang="en-US" b="1">
                <a:latin typeface="Verdana" pitchFamily="34" charset="0"/>
              </a:rPr>
              <a:t>Expansão do PIB Esporte • 1996 / 2000</a:t>
            </a:r>
          </a:p>
          <a:p>
            <a:pPr algn="ctr"/>
            <a:r>
              <a:rPr lang="en-US" sz="1600">
                <a:latin typeface="Verdana" pitchFamily="34" charset="0"/>
              </a:rPr>
              <a:t>(taxa de crescimento anual)</a:t>
            </a:r>
            <a:endParaRPr lang="pt-BR" sz="1600">
              <a:latin typeface="Verdana" pitchFamily="34" charset="0"/>
            </a:endParaRPr>
          </a:p>
        </p:txBody>
      </p:sp>
      <p:sp>
        <p:nvSpPr>
          <p:cNvPr id="1029" name="Text Box 3"/>
          <p:cNvSpPr txBox="1">
            <a:spLocks noChangeArrowheads="1"/>
          </p:cNvSpPr>
          <p:nvPr/>
        </p:nvSpPr>
        <p:spPr bwMode="auto">
          <a:xfrm>
            <a:off x="6172200" y="6324600"/>
            <a:ext cx="2916238" cy="304800"/>
          </a:xfrm>
          <a:prstGeom prst="rect">
            <a:avLst/>
          </a:prstGeom>
          <a:noFill/>
          <a:ln w="9525">
            <a:noFill/>
            <a:miter lim="800000"/>
            <a:headEnd/>
            <a:tailEnd/>
          </a:ln>
        </p:spPr>
        <p:txBody>
          <a:bodyPr wrap="none">
            <a:spAutoFit/>
          </a:bodyPr>
          <a:lstStyle/>
          <a:p>
            <a:r>
              <a:rPr lang="en-US" sz="1400">
                <a:latin typeface="Verdana" pitchFamily="34" charset="0"/>
              </a:rPr>
              <a:t>Fonte: FGV / J. Betting (2000)</a:t>
            </a:r>
            <a:endParaRPr lang="pt-BR" sz="1400">
              <a:latin typeface="Verdana" pitchFamily="34" charset="0"/>
            </a:endParaRPr>
          </a:p>
        </p:txBody>
      </p:sp>
      <p:grpSp>
        <p:nvGrpSpPr>
          <p:cNvPr id="2" name="Group 4"/>
          <p:cNvGrpSpPr>
            <a:grpSpLocks/>
          </p:cNvGrpSpPr>
          <p:nvPr/>
        </p:nvGrpSpPr>
        <p:grpSpPr bwMode="auto">
          <a:xfrm>
            <a:off x="3352800" y="4210050"/>
            <a:ext cx="1462088" cy="1581150"/>
            <a:chOff x="1767" y="2976"/>
            <a:chExt cx="921" cy="996"/>
          </a:xfrm>
        </p:grpSpPr>
        <p:graphicFrame>
          <p:nvGraphicFramePr>
            <p:cNvPr id="1027" name="Object 1025"/>
            <p:cNvGraphicFramePr>
              <a:graphicFrameLocks noChangeAspect="1"/>
            </p:cNvGraphicFramePr>
            <p:nvPr/>
          </p:nvGraphicFramePr>
          <p:xfrm>
            <a:off x="1968" y="3291"/>
            <a:ext cx="584" cy="357"/>
          </p:xfrm>
          <a:graphic>
            <a:graphicData uri="http://schemas.openxmlformats.org/presentationml/2006/ole">
              <mc:AlternateContent xmlns:mc="http://schemas.openxmlformats.org/markup-compatibility/2006">
                <mc:Choice xmlns:v="urn:schemas-microsoft-com:vml" Requires="v">
                  <p:oleObj spid="_x0000_s32790" name="CorelDRAW" r:id="rId3" imgW="926592" imgH="566928" progId="">
                    <p:embed/>
                  </p:oleObj>
                </mc:Choice>
                <mc:Fallback>
                  <p:oleObj name="CorelDRAW" r:id="rId3" imgW="926592" imgH="566928"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3291"/>
                          <a:ext cx="584"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8" name="Text Box 6"/>
            <p:cNvSpPr txBox="1">
              <a:spLocks noChangeArrowheads="1"/>
            </p:cNvSpPr>
            <p:nvPr/>
          </p:nvSpPr>
          <p:spPr bwMode="auto">
            <a:xfrm>
              <a:off x="1767" y="3741"/>
              <a:ext cx="921" cy="231"/>
            </a:xfrm>
            <a:prstGeom prst="rect">
              <a:avLst/>
            </a:prstGeom>
            <a:noFill/>
            <a:ln w="9525">
              <a:noFill/>
              <a:miter lim="800000"/>
              <a:headEnd/>
              <a:tailEnd/>
            </a:ln>
          </p:spPr>
          <p:txBody>
            <a:bodyPr wrap="none">
              <a:spAutoFit/>
            </a:bodyPr>
            <a:lstStyle/>
            <a:p>
              <a:pPr algn="r"/>
              <a:r>
                <a:rPr lang="en-US" sz="1800" b="1">
                  <a:latin typeface="Verdana" pitchFamily="34" charset="0"/>
                </a:rPr>
                <a:t>PIB Brasil</a:t>
              </a:r>
              <a:endParaRPr lang="pt-BR" sz="1800" b="1">
                <a:latin typeface="Verdana" pitchFamily="34" charset="0"/>
              </a:endParaRPr>
            </a:p>
          </p:txBody>
        </p:sp>
        <p:sp>
          <p:nvSpPr>
            <p:cNvPr id="1039" name="Text Box 7"/>
            <p:cNvSpPr txBox="1">
              <a:spLocks noChangeArrowheads="1"/>
            </p:cNvSpPr>
            <p:nvPr/>
          </p:nvSpPr>
          <p:spPr bwMode="auto">
            <a:xfrm>
              <a:off x="1920" y="2976"/>
              <a:ext cx="657" cy="231"/>
            </a:xfrm>
            <a:prstGeom prst="rect">
              <a:avLst/>
            </a:prstGeom>
            <a:noFill/>
            <a:ln w="9525">
              <a:noFill/>
              <a:miter lim="800000"/>
              <a:headEnd/>
              <a:tailEnd/>
            </a:ln>
          </p:spPr>
          <p:txBody>
            <a:bodyPr wrap="none">
              <a:spAutoFit/>
            </a:bodyPr>
            <a:lstStyle/>
            <a:p>
              <a:pPr algn="r"/>
              <a:r>
                <a:rPr lang="en-US" sz="1800" b="1">
                  <a:latin typeface="Verdana" pitchFamily="34" charset="0"/>
                </a:rPr>
                <a:t>2,25%</a:t>
              </a:r>
              <a:endParaRPr lang="pt-BR" sz="1800" b="1">
                <a:latin typeface="Verdana" pitchFamily="34" charset="0"/>
              </a:endParaRPr>
            </a:p>
          </p:txBody>
        </p:sp>
      </p:grpSp>
      <p:grpSp>
        <p:nvGrpSpPr>
          <p:cNvPr id="3" name="Group 8"/>
          <p:cNvGrpSpPr>
            <a:grpSpLocks/>
          </p:cNvGrpSpPr>
          <p:nvPr/>
        </p:nvGrpSpPr>
        <p:grpSpPr bwMode="auto">
          <a:xfrm>
            <a:off x="5391150" y="2914650"/>
            <a:ext cx="1709738" cy="2876550"/>
            <a:chOff x="3051" y="2160"/>
            <a:chExt cx="1077" cy="1812"/>
          </a:xfrm>
        </p:grpSpPr>
        <p:graphicFrame>
          <p:nvGraphicFramePr>
            <p:cNvPr id="1026" name="Object 1024"/>
            <p:cNvGraphicFramePr>
              <a:graphicFrameLocks noChangeAspect="1"/>
            </p:cNvGraphicFramePr>
            <p:nvPr/>
          </p:nvGraphicFramePr>
          <p:xfrm>
            <a:off x="3264" y="2496"/>
            <a:ext cx="584" cy="1151"/>
          </p:xfrm>
          <a:graphic>
            <a:graphicData uri="http://schemas.openxmlformats.org/presentationml/2006/ole">
              <mc:AlternateContent xmlns:mc="http://schemas.openxmlformats.org/markup-compatibility/2006">
                <mc:Choice xmlns:v="urn:schemas-microsoft-com:vml" Requires="v">
                  <p:oleObj spid="_x0000_s32791" name="CorelDRAW" r:id="rId5" imgW="926592" imgH="1828800" progId="">
                    <p:embed/>
                  </p:oleObj>
                </mc:Choice>
                <mc:Fallback>
                  <p:oleObj name="CorelDRAW" r:id="rId5" imgW="926592" imgH="1828800"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4" y="2496"/>
                          <a:ext cx="584" cy="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6" name="Text Box 10"/>
            <p:cNvSpPr txBox="1">
              <a:spLocks noChangeArrowheads="1"/>
            </p:cNvSpPr>
            <p:nvPr/>
          </p:nvSpPr>
          <p:spPr bwMode="auto">
            <a:xfrm>
              <a:off x="3051" y="3741"/>
              <a:ext cx="1077" cy="231"/>
            </a:xfrm>
            <a:prstGeom prst="rect">
              <a:avLst/>
            </a:prstGeom>
            <a:noFill/>
            <a:ln w="9525">
              <a:noFill/>
              <a:miter lim="800000"/>
              <a:headEnd/>
              <a:tailEnd/>
            </a:ln>
          </p:spPr>
          <p:txBody>
            <a:bodyPr wrap="none">
              <a:spAutoFit/>
            </a:bodyPr>
            <a:lstStyle/>
            <a:p>
              <a:pPr algn="r"/>
              <a:r>
                <a:rPr lang="en-US" sz="1800" b="1">
                  <a:latin typeface="Verdana" pitchFamily="34" charset="0"/>
                </a:rPr>
                <a:t>PIB Esporte</a:t>
              </a:r>
              <a:endParaRPr lang="pt-BR" sz="1800" b="1">
                <a:latin typeface="Verdana" pitchFamily="34" charset="0"/>
              </a:endParaRPr>
            </a:p>
          </p:txBody>
        </p:sp>
        <p:sp>
          <p:nvSpPr>
            <p:cNvPr id="1037" name="Text Box 11"/>
            <p:cNvSpPr txBox="1">
              <a:spLocks noChangeArrowheads="1"/>
            </p:cNvSpPr>
            <p:nvPr/>
          </p:nvSpPr>
          <p:spPr bwMode="auto">
            <a:xfrm>
              <a:off x="3177" y="2160"/>
              <a:ext cx="759" cy="231"/>
            </a:xfrm>
            <a:prstGeom prst="rect">
              <a:avLst/>
            </a:prstGeom>
            <a:noFill/>
            <a:ln w="9525">
              <a:noFill/>
              <a:miter lim="800000"/>
              <a:headEnd/>
              <a:tailEnd/>
            </a:ln>
          </p:spPr>
          <p:txBody>
            <a:bodyPr wrap="none">
              <a:spAutoFit/>
            </a:bodyPr>
            <a:lstStyle/>
            <a:p>
              <a:pPr algn="r"/>
              <a:r>
                <a:rPr lang="en-US" sz="1800" b="1">
                  <a:latin typeface="Verdana" pitchFamily="34" charset="0"/>
                </a:rPr>
                <a:t>12,34%</a:t>
              </a:r>
              <a:endParaRPr lang="pt-BR" sz="1800" b="1">
                <a:latin typeface="Verdana" pitchFamily="34" charset="0"/>
              </a:endParaRPr>
            </a:p>
          </p:txBody>
        </p:sp>
      </p:grpSp>
      <p:sp>
        <p:nvSpPr>
          <p:cNvPr id="1032" name="Text Box 12"/>
          <p:cNvSpPr txBox="1">
            <a:spLocks noChangeArrowheads="1"/>
          </p:cNvSpPr>
          <p:nvPr/>
        </p:nvSpPr>
        <p:spPr bwMode="auto">
          <a:xfrm>
            <a:off x="457200" y="2286000"/>
            <a:ext cx="2713038" cy="1069975"/>
          </a:xfrm>
          <a:prstGeom prst="rect">
            <a:avLst/>
          </a:prstGeom>
          <a:noFill/>
          <a:ln w="9525">
            <a:noFill/>
            <a:miter lim="800000"/>
            <a:headEnd/>
            <a:tailEnd/>
          </a:ln>
        </p:spPr>
        <p:txBody>
          <a:bodyPr wrap="none">
            <a:spAutoFit/>
          </a:bodyPr>
          <a:lstStyle/>
          <a:p>
            <a:r>
              <a:rPr lang="en-US" sz="1600">
                <a:latin typeface="Verdana" pitchFamily="34" charset="0"/>
              </a:rPr>
              <a:t>O crescimento do PIB do</a:t>
            </a:r>
          </a:p>
          <a:p>
            <a:r>
              <a:rPr lang="en-US" sz="1600">
                <a:latin typeface="Verdana" pitchFamily="34" charset="0"/>
              </a:rPr>
              <a:t>Esporte no Brasil é </a:t>
            </a:r>
            <a:r>
              <a:rPr lang="en-US" sz="1600" b="1">
                <a:latin typeface="Verdana" pitchFamily="34" charset="0"/>
              </a:rPr>
              <a:t>5,48</a:t>
            </a:r>
          </a:p>
          <a:p>
            <a:r>
              <a:rPr lang="en-US" sz="1600">
                <a:latin typeface="Verdana" pitchFamily="34" charset="0"/>
              </a:rPr>
              <a:t>vezes maior que</a:t>
            </a:r>
          </a:p>
          <a:p>
            <a:r>
              <a:rPr lang="en-US" sz="1600">
                <a:latin typeface="Verdana" pitchFamily="34" charset="0"/>
              </a:rPr>
              <a:t>o do PIB brasileiro.</a:t>
            </a:r>
            <a:endParaRPr lang="pt-BR" sz="1600">
              <a:latin typeface="Verdana" pitchFamily="34" charset="0"/>
            </a:endParaRPr>
          </a:p>
        </p:txBody>
      </p:sp>
      <p:grpSp>
        <p:nvGrpSpPr>
          <p:cNvPr id="4" name="Grupo 12"/>
          <p:cNvGrpSpPr>
            <a:grpSpLocks/>
          </p:cNvGrpSpPr>
          <p:nvPr/>
        </p:nvGrpSpPr>
        <p:grpSpPr bwMode="auto">
          <a:xfrm>
            <a:off x="0" y="0"/>
            <a:ext cx="9144000" cy="260350"/>
            <a:chOff x="0" y="0"/>
            <a:chExt cx="9144000" cy="260648"/>
          </a:xfrm>
        </p:grpSpPr>
        <p:sp>
          <p:nvSpPr>
            <p:cNvPr id="1034"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1035"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79388" y="404813"/>
            <a:ext cx="8785225" cy="6192837"/>
          </a:xfrm>
          <a:prstGeom prst="rect">
            <a:avLst/>
          </a:prstGeom>
          <a:noFill/>
          <a:ln w="9525">
            <a:noFill/>
            <a:miter lim="800000"/>
            <a:headEnd/>
            <a:tailEnd/>
          </a:ln>
        </p:spPr>
      </p:pic>
      <p:grpSp>
        <p:nvGrpSpPr>
          <p:cNvPr id="2" name="Grupo 2"/>
          <p:cNvGrpSpPr>
            <a:grpSpLocks/>
          </p:cNvGrpSpPr>
          <p:nvPr/>
        </p:nvGrpSpPr>
        <p:grpSpPr bwMode="auto">
          <a:xfrm>
            <a:off x="0" y="0"/>
            <a:ext cx="9144000" cy="260350"/>
            <a:chOff x="0" y="0"/>
            <a:chExt cx="9144000" cy="260648"/>
          </a:xfrm>
        </p:grpSpPr>
        <p:sp>
          <p:nvSpPr>
            <p:cNvPr id="15365"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15366"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
        <p:nvSpPr>
          <p:cNvPr id="15364" name="CaixaDeTexto 5"/>
          <p:cNvSpPr txBox="1">
            <a:spLocks noChangeArrowheads="1"/>
          </p:cNvSpPr>
          <p:nvPr/>
        </p:nvSpPr>
        <p:spPr bwMode="auto">
          <a:xfrm>
            <a:off x="5724525" y="6519863"/>
            <a:ext cx="3168650" cy="338137"/>
          </a:xfrm>
          <a:prstGeom prst="rect">
            <a:avLst/>
          </a:prstGeom>
          <a:noFill/>
          <a:ln w="9525">
            <a:noFill/>
            <a:miter lim="800000"/>
            <a:headEnd/>
            <a:tailEnd/>
          </a:ln>
        </p:spPr>
        <p:txBody>
          <a:bodyPr>
            <a:spAutoFit/>
          </a:bodyPr>
          <a:lstStyle/>
          <a:p>
            <a:pPr algn="r"/>
            <a:r>
              <a:rPr lang="pt-BR" sz="1600">
                <a:latin typeface="Cambria" pitchFamily="18" charset="0"/>
              </a:rPr>
              <a:t>Fonte: Dossie Esporte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3"/>
          <p:cNvGrpSpPr>
            <a:grpSpLocks/>
          </p:cNvGrpSpPr>
          <p:nvPr/>
        </p:nvGrpSpPr>
        <p:grpSpPr bwMode="auto">
          <a:xfrm>
            <a:off x="571500" y="785813"/>
            <a:ext cx="8072438" cy="5757862"/>
            <a:chOff x="0" y="0"/>
            <a:chExt cx="3942" cy="3627"/>
          </a:xfrm>
        </p:grpSpPr>
        <p:grpSp>
          <p:nvGrpSpPr>
            <p:cNvPr id="3" name="Group 200"/>
            <p:cNvGrpSpPr>
              <a:grpSpLocks/>
            </p:cNvGrpSpPr>
            <p:nvPr/>
          </p:nvGrpSpPr>
          <p:grpSpPr bwMode="auto">
            <a:xfrm>
              <a:off x="0" y="0"/>
              <a:ext cx="3942" cy="403"/>
              <a:chOff x="0" y="0"/>
              <a:chExt cx="3942" cy="403"/>
            </a:xfrm>
          </p:grpSpPr>
          <p:sp>
            <p:nvSpPr>
              <p:cNvPr id="17464" name="Rectangle 199"/>
              <p:cNvSpPr>
                <a:spLocks noChangeArrowheads="1"/>
              </p:cNvSpPr>
              <p:nvPr/>
            </p:nvSpPr>
            <p:spPr bwMode="auto">
              <a:xfrm>
                <a:off x="0" y="0"/>
                <a:ext cx="3942" cy="403"/>
              </a:xfrm>
              <a:prstGeom prst="rect">
                <a:avLst/>
              </a:prstGeom>
              <a:solidFill>
                <a:srgbClr val="000000"/>
              </a:solidFill>
              <a:ln w="9525">
                <a:noFill/>
                <a:miter lim="800000"/>
                <a:headEnd/>
                <a:tailEnd/>
              </a:ln>
            </p:spPr>
            <p:txBody>
              <a:bodyPr/>
              <a:lstStyle/>
              <a:p>
                <a:endParaRPr lang="pt-BR" sz="2000">
                  <a:latin typeface="Arial" charset="0"/>
                  <a:cs typeface="Arial" charset="0"/>
                </a:endParaRPr>
              </a:p>
            </p:txBody>
          </p:sp>
          <p:sp>
            <p:nvSpPr>
              <p:cNvPr id="17465" name="Rectangle 182"/>
              <p:cNvSpPr>
                <a:spLocks noChangeArrowheads="1"/>
              </p:cNvSpPr>
              <p:nvPr/>
            </p:nvSpPr>
            <p:spPr bwMode="auto">
              <a:xfrm>
                <a:off x="28" y="0"/>
                <a:ext cx="3886" cy="403"/>
              </a:xfrm>
              <a:prstGeom prst="rect">
                <a:avLst/>
              </a:prstGeom>
              <a:solidFill>
                <a:srgbClr val="000000"/>
              </a:solidFill>
              <a:ln w="9525">
                <a:noFill/>
                <a:miter lim="800000"/>
                <a:headEnd/>
                <a:tailEnd/>
              </a:ln>
            </p:spPr>
            <p:txBody>
              <a:bodyPr anchor="b"/>
              <a:lstStyle/>
              <a:p>
                <a:pPr algn="ctr" eaLnBrk="0" hangingPunct="0"/>
                <a:r>
                  <a:rPr lang="pt-BR" sz="2000">
                    <a:solidFill>
                      <a:srgbClr val="FFFFFF"/>
                    </a:solidFill>
                    <a:latin typeface="Arial" charset="0"/>
                    <a:cs typeface="Arial" charset="0"/>
                  </a:rPr>
                  <a:t>Formação e geração do PIB</a:t>
                </a:r>
                <a:endParaRPr lang="pt-BR" sz="2000">
                  <a:latin typeface="Arial" charset="0"/>
                  <a:cs typeface="Arial" charset="0"/>
                </a:endParaRPr>
              </a:p>
              <a:p>
                <a:pPr algn="ctr" eaLnBrk="0" hangingPunct="0"/>
                <a:endParaRPr lang="pt-BR" sz="2000">
                  <a:latin typeface="Arial" charset="0"/>
                  <a:cs typeface="Arial" charset="0"/>
                </a:endParaRPr>
              </a:p>
            </p:txBody>
          </p:sp>
        </p:grpSp>
        <p:grpSp>
          <p:nvGrpSpPr>
            <p:cNvPr id="4" name="Group 202"/>
            <p:cNvGrpSpPr>
              <a:grpSpLocks/>
            </p:cNvGrpSpPr>
            <p:nvPr/>
          </p:nvGrpSpPr>
          <p:grpSpPr bwMode="auto">
            <a:xfrm>
              <a:off x="0" y="403"/>
              <a:ext cx="383" cy="403"/>
              <a:chOff x="0" y="403"/>
              <a:chExt cx="383" cy="403"/>
            </a:xfrm>
          </p:grpSpPr>
          <p:sp>
            <p:nvSpPr>
              <p:cNvPr id="17462" name="Rectangle 201"/>
              <p:cNvSpPr>
                <a:spLocks noChangeArrowheads="1"/>
              </p:cNvSpPr>
              <p:nvPr/>
            </p:nvSpPr>
            <p:spPr bwMode="auto">
              <a:xfrm>
                <a:off x="0" y="403"/>
                <a:ext cx="383" cy="403"/>
              </a:xfrm>
              <a:prstGeom prst="rect">
                <a:avLst/>
              </a:prstGeom>
              <a:solidFill>
                <a:srgbClr val="0000FF"/>
              </a:solidFill>
              <a:ln w="9525">
                <a:noFill/>
                <a:miter lim="800000"/>
                <a:headEnd/>
                <a:tailEnd/>
              </a:ln>
            </p:spPr>
            <p:txBody>
              <a:bodyPr/>
              <a:lstStyle/>
              <a:p>
                <a:endParaRPr lang="pt-BR" sz="2000">
                  <a:latin typeface="Arial" charset="0"/>
                  <a:cs typeface="Arial" charset="0"/>
                </a:endParaRPr>
              </a:p>
            </p:txBody>
          </p:sp>
          <p:sp>
            <p:nvSpPr>
              <p:cNvPr id="17463" name="Rectangle 183"/>
              <p:cNvSpPr>
                <a:spLocks noChangeArrowheads="1"/>
              </p:cNvSpPr>
              <p:nvPr/>
            </p:nvSpPr>
            <p:spPr bwMode="auto">
              <a:xfrm>
                <a:off x="28" y="403"/>
                <a:ext cx="327" cy="403"/>
              </a:xfrm>
              <a:prstGeom prst="rect">
                <a:avLst/>
              </a:prstGeom>
              <a:solidFill>
                <a:srgbClr val="0000FF"/>
              </a:solidFill>
              <a:ln w="9525">
                <a:noFill/>
                <a:miter lim="800000"/>
                <a:headEnd/>
                <a:tailEnd/>
              </a:ln>
            </p:spPr>
            <p:txBody>
              <a:bodyPr anchor="ctr"/>
              <a:lstStyle/>
              <a:p>
                <a:pPr algn="ctr" eaLnBrk="0" hangingPunct="0"/>
                <a:r>
                  <a:rPr lang="pt-BR" sz="2000">
                    <a:solidFill>
                      <a:srgbClr val="FFFFFF"/>
                    </a:solidFill>
                    <a:latin typeface="Arial" charset="0"/>
                    <a:cs typeface="Arial" charset="0"/>
                  </a:rPr>
                  <a:t>I</a:t>
                </a:r>
                <a:endParaRPr lang="pt-BR" sz="2000">
                  <a:latin typeface="Arial" charset="0"/>
                  <a:cs typeface="Arial" charset="0"/>
                </a:endParaRPr>
              </a:p>
            </p:txBody>
          </p:sp>
        </p:grpSp>
        <p:grpSp>
          <p:nvGrpSpPr>
            <p:cNvPr id="5" name="Group 204"/>
            <p:cNvGrpSpPr>
              <a:grpSpLocks/>
            </p:cNvGrpSpPr>
            <p:nvPr/>
          </p:nvGrpSpPr>
          <p:grpSpPr bwMode="auto">
            <a:xfrm>
              <a:off x="383" y="403"/>
              <a:ext cx="3559" cy="403"/>
              <a:chOff x="383" y="403"/>
              <a:chExt cx="3559" cy="403"/>
            </a:xfrm>
          </p:grpSpPr>
          <p:sp>
            <p:nvSpPr>
              <p:cNvPr id="17460" name="Rectangle 203"/>
              <p:cNvSpPr>
                <a:spLocks noChangeArrowheads="1"/>
              </p:cNvSpPr>
              <p:nvPr/>
            </p:nvSpPr>
            <p:spPr bwMode="auto">
              <a:xfrm>
                <a:off x="383" y="403"/>
                <a:ext cx="3559" cy="403"/>
              </a:xfrm>
              <a:prstGeom prst="rect">
                <a:avLst/>
              </a:prstGeom>
              <a:solidFill>
                <a:srgbClr val="0000FF"/>
              </a:solidFill>
              <a:ln w="9525">
                <a:noFill/>
                <a:miter lim="800000"/>
                <a:headEnd/>
                <a:tailEnd/>
              </a:ln>
            </p:spPr>
            <p:txBody>
              <a:bodyPr/>
              <a:lstStyle/>
              <a:p>
                <a:endParaRPr lang="pt-BR" sz="2000">
                  <a:latin typeface="Arial" charset="0"/>
                  <a:cs typeface="Arial" charset="0"/>
                </a:endParaRPr>
              </a:p>
            </p:txBody>
          </p:sp>
          <p:sp>
            <p:nvSpPr>
              <p:cNvPr id="17461" name="Rectangle 184"/>
              <p:cNvSpPr>
                <a:spLocks noChangeArrowheads="1"/>
              </p:cNvSpPr>
              <p:nvPr/>
            </p:nvSpPr>
            <p:spPr bwMode="auto">
              <a:xfrm>
                <a:off x="411" y="403"/>
                <a:ext cx="3503" cy="403"/>
              </a:xfrm>
              <a:prstGeom prst="rect">
                <a:avLst/>
              </a:prstGeom>
              <a:solidFill>
                <a:srgbClr val="0000FF"/>
              </a:solidFill>
              <a:ln w="9525">
                <a:noFill/>
                <a:miter lim="800000"/>
                <a:headEnd/>
                <a:tailEnd/>
              </a:ln>
            </p:spPr>
            <p:txBody>
              <a:bodyPr anchor="ctr"/>
              <a:lstStyle/>
              <a:p>
                <a:pPr algn="ctr" eaLnBrk="0" hangingPunct="0"/>
                <a:r>
                  <a:rPr lang="pt-BR" sz="2000">
                    <a:solidFill>
                      <a:srgbClr val="FFFFFF"/>
                    </a:solidFill>
                    <a:latin typeface="Arial" charset="0"/>
                    <a:cs typeface="Arial" charset="0"/>
                  </a:rPr>
                  <a:t>Valor do Produto da Indústria de artigos esportivos</a:t>
                </a:r>
                <a:endParaRPr lang="pt-BR" sz="2000">
                  <a:latin typeface="Arial" charset="0"/>
                  <a:cs typeface="Arial" charset="0"/>
                </a:endParaRPr>
              </a:p>
            </p:txBody>
          </p:sp>
        </p:grpSp>
        <p:grpSp>
          <p:nvGrpSpPr>
            <p:cNvPr id="6" name="Group 206"/>
            <p:cNvGrpSpPr>
              <a:grpSpLocks/>
            </p:cNvGrpSpPr>
            <p:nvPr/>
          </p:nvGrpSpPr>
          <p:grpSpPr bwMode="auto">
            <a:xfrm>
              <a:off x="0" y="806"/>
              <a:ext cx="383" cy="403"/>
              <a:chOff x="0" y="806"/>
              <a:chExt cx="383" cy="403"/>
            </a:xfrm>
          </p:grpSpPr>
          <p:sp>
            <p:nvSpPr>
              <p:cNvPr id="17458" name="Rectangle 205"/>
              <p:cNvSpPr>
                <a:spLocks noChangeArrowheads="1"/>
              </p:cNvSpPr>
              <p:nvPr/>
            </p:nvSpPr>
            <p:spPr bwMode="auto">
              <a:xfrm>
                <a:off x="0" y="806"/>
                <a:ext cx="383" cy="403"/>
              </a:xfrm>
              <a:prstGeom prst="rect">
                <a:avLst/>
              </a:prstGeom>
              <a:solidFill>
                <a:srgbClr val="3366FF"/>
              </a:solidFill>
              <a:ln w="9525">
                <a:noFill/>
                <a:miter lim="800000"/>
                <a:headEnd/>
                <a:tailEnd/>
              </a:ln>
            </p:spPr>
            <p:txBody>
              <a:bodyPr/>
              <a:lstStyle/>
              <a:p>
                <a:endParaRPr lang="pt-BR" sz="2000">
                  <a:latin typeface="Arial" charset="0"/>
                  <a:cs typeface="Arial" charset="0"/>
                </a:endParaRPr>
              </a:p>
            </p:txBody>
          </p:sp>
          <p:sp>
            <p:nvSpPr>
              <p:cNvPr id="17459" name="Rectangle 185"/>
              <p:cNvSpPr>
                <a:spLocks noChangeArrowheads="1"/>
              </p:cNvSpPr>
              <p:nvPr/>
            </p:nvSpPr>
            <p:spPr bwMode="auto">
              <a:xfrm>
                <a:off x="28" y="806"/>
                <a:ext cx="327" cy="403"/>
              </a:xfrm>
              <a:prstGeom prst="rect">
                <a:avLst/>
              </a:prstGeom>
              <a:solidFill>
                <a:srgbClr val="3366FF"/>
              </a:solidFill>
              <a:ln w="9525">
                <a:noFill/>
                <a:miter lim="800000"/>
                <a:headEnd/>
                <a:tailEnd/>
              </a:ln>
            </p:spPr>
            <p:txBody>
              <a:bodyPr anchor="b"/>
              <a:lstStyle/>
              <a:p>
                <a:pPr algn="ctr" eaLnBrk="0" hangingPunct="0"/>
                <a:r>
                  <a:rPr lang="pt-BR" sz="2000">
                    <a:latin typeface="Arial" charset="0"/>
                    <a:cs typeface="Arial" charset="0"/>
                  </a:rPr>
                  <a:t>I.1</a:t>
                </a:r>
              </a:p>
            </p:txBody>
          </p:sp>
        </p:grpSp>
        <p:grpSp>
          <p:nvGrpSpPr>
            <p:cNvPr id="7" name="Group 208"/>
            <p:cNvGrpSpPr>
              <a:grpSpLocks/>
            </p:cNvGrpSpPr>
            <p:nvPr/>
          </p:nvGrpSpPr>
          <p:grpSpPr bwMode="auto">
            <a:xfrm>
              <a:off x="383" y="806"/>
              <a:ext cx="3559" cy="403"/>
              <a:chOff x="383" y="806"/>
              <a:chExt cx="3559" cy="403"/>
            </a:xfrm>
          </p:grpSpPr>
          <p:sp>
            <p:nvSpPr>
              <p:cNvPr id="17456" name="Rectangle 207"/>
              <p:cNvSpPr>
                <a:spLocks noChangeArrowheads="1"/>
              </p:cNvSpPr>
              <p:nvPr/>
            </p:nvSpPr>
            <p:spPr bwMode="auto">
              <a:xfrm>
                <a:off x="383" y="806"/>
                <a:ext cx="3559" cy="403"/>
              </a:xfrm>
              <a:prstGeom prst="rect">
                <a:avLst/>
              </a:prstGeom>
              <a:solidFill>
                <a:srgbClr val="3366FF"/>
              </a:solidFill>
              <a:ln w="9525">
                <a:noFill/>
                <a:miter lim="800000"/>
                <a:headEnd/>
                <a:tailEnd/>
              </a:ln>
            </p:spPr>
            <p:txBody>
              <a:bodyPr/>
              <a:lstStyle/>
              <a:p>
                <a:endParaRPr lang="pt-BR" sz="2000">
                  <a:latin typeface="Arial" charset="0"/>
                  <a:cs typeface="Arial" charset="0"/>
                </a:endParaRPr>
              </a:p>
            </p:txBody>
          </p:sp>
          <p:sp>
            <p:nvSpPr>
              <p:cNvPr id="17457" name="Rectangle 186"/>
              <p:cNvSpPr>
                <a:spLocks noChangeArrowheads="1"/>
              </p:cNvSpPr>
              <p:nvPr/>
            </p:nvSpPr>
            <p:spPr bwMode="auto">
              <a:xfrm>
                <a:off x="411" y="806"/>
                <a:ext cx="3503" cy="403"/>
              </a:xfrm>
              <a:prstGeom prst="rect">
                <a:avLst/>
              </a:prstGeom>
              <a:solidFill>
                <a:srgbClr val="3366FF"/>
              </a:solidFill>
              <a:ln w="9525">
                <a:noFill/>
                <a:miter lim="800000"/>
                <a:headEnd/>
                <a:tailEnd/>
              </a:ln>
            </p:spPr>
            <p:txBody>
              <a:bodyPr anchor="b"/>
              <a:lstStyle/>
              <a:p>
                <a:pPr algn="ctr" eaLnBrk="0" hangingPunct="0"/>
                <a:r>
                  <a:rPr lang="pt-BR" sz="2000">
                    <a:latin typeface="Arial" charset="0"/>
                    <a:cs typeface="Arial" charset="0"/>
                  </a:rPr>
                  <a:t>Roupas (vestuário e indumentária)</a:t>
                </a:r>
              </a:p>
            </p:txBody>
          </p:sp>
        </p:grpSp>
        <p:grpSp>
          <p:nvGrpSpPr>
            <p:cNvPr id="8" name="Group 210"/>
            <p:cNvGrpSpPr>
              <a:grpSpLocks/>
            </p:cNvGrpSpPr>
            <p:nvPr/>
          </p:nvGrpSpPr>
          <p:grpSpPr bwMode="auto">
            <a:xfrm>
              <a:off x="0" y="1209"/>
              <a:ext cx="383" cy="403"/>
              <a:chOff x="0" y="1209"/>
              <a:chExt cx="383" cy="403"/>
            </a:xfrm>
          </p:grpSpPr>
          <p:sp>
            <p:nvSpPr>
              <p:cNvPr id="17454" name="Rectangle 209"/>
              <p:cNvSpPr>
                <a:spLocks noChangeArrowheads="1"/>
              </p:cNvSpPr>
              <p:nvPr/>
            </p:nvSpPr>
            <p:spPr bwMode="auto">
              <a:xfrm>
                <a:off x="0" y="1209"/>
                <a:ext cx="383" cy="403"/>
              </a:xfrm>
              <a:prstGeom prst="rect">
                <a:avLst/>
              </a:prstGeom>
              <a:solidFill>
                <a:srgbClr val="3366FF"/>
              </a:solidFill>
              <a:ln w="9525">
                <a:noFill/>
                <a:miter lim="800000"/>
                <a:headEnd/>
                <a:tailEnd/>
              </a:ln>
            </p:spPr>
            <p:txBody>
              <a:bodyPr/>
              <a:lstStyle/>
              <a:p>
                <a:endParaRPr lang="pt-BR" sz="2000">
                  <a:latin typeface="Arial" charset="0"/>
                  <a:cs typeface="Arial" charset="0"/>
                </a:endParaRPr>
              </a:p>
            </p:txBody>
          </p:sp>
          <p:sp>
            <p:nvSpPr>
              <p:cNvPr id="17455" name="Rectangle 187"/>
              <p:cNvSpPr>
                <a:spLocks noChangeArrowheads="1"/>
              </p:cNvSpPr>
              <p:nvPr/>
            </p:nvSpPr>
            <p:spPr bwMode="auto">
              <a:xfrm>
                <a:off x="28" y="1209"/>
                <a:ext cx="327" cy="403"/>
              </a:xfrm>
              <a:prstGeom prst="rect">
                <a:avLst/>
              </a:prstGeom>
              <a:solidFill>
                <a:srgbClr val="3366FF"/>
              </a:solidFill>
              <a:ln w="9525">
                <a:noFill/>
                <a:miter lim="800000"/>
                <a:headEnd/>
                <a:tailEnd/>
              </a:ln>
            </p:spPr>
            <p:txBody>
              <a:bodyPr anchor="b"/>
              <a:lstStyle/>
              <a:p>
                <a:pPr algn="ctr" eaLnBrk="0" hangingPunct="0"/>
                <a:r>
                  <a:rPr lang="pt-BR" sz="2000">
                    <a:latin typeface="Arial" charset="0"/>
                    <a:cs typeface="Arial" charset="0"/>
                  </a:rPr>
                  <a:t>I.2</a:t>
                </a:r>
              </a:p>
            </p:txBody>
          </p:sp>
        </p:grpSp>
        <p:grpSp>
          <p:nvGrpSpPr>
            <p:cNvPr id="9" name="Group 212"/>
            <p:cNvGrpSpPr>
              <a:grpSpLocks/>
            </p:cNvGrpSpPr>
            <p:nvPr/>
          </p:nvGrpSpPr>
          <p:grpSpPr bwMode="auto">
            <a:xfrm>
              <a:off x="383" y="1209"/>
              <a:ext cx="3559" cy="403"/>
              <a:chOff x="383" y="1209"/>
              <a:chExt cx="3559" cy="403"/>
            </a:xfrm>
          </p:grpSpPr>
          <p:sp>
            <p:nvSpPr>
              <p:cNvPr id="17452" name="Rectangle 211"/>
              <p:cNvSpPr>
                <a:spLocks noChangeArrowheads="1"/>
              </p:cNvSpPr>
              <p:nvPr/>
            </p:nvSpPr>
            <p:spPr bwMode="auto">
              <a:xfrm>
                <a:off x="383" y="1209"/>
                <a:ext cx="3559" cy="403"/>
              </a:xfrm>
              <a:prstGeom prst="rect">
                <a:avLst/>
              </a:prstGeom>
              <a:solidFill>
                <a:srgbClr val="3366FF"/>
              </a:solidFill>
              <a:ln w="9525">
                <a:noFill/>
                <a:miter lim="800000"/>
                <a:headEnd/>
                <a:tailEnd/>
              </a:ln>
            </p:spPr>
            <p:txBody>
              <a:bodyPr/>
              <a:lstStyle/>
              <a:p>
                <a:endParaRPr lang="pt-BR" sz="2000">
                  <a:latin typeface="Arial" charset="0"/>
                  <a:cs typeface="Arial" charset="0"/>
                </a:endParaRPr>
              </a:p>
            </p:txBody>
          </p:sp>
          <p:sp>
            <p:nvSpPr>
              <p:cNvPr id="17453" name="Rectangle 188"/>
              <p:cNvSpPr>
                <a:spLocks noChangeArrowheads="1"/>
              </p:cNvSpPr>
              <p:nvPr/>
            </p:nvSpPr>
            <p:spPr bwMode="auto">
              <a:xfrm>
                <a:off x="411" y="1209"/>
                <a:ext cx="3503" cy="403"/>
              </a:xfrm>
              <a:prstGeom prst="rect">
                <a:avLst/>
              </a:prstGeom>
              <a:solidFill>
                <a:srgbClr val="3366FF"/>
              </a:solidFill>
              <a:ln w="9525">
                <a:noFill/>
                <a:miter lim="800000"/>
                <a:headEnd/>
                <a:tailEnd/>
              </a:ln>
            </p:spPr>
            <p:txBody>
              <a:bodyPr anchor="b"/>
              <a:lstStyle/>
              <a:p>
                <a:pPr algn="ctr" eaLnBrk="0" hangingPunct="0"/>
                <a:r>
                  <a:rPr lang="pt-BR" sz="2000">
                    <a:latin typeface="Arial" charset="0"/>
                    <a:cs typeface="Arial" charset="0"/>
                  </a:rPr>
                  <a:t>Calçados</a:t>
                </a:r>
              </a:p>
            </p:txBody>
          </p:sp>
        </p:grpSp>
        <p:grpSp>
          <p:nvGrpSpPr>
            <p:cNvPr id="10" name="Group 214"/>
            <p:cNvGrpSpPr>
              <a:grpSpLocks/>
            </p:cNvGrpSpPr>
            <p:nvPr/>
          </p:nvGrpSpPr>
          <p:grpSpPr bwMode="auto">
            <a:xfrm>
              <a:off x="0" y="1612"/>
              <a:ext cx="383" cy="403"/>
              <a:chOff x="0" y="1612"/>
              <a:chExt cx="383" cy="403"/>
            </a:xfrm>
          </p:grpSpPr>
          <p:sp>
            <p:nvSpPr>
              <p:cNvPr id="17450" name="Rectangle 213"/>
              <p:cNvSpPr>
                <a:spLocks noChangeArrowheads="1"/>
              </p:cNvSpPr>
              <p:nvPr/>
            </p:nvSpPr>
            <p:spPr bwMode="auto">
              <a:xfrm>
                <a:off x="0" y="1612"/>
                <a:ext cx="383" cy="403"/>
              </a:xfrm>
              <a:prstGeom prst="rect">
                <a:avLst/>
              </a:prstGeom>
              <a:solidFill>
                <a:srgbClr val="3366FF"/>
              </a:solidFill>
              <a:ln w="9525">
                <a:noFill/>
                <a:miter lim="800000"/>
                <a:headEnd/>
                <a:tailEnd/>
              </a:ln>
            </p:spPr>
            <p:txBody>
              <a:bodyPr/>
              <a:lstStyle/>
              <a:p>
                <a:endParaRPr lang="pt-BR" sz="2000">
                  <a:latin typeface="Arial" charset="0"/>
                  <a:cs typeface="Arial" charset="0"/>
                </a:endParaRPr>
              </a:p>
            </p:txBody>
          </p:sp>
          <p:sp>
            <p:nvSpPr>
              <p:cNvPr id="17451" name="Rectangle 189"/>
              <p:cNvSpPr>
                <a:spLocks noChangeArrowheads="1"/>
              </p:cNvSpPr>
              <p:nvPr/>
            </p:nvSpPr>
            <p:spPr bwMode="auto">
              <a:xfrm>
                <a:off x="28" y="1612"/>
                <a:ext cx="327" cy="403"/>
              </a:xfrm>
              <a:prstGeom prst="rect">
                <a:avLst/>
              </a:prstGeom>
              <a:solidFill>
                <a:srgbClr val="3366FF"/>
              </a:solidFill>
              <a:ln w="9525">
                <a:noFill/>
                <a:miter lim="800000"/>
                <a:headEnd/>
                <a:tailEnd/>
              </a:ln>
            </p:spPr>
            <p:txBody>
              <a:bodyPr anchor="b"/>
              <a:lstStyle/>
              <a:p>
                <a:pPr algn="ctr" eaLnBrk="0" hangingPunct="0"/>
                <a:r>
                  <a:rPr lang="pt-BR" sz="2000">
                    <a:latin typeface="Arial" charset="0"/>
                    <a:cs typeface="Arial" charset="0"/>
                  </a:rPr>
                  <a:t>I.3</a:t>
                </a:r>
              </a:p>
            </p:txBody>
          </p:sp>
        </p:grpSp>
        <p:grpSp>
          <p:nvGrpSpPr>
            <p:cNvPr id="11" name="Group 216"/>
            <p:cNvGrpSpPr>
              <a:grpSpLocks/>
            </p:cNvGrpSpPr>
            <p:nvPr/>
          </p:nvGrpSpPr>
          <p:grpSpPr bwMode="auto">
            <a:xfrm>
              <a:off x="383" y="1612"/>
              <a:ext cx="3559" cy="403"/>
              <a:chOff x="383" y="1612"/>
              <a:chExt cx="3559" cy="403"/>
            </a:xfrm>
          </p:grpSpPr>
          <p:sp>
            <p:nvSpPr>
              <p:cNvPr id="17448" name="Rectangle 215"/>
              <p:cNvSpPr>
                <a:spLocks noChangeArrowheads="1"/>
              </p:cNvSpPr>
              <p:nvPr/>
            </p:nvSpPr>
            <p:spPr bwMode="auto">
              <a:xfrm>
                <a:off x="383" y="1612"/>
                <a:ext cx="3559" cy="403"/>
              </a:xfrm>
              <a:prstGeom prst="rect">
                <a:avLst/>
              </a:prstGeom>
              <a:solidFill>
                <a:srgbClr val="3366FF"/>
              </a:solidFill>
              <a:ln w="9525">
                <a:noFill/>
                <a:miter lim="800000"/>
                <a:headEnd/>
                <a:tailEnd/>
              </a:ln>
            </p:spPr>
            <p:txBody>
              <a:bodyPr/>
              <a:lstStyle/>
              <a:p>
                <a:endParaRPr lang="pt-BR" sz="2000">
                  <a:latin typeface="Arial" charset="0"/>
                  <a:cs typeface="Arial" charset="0"/>
                </a:endParaRPr>
              </a:p>
            </p:txBody>
          </p:sp>
          <p:sp>
            <p:nvSpPr>
              <p:cNvPr id="17449" name="Rectangle 190"/>
              <p:cNvSpPr>
                <a:spLocks noChangeArrowheads="1"/>
              </p:cNvSpPr>
              <p:nvPr/>
            </p:nvSpPr>
            <p:spPr bwMode="auto">
              <a:xfrm>
                <a:off x="411" y="1612"/>
                <a:ext cx="3503" cy="403"/>
              </a:xfrm>
              <a:prstGeom prst="rect">
                <a:avLst/>
              </a:prstGeom>
              <a:solidFill>
                <a:srgbClr val="3366FF"/>
              </a:solidFill>
              <a:ln w="9525">
                <a:noFill/>
                <a:miter lim="800000"/>
                <a:headEnd/>
                <a:tailEnd/>
              </a:ln>
            </p:spPr>
            <p:txBody>
              <a:bodyPr anchor="b"/>
              <a:lstStyle/>
              <a:p>
                <a:pPr algn="ctr" eaLnBrk="0" hangingPunct="0"/>
                <a:r>
                  <a:rPr lang="pt-BR" sz="2000">
                    <a:latin typeface="Arial" charset="0"/>
                    <a:cs typeface="Arial" charset="0"/>
                  </a:rPr>
                  <a:t>Couros e peles</a:t>
                </a:r>
              </a:p>
            </p:txBody>
          </p:sp>
        </p:grpSp>
        <p:grpSp>
          <p:nvGrpSpPr>
            <p:cNvPr id="12" name="Group 218"/>
            <p:cNvGrpSpPr>
              <a:grpSpLocks/>
            </p:cNvGrpSpPr>
            <p:nvPr/>
          </p:nvGrpSpPr>
          <p:grpSpPr bwMode="auto">
            <a:xfrm>
              <a:off x="0" y="2015"/>
              <a:ext cx="383" cy="403"/>
              <a:chOff x="0" y="2015"/>
              <a:chExt cx="383" cy="403"/>
            </a:xfrm>
          </p:grpSpPr>
          <p:sp>
            <p:nvSpPr>
              <p:cNvPr id="17446" name="Rectangle 217"/>
              <p:cNvSpPr>
                <a:spLocks noChangeArrowheads="1"/>
              </p:cNvSpPr>
              <p:nvPr/>
            </p:nvSpPr>
            <p:spPr bwMode="auto">
              <a:xfrm>
                <a:off x="0" y="2015"/>
                <a:ext cx="383" cy="403"/>
              </a:xfrm>
              <a:prstGeom prst="rect">
                <a:avLst/>
              </a:prstGeom>
              <a:solidFill>
                <a:srgbClr val="3366FF"/>
              </a:solidFill>
              <a:ln w="9525">
                <a:noFill/>
                <a:miter lim="800000"/>
                <a:headEnd/>
                <a:tailEnd/>
              </a:ln>
            </p:spPr>
            <p:txBody>
              <a:bodyPr/>
              <a:lstStyle/>
              <a:p>
                <a:endParaRPr lang="pt-BR" sz="2000">
                  <a:latin typeface="Arial" charset="0"/>
                  <a:cs typeface="Arial" charset="0"/>
                </a:endParaRPr>
              </a:p>
            </p:txBody>
          </p:sp>
          <p:sp>
            <p:nvSpPr>
              <p:cNvPr id="17447" name="Rectangle 191"/>
              <p:cNvSpPr>
                <a:spLocks noChangeArrowheads="1"/>
              </p:cNvSpPr>
              <p:nvPr/>
            </p:nvSpPr>
            <p:spPr bwMode="auto">
              <a:xfrm>
                <a:off x="28" y="2015"/>
                <a:ext cx="327" cy="403"/>
              </a:xfrm>
              <a:prstGeom prst="rect">
                <a:avLst/>
              </a:prstGeom>
              <a:solidFill>
                <a:srgbClr val="3366FF"/>
              </a:solidFill>
              <a:ln w="9525">
                <a:noFill/>
                <a:miter lim="800000"/>
                <a:headEnd/>
                <a:tailEnd/>
              </a:ln>
            </p:spPr>
            <p:txBody>
              <a:bodyPr anchor="b"/>
              <a:lstStyle/>
              <a:p>
                <a:pPr algn="ctr" eaLnBrk="0" hangingPunct="0"/>
                <a:r>
                  <a:rPr lang="pt-BR" sz="2000">
                    <a:latin typeface="Arial" charset="0"/>
                    <a:cs typeface="Arial" charset="0"/>
                  </a:rPr>
                  <a:t>I.4</a:t>
                </a:r>
              </a:p>
            </p:txBody>
          </p:sp>
        </p:grpSp>
        <p:grpSp>
          <p:nvGrpSpPr>
            <p:cNvPr id="13" name="Group 220"/>
            <p:cNvGrpSpPr>
              <a:grpSpLocks/>
            </p:cNvGrpSpPr>
            <p:nvPr/>
          </p:nvGrpSpPr>
          <p:grpSpPr bwMode="auto">
            <a:xfrm>
              <a:off x="383" y="2015"/>
              <a:ext cx="3559" cy="403"/>
              <a:chOff x="383" y="2015"/>
              <a:chExt cx="3559" cy="403"/>
            </a:xfrm>
          </p:grpSpPr>
          <p:sp>
            <p:nvSpPr>
              <p:cNvPr id="17444" name="Rectangle 219"/>
              <p:cNvSpPr>
                <a:spLocks noChangeArrowheads="1"/>
              </p:cNvSpPr>
              <p:nvPr/>
            </p:nvSpPr>
            <p:spPr bwMode="auto">
              <a:xfrm>
                <a:off x="383" y="2015"/>
                <a:ext cx="3559" cy="403"/>
              </a:xfrm>
              <a:prstGeom prst="rect">
                <a:avLst/>
              </a:prstGeom>
              <a:solidFill>
                <a:srgbClr val="3366FF"/>
              </a:solidFill>
              <a:ln w="9525">
                <a:noFill/>
                <a:miter lim="800000"/>
                <a:headEnd/>
                <a:tailEnd/>
              </a:ln>
            </p:spPr>
            <p:txBody>
              <a:bodyPr/>
              <a:lstStyle/>
              <a:p>
                <a:endParaRPr lang="pt-BR" sz="2000">
                  <a:latin typeface="Arial" charset="0"/>
                  <a:cs typeface="Arial" charset="0"/>
                </a:endParaRPr>
              </a:p>
            </p:txBody>
          </p:sp>
          <p:sp>
            <p:nvSpPr>
              <p:cNvPr id="17445" name="Rectangle 192"/>
              <p:cNvSpPr>
                <a:spLocks noChangeArrowheads="1"/>
              </p:cNvSpPr>
              <p:nvPr/>
            </p:nvSpPr>
            <p:spPr bwMode="auto">
              <a:xfrm>
                <a:off x="411" y="2015"/>
                <a:ext cx="3503" cy="403"/>
              </a:xfrm>
              <a:prstGeom prst="rect">
                <a:avLst/>
              </a:prstGeom>
              <a:solidFill>
                <a:srgbClr val="3366FF"/>
              </a:solidFill>
              <a:ln w="9525">
                <a:noFill/>
                <a:miter lim="800000"/>
                <a:headEnd/>
                <a:tailEnd/>
              </a:ln>
            </p:spPr>
            <p:txBody>
              <a:bodyPr anchor="b"/>
              <a:lstStyle/>
              <a:p>
                <a:pPr algn="ctr" eaLnBrk="0" hangingPunct="0"/>
                <a:r>
                  <a:rPr lang="pt-BR" sz="2000">
                    <a:latin typeface="Arial" charset="0"/>
                    <a:cs typeface="Arial" charset="0"/>
                  </a:rPr>
                  <a:t>Artigos esportivos (bolsas, mochilas e afins)</a:t>
                </a:r>
              </a:p>
            </p:txBody>
          </p:sp>
        </p:grpSp>
        <p:grpSp>
          <p:nvGrpSpPr>
            <p:cNvPr id="14" name="Group 222"/>
            <p:cNvGrpSpPr>
              <a:grpSpLocks/>
            </p:cNvGrpSpPr>
            <p:nvPr/>
          </p:nvGrpSpPr>
          <p:grpSpPr bwMode="auto">
            <a:xfrm>
              <a:off x="0" y="2418"/>
              <a:ext cx="383" cy="403"/>
              <a:chOff x="0" y="2418"/>
              <a:chExt cx="383" cy="403"/>
            </a:xfrm>
          </p:grpSpPr>
          <p:sp>
            <p:nvSpPr>
              <p:cNvPr id="17442" name="Rectangle 221"/>
              <p:cNvSpPr>
                <a:spLocks noChangeArrowheads="1"/>
              </p:cNvSpPr>
              <p:nvPr/>
            </p:nvSpPr>
            <p:spPr bwMode="auto">
              <a:xfrm>
                <a:off x="0" y="2418"/>
                <a:ext cx="383" cy="403"/>
              </a:xfrm>
              <a:prstGeom prst="rect">
                <a:avLst/>
              </a:prstGeom>
              <a:solidFill>
                <a:srgbClr val="3366FF"/>
              </a:solidFill>
              <a:ln w="9525">
                <a:noFill/>
                <a:miter lim="800000"/>
                <a:headEnd/>
                <a:tailEnd/>
              </a:ln>
            </p:spPr>
            <p:txBody>
              <a:bodyPr/>
              <a:lstStyle/>
              <a:p>
                <a:endParaRPr lang="pt-BR" sz="2000">
                  <a:latin typeface="Arial" charset="0"/>
                  <a:cs typeface="Arial" charset="0"/>
                </a:endParaRPr>
              </a:p>
            </p:txBody>
          </p:sp>
          <p:sp>
            <p:nvSpPr>
              <p:cNvPr id="17443" name="Rectangle 193"/>
              <p:cNvSpPr>
                <a:spLocks noChangeArrowheads="1"/>
              </p:cNvSpPr>
              <p:nvPr/>
            </p:nvSpPr>
            <p:spPr bwMode="auto">
              <a:xfrm>
                <a:off x="28" y="2418"/>
                <a:ext cx="327" cy="403"/>
              </a:xfrm>
              <a:prstGeom prst="rect">
                <a:avLst/>
              </a:prstGeom>
              <a:solidFill>
                <a:srgbClr val="3366FF"/>
              </a:solidFill>
              <a:ln w="9525">
                <a:noFill/>
                <a:miter lim="800000"/>
                <a:headEnd/>
                <a:tailEnd/>
              </a:ln>
            </p:spPr>
            <p:txBody>
              <a:bodyPr anchor="b"/>
              <a:lstStyle/>
              <a:p>
                <a:pPr algn="ctr" eaLnBrk="0" hangingPunct="0"/>
                <a:r>
                  <a:rPr lang="pt-BR" sz="2000">
                    <a:latin typeface="Arial" charset="0"/>
                    <a:cs typeface="Arial" charset="0"/>
                  </a:rPr>
                  <a:t>I.5</a:t>
                </a:r>
              </a:p>
            </p:txBody>
          </p:sp>
        </p:grpSp>
        <p:grpSp>
          <p:nvGrpSpPr>
            <p:cNvPr id="15" name="Group 224"/>
            <p:cNvGrpSpPr>
              <a:grpSpLocks/>
            </p:cNvGrpSpPr>
            <p:nvPr/>
          </p:nvGrpSpPr>
          <p:grpSpPr bwMode="auto">
            <a:xfrm>
              <a:off x="383" y="2418"/>
              <a:ext cx="3559" cy="403"/>
              <a:chOff x="383" y="2418"/>
              <a:chExt cx="3559" cy="403"/>
            </a:xfrm>
          </p:grpSpPr>
          <p:sp>
            <p:nvSpPr>
              <p:cNvPr id="17440" name="Rectangle 223"/>
              <p:cNvSpPr>
                <a:spLocks noChangeArrowheads="1"/>
              </p:cNvSpPr>
              <p:nvPr/>
            </p:nvSpPr>
            <p:spPr bwMode="auto">
              <a:xfrm>
                <a:off x="383" y="2418"/>
                <a:ext cx="3559" cy="403"/>
              </a:xfrm>
              <a:prstGeom prst="rect">
                <a:avLst/>
              </a:prstGeom>
              <a:solidFill>
                <a:srgbClr val="3366FF"/>
              </a:solidFill>
              <a:ln w="9525">
                <a:noFill/>
                <a:miter lim="800000"/>
                <a:headEnd/>
                <a:tailEnd/>
              </a:ln>
            </p:spPr>
            <p:txBody>
              <a:bodyPr/>
              <a:lstStyle/>
              <a:p>
                <a:endParaRPr lang="pt-BR" sz="2000">
                  <a:latin typeface="Arial" charset="0"/>
                  <a:cs typeface="Arial" charset="0"/>
                </a:endParaRPr>
              </a:p>
            </p:txBody>
          </p:sp>
          <p:sp>
            <p:nvSpPr>
              <p:cNvPr id="17441" name="Rectangle 194"/>
              <p:cNvSpPr>
                <a:spLocks noChangeArrowheads="1"/>
              </p:cNvSpPr>
              <p:nvPr/>
            </p:nvSpPr>
            <p:spPr bwMode="auto">
              <a:xfrm>
                <a:off x="411" y="2418"/>
                <a:ext cx="3503" cy="403"/>
              </a:xfrm>
              <a:prstGeom prst="rect">
                <a:avLst/>
              </a:prstGeom>
              <a:solidFill>
                <a:srgbClr val="3366FF"/>
              </a:solidFill>
              <a:ln w="9525">
                <a:noFill/>
                <a:miter lim="800000"/>
                <a:headEnd/>
                <a:tailEnd/>
              </a:ln>
            </p:spPr>
            <p:txBody>
              <a:bodyPr anchor="b"/>
              <a:lstStyle/>
              <a:p>
                <a:pPr algn="ctr" eaLnBrk="0" hangingPunct="0"/>
                <a:r>
                  <a:rPr lang="pt-BR" sz="2000">
                    <a:latin typeface="Arial" charset="0"/>
                    <a:cs typeface="Arial" charset="0"/>
                  </a:rPr>
                  <a:t>Instrumentos esportivos</a:t>
                </a:r>
              </a:p>
            </p:txBody>
          </p:sp>
        </p:grpSp>
        <p:grpSp>
          <p:nvGrpSpPr>
            <p:cNvPr id="16" name="Group 226"/>
            <p:cNvGrpSpPr>
              <a:grpSpLocks/>
            </p:cNvGrpSpPr>
            <p:nvPr/>
          </p:nvGrpSpPr>
          <p:grpSpPr bwMode="auto">
            <a:xfrm>
              <a:off x="0" y="2821"/>
              <a:ext cx="383" cy="403"/>
              <a:chOff x="0" y="2821"/>
              <a:chExt cx="383" cy="403"/>
            </a:xfrm>
          </p:grpSpPr>
          <p:sp>
            <p:nvSpPr>
              <p:cNvPr id="17438" name="Rectangle 225"/>
              <p:cNvSpPr>
                <a:spLocks noChangeArrowheads="1"/>
              </p:cNvSpPr>
              <p:nvPr/>
            </p:nvSpPr>
            <p:spPr bwMode="auto">
              <a:xfrm>
                <a:off x="0" y="2821"/>
                <a:ext cx="383" cy="403"/>
              </a:xfrm>
              <a:prstGeom prst="rect">
                <a:avLst/>
              </a:prstGeom>
              <a:solidFill>
                <a:srgbClr val="3366FF"/>
              </a:solidFill>
              <a:ln w="9525">
                <a:noFill/>
                <a:miter lim="800000"/>
                <a:headEnd/>
                <a:tailEnd/>
              </a:ln>
            </p:spPr>
            <p:txBody>
              <a:bodyPr/>
              <a:lstStyle/>
              <a:p>
                <a:endParaRPr lang="pt-BR" sz="2000">
                  <a:latin typeface="Arial" charset="0"/>
                  <a:cs typeface="Arial" charset="0"/>
                </a:endParaRPr>
              </a:p>
            </p:txBody>
          </p:sp>
          <p:sp>
            <p:nvSpPr>
              <p:cNvPr id="17439" name="Rectangle 195"/>
              <p:cNvSpPr>
                <a:spLocks noChangeArrowheads="1"/>
              </p:cNvSpPr>
              <p:nvPr/>
            </p:nvSpPr>
            <p:spPr bwMode="auto">
              <a:xfrm>
                <a:off x="28" y="2821"/>
                <a:ext cx="327" cy="403"/>
              </a:xfrm>
              <a:prstGeom prst="rect">
                <a:avLst/>
              </a:prstGeom>
              <a:solidFill>
                <a:srgbClr val="3366FF"/>
              </a:solidFill>
              <a:ln w="9525">
                <a:noFill/>
                <a:miter lim="800000"/>
                <a:headEnd/>
                <a:tailEnd/>
              </a:ln>
            </p:spPr>
            <p:txBody>
              <a:bodyPr anchor="b"/>
              <a:lstStyle/>
              <a:p>
                <a:pPr algn="ctr" eaLnBrk="0" hangingPunct="0"/>
                <a:r>
                  <a:rPr lang="pt-BR" sz="2000">
                    <a:latin typeface="Arial" charset="0"/>
                    <a:cs typeface="Arial" charset="0"/>
                  </a:rPr>
                  <a:t>I.6</a:t>
                </a:r>
              </a:p>
            </p:txBody>
          </p:sp>
        </p:grpSp>
        <p:grpSp>
          <p:nvGrpSpPr>
            <p:cNvPr id="17" name="Group 228"/>
            <p:cNvGrpSpPr>
              <a:grpSpLocks/>
            </p:cNvGrpSpPr>
            <p:nvPr/>
          </p:nvGrpSpPr>
          <p:grpSpPr bwMode="auto">
            <a:xfrm>
              <a:off x="383" y="2821"/>
              <a:ext cx="3559" cy="403"/>
              <a:chOff x="383" y="2821"/>
              <a:chExt cx="3559" cy="403"/>
            </a:xfrm>
          </p:grpSpPr>
          <p:sp>
            <p:nvSpPr>
              <p:cNvPr id="17436" name="Rectangle 227"/>
              <p:cNvSpPr>
                <a:spLocks noChangeArrowheads="1"/>
              </p:cNvSpPr>
              <p:nvPr/>
            </p:nvSpPr>
            <p:spPr bwMode="auto">
              <a:xfrm>
                <a:off x="383" y="2821"/>
                <a:ext cx="3559" cy="403"/>
              </a:xfrm>
              <a:prstGeom prst="rect">
                <a:avLst/>
              </a:prstGeom>
              <a:solidFill>
                <a:srgbClr val="3366FF"/>
              </a:solidFill>
              <a:ln w="9525">
                <a:noFill/>
                <a:miter lim="800000"/>
                <a:headEnd/>
                <a:tailEnd/>
              </a:ln>
            </p:spPr>
            <p:txBody>
              <a:bodyPr/>
              <a:lstStyle/>
              <a:p>
                <a:endParaRPr lang="pt-BR" sz="2000">
                  <a:latin typeface="Arial" charset="0"/>
                  <a:cs typeface="Arial" charset="0"/>
                </a:endParaRPr>
              </a:p>
            </p:txBody>
          </p:sp>
          <p:sp>
            <p:nvSpPr>
              <p:cNvPr id="17437" name="Rectangle 196"/>
              <p:cNvSpPr>
                <a:spLocks noChangeArrowheads="1"/>
              </p:cNvSpPr>
              <p:nvPr/>
            </p:nvSpPr>
            <p:spPr bwMode="auto">
              <a:xfrm>
                <a:off x="411" y="2821"/>
                <a:ext cx="3503" cy="403"/>
              </a:xfrm>
              <a:prstGeom prst="rect">
                <a:avLst/>
              </a:prstGeom>
              <a:solidFill>
                <a:srgbClr val="3366FF"/>
              </a:solidFill>
              <a:ln w="9525">
                <a:noFill/>
                <a:miter lim="800000"/>
                <a:headEnd/>
                <a:tailEnd/>
              </a:ln>
            </p:spPr>
            <p:txBody>
              <a:bodyPr anchor="b"/>
              <a:lstStyle/>
              <a:p>
                <a:pPr algn="ctr" eaLnBrk="0" hangingPunct="0"/>
                <a:r>
                  <a:rPr lang="pt-BR" sz="2000">
                    <a:latin typeface="Arial" charset="0"/>
                    <a:cs typeface="Arial" charset="0"/>
                  </a:rPr>
                  <a:t>Equipamentos importados</a:t>
                </a:r>
              </a:p>
            </p:txBody>
          </p:sp>
        </p:grpSp>
        <p:grpSp>
          <p:nvGrpSpPr>
            <p:cNvPr id="18" name="Group 230"/>
            <p:cNvGrpSpPr>
              <a:grpSpLocks/>
            </p:cNvGrpSpPr>
            <p:nvPr/>
          </p:nvGrpSpPr>
          <p:grpSpPr bwMode="auto">
            <a:xfrm>
              <a:off x="0" y="3224"/>
              <a:ext cx="383" cy="403"/>
              <a:chOff x="0" y="3224"/>
              <a:chExt cx="383" cy="403"/>
            </a:xfrm>
          </p:grpSpPr>
          <p:sp>
            <p:nvSpPr>
              <p:cNvPr id="17434" name="Rectangle 229"/>
              <p:cNvSpPr>
                <a:spLocks noChangeArrowheads="1"/>
              </p:cNvSpPr>
              <p:nvPr/>
            </p:nvSpPr>
            <p:spPr bwMode="auto">
              <a:xfrm>
                <a:off x="0" y="3224"/>
                <a:ext cx="383" cy="403"/>
              </a:xfrm>
              <a:prstGeom prst="rect">
                <a:avLst/>
              </a:prstGeom>
              <a:solidFill>
                <a:srgbClr val="3366FF"/>
              </a:solidFill>
              <a:ln w="9525">
                <a:noFill/>
                <a:miter lim="800000"/>
                <a:headEnd/>
                <a:tailEnd/>
              </a:ln>
            </p:spPr>
            <p:txBody>
              <a:bodyPr/>
              <a:lstStyle/>
              <a:p>
                <a:endParaRPr lang="pt-BR" sz="2000">
                  <a:latin typeface="Arial" charset="0"/>
                  <a:cs typeface="Arial" charset="0"/>
                </a:endParaRPr>
              </a:p>
            </p:txBody>
          </p:sp>
          <p:sp>
            <p:nvSpPr>
              <p:cNvPr id="17435" name="Rectangle 197"/>
              <p:cNvSpPr>
                <a:spLocks noChangeArrowheads="1"/>
              </p:cNvSpPr>
              <p:nvPr/>
            </p:nvSpPr>
            <p:spPr bwMode="auto">
              <a:xfrm>
                <a:off x="28" y="3224"/>
                <a:ext cx="327" cy="403"/>
              </a:xfrm>
              <a:prstGeom prst="rect">
                <a:avLst/>
              </a:prstGeom>
              <a:solidFill>
                <a:srgbClr val="3366FF"/>
              </a:solidFill>
              <a:ln w="9525">
                <a:noFill/>
                <a:miter lim="800000"/>
                <a:headEnd/>
                <a:tailEnd/>
              </a:ln>
            </p:spPr>
            <p:txBody>
              <a:bodyPr anchor="b"/>
              <a:lstStyle/>
              <a:p>
                <a:pPr algn="ctr" eaLnBrk="0" hangingPunct="0"/>
                <a:r>
                  <a:rPr lang="pt-BR" sz="2000">
                    <a:latin typeface="Arial" charset="0"/>
                    <a:cs typeface="Arial" charset="0"/>
                  </a:rPr>
                  <a:t>I.7</a:t>
                </a:r>
              </a:p>
            </p:txBody>
          </p:sp>
        </p:grpSp>
        <p:grpSp>
          <p:nvGrpSpPr>
            <p:cNvPr id="19" name="Group 232"/>
            <p:cNvGrpSpPr>
              <a:grpSpLocks/>
            </p:cNvGrpSpPr>
            <p:nvPr/>
          </p:nvGrpSpPr>
          <p:grpSpPr bwMode="auto">
            <a:xfrm>
              <a:off x="383" y="3224"/>
              <a:ext cx="3559" cy="403"/>
              <a:chOff x="383" y="3224"/>
              <a:chExt cx="3559" cy="403"/>
            </a:xfrm>
          </p:grpSpPr>
          <p:sp>
            <p:nvSpPr>
              <p:cNvPr id="17432" name="Rectangle 231"/>
              <p:cNvSpPr>
                <a:spLocks noChangeArrowheads="1"/>
              </p:cNvSpPr>
              <p:nvPr/>
            </p:nvSpPr>
            <p:spPr bwMode="auto">
              <a:xfrm>
                <a:off x="383" y="3224"/>
                <a:ext cx="3559" cy="403"/>
              </a:xfrm>
              <a:prstGeom prst="rect">
                <a:avLst/>
              </a:prstGeom>
              <a:solidFill>
                <a:srgbClr val="3366FF"/>
              </a:solidFill>
              <a:ln w="9525">
                <a:noFill/>
                <a:miter lim="800000"/>
                <a:headEnd/>
                <a:tailEnd/>
              </a:ln>
            </p:spPr>
            <p:txBody>
              <a:bodyPr/>
              <a:lstStyle/>
              <a:p>
                <a:endParaRPr lang="pt-BR" sz="2000">
                  <a:latin typeface="Arial" charset="0"/>
                  <a:cs typeface="Arial" charset="0"/>
                </a:endParaRPr>
              </a:p>
            </p:txBody>
          </p:sp>
          <p:sp>
            <p:nvSpPr>
              <p:cNvPr id="17433" name="Rectangle 198"/>
              <p:cNvSpPr>
                <a:spLocks noChangeArrowheads="1"/>
              </p:cNvSpPr>
              <p:nvPr/>
            </p:nvSpPr>
            <p:spPr bwMode="auto">
              <a:xfrm>
                <a:off x="411" y="3224"/>
                <a:ext cx="3503" cy="403"/>
              </a:xfrm>
              <a:prstGeom prst="rect">
                <a:avLst/>
              </a:prstGeom>
              <a:solidFill>
                <a:srgbClr val="3366FF"/>
              </a:solidFill>
              <a:ln w="9525">
                <a:noFill/>
                <a:miter lim="800000"/>
                <a:headEnd/>
                <a:tailEnd/>
              </a:ln>
            </p:spPr>
            <p:txBody>
              <a:bodyPr anchor="b"/>
              <a:lstStyle/>
              <a:p>
                <a:pPr algn="ctr" eaLnBrk="0" hangingPunct="0"/>
                <a:r>
                  <a:rPr lang="pt-BR" sz="2000">
                    <a:latin typeface="Arial" charset="0"/>
                    <a:cs typeface="Arial" charset="0"/>
                  </a:rPr>
                  <a:t>Outros (alimentos, bebidas, vitaminas, vídeos, ...)</a:t>
                </a:r>
              </a:p>
            </p:txBody>
          </p:sp>
        </p:grpSp>
      </p:grpSp>
      <p:sp>
        <p:nvSpPr>
          <p:cNvPr id="17411" name="CaixaDeTexto 54"/>
          <p:cNvSpPr txBox="1">
            <a:spLocks noChangeArrowheads="1"/>
          </p:cNvSpPr>
          <p:nvPr/>
        </p:nvSpPr>
        <p:spPr bwMode="auto">
          <a:xfrm>
            <a:off x="2143125" y="214313"/>
            <a:ext cx="5000625" cy="461962"/>
          </a:xfrm>
          <a:prstGeom prst="rect">
            <a:avLst/>
          </a:prstGeom>
          <a:noFill/>
          <a:ln w="9525">
            <a:noFill/>
            <a:miter lim="800000"/>
            <a:headEnd/>
            <a:tailEnd/>
          </a:ln>
        </p:spPr>
        <p:txBody>
          <a:bodyPr>
            <a:spAutoFit/>
          </a:bodyPr>
          <a:lstStyle/>
          <a:p>
            <a:pPr algn="ctr"/>
            <a:r>
              <a:rPr lang="pt-BR">
                <a:latin typeface="tahoma" pitchFamily="34" charset="0"/>
                <a:ea typeface="tahoma" pitchFamily="34" charset="0"/>
                <a:cs typeface="tahoma" pitchFamily="34" charset="0"/>
              </a:rPr>
              <a:t>DOSSIE ESPORTE, 2006</a:t>
            </a:r>
          </a:p>
        </p:txBody>
      </p:sp>
      <p:grpSp>
        <p:nvGrpSpPr>
          <p:cNvPr id="20" name="Grupo 54"/>
          <p:cNvGrpSpPr>
            <a:grpSpLocks/>
          </p:cNvGrpSpPr>
          <p:nvPr/>
        </p:nvGrpSpPr>
        <p:grpSpPr bwMode="auto">
          <a:xfrm>
            <a:off x="0" y="0"/>
            <a:ext cx="9144000" cy="260350"/>
            <a:chOff x="0" y="0"/>
            <a:chExt cx="9144000" cy="260648"/>
          </a:xfrm>
        </p:grpSpPr>
        <p:sp>
          <p:nvSpPr>
            <p:cNvPr id="17413"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17414"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p:cNvGrpSpPr>
            <a:grpSpLocks/>
          </p:cNvGrpSpPr>
          <p:nvPr/>
        </p:nvGrpSpPr>
        <p:grpSpPr bwMode="auto">
          <a:xfrm>
            <a:off x="285750" y="857250"/>
            <a:ext cx="8358188" cy="5118100"/>
            <a:chOff x="0" y="0"/>
            <a:chExt cx="3942" cy="3224"/>
          </a:xfrm>
        </p:grpSpPr>
        <p:grpSp>
          <p:nvGrpSpPr>
            <p:cNvPr id="3" name="Group 19"/>
            <p:cNvGrpSpPr>
              <a:grpSpLocks/>
            </p:cNvGrpSpPr>
            <p:nvPr/>
          </p:nvGrpSpPr>
          <p:grpSpPr bwMode="auto">
            <a:xfrm>
              <a:off x="0" y="0"/>
              <a:ext cx="383" cy="403"/>
              <a:chOff x="0" y="0"/>
              <a:chExt cx="383" cy="403"/>
            </a:xfrm>
          </p:grpSpPr>
          <p:sp>
            <p:nvSpPr>
              <p:cNvPr id="18484" name="Rectangle 18"/>
              <p:cNvSpPr>
                <a:spLocks noChangeArrowheads="1"/>
              </p:cNvSpPr>
              <p:nvPr/>
            </p:nvSpPr>
            <p:spPr bwMode="auto">
              <a:xfrm>
                <a:off x="0" y="0"/>
                <a:ext cx="383" cy="403"/>
              </a:xfrm>
              <a:prstGeom prst="rect">
                <a:avLst/>
              </a:prstGeom>
              <a:solidFill>
                <a:srgbClr val="FFFF00"/>
              </a:solidFill>
              <a:ln w="9525">
                <a:noFill/>
                <a:miter lim="800000"/>
                <a:headEnd/>
                <a:tailEnd/>
              </a:ln>
            </p:spPr>
            <p:txBody>
              <a:bodyPr anchor="ctr"/>
              <a:lstStyle/>
              <a:p>
                <a:endParaRPr lang="pt-BR" sz="2000">
                  <a:latin typeface="Arial" charset="0"/>
                  <a:cs typeface="Arial" charset="0"/>
                </a:endParaRPr>
              </a:p>
            </p:txBody>
          </p:sp>
          <p:sp>
            <p:nvSpPr>
              <p:cNvPr id="18485" name="Rectangle 2"/>
              <p:cNvSpPr>
                <a:spLocks noChangeArrowheads="1"/>
              </p:cNvSpPr>
              <p:nvPr/>
            </p:nvSpPr>
            <p:spPr bwMode="auto">
              <a:xfrm>
                <a:off x="28" y="0"/>
                <a:ext cx="327" cy="403"/>
              </a:xfrm>
              <a:prstGeom prst="rect">
                <a:avLst/>
              </a:prstGeom>
              <a:solidFill>
                <a:srgbClr val="FFFF00"/>
              </a:solidFill>
              <a:ln w="9525">
                <a:noFill/>
                <a:miter lim="800000"/>
                <a:headEnd/>
                <a:tailEnd/>
              </a:ln>
            </p:spPr>
            <p:txBody>
              <a:bodyPr anchor="ctr"/>
              <a:lstStyle/>
              <a:p>
                <a:pPr algn="ctr" eaLnBrk="0" hangingPunct="0"/>
                <a:r>
                  <a:rPr lang="pt-BR" sz="2000">
                    <a:solidFill>
                      <a:srgbClr val="000000"/>
                    </a:solidFill>
                    <a:latin typeface="Arial" charset="0"/>
                    <a:cs typeface="Arial" charset="0"/>
                  </a:rPr>
                  <a:t>II</a:t>
                </a:r>
                <a:endParaRPr lang="pt-BR" sz="2000">
                  <a:latin typeface="Arial" charset="0"/>
                  <a:cs typeface="Arial" charset="0"/>
                </a:endParaRPr>
              </a:p>
            </p:txBody>
          </p:sp>
        </p:grpSp>
        <p:grpSp>
          <p:nvGrpSpPr>
            <p:cNvPr id="4" name="Group 21"/>
            <p:cNvGrpSpPr>
              <a:grpSpLocks/>
            </p:cNvGrpSpPr>
            <p:nvPr/>
          </p:nvGrpSpPr>
          <p:grpSpPr bwMode="auto">
            <a:xfrm>
              <a:off x="383" y="0"/>
              <a:ext cx="3559" cy="403"/>
              <a:chOff x="383" y="0"/>
              <a:chExt cx="3559" cy="403"/>
            </a:xfrm>
          </p:grpSpPr>
          <p:sp>
            <p:nvSpPr>
              <p:cNvPr id="18482" name="Rectangle 20"/>
              <p:cNvSpPr>
                <a:spLocks noChangeArrowheads="1"/>
              </p:cNvSpPr>
              <p:nvPr/>
            </p:nvSpPr>
            <p:spPr bwMode="auto">
              <a:xfrm>
                <a:off x="383" y="0"/>
                <a:ext cx="3559" cy="403"/>
              </a:xfrm>
              <a:prstGeom prst="rect">
                <a:avLst/>
              </a:prstGeom>
              <a:solidFill>
                <a:srgbClr val="FFFF00"/>
              </a:solidFill>
              <a:ln w="9525">
                <a:noFill/>
                <a:miter lim="800000"/>
                <a:headEnd/>
                <a:tailEnd/>
              </a:ln>
            </p:spPr>
            <p:txBody>
              <a:bodyPr anchor="ctr"/>
              <a:lstStyle/>
              <a:p>
                <a:endParaRPr lang="pt-BR" sz="2000">
                  <a:latin typeface="Arial" charset="0"/>
                  <a:cs typeface="Arial" charset="0"/>
                </a:endParaRPr>
              </a:p>
            </p:txBody>
          </p:sp>
          <p:sp>
            <p:nvSpPr>
              <p:cNvPr id="18483" name="Rectangle 3"/>
              <p:cNvSpPr>
                <a:spLocks noChangeArrowheads="1"/>
              </p:cNvSpPr>
              <p:nvPr/>
            </p:nvSpPr>
            <p:spPr bwMode="auto">
              <a:xfrm>
                <a:off x="411" y="0"/>
                <a:ext cx="3503" cy="403"/>
              </a:xfrm>
              <a:prstGeom prst="rect">
                <a:avLst/>
              </a:prstGeom>
              <a:solidFill>
                <a:srgbClr val="FFFF00"/>
              </a:solidFill>
              <a:ln w="9525">
                <a:noFill/>
                <a:miter lim="800000"/>
                <a:headEnd/>
                <a:tailEnd/>
              </a:ln>
            </p:spPr>
            <p:txBody>
              <a:bodyPr anchor="ctr"/>
              <a:lstStyle/>
              <a:p>
                <a:pPr algn="ctr" eaLnBrk="0" hangingPunct="0"/>
                <a:r>
                  <a:rPr lang="pt-BR" sz="2000">
                    <a:solidFill>
                      <a:srgbClr val="000000"/>
                    </a:solidFill>
                    <a:latin typeface="Arial" charset="0"/>
                    <a:cs typeface="Arial" charset="0"/>
                  </a:rPr>
                  <a:t>Valor dos serviços gerados por firmas especializadas em esportes e afins</a:t>
                </a:r>
                <a:endParaRPr lang="pt-BR" sz="2000">
                  <a:latin typeface="Arial" charset="0"/>
                  <a:cs typeface="Arial" charset="0"/>
                </a:endParaRPr>
              </a:p>
            </p:txBody>
          </p:sp>
        </p:grpSp>
        <p:grpSp>
          <p:nvGrpSpPr>
            <p:cNvPr id="5" name="Group 23"/>
            <p:cNvGrpSpPr>
              <a:grpSpLocks/>
            </p:cNvGrpSpPr>
            <p:nvPr/>
          </p:nvGrpSpPr>
          <p:grpSpPr bwMode="auto">
            <a:xfrm>
              <a:off x="0" y="403"/>
              <a:ext cx="383" cy="403"/>
              <a:chOff x="0" y="403"/>
              <a:chExt cx="383" cy="403"/>
            </a:xfrm>
          </p:grpSpPr>
          <p:sp>
            <p:nvSpPr>
              <p:cNvPr id="18480" name="Rectangle 22"/>
              <p:cNvSpPr>
                <a:spLocks noChangeArrowheads="1"/>
              </p:cNvSpPr>
              <p:nvPr/>
            </p:nvSpPr>
            <p:spPr bwMode="auto">
              <a:xfrm>
                <a:off x="0" y="403"/>
                <a:ext cx="383" cy="403"/>
              </a:xfrm>
              <a:prstGeom prst="rect">
                <a:avLst/>
              </a:prstGeom>
              <a:solidFill>
                <a:srgbClr val="FFFF99"/>
              </a:solidFill>
              <a:ln w="9525">
                <a:noFill/>
                <a:miter lim="800000"/>
                <a:headEnd/>
                <a:tailEnd/>
              </a:ln>
            </p:spPr>
            <p:txBody>
              <a:bodyPr anchor="ctr"/>
              <a:lstStyle/>
              <a:p>
                <a:endParaRPr lang="pt-BR" sz="2000">
                  <a:latin typeface="Arial" charset="0"/>
                  <a:cs typeface="Arial" charset="0"/>
                </a:endParaRPr>
              </a:p>
            </p:txBody>
          </p:sp>
          <p:sp>
            <p:nvSpPr>
              <p:cNvPr id="18481" name="Rectangle 4"/>
              <p:cNvSpPr>
                <a:spLocks noChangeArrowheads="1"/>
              </p:cNvSpPr>
              <p:nvPr/>
            </p:nvSpPr>
            <p:spPr bwMode="auto">
              <a:xfrm>
                <a:off x="28" y="403"/>
                <a:ext cx="327" cy="403"/>
              </a:xfrm>
              <a:prstGeom prst="rect">
                <a:avLst/>
              </a:prstGeom>
              <a:solidFill>
                <a:srgbClr val="FFFF99"/>
              </a:solidFill>
              <a:ln w="9525">
                <a:noFill/>
                <a:miter lim="800000"/>
                <a:headEnd/>
                <a:tailEnd/>
              </a:ln>
            </p:spPr>
            <p:txBody>
              <a:bodyPr anchor="ctr"/>
              <a:lstStyle/>
              <a:p>
                <a:pPr algn="ctr" eaLnBrk="0" hangingPunct="0"/>
                <a:r>
                  <a:rPr lang="pt-BR" sz="2000">
                    <a:solidFill>
                      <a:srgbClr val="0070C0"/>
                    </a:solidFill>
                    <a:latin typeface="Arial" charset="0"/>
                    <a:cs typeface="Arial" charset="0"/>
                  </a:rPr>
                  <a:t>II.1</a:t>
                </a:r>
              </a:p>
            </p:txBody>
          </p:sp>
        </p:grpSp>
        <p:grpSp>
          <p:nvGrpSpPr>
            <p:cNvPr id="6" name="Group 25"/>
            <p:cNvGrpSpPr>
              <a:grpSpLocks/>
            </p:cNvGrpSpPr>
            <p:nvPr/>
          </p:nvGrpSpPr>
          <p:grpSpPr bwMode="auto">
            <a:xfrm>
              <a:off x="383" y="403"/>
              <a:ext cx="3559" cy="403"/>
              <a:chOff x="383" y="403"/>
              <a:chExt cx="3559" cy="403"/>
            </a:xfrm>
          </p:grpSpPr>
          <p:sp>
            <p:nvSpPr>
              <p:cNvPr id="18478" name="Rectangle 24"/>
              <p:cNvSpPr>
                <a:spLocks noChangeArrowheads="1"/>
              </p:cNvSpPr>
              <p:nvPr/>
            </p:nvSpPr>
            <p:spPr bwMode="auto">
              <a:xfrm>
                <a:off x="383" y="403"/>
                <a:ext cx="3559" cy="403"/>
              </a:xfrm>
              <a:prstGeom prst="rect">
                <a:avLst/>
              </a:prstGeom>
              <a:solidFill>
                <a:srgbClr val="FFFF99"/>
              </a:solidFill>
              <a:ln w="9525">
                <a:noFill/>
                <a:miter lim="800000"/>
                <a:headEnd/>
                <a:tailEnd/>
              </a:ln>
            </p:spPr>
            <p:txBody>
              <a:bodyPr anchor="ctr"/>
              <a:lstStyle/>
              <a:p>
                <a:endParaRPr lang="pt-BR" sz="2000">
                  <a:latin typeface="Arial" charset="0"/>
                  <a:cs typeface="Arial" charset="0"/>
                </a:endParaRPr>
              </a:p>
            </p:txBody>
          </p:sp>
          <p:sp>
            <p:nvSpPr>
              <p:cNvPr id="18479" name="Rectangle 5"/>
              <p:cNvSpPr>
                <a:spLocks noChangeArrowheads="1"/>
              </p:cNvSpPr>
              <p:nvPr/>
            </p:nvSpPr>
            <p:spPr bwMode="auto">
              <a:xfrm>
                <a:off x="411" y="403"/>
                <a:ext cx="3503" cy="403"/>
              </a:xfrm>
              <a:prstGeom prst="rect">
                <a:avLst/>
              </a:prstGeom>
              <a:solidFill>
                <a:srgbClr val="FFFF99"/>
              </a:solidFill>
              <a:ln w="9525">
                <a:noFill/>
                <a:miter lim="800000"/>
                <a:headEnd/>
                <a:tailEnd/>
              </a:ln>
            </p:spPr>
            <p:txBody>
              <a:bodyPr anchor="ctr"/>
              <a:lstStyle/>
              <a:p>
                <a:pPr algn="ctr" eaLnBrk="0" hangingPunct="0"/>
                <a:r>
                  <a:rPr lang="pt-BR" sz="2000">
                    <a:solidFill>
                      <a:srgbClr val="0070C0"/>
                    </a:solidFill>
                    <a:latin typeface="Arial" charset="0"/>
                    <a:cs typeface="Arial" charset="0"/>
                  </a:rPr>
                  <a:t>Marcas, patentes, direitos autorais</a:t>
                </a:r>
              </a:p>
            </p:txBody>
          </p:sp>
        </p:grpSp>
        <p:grpSp>
          <p:nvGrpSpPr>
            <p:cNvPr id="7" name="Group 27"/>
            <p:cNvGrpSpPr>
              <a:grpSpLocks/>
            </p:cNvGrpSpPr>
            <p:nvPr/>
          </p:nvGrpSpPr>
          <p:grpSpPr bwMode="auto">
            <a:xfrm>
              <a:off x="0" y="806"/>
              <a:ext cx="383" cy="403"/>
              <a:chOff x="0" y="806"/>
              <a:chExt cx="383" cy="403"/>
            </a:xfrm>
          </p:grpSpPr>
          <p:sp>
            <p:nvSpPr>
              <p:cNvPr id="18476" name="Rectangle 26"/>
              <p:cNvSpPr>
                <a:spLocks noChangeArrowheads="1"/>
              </p:cNvSpPr>
              <p:nvPr/>
            </p:nvSpPr>
            <p:spPr bwMode="auto">
              <a:xfrm>
                <a:off x="0" y="806"/>
                <a:ext cx="383" cy="403"/>
              </a:xfrm>
              <a:prstGeom prst="rect">
                <a:avLst/>
              </a:prstGeom>
              <a:solidFill>
                <a:srgbClr val="FFFF99"/>
              </a:solidFill>
              <a:ln w="9525">
                <a:noFill/>
                <a:miter lim="800000"/>
                <a:headEnd/>
                <a:tailEnd/>
              </a:ln>
            </p:spPr>
            <p:txBody>
              <a:bodyPr anchor="ctr"/>
              <a:lstStyle/>
              <a:p>
                <a:endParaRPr lang="pt-BR" sz="2000">
                  <a:latin typeface="Arial" charset="0"/>
                  <a:cs typeface="Arial" charset="0"/>
                </a:endParaRPr>
              </a:p>
            </p:txBody>
          </p:sp>
          <p:sp>
            <p:nvSpPr>
              <p:cNvPr id="18477" name="Rectangle 6"/>
              <p:cNvSpPr>
                <a:spLocks noChangeArrowheads="1"/>
              </p:cNvSpPr>
              <p:nvPr/>
            </p:nvSpPr>
            <p:spPr bwMode="auto">
              <a:xfrm>
                <a:off x="28" y="806"/>
                <a:ext cx="327" cy="403"/>
              </a:xfrm>
              <a:prstGeom prst="rect">
                <a:avLst/>
              </a:prstGeom>
              <a:solidFill>
                <a:srgbClr val="FFFF99"/>
              </a:solidFill>
              <a:ln w="9525">
                <a:noFill/>
                <a:miter lim="800000"/>
                <a:headEnd/>
                <a:tailEnd/>
              </a:ln>
            </p:spPr>
            <p:txBody>
              <a:bodyPr anchor="ctr"/>
              <a:lstStyle/>
              <a:p>
                <a:pPr algn="ctr" eaLnBrk="0" hangingPunct="0"/>
                <a:r>
                  <a:rPr lang="pt-BR" sz="2000">
                    <a:solidFill>
                      <a:srgbClr val="0070C0"/>
                    </a:solidFill>
                    <a:latin typeface="Arial" charset="0"/>
                    <a:cs typeface="Arial" charset="0"/>
                  </a:rPr>
                  <a:t>II.2</a:t>
                </a:r>
              </a:p>
            </p:txBody>
          </p:sp>
        </p:grpSp>
        <p:grpSp>
          <p:nvGrpSpPr>
            <p:cNvPr id="8" name="Group 29"/>
            <p:cNvGrpSpPr>
              <a:grpSpLocks/>
            </p:cNvGrpSpPr>
            <p:nvPr/>
          </p:nvGrpSpPr>
          <p:grpSpPr bwMode="auto">
            <a:xfrm>
              <a:off x="383" y="806"/>
              <a:ext cx="3559" cy="403"/>
              <a:chOff x="383" y="806"/>
              <a:chExt cx="3559" cy="403"/>
            </a:xfrm>
          </p:grpSpPr>
          <p:sp>
            <p:nvSpPr>
              <p:cNvPr id="18474" name="Rectangle 28"/>
              <p:cNvSpPr>
                <a:spLocks noChangeArrowheads="1"/>
              </p:cNvSpPr>
              <p:nvPr/>
            </p:nvSpPr>
            <p:spPr bwMode="auto">
              <a:xfrm>
                <a:off x="383" y="806"/>
                <a:ext cx="3559" cy="403"/>
              </a:xfrm>
              <a:prstGeom prst="rect">
                <a:avLst/>
              </a:prstGeom>
              <a:solidFill>
                <a:srgbClr val="FFFF99"/>
              </a:solidFill>
              <a:ln w="9525">
                <a:noFill/>
                <a:miter lim="800000"/>
                <a:headEnd/>
                <a:tailEnd/>
              </a:ln>
            </p:spPr>
            <p:txBody>
              <a:bodyPr anchor="ctr"/>
              <a:lstStyle/>
              <a:p>
                <a:endParaRPr lang="pt-BR" sz="2000">
                  <a:latin typeface="Arial" charset="0"/>
                  <a:cs typeface="Arial" charset="0"/>
                </a:endParaRPr>
              </a:p>
            </p:txBody>
          </p:sp>
          <p:sp>
            <p:nvSpPr>
              <p:cNvPr id="18475" name="Rectangle 7"/>
              <p:cNvSpPr>
                <a:spLocks noChangeArrowheads="1"/>
              </p:cNvSpPr>
              <p:nvPr/>
            </p:nvSpPr>
            <p:spPr bwMode="auto">
              <a:xfrm>
                <a:off x="411" y="806"/>
                <a:ext cx="3503" cy="403"/>
              </a:xfrm>
              <a:prstGeom prst="rect">
                <a:avLst/>
              </a:prstGeom>
              <a:solidFill>
                <a:srgbClr val="FFFF99"/>
              </a:solidFill>
              <a:ln w="9525">
                <a:noFill/>
                <a:miter lim="800000"/>
                <a:headEnd/>
                <a:tailEnd/>
              </a:ln>
            </p:spPr>
            <p:txBody>
              <a:bodyPr anchor="ctr"/>
              <a:lstStyle/>
              <a:p>
                <a:pPr algn="ctr" eaLnBrk="0" hangingPunct="0"/>
                <a:r>
                  <a:rPr lang="pt-BR" sz="2000">
                    <a:solidFill>
                      <a:srgbClr val="0070C0"/>
                    </a:solidFill>
                    <a:latin typeface="Arial" charset="0"/>
                    <a:cs typeface="Arial" charset="0"/>
                  </a:rPr>
                  <a:t>Publicidade, propaganda, distribuição e marketing</a:t>
                </a:r>
              </a:p>
            </p:txBody>
          </p:sp>
        </p:grpSp>
        <p:grpSp>
          <p:nvGrpSpPr>
            <p:cNvPr id="9" name="Group 31"/>
            <p:cNvGrpSpPr>
              <a:grpSpLocks/>
            </p:cNvGrpSpPr>
            <p:nvPr/>
          </p:nvGrpSpPr>
          <p:grpSpPr bwMode="auto">
            <a:xfrm>
              <a:off x="0" y="1209"/>
              <a:ext cx="383" cy="403"/>
              <a:chOff x="0" y="1209"/>
              <a:chExt cx="383" cy="403"/>
            </a:xfrm>
          </p:grpSpPr>
          <p:sp>
            <p:nvSpPr>
              <p:cNvPr id="18472" name="Rectangle 30"/>
              <p:cNvSpPr>
                <a:spLocks noChangeArrowheads="1"/>
              </p:cNvSpPr>
              <p:nvPr/>
            </p:nvSpPr>
            <p:spPr bwMode="auto">
              <a:xfrm>
                <a:off x="0" y="1209"/>
                <a:ext cx="383" cy="403"/>
              </a:xfrm>
              <a:prstGeom prst="rect">
                <a:avLst/>
              </a:prstGeom>
              <a:solidFill>
                <a:srgbClr val="FFFF99"/>
              </a:solidFill>
              <a:ln w="9525">
                <a:noFill/>
                <a:miter lim="800000"/>
                <a:headEnd/>
                <a:tailEnd/>
              </a:ln>
            </p:spPr>
            <p:txBody>
              <a:bodyPr anchor="ctr"/>
              <a:lstStyle/>
              <a:p>
                <a:endParaRPr lang="pt-BR" sz="2000">
                  <a:latin typeface="Arial" charset="0"/>
                  <a:cs typeface="Arial" charset="0"/>
                </a:endParaRPr>
              </a:p>
            </p:txBody>
          </p:sp>
          <p:sp>
            <p:nvSpPr>
              <p:cNvPr id="18473" name="Rectangle 8"/>
              <p:cNvSpPr>
                <a:spLocks noChangeArrowheads="1"/>
              </p:cNvSpPr>
              <p:nvPr/>
            </p:nvSpPr>
            <p:spPr bwMode="auto">
              <a:xfrm>
                <a:off x="28" y="1209"/>
                <a:ext cx="327" cy="403"/>
              </a:xfrm>
              <a:prstGeom prst="rect">
                <a:avLst/>
              </a:prstGeom>
              <a:solidFill>
                <a:srgbClr val="FFFF99"/>
              </a:solidFill>
              <a:ln w="9525">
                <a:noFill/>
                <a:miter lim="800000"/>
                <a:headEnd/>
                <a:tailEnd/>
              </a:ln>
            </p:spPr>
            <p:txBody>
              <a:bodyPr anchor="ctr"/>
              <a:lstStyle/>
              <a:p>
                <a:pPr algn="ctr" eaLnBrk="0" hangingPunct="0"/>
                <a:r>
                  <a:rPr lang="pt-BR" sz="2000">
                    <a:solidFill>
                      <a:srgbClr val="0070C0"/>
                    </a:solidFill>
                    <a:latin typeface="Arial" charset="0"/>
                    <a:cs typeface="Arial" charset="0"/>
                  </a:rPr>
                  <a:t>II.3</a:t>
                </a:r>
              </a:p>
            </p:txBody>
          </p:sp>
        </p:grpSp>
        <p:grpSp>
          <p:nvGrpSpPr>
            <p:cNvPr id="10" name="Group 33"/>
            <p:cNvGrpSpPr>
              <a:grpSpLocks/>
            </p:cNvGrpSpPr>
            <p:nvPr/>
          </p:nvGrpSpPr>
          <p:grpSpPr bwMode="auto">
            <a:xfrm>
              <a:off x="383" y="1209"/>
              <a:ext cx="3559" cy="403"/>
              <a:chOff x="383" y="1209"/>
              <a:chExt cx="3559" cy="403"/>
            </a:xfrm>
          </p:grpSpPr>
          <p:sp>
            <p:nvSpPr>
              <p:cNvPr id="18470" name="Rectangle 32"/>
              <p:cNvSpPr>
                <a:spLocks noChangeArrowheads="1"/>
              </p:cNvSpPr>
              <p:nvPr/>
            </p:nvSpPr>
            <p:spPr bwMode="auto">
              <a:xfrm>
                <a:off x="383" y="1209"/>
                <a:ext cx="3559" cy="403"/>
              </a:xfrm>
              <a:prstGeom prst="rect">
                <a:avLst/>
              </a:prstGeom>
              <a:solidFill>
                <a:srgbClr val="FFFF99"/>
              </a:solidFill>
              <a:ln w="9525">
                <a:noFill/>
                <a:miter lim="800000"/>
                <a:headEnd/>
                <a:tailEnd/>
              </a:ln>
            </p:spPr>
            <p:txBody>
              <a:bodyPr anchor="ctr"/>
              <a:lstStyle/>
              <a:p>
                <a:endParaRPr lang="pt-BR" sz="2000">
                  <a:latin typeface="Arial" charset="0"/>
                  <a:cs typeface="Arial" charset="0"/>
                </a:endParaRPr>
              </a:p>
            </p:txBody>
          </p:sp>
          <p:sp>
            <p:nvSpPr>
              <p:cNvPr id="18471" name="Rectangle 9"/>
              <p:cNvSpPr>
                <a:spLocks noChangeArrowheads="1"/>
              </p:cNvSpPr>
              <p:nvPr/>
            </p:nvSpPr>
            <p:spPr bwMode="auto">
              <a:xfrm>
                <a:off x="411" y="1209"/>
                <a:ext cx="3503" cy="403"/>
              </a:xfrm>
              <a:prstGeom prst="rect">
                <a:avLst/>
              </a:prstGeom>
              <a:solidFill>
                <a:srgbClr val="FFFF99"/>
              </a:solidFill>
              <a:ln w="9525">
                <a:noFill/>
                <a:miter lim="800000"/>
                <a:headEnd/>
                <a:tailEnd/>
              </a:ln>
            </p:spPr>
            <p:txBody>
              <a:bodyPr anchor="ctr"/>
              <a:lstStyle/>
              <a:p>
                <a:pPr algn="ctr" eaLnBrk="0" hangingPunct="0"/>
                <a:r>
                  <a:rPr lang="pt-BR" sz="2000">
                    <a:solidFill>
                      <a:srgbClr val="0070C0"/>
                    </a:solidFill>
                    <a:latin typeface="Arial" charset="0"/>
                    <a:cs typeface="Arial" charset="0"/>
                  </a:rPr>
                  <a:t>Prática de atividades esportivas em clubes, academias e afins</a:t>
                </a:r>
              </a:p>
            </p:txBody>
          </p:sp>
        </p:grpSp>
        <p:grpSp>
          <p:nvGrpSpPr>
            <p:cNvPr id="11" name="Group 35"/>
            <p:cNvGrpSpPr>
              <a:grpSpLocks/>
            </p:cNvGrpSpPr>
            <p:nvPr/>
          </p:nvGrpSpPr>
          <p:grpSpPr bwMode="auto">
            <a:xfrm>
              <a:off x="0" y="1612"/>
              <a:ext cx="383" cy="403"/>
              <a:chOff x="0" y="1612"/>
              <a:chExt cx="383" cy="403"/>
            </a:xfrm>
          </p:grpSpPr>
          <p:sp>
            <p:nvSpPr>
              <p:cNvPr id="18468" name="Rectangle 34"/>
              <p:cNvSpPr>
                <a:spLocks noChangeArrowheads="1"/>
              </p:cNvSpPr>
              <p:nvPr/>
            </p:nvSpPr>
            <p:spPr bwMode="auto">
              <a:xfrm>
                <a:off x="0" y="1612"/>
                <a:ext cx="383" cy="403"/>
              </a:xfrm>
              <a:prstGeom prst="rect">
                <a:avLst/>
              </a:prstGeom>
              <a:solidFill>
                <a:srgbClr val="FFFF99"/>
              </a:solidFill>
              <a:ln w="9525">
                <a:noFill/>
                <a:miter lim="800000"/>
                <a:headEnd/>
                <a:tailEnd/>
              </a:ln>
            </p:spPr>
            <p:txBody>
              <a:bodyPr anchor="ctr"/>
              <a:lstStyle/>
              <a:p>
                <a:endParaRPr lang="pt-BR" sz="2000">
                  <a:latin typeface="Arial" charset="0"/>
                  <a:cs typeface="Arial" charset="0"/>
                </a:endParaRPr>
              </a:p>
            </p:txBody>
          </p:sp>
          <p:sp>
            <p:nvSpPr>
              <p:cNvPr id="18469" name="Rectangle 10"/>
              <p:cNvSpPr>
                <a:spLocks noChangeArrowheads="1"/>
              </p:cNvSpPr>
              <p:nvPr/>
            </p:nvSpPr>
            <p:spPr bwMode="auto">
              <a:xfrm>
                <a:off x="28" y="1612"/>
                <a:ext cx="327" cy="403"/>
              </a:xfrm>
              <a:prstGeom prst="rect">
                <a:avLst/>
              </a:prstGeom>
              <a:solidFill>
                <a:srgbClr val="FFFF99"/>
              </a:solidFill>
              <a:ln w="9525">
                <a:noFill/>
                <a:miter lim="800000"/>
                <a:headEnd/>
                <a:tailEnd/>
              </a:ln>
            </p:spPr>
            <p:txBody>
              <a:bodyPr anchor="ctr"/>
              <a:lstStyle/>
              <a:p>
                <a:pPr algn="ctr" eaLnBrk="0" hangingPunct="0"/>
                <a:r>
                  <a:rPr lang="pt-BR" sz="2000">
                    <a:solidFill>
                      <a:srgbClr val="0070C0"/>
                    </a:solidFill>
                    <a:latin typeface="Arial" charset="0"/>
                    <a:cs typeface="Arial" charset="0"/>
                  </a:rPr>
                  <a:t>II.4</a:t>
                </a:r>
              </a:p>
            </p:txBody>
          </p:sp>
        </p:grpSp>
        <p:grpSp>
          <p:nvGrpSpPr>
            <p:cNvPr id="12" name="Group 37"/>
            <p:cNvGrpSpPr>
              <a:grpSpLocks/>
            </p:cNvGrpSpPr>
            <p:nvPr/>
          </p:nvGrpSpPr>
          <p:grpSpPr bwMode="auto">
            <a:xfrm>
              <a:off x="383" y="1612"/>
              <a:ext cx="3559" cy="403"/>
              <a:chOff x="383" y="1612"/>
              <a:chExt cx="3559" cy="403"/>
            </a:xfrm>
          </p:grpSpPr>
          <p:sp>
            <p:nvSpPr>
              <p:cNvPr id="18466" name="Rectangle 36"/>
              <p:cNvSpPr>
                <a:spLocks noChangeArrowheads="1"/>
              </p:cNvSpPr>
              <p:nvPr/>
            </p:nvSpPr>
            <p:spPr bwMode="auto">
              <a:xfrm>
                <a:off x="383" y="1612"/>
                <a:ext cx="3559" cy="403"/>
              </a:xfrm>
              <a:prstGeom prst="rect">
                <a:avLst/>
              </a:prstGeom>
              <a:solidFill>
                <a:srgbClr val="FFFF99"/>
              </a:solidFill>
              <a:ln w="9525">
                <a:noFill/>
                <a:miter lim="800000"/>
                <a:headEnd/>
                <a:tailEnd/>
              </a:ln>
            </p:spPr>
            <p:txBody>
              <a:bodyPr anchor="ctr"/>
              <a:lstStyle/>
              <a:p>
                <a:endParaRPr lang="pt-BR" sz="2000">
                  <a:latin typeface="Arial" charset="0"/>
                  <a:cs typeface="Arial" charset="0"/>
                </a:endParaRPr>
              </a:p>
            </p:txBody>
          </p:sp>
          <p:sp>
            <p:nvSpPr>
              <p:cNvPr id="18467" name="Rectangle 11"/>
              <p:cNvSpPr>
                <a:spLocks noChangeArrowheads="1"/>
              </p:cNvSpPr>
              <p:nvPr/>
            </p:nvSpPr>
            <p:spPr bwMode="auto">
              <a:xfrm>
                <a:off x="411" y="1612"/>
                <a:ext cx="3503" cy="403"/>
              </a:xfrm>
              <a:prstGeom prst="rect">
                <a:avLst/>
              </a:prstGeom>
              <a:solidFill>
                <a:srgbClr val="FFFF99"/>
              </a:solidFill>
              <a:ln w="9525">
                <a:noFill/>
                <a:miter lim="800000"/>
                <a:headEnd/>
                <a:tailEnd/>
              </a:ln>
            </p:spPr>
            <p:txBody>
              <a:bodyPr anchor="ctr"/>
              <a:lstStyle/>
              <a:p>
                <a:pPr algn="ctr" eaLnBrk="0" hangingPunct="0"/>
                <a:r>
                  <a:rPr lang="pt-BR" sz="2000">
                    <a:solidFill>
                      <a:srgbClr val="0070C0"/>
                    </a:solidFill>
                    <a:latin typeface="Arial" charset="0"/>
                    <a:cs typeface="Arial" charset="0"/>
                  </a:rPr>
                  <a:t>Arrecadação em estádios, quadras, clubes e afins (em eventos)</a:t>
                </a:r>
              </a:p>
            </p:txBody>
          </p:sp>
        </p:grpSp>
        <p:grpSp>
          <p:nvGrpSpPr>
            <p:cNvPr id="13" name="Group 39"/>
            <p:cNvGrpSpPr>
              <a:grpSpLocks/>
            </p:cNvGrpSpPr>
            <p:nvPr/>
          </p:nvGrpSpPr>
          <p:grpSpPr bwMode="auto">
            <a:xfrm>
              <a:off x="0" y="2015"/>
              <a:ext cx="383" cy="403"/>
              <a:chOff x="0" y="2015"/>
              <a:chExt cx="383" cy="403"/>
            </a:xfrm>
          </p:grpSpPr>
          <p:sp>
            <p:nvSpPr>
              <p:cNvPr id="18464" name="Rectangle 38"/>
              <p:cNvSpPr>
                <a:spLocks noChangeArrowheads="1"/>
              </p:cNvSpPr>
              <p:nvPr/>
            </p:nvSpPr>
            <p:spPr bwMode="auto">
              <a:xfrm>
                <a:off x="0" y="2015"/>
                <a:ext cx="383" cy="403"/>
              </a:xfrm>
              <a:prstGeom prst="rect">
                <a:avLst/>
              </a:prstGeom>
              <a:solidFill>
                <a:srgbClr val="FFFF99"/>
              </a:solidFill>
              <a:ln w="9525">
                <a:noFill/>
                <a:miter lim="800000"/>
                <a:headEnd/>
                <a:tailEnd/>
              </a:ln>
            </p:spPr>
            <p:txBody>
              <a:bodyPr anchor="ctr"/>
              <a:lstStyle/>
              <a:p>
                <a:endParaRPr lang="pt-BR" sz="2000">
                  <a:latin typeface="Arial" charset="0"/>
                  <a:cs typeface="Arial" charset="0"/>
                </a:endParaRPr>
              </a:p>
            </p:txBody>
          </p:sp>
          <p:sp>
            <p:nvSpPr>
              <p:cNvPr id="18465" name="Rectangle 12"/>
              <p:cNvSpPr>
                <a:spLocks noChangeArrowheads="1"/>
              </p:cNvSpPr>
              <p:nvPr/>
            </p:nvSpPr>
            <p:spPr bwMode="auto">
              <a:xfrm>
                <a:off x="28" y="2015"/>
                <a:ext cx="327" cy="403"/>
              </a:xfrm>
              <a:prstGeom prst="rect">
                <a:avLst/>
              </a:prstGeom>
              <a:solidFill>
                <a:srgbClr val="FFFF99"/>
              </a:solidFill>
              <a:ln w="9525">
                <a:noFill/>
                <a:miter lim="800000"/>
                <a:headEnd/>
                <a:tailEnd/>
              </a:ln>
            </p:spPr>
            <p:txBody>
              <a:bodyPr anchor="ctr"/>
              <a:lstStyle/>
              <a:p>
                <a:pPr algn="ctr" eaLnBrk="0" hangingPunct="0"/>
                <a:r>
                  <a:rPr lang="pt-BR" sz="2000">
                    <a:solidFill>
                      <a:srgbClr val="0070C0"/>
                    </a:solidFill>
                    <a:latin typeface="Arial" charset="0"/>
                    <a:cs typeface="Arial" charset="0"/>
                  </a:rPr>
                  <a:t>II.5</a:t>
                </a:r>
              </a:p>
            </p:txBody>
          </p:sp>
        </p:grpSp>
        <p:grpSp>
          <p:nvGrpSpPr>
            <p:cNvPr id="14" name="Group 41"/>
            <p:cNvGrpSpPr>
              <a:grpSpLocks/>
            </p:cNvGrpSpPr>
            <p:nvPr/>
          </p:nvGrpSpPr>
          <p:grpSpPr bwMode="auto">
            <a:xfrm>
              <a:off x="383" y="2015"/>
              <a:ext cx="3559" cy="403"/>
              <a:chOff x="383" y="2015"/>
              <a:chExt cx="3559" cy="403"/>
            </a:xfrm>
          </p:grpSpPr>
          <p:sp>
            <p:nvSpPr>
              <p:cNvPr id="18462" name="Rectangle 40"/>
              <p:cNvSpPr>
                <a:spLocks noChangeArrowheads="1"/>
              </p:cNvSpPr>
              <p:nvPr/>
            </p:nvSpPr>
            <p:spPr bwMode="auto">
              <a:xfrm>
                <a:off x="383" y="2015"/>
                <a:ext cx="3559" cy="403"/>
              </a:xfrm>
              <a:prstGeom prst="rect">
                <a:avLst/>
              </a:prstGeom>
              <a:solidFill>
                <a:srgbClr val="FFFF99"/>
              </a:solidFill>
              <a:ln w="9525">
                <a:noFill/>
                <a:miter lim="800000"/>
                <a:headEnd/>
                <a:tailEnd/>
              </a:ln>
            </p:spPr>
            <p:txBody>
              <a:bodyPr anchor="ctr"/>
              <a:lstStyle/>
              <a:p>
                <a:endParaRPr lang="pt-BR" sz="2000">
                  <a:latin typeface="Arial" charset="0"/>
                  <a:cs typeface="Arial" charset="0"/>
                </a:endParaRPr>
              </a:p>
            </p:txBody>
          </p:sp>
          <p:sp>
            <p:nvSpPr>
              <p:cNvPr id="18463" name="Rectangle 13"/>
              <p:cNvSpPr>
                <a:spLocks noChangeArrowheads="1"/>
              </p:cNvSpPr>
              <p:nvPr/>
            </p:nvSpPr>
            <p:spPr bwMode="auto">
              <a:xfrm>
                <a:off x="411" y="2015"/>
                <a:ext cx="3503" cy="403"/>
              </a:xfrm>
              <a:prstGeom prst="rect">
                <a:avLst/>
              </a:prstGeom>
              <a:solidFill>
                <a:srgbClr val="FFFF99"/>
              </a:solidFill>
              <a:ln w="9525">
                <a:noFill/>
                <a:miter lim="800000"/>
                <a:headEnd/>
                <a:tailEnd/>
              </a:ln>
            </p:spPr>
            <p:txBody>
              <a:bodyPr anchor="ctr"/>
              <a:lstStyle/>
              <a:p>
                <a:pPr algn="ctr" eaLnBrk="0" hangingPunct="0"/>
                <a:r>
                  <a:rPr lang="pt-BR" sz="2000">
                    <a:solidFill>
                      <a:srgbClr val="0070C0"/>
                    </a:solidFill>
                    <a:latin typeface="Arial" charset="0"/>
                    <a:cs typeface="Arial" charset="0"/>
                  </a:rPr>
                  <a:t>Remuneração formal do complexo de esportistas</a:t>
                </a:r>
              </a:p>
            </p:txBody>
          </p:sp>
        </p:grpSp>
        <p:grpSp>
          <p:nvGrpSpPr>
            <p:cNvPr id="15" name="Group 43"/>
            <p:cNvGrpSpPr>
              <a:grpSpLocks/>
            </p:cNvGrpSpPr>
            <p:nvPr/>
          </p:nvGrpSpPr>
          <p:grpSpPr bwMode="auto">
            <a:xfrm>
              <a:off x="0" y="2418"/>
              <a:ext cx="383" cy="403"/>
              <a:chOff x="0" y="2418"/>
              <a:chExt cx="383" cy="403"/>
            </a:xfrm>
          </p:grpSpPr>
          <p:sp>
            <p:nvSpPr>
              <p:cNvPr id="18460" name="Rectangle 42"/>
              <p:cNvSpPr>
                <a:spLocks noChangeArrowheads="1"/>
              </p:cNvSpPr>
              <p:nvPr/>
            </p:nvSpPr>
            <p:spPr bwMode="auto">
              <a:xfrm>
                <a:off x="0" y="2418"/>
                <a:ext cx="383" cy="403"/>
              </a:xfrm>
              <a:prstGeom prst="rect">
                <a:avLst/>
              </a:prstGeom>
              <a:solidFill>
                <a:srgbClr val="FFFF99"/>
              </a:solidFill>
              <a:ln w="9525">
                <a:noFill/>
                <a:miter lim="800000"/>
                <a:headEnd/>
                <a:tailEnd/>
              </a:ln>
            </p:spPr>
            <p:txBody>
              <a:bodyPr anchor="ctr"/>
              <a:lstStyle/>
              <a:p>
                <a:endParaRPr lang="pt-BR" sz="2000">
                  <a:latin typeface="Arial" charset="0"/>
                  <a:cs typeface="Arial" charset="0"/>
                </a:endParaRPr>
              </a:p>
            </p:txBody>
          </p:sp>
          <p:sp>
            <p:nvSpPr>
              <p:cNvPr id="18461" name="Rectangle 14"/>
              <p:cNvSpPr>
                <a:spLocks noChangeArrowheads="1"/>
              </p:cNvSpPr>
              <p:nvPr/>
            </p:nvSpPr>
            <p:spPr bwMode="auto">
              <a:xfrm>
                <a:off x="28" y="2418"/>
                <a:ext cx="327" cy="403"/>
              </a:xfrm>
              <a:prstGeom prst="rect">
                <a:avLst/>
              </a:prstGeom>
              <a:solidFill>
                <a:srgbClr val="FFFF99"/>
              </a:solidFill>
              <a:ln w="9525">
                <a:noFill/>
                <a:miter lim="800000"/>
                <a:headEnd/>
                <a:tailEnd/>
              </a:ln>
            </p:spPr>
            <p:txBody>
              <a:bodyPr anchor="ctr"/>
              <a:lstStyle/>
              <a:p>
                <a:pPr algn="ctr" eaLnBrk="0" hangingPunct="0"/>
                <a:r>
                  <a:rPr lang="pt-BR" sz="2000">
                    <a:solidFill>
                      <a:srgbClr val="0070C0"/>
                    </a:solidFill>
                    <a:latin typeface="Arial" charset="0"/>
                    <a:cs typeface="Arial" charset="0"/>
                  </a:rPr>
                  <a:t>II.6</a:t>
                </a:r>
              </a:p>
            </p:txBody>
          </p:sp>
        </p:grpSp>
        <p:grpSp>
          <p:nvGrpSpPr>
            <p:cNvPr id="16" name="Group 45"/>
            <p:cNvGrpSpPr>
              <a:grpSpLocks/>
            </p:cNvGrpSpPr>
            <p:nvPr/>
          </p:nvGrpSpPr>
          <p:grpSpPr bwMode="auto">
            <a:xfrm>
              <a:off x="383" y="2418"/>
              <a:ext cx="3559" cy="403"/>
              <a:chOff x="383" y="2418"/>
              <a:chExt cx="3559" cy="403"/>
            </a:xfrm>
          </p:grpSpPr>
          <p:sp>
            <p:nvSpPr>
              <p:cNvPr id="18458" name="Rectangle 44"/>
              <p:cNvSpPr>
                <a:spLocks noChangeArrowheads="1"/>
              </p:cNvSpPr>
              <p:nvPr/>
            </p:nvSpPr>
            <p:spPr bwMode="auto">
              <a:xfrm>
                <a:off x="383" y="2418"/>
                <a:ext cx="3559" cy="403"/>
              </a:xfrm>
              <a:prstGeom prst="rect">
                <a:avLst/>
              </a:prstGeom>
              <a:solidFill>
                <a:srgbClr val="FFFF99"/>
              </a:solidFill>
              <a:ln w="9525">
                <a:noFill/>
                <a:miter lim="800000"/>
                <a:headEnd/>
                <a:tailEnd/>
              </a:ln>
            </p:spPr>
            <p:txBody>
              <a:bodyPr anchor="ctr"/>
              <a:lstStyle/>
              <a:p>
                <a:endParaRPr lang="pt-BR" sz="2000">
                  <a:latin typeface="Arial" charset="0"/>
                  <a:cs typeface="Arial" charset="0"/>
                </a:endParaRPr>
              </a:p>
            </p:txBody>
          </p:sp>
          <p:sp>
            <p:nvSpPr>
              <p:cNvPr id="18459" name="Rectangle 15"/>
              <p:cNvSpPr>
                <a:spLocks noChangeArrowheads="1"/>
              </p:cNvSpPr>
              <p:nvPr/>
            </p:nvSpPr>
            <p:spPr bwMode="auto">
              <a:xfrm>
                <a:off x="411" y="2418"/>
                <a:ext cx="3503" cy="403"/>
              </a:xfrm>
              <a:prstGeom prst="rect">
                <a:avLst/>
              </a:prstGeom>
              <a:solidFill>
                <a:srgbClr val="FFFF99"/>
              </a:solidFill>
              <a:ln w="9525">
                <a:noFill/>
                <a:miter lim="800000"/>
                <a:headEnd/>
                <a:tailEnd/>
              </a:ln>
            </p:spPr>
            <p:txBody>
              <a:bodyPr anchor="ctr"/>
              <a:lstStyle/>
              <a:p>
                <a:pPr algn="ctr" eaLnBrk="0" hangingPunct="0"/>
                <a:r>
                  <a:rPr lang="pt-BR" sz="2000">
                    <a:solidFill>
                      <a:srgbClr val="0070C0"/>
                    </a:solidFill>
                    <a:latin typeface="Arial" charset="0"/>
                    <a:cs typeface="Arial" charset="0"/>
                  </a:rPr>
                  <a:t>Meios de comunicação esportiva - televisão, rádio, jornalismo</a:t>
                </a:r>
              </a:p>
            </p:txBody>
          </p:sp>
        </p:grpSp>
        <p:grpSp>
          <p:nvGrpSpPr>
            <p:cNvPr id="17" name="Group 47"/>
            <p:cNvGrpSpPr>
              <a:grpSpLocks/>
            </p:cNvGrpSpPr>
            <p:nvPr/>
          </p:nvGrpSpPr>
          <p:grpSpPr bwMode="auto">
            <a:xfrm>
              <a:off x="0" y="2821"/>
              <a:ext cx="383" cy="403"/>
              <a:chOff x="0" y="2821"/>
              <a:chExt cx="383" cy="403"/>
            </a:xfrm>
          </p:grpSpPr>
          <p:sp>
            <p:nvSpPr>
              <p:cNvPr id="18456" name="Rectangle 46"/>
              <p:cNvSpPr>
                <a:spLocks noChangeArrowheads="1"/>
              </p:cNvSpPr>
              <p:nvPr/>
            </p:nvSpPr>
            <p:spPr bwMode="auto">
              <a:xfrm>
                <a:off x="0" y="2821"/>
                <a:ext cx="383" cy="403"/>
              </a:xfrm>
              <a:prstGeom prst="rect">
                <a:avLst/>
              </a:prstGeom>
              <a:solidFill>
                <a:srgbClr val="FFFF99"/>
              </a:solidFill>
              <a:ln w="9525">
                <a:noFill/>
                <a:miter lim="800000"/>
                <a:headEnd/>
                <a:tailEnd/>
              </a:ln>
            </p:spPr>
            <p:txBody>
              <a:bodyPr anchor="ctr"/>
              <a:lstStyle/>
              <a:p>
                <a:endParaRPr lang="pt-BR" sz="2000">
                  <a:latin typeface="Arial" charset="0"/>
                  <a:cs typeface="Arial" charset="0"/>
                </a:endParaRPr>
              </a:p>
            </p:txBody>
          </p:sp>
          <p:sp>
            <p:nvSpPr>
              <p:cNvPr id="18457" name="Rectangle 16"/>
              <p:cNvSpPr>
                <a:spLocks noChangeArrowheads="1"/>
              </p:cNvSpPr>
              <p:nvPr/>
            </p:nvSpPr>
            <p:spPr bwMode="auto">
              <a:xfrm>
                <a:off x="28" y="2821"/>
                <a:ext cx="327" cy="403"/>
              </a:xfrm>
              <a:prstGeom prst="rect">
                <a:avLst/>
              </a:prstGeom>
              <a:solidFill>
                <a:srgbClr val="FFFF99"/>
              </a:solidFill>
              <a:ln w="9525">
                <a:noFill/>
                <a:miter lim="800000"/>
                <a:headEnd/>
                <a:tailEnd/>
              </a:ln>
            </p:spPr>
            <p:txBody>
              <a:bodyPr anchor="ctr"/>
              <a:lstStyle/>
              <a:p>
                <a:pPr algn="ctr" eaLnBrk="0" hangingPunct="0"/>
                <a:r>
                  <a:rPr lang="pt-BR" sz="2000">
                    <a:latin typeface="Arial" charset="0"/>
                    <a:cs typeface="Arial" charset="0"/>
                  </a:rPr>
                  <a:t>II.7</a:t>
                </a:r>
              </a:p>
            </p:txBody>
          </p:sp>
        </p:grpSp>
        <p:grpSp>
          <p:nvGrpSpPr>
            <p:cNvPr id="18" name="Group 49"/>
            <p:cNvGrpSpPr>
              <a:grpSpLocks/>
            </p:cNvGrpSpPr>
            <p:nvPr/>
          </p:nvGrpSpPr>
          <p:grpSpPr bwMode="auto">
            <a:xfrm>
              <a:off x="383" y="2821"/>
              <a:ext cx="3559" cy="403"/>
              <a:chOff x="383" y="2821"/>
              <a:chExt cx="3559" cy="403"/>
            </a:xfrm>
          </p:grpSpPr>
          <p:sp>
            <p:nvSpPr>
              <p:cNvPr id="18454" name="Rectangle 48"/>
              <p:cNvSpPr>
                <a:spLocks noChangeArrowheads="1"/>
              </p:cNvSpPr>
              <p:nvPr/>
            </p:nvSpPr>
            <p:spPr bwMode="auto">
              <a:xfrm>
                <a:off x="383" y="2821"/>
                <a:ext cx="3559" cy="403"/>
              </a:xfrm>
              <a:prstGeom prst="rect">
                <a:avLst/>
              </a:prstGeom>
              <a:solidFill>
                <a:srgbClr val="FFFF99"/>
              </a:solidFill>
              <a:ln w="9525">
                <a:noFill/>
                <a:miter lim="800000"/>
                <a:headEnd/>
                <a:tailEnd/>
              </a:ln>
            </p:spPr>
            <p:txBody>
              <a:bodyPr anchor="ctr"/>
              <a:lstStyle/>
              <a:p>
                <a:endParaRPr lang="pt-BR" sz="2000">
                  <a:latin typeface="Arial" charset="0"/>
                  <a:cs typeface="Arial" charset="0"/>
                </a:endParaRPr>
              </a:p>
            </p:txBody>
          </p:sp>
          <p:sp>
            <p:nvSpPr>
              <p:cNvPr id="18455" name="Rectangle 17"/>
              <p:cNvSpPr>
                <a:spLocks noChangeArrowheads="1"/>
              </p:cNvSpPr>
              <p:nvPr/>
            </p:nvSpPr>
            <p:spPr bwMode="auto">
              <a:xfrm>
                <a:off x="411" y="2821"/>
                <a:ext cx="3503" cy="403"/>
              </a:xfrm>
              <a:prstGeom prst="rect">
                <a:avLst/>
              </a:prstGeom>
              <a:solidFill>
                <a:srgbClr val="FFFF99"/>
              </a:solidFill>
              <a:ln w="9525">
                <a:noFill/>
                <a:miter lim="800000"/>
                <a:headEnd/>
                <a:tailEnd/>
              </a:ln>
            </p:spPr>
            <p:txBody>
              <a:bodyPr anchor="ctr"/>
              <a:lstStyle/>
              <a:p>
                <a:pPr algn="ctr" eaLnBrk="0" hangingPunct="0"/>
                <a:r>
                  <a:rPr lang="pt-BR" sz="2000">
                    <a:latin typeface="Arial" charset="0"/>
                    <a:cs typeface="Arial" charset="0"/>
                  </a:rPr>
                  <a:t>Outros </a:t>
                </a:r>
              </a:p>
            </p:txBody>
          </p:sp>
        </p:grpSp>
      </p:grpSp>
      <p:grpSp>
        <p:nvGrpSpPr>
          <p:cNvPr id="19" name="Grupo 50"/>
          <p:cNvGrpSpPr>
            <a:grpSpLocks/>
          </p:cNvGrpSpPr>
          <p:nvPr/>
        </p:nvGrpSpPr>
        <p:grpSpPr bwMode="auto">
          <a:xfrm>
            <a:off x="0" y="0"/>
            <a:ext cx="9144000" cy="260350"/>
            <a:chOff x="0" y="0"/>
            <a:chExt cx="9144000" cy="260648"/>
          </a:xfrm>
        </p:grpSpPr>
        <p:sp>
          <p:nvSpPr>
            <p:cNvPr id="18436"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18437"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0"/>
          <p:cNvGrpSpPr>
            <a:grpSpLocks/>
          </p:cNvGrpSpPr>
          <p:nvPr/>
        </p:nvGrpSpPr>
        <p:grpSpPr bwMode="auto">
          <a:xfrm>
            <a:off x="468313" y="0"/>
            <a:ext cx="8294687" cy="7389813"/>
            <a:chOff x="0" y="-259"/>
            <a:chExt cx="3942" cy="5498"/>
          </a:xfrm>
        </p:grpSpPr>
        <p:grpSp>
          <p:nvGrpSpPr>
            <p:cNvPr id="3" name="Group 29"/>
            <p:cNvGrpSpPr>
              <a:grpSpLocks/>
            </p:cNvGrpSpPr>
            <p:nvPr/>
          </p:nvGrpSpPr>
          <p:grpSpPr bwMode="auto">
            <a:xfrm>
              <a:off x="0" y="-259"/>
              <a:ext cx="383" cy="695"/>
              <a:chOff x="0" y="-259"/>
              <a:chExt cx="383" cy="695"/>
            </a:xfrm>
          </p:grpSpPr>
          <p:sp>
            <p:nvSpPr>
              <p:cNvPr id="19538" name="Rectangle 28"/>
              <p:cNvSpPr>
                <a:spLocks noChangeArrowheads="1"/>
              </p:cNvSpPr>
              <p:nvPr/>
            </p:nvSpPr>
            <p:spPr bwMode="auto">
              <a:xfrm>
                <a:off x="0" y="0"/>
                <a:ext cx="383" cy="403"/>
              </a:xfrm>
              <a:prstGeom prst="rect">
                <a:avLst/>
              </a:prstGeom>
              <a:solidFill>
                <a:srgbClr val="008000"/>
              </a:solidFill>
              <a:ln w="9525">
                <a:noFill/>
                <a:miter lim="800000"/>
                <a:headEnd/>
                <a:tailEnd/>
              </a:ln>
            </p:spPr>
            <p:txBody>
              <a:bodyPr/>
              <a:lstStyle/>
              <a:p>
                <a:endParaRPr lang="pt-BR" sz="1400">
                  <a:latin typeface="Arial" charset="0"/>
                  <a:cs typeface="Arial" charset="0"/>
                </a:endParaRPr>
              </a:p>
            </p:txBody>
          </p:sp>
          <p:sp>
            <p:nvSpPr>
              <p:cNvPr id="19539" name="Rectangle 2"/>
              <p:cNvSpPr>
                <a:spLocks noChangeArrowheads="1"/>
              </p:cNvSpPr>
              <p:nvPr/>
            </p:nvSpPr>
            <p:spPr bwMode="auto">
              <a:xfrm flipV="1">
                <a:off x="28" y="-259"/>
                <a:ext cx="327" cy="695"/>
              </a:xfrm>
              <a:prstGeom prst="rect">
                <a:avLst/>
              </a:prstGeom>
              <a:solidFill>
                <a:srgbClr val="008000"/>
              </a:solidFill>
              <a:ln w="9525">
                <a:noFill/>
                <a:miter lim="800000"/>
                <a:headEnd/>
                <a:tailEnd/>
              </a:ln>
            </p:spPr>
            <p:txBody>
              <a:bodyPr anchor="ctr"/>
              <a:lstStyle/>
              <a:p>
                <a:pPr algn="ctr" eaLnBrk="0" hangingPunct="0"/>
                <a:r>
                  <a:rPr lang="pt-BR" sz="1400" b="1">
                    <a:latin typeface="Arial" charset="0"/>
                    <a:cs typeface="Arial" charset="0"/>
                  </a:rPr>
                  <a:t>III</a:t>
                </a:r>
              </a:p>
              <a:p>
                <a:pPr algn="ctr" eaLnBrk="0" hangingPunct="0"/>
                <a:endParaRPr lang="pt-BR" sz="1400" b="1">
                  <a:latin typeface="Arial" charset="0"/>
                  <a:cs typeface="Arial" charset="0"/>
                </a:endParaRPr>
              </a:p>
            </p:txBody>
          </p:sp>
        </p:grpSp>
        <p:grpSp>
          <p:nvGrpSpPr>
            <p:cNvPr id="4" name="Group 31"/>
            <p:cNvGrpSpPr>
              <a:grpSpLocks/>
            </p:cNvGrpSpPr>
            <p:nvPr/>
          </p:nvGrpSpPr>
          <p:grpSpPr bwMode="auto">
            <a:xfrm>
              <a:off x="365" y="0"/>
              <a:ext cx="3577" cy="403"/>
              <a:chOff x="365" y="0"/>
              <a:chExt cx="3577" cy="403"/>
            </a:xfrm>
          </p:grpSpPr>
          <p:sp>
            <p:nvSpPr>
              <p:cNvPr id="19536" name="Rectangle 30"/>
              <p:cNvSpPr>
                <a:spLocks noChangeArrowheads="1"/>
              </p:cNvSpPr>
              <p:nvPr/>
            </p:nvSpPr>
            <p:spPr bwMode="auto">
              <a:xfrm>
                <a:off x="383" y="0"/>
                <a:ext cx="3559" cy="403"/>
              </a:xfrm>
              <a:prstGeom prst="rect">
                <a:avLst/>
              </a:prstGeom>
              <a:solidFill>
                <a:srgbClr val="008000"/>
              </a:solidFill>
              <a:ln w="9525">
                <a:noFill/>
                <a:miter lim="800000"/>
                <a:headEnd/>
                <a:tailEnd/>
              </a:ln>
            </p:spPr>
            <p:txBody>
              <a:bodyPr/>
              <a:lstStyle/>
              <a:p>
                <a:endParaRPr lang="pt-BR" sz="1400">
                  <a:latin typeface="Arial" charset="0"/>
                  <a:cs typeface="Arial" charset="0"/>
                </a:endParaRPr>
              </a:p>
            </p:txBody>
          </p:sp>
          <p:sp>
            <p:nvSpPr>
              <p:cNvPr id="19537" name="Rectangle 3"/>
              <p:cNvSpPr>
                <a:spLocks noChangeArrowheads="1"/>
              </p:cNvSpPr>
              <p:nvPr/>
            </p:nvSpPr>
            <p:spPr bwMode="auto">
              <a:xfrm>
                <a:off x="365" y="0"/>
                <a:ext cx="3549" cy="362"/>
              </a:xfrm>
              <a:prstGeom prst="rect">
                <a:avLst/>
              </a:prstGeom>
              <a:solidFill>
                <a:srgbClr val="008000"/>
              </a:solidFill>
              <a:ln w="9525">
                <a:noFill/>
                <a:miter lim="800000"/>
                <a:headEnd/>
                <a:tailEnd/>
              </a:ln>
            </p:spPr>
            <p:txBody>
              <a:bodyPr anchor="b"/>
              <a:lstStyle/>
              <a:p>
                <a:pPr algn="ctr" eaLnBrk="0" hangingPunct="0"/>
                <a:endParaRPr lang="pt-BR" sz="1400" b="1">
                  <a:latin typeface="Arial" charset="0"/>
                  <a:cs typeface="Arial" charset="0"/>
                </a:endParaRPr>
              </a:p>
              <a:p>
                <a:pPr algn="ctr" eaLnBrk="0" hangingPunct="0"/>
                <a:endParaRPr lang="pt-BR" sz="1400" b="1">
                  <a:latin typeface="Arial" charset="0"/>
                  <a:cs typeface="Arial" charset="0"/>
                </a:endParaRPr>
              </a:p>
              <a:p>
                <a:pPr algn="ctr" eaLnBrk="0" hangingPunct="0"/>
                <a:endParaRPr lang="pt-BR" sz="1400" b="1">
                  <a:latin typeface="Arial" charset="0"/>
                  <a:cs typeface="Arial" charset="0"/>
                </a:endParaRPr>
              </a:p>
              <a:p>
                <a:pPr algn="ctr" eaLnBrk="0" hangingPunct="0"/>
                <a:endParaRPr lang="pt-BR" sz="1400" b="1">
                  <a:latin typeface="Arial" charset="0"/>
                  <a:cs typeface="Arial" charset="0"/>
                </a:endParaRPr>
              </a:p>
              <a:p>
                <a:pPr algn="ctr" eaLnBrk="0" hangingPunct="0"/>
                <a:endParaRPr lang="pt-BR" sz="1400" b="1">
                  <a:latin typeface="Arial" charset="0"/>
                  <a:cs typeface="Arial" charset="0"/>
                </a:endParaRPr>
              </a:p>
              <a:p>
                <a:pPr algn="ctr" eaLnBrk="0" hangingPunct="0"/>
                <a:endParaRPr lang="pt-BR" sz="1400" b="1">
                  <a:latin typeface="Arial" charset="0"/>
                  <a:cs typeface="Arial" charset="0"/>
                </a:endParaRPr>
              </a:p>
              <a:p>
                <a:pPr algn="ctr" eaLnBrk="0" hangingPunct="0"/>
                <a:endParaRPr lang="pt-BR" sz="1400" b="1">
                  <a:latin typeface="Arial" charset="0"/>
                  <a:cs typeface="Arial" charset="0"/>
                </a:endParaRPr>
              </a:p>
              <a:p>
                <a:pPr algn="ctr" eaLnBrk="0" hangingPunct="0"/>
                <a:r>
                  <a:rPr lang="pt-BR" sz="1400" b="1">
                    <a:latin typeface="Arial" charset="0"/>
                    <a:cs typeface="Arial" charset="0"/>
                  </a:rPr>
                  <a:t>Valor indireto dos serviços gerados pelo Esporte - efeito multiplicador</a:t>
                </a:r>
              </a:p>
              <a:p>
                <a:pPr algn="ctr" eaLnBrk="0" hangingPunct="0"/>
                <a:endParaRPr lang="pt-BR" sz="1400" b="1">
                  <a:latin typeface="Arial" charset="0"/>
                  <a:cs typeface="Arial" charset="0"/>
                </a:endParaRPr>
              </a:p>
            </p:txBody>
          </p:sp>
        </p:grpSp>
        <p:grpSp>
          <p:nvGrpSpPr>
            <p:cNvPr id="5" name="Group 33"/>
            <p:cNvGrpSpPr>
              <a:grpSpLocks/>
            </p:cNvGrpSpPr>
            <p:nvPr/>
          </p:nvGrpSpPr>
          <p:grpSpPr bwMode="auto">
            <a:xfrm>
              <a:off x="0" y="403"/>
              <a:ext cx="383" cy="403"/>
              <a:chOff x="0" y="403"/>
              <a:chExt cx="383" cy="403"/>
            </a:xfrm>
          </p:grpSpPr>
          <p:sp>
            <p:nvSpPr>
              <p:cNvPr id="19534" name="Rectangle 32"/>
              <p:cNvSpPr>
                <a:spLocks noChangeArrowheads="1"/>
              </p:cNvSpPr>
              <p:nvPr/>
            </p:nvSpPr>
            <p:spPr bwMode="auto">
              <a:xfrm>
                <a:off x="0" y="403"/>
                <a:ext cx="383"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535" name="Rectangle 4"/>
              <p:cNvSpPr>
                <a:spLocks noChangeArrowheads="1"/>
              </p:cNvSpPr>
              <p:nvPr/>
            </p:nvSpPr>
            <p:spPr bwMode="auto">
              <a:xfrm>
                <a:off x="28" y="403"/>
                <a:ext cx="327" cy="403"/>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III.1</a:t>
                </a:r>
              </a:p>
              <a:p>
                <a:pPr algn="ctr" eaLnBrk="0" hangingPunct="0"/>
                <a:endParaRPr lang="pt-BR" sz="1400" b="1">
                  <a:latin typeface="Arial" charset="0"/>
                  <a:cs typeface="Arial" charset="0"/>
                </a:endParaRPr>
              </a:p>
            </p:txBody>
          </p:sp>
        </p:grpSp>
        <p:grpSp>
          <p:nvGrpSpPr>
            <p:cNvPr id="6" name="Group 35"/>
            <p:cNvGrpSpPr>
              <a:grpSpLocks/>
            </p:cNvGrpSpPr>
            <p:nvPr/>
          </p:nvGrpSpPr>
          <p:grpSpPr bwMode="auto">
            <a:xfrm>
              <a:off x="383" y="403"/>
              <a:ext cx="3559" cy="403"/>
              <a:chOff x="383" y="403"/>
              <a:chExt cx="3559" cy="403"/>
            </a:xfrm>
          </p:grpSpPr>
          <p:sp>
            <p:nvSpPr>
              <p:cNvPr id="19532" name="Rectangle 34"/>
              <p:cNvSpPr>
                <a:spLocks noChangeArrowheads="1"/>
              </p:cNvSpPr>
              <p:nvPr/>
            </p:nvSpPr>
            <p:spPr bwMode="auto">
              <a:xfrm>
                <a:off x="383" y="403"/>
                <a:ext cx="3559"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533" name="Rectangle 5"/>
              <p:cNvSpPr>
                <a:spLocks noChangeArrowheads="1"/>
              </p:cNvSpPr>
              <p:nvPr/>
            </p:nvSpPr>
            <p:spPr bwMode="auto">
              <a:xfrm>
                <a:off x="411" y="403"/>
                <a:ext cx="3503" cy="403"/>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Transporte intra-urbano</a:t>
                </a:r>
              </a:p>
              <a:p>
                <a:pPr algn="ctr" eaLnBrk="0" hangingPunct="0"/>
                <a:endParaRPr lang="pt-BR" sz="1400" b="1">
                  <a:latin typeface="Arial" charset="0"/>
                  <a:cs typeface="Arial" charset="0"/>
                </a:endParaRPr>
              </a:p>
            </p:txBody>
          </p:sp>
        </p:grpSp>
        <p:grpSp>
          <p:nvGrpSpPr>
            <p:cNvPr id="7" name="Group 37"/>
            <p:cNvGrpSpPr>
              <a:grpSpLocks/>
            </p:cNvGrpSpPr>
            <p:nvPr/>
          </p:nvGrpSpPr>
          <p:grpSpPr bwMode="auto">
            <a:xfrm>
              <a:off x="0" y="806"/>
              <a:ext cx="383" cy="403"/>
              <a:chOff x="0" y="806"/>
              <a:chExt cx="383" cy="403"/>
            </a:xfrm>
          </p:grpSpPr>
          <p:sp>
            <p:nvSpPr>
              <p:cNvPr id="19530" name="Rectangle 36"/>
              <p:cNvSpPr>
                <a:spLocks noChangeArrowheads="1"/>
              </p:cNvSpPr>
              <p:nvPr/>
            </p:nvSpPr>
            <p:spPr bwMode="auto">
              <a:xfrm>
                <a:off x="0" y="806"/>
                <a:ext cx="383"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531" name="Rectangle 6"/>
              <p:cNvSpPr>
                <a:spLocks noChangeArrowheads="1"/>
              </p:cNvSpPr>
              <p:nvPr/>
            </p:nvSpPr>
            <p:spPr bwMode="auto">
              <a:xfrm>
                <a:off x="28" y="806"/>
                <a:ext cx="327" cy="403"/>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III.2</a:t>
                </a:r>
              </a:p>
              <a:p>
                <a:pPr algn="ctr" eaLnBrk="0" hangingPunct="0"/>
                <a:endParaRPr lang="pt-BR" sz="1400" b="1">
                  <a:latin typeface="Arial" charset="0"/>
                  <a:cs typeface="Arial" charset="0"/>
                </a:endParaRPr>
              </a:p>
            </p:txBody>
          </p:sp>
        </p:grpSp>
        <p:grpSp>
          <p:nvGrpSpPr>
            <p:cNvPr id="8" name="Group 39"/>
            <p:cNvGrpSpPr>
              <a:grpSpLocks/>
            </p:cNvGrpSpPr>
            <p:nvPr/>
          </p:nvGrpSpPr>
          <p:grpSpPr bwMode="auto">
            <a:xfrm>
              <a:off x="383" y="806"/>
              <a:ext cx="3559" cy="403"/>
              <a:chOff x="383" y="806"/>
              <a:chExt cx="3559" cy="403"/>
            </a:xfrm>
          </p:grpSpPr>
          <p:sp>
            <p:nvSpPr>
              <p:cNvPr id="19528" name="Rectangle 38"/>
              <p:cNvSpPr>
                <a:spLocks noChangeArrowheads="1"/>
              </p:cNvSpPr>
              <p:nvPr/>
            </p:nvSpPr>
            <p:spPr bwMode="auto">
              <a:xfrm>
                <a:off x="383" y="806"/>
                <a:ext cx="3559"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529" name="Rectangle 7"/>
              <p:cNvSpPr>
                <a:spLocks noChangeArrowheads="1"/>
              </p:cNvSpPr>
              <p:nvPr/>
            </p:nvSpPr>
            <p:spPr bwMode="auto">
              <a:xfrm>
                <a:off x="411" y="806"/>
                <a:ext cx="3503" cy="403"/>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Transporte intermunicipal</a:t>
                </a:r>
              </a:p>
              <a:p>
                <a:pPr algn="ctr" eaLnBrk="0" hangingPunct="0"/>
                <a:endParaRPr lang="pt-BR" sz="1400" b="1">
                  <a:latin typeface="Arial" charset="0"/>
                  <a:cs typeface="Arial" charset="0"/>
                </a:endParaRPr>
              </a:p>
            </p:txBody>
          </p:sp>
        </p:grpSp>
        <p:grpSp>
          <p:nvGrpSpPr>
            <p:cNvPr id="9" name="Group 41"/>
            <p:cNvGrpSpPr>
              <a:grpSpLocks/>
            </p:cNvGrpSpPr>
            <p:nvPr/>
          </p:nvGrpSpPr>
          <p:grpSpPr bwMode="auto">
            <a:xfrm>
              <a:off x="0" y="1209"/>
              <a:ext cx="383" cy="403"/>
              <a:chOff x="0" y="1209"/>
              <a:chExt cx="383" cy="403"/>
            </a:xfrm>
          </p:grpSpPr>
          <p:sp>
            <p:nvSpPr>
              <p:cNvPr id="19526" name="Rectangle 40"/>
              <p:cNvSpPr>
                <a:spLocks noChangeArrowheads="1"/>
              </p:cNvSpPr>
              <p:nvPr/>
            </p:nvSpPr>
            <p:spPr bwMode="auto">
              <a:xfrm>
                <a:off x="0" y="1209"/>
                <a:ext cx="383"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527" name="Rectangle 8"/>
              <p:cNvSpPr>
                <a:spLocks noChangeArrowheads="1"/>
              </p:cNvSpPr>
              <p:nvPr/>
            </p:nvSpPr>
            <p:spPr bwMode="auto">
              <a:xfrm>
                <a:off x="28" y="1209"/>
                <a:ext cx="327" cy="403"/>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III.3</a:t>
                </a:r>
              </a:p>
              <a:p>
                <a:pPr algn="ctr" eaLnBrk="0" hangingPunct="0"/>
                <a:endParaRPr lang="pt-BR" sz="1400" b="1">
                  <a:latin typeface="Arial" charset="0"/>
                  <a:cs typeface="Arial" charset="0"/>
                </a:endParaRPr>
              </a:p>
            </p:txBody>
          </p:sp>
        </p:grpSp>
        <p:grpSp>
          <p:nvGrpSpPr>
            <p:cNvPr id="10" name="Group 43"/>
            <p:cNvGrpSpPr>
              <a:grpSpLocks/>
            </p:cNvGrpSpPr>
            <p:nvPr/>
          </p:nvGrpSpPr>
          <p:grpSpPr bwMode="auto">
            <a:xfrm>
              <a:off x="383" y="1209"/>
              <a:ext cx="3559" cy="403"/>
              <a:chOff x="383" y="1209"/>
              <a:chExt cx="3559" cy="403"/>
            </a:xfrm>
          </p:grpSpPr>
          <p:sp>
            <p:nvSpPr>
              <p:cNvPr id="19524" name="Rectangle 42"/>
              <p:cNvSpPr>
                <a:spLocks noChangeArrowheads="1"/>
              </p:cNvSpPr>
              <p:nvPr/>
            </p:nvSpPr>
            <p:spPr bwMode="auto">
              <a:xfrm>
                <a:off x="383" y="1209"/>
                <a:ext cx="3559"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525" name="Rectangle 9"/>
              <p:cNvSpPr>
                <a:spLocks noChangeArrowheads="1"/>
              </p:cNvSpPr>
              <p:nvPr/>
            </p:nvSpPr>
            <p:spPr bwMode="auto">
              <a:xfrm>
                <a:off x="411" y="1209"/>
                <a:ext cx="3503" cy="403"/>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Transporte internacional</a:t>
                </a:r>
              </a:p>
              <a:p>
                <a:pPr algn="ctr" eaLnBrk="0" hangingPunct="0"/>
                <a:endParaRPr lang="pt-BR" sz="1400" b="1">
                  <a:latin typeface="Arial" charset="0"/>
                  <a:cs typeface="Arial" charset="0"/>
                </a:endParaRPr>
              </a:p>
            </p:txBody>
          </p:sp>
        </p:grpSp>
        <p:grpSp>
          <p:nvGrpSpPr>
            <p:cNvPr id="11" name="Group 45"/>
            <p:cNvGrpSpPr>
              <a:grpSpLocks/>
            </p:cNvGrpSpPr>
            <p:nvPr/>
          </p:nvGrpSpPr>
          <p:grpSpPr bwMode="auto">
            <a:xfrm>
              <a:off x="0" y="1612"/>
              <a:ext cx="383" cy="403"/>
              <a:chOff x="0" y="1612"/>
              <a:chExt cx="383" cy="403"/>
            </a:xfrm>
          </p:grpSpPr>
          <p:sp>
            <p:nvSpPr>
              <p:cNvPr id="19522" name="Rectangle 44"/>
              <p:cNvSpPr>
                <a:spLocks noChangeArrowheads="1"/>
              </p:cNvSpPr>
              <p:nvPr/>
            </p:nvSpPr>
            <p:spPr bwMode="auto">
              <a:xfrm>
                <a:off x="0" y="1612"/>
                <a:ext cx="383"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523" name="Rectangle 10"/>
              <p:cNvSpPr>
                <a:spLocks noChangeArrowheads="1"/>
              </p:cNvSpPr>
              <p:nvPr/>
            </p:nvSpPr>
            <p:spPr bwMode="auto">
              <a:xfrm>
                <a:off x="28" y="1612"/>
                <a:ext cx="327" cy="403"/>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III.4</a:t>
                </a:r>
              </a:p>
              <a:p>
                <a:pPr algn="ctr" eaLnBrk="0" hangingPunct="0"/>
                <a:endParaRPr lang="pt-BR" sz="1400" b="1">
                  <a:latin typeface="Arial" charset="0"/>
                  <a:cs typeface="Arial" charset="0"/>
                </a:endParaRPr>
              </a:p>
            </p:txBody>
          </p:sp>
        </p:grpSp>
        <p:grpSp>
          <p:nvGrpSpPr>
            <p:cNvPr id="12" name="Group 47"/>
            <p:cNvGrpSpPr>
              <a:grpSpLocks/>
            </p:cNvGrpSpPr>
            <p:nvPr/>
          </p:nvGrpSpPr>
          <p:grpSpPr bwMode="auto">
            <a:xfrm>
              <a:off x="383" y="1612"/>
              <a:ext cx="3559" cy="403"/>
              <a:chOff x="383" y="1612"/>
              <a:chExt cx="3559" cy="403"/>
            </a:xfrm>
          </p:grpSpPr>
          <p:sp>
            <p:nvSpPr>
              <p:cNvPr id="19520" name="Rectangle 46"/>
              <p:cNvSpPr>
                <a:spLocks noChangeArrowheads="1"/>
              </p:cNvSpPr>
              <p:nvPr/>
            </p:nvSpPr>
            <p:spPr bwMode="auto">
              <a:xfrm>
                <a:off x="383" y="1612"/>
                <a:ext cx="3559"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521" name="Rectangle 11"/>
              <p:cNvSpPr>
                <a:spLocks noChangeArrowheads="1"/>
              </p:cNvSpPr>
              <p:nvPr/>
            </p:nvSpPr>
            <p:spPr bwMode="auto">
              <a:xfrm>
                <a:off x="411" y="1612"/>
                <a:ext cx="3503" cy="403"/>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Hospedagens domésticas</a:t>
                </a:r>
              </a:p>
              <a:p>
                <a:pPr algn="ctr" eaLnBrk="0" hangingPunct="0"/>
                <a:endParaRPr lang="pt-BR" sz="1400" b="1">
                  <a:latin typeface="Arial" charset="0"/>
                  <a:cs typeface="Arial" charset="0"/>
                </a:endParaRPr>
              </a:p>
            </p:txBody>
          </p:sp>
        </p:grpSp>
        <p:grpSp>
          <p:nvGrpSpPr>
            <p:cNvPr id="13" name="Group 49"/>
            <p:cNvGrpSpPr>
              <a:grpSpLocks/>
            </p:cNvGrpSpPr>
            <p:nvPr/>
          </p:nvGrpSpPr>
          <p:grpSpPr bwMode="auto">
            <a:xfrm>
              <a:off x="0" y="2015"/>
              <a:ext cx="383" cy="403"/>
              <a:chOff x="0" y="2015"/>
              <a:chExt cx="383" cy="403"/>
            </a:xfrm>
          </p:grpSpPr>
          <p:sp>
            <p:nvSpPr>
              <p:cNvPr id="19518" name="Rectangle 48"/>
              <p:cNvSpPr>
                <a:spLocks noChangeArrowheads="1"/>
              </p:cNvSpPr>
              <p:nvPr/>
            </p:nvSpPr>
            <p:spPr bwMode="auto">
              <a:xfrm>
                <a:off x="0" y="2015"/>
                <a:ext cx="383"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519" name="Rectangle 12"/>
              <p:cNvSpPr>
                <a:spLocks noChangeArrowheads="1"/>
              </p:cNvSpPr>
              <p:nvPr/>
            </p:nvSpPr>
            <p:spPr bwMode="auto">
              <a:xfrm>
                <a:off x="28" y="2015"/>
                <a:ext cx="327" cy="403"/>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III.5</a:t>
                </a:r>
              </a:p>
              <a:p>
                <a:pPr algn="ctr" eaLnBrk="0" hangingPunct="0"/>
                <a:endParaRPr lang="pt-BR" sz="1400" b="1">
                  <a:latin typeface="Arial" charset="0"/>
                  <a:cs typeface="Arial" charset="0"/>
                </a:endParaRPr>
              </a:p>
            </p:txBody>
          </p:sp>
        </p:grpSp>
        <p:grpSp>
          <p:nvGrpSpPr>
            <p:cNvPr id="14" name="Group 51"/>
            <p:cNvGrpSpPr>
              <a:grpSpLocks/>
            </p:cNvGrpSpPr>
            <p:nvPr/>
          </p:nvGrpSpPr>
          <p:grpSpPr bwMode="auto">
            <a:xfrm>
              <a:off x="383" y="2015"/>
              <a:ext cx="3559" cy="403"/>
              <a:chOff x="383" y="2015"/>
              <a:chExt cx="3559" cy="403"/>
            </a:xfrm>
          </p:grpSpPr>
          <p:sp>
            <p:nvSpPr>
              <p:cNvPr id="19516" name="Rectangle 50"/>
              <p:cNvSpPr>
                <a:spLocks noChangeArrowheads="1"/>
              </p:cNvSpPr>
              <p:nvPr/>
            </p:nvSpPr>
            <p:spPr bwMode="auto">
              <a:xfrm>
                <a:off x="383" y="2015"/>
                <a:ext cx="3559"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517" name="Rectangle 13"/>
              <p:cNvSpPr>
                <a:spLocks noChangeArrowheads="1"/>
              </p:cNvSpPr>
              <p:nvPr/>
            </p:nvSpPr>
            <p:spPr bwMode="auto">
              <a:xfrm>
                <a:off x="411" y="2015"/>
                <a:ext cx="3503" cy="403"/>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Hospedagens internacionais</a:t>
                </a:r>
              </a:p>
              <a:p>
                <a:pPr algn="ctr" eaLnBrk="0" hangingPunct="0"/>
                <a:endParaRPr lang="pt-BR" sz="1400" b="1">
                  <a:latin typeface="Arial" charset="0"/>
                  <a:cs typeface="Arial" charset="0"/>
                </a:endParaRPr>
              </a:p>
            </p:txBody>
          </p:sp>
        </p:grpSp>
        <p:grpSp>
          <p:nvGrpSpPr>
            <p:cNvPr id="15" name="Group 53"/>
            <p:cNvGrpSpPr>
              <a:grpSpLocks/>
            </p:cNvGrpSpPr>
            <p:nvPr/>
          </p:nvGrpSpPr>
          <p:grpSpPr bwMode="auto">
            <a:xfrm>
              <a:off x="0" y="2418"/>
              <a:ext cx="383" cy="403"/>
              <a:chOff x="0" y="2418"/>
              <a:chExt cx="383" cy="403"/>
            </a:xfrm>
          </p:grpSpPr>
          <p:sp>
            <p:nvSpPr>
              <p:cNvPr id="19514" name="Rectangle 52"/>
              <p:cNvSpPr>
                <a:spLocks noChangeArrowheads="1"/>
              </p:cNvSpPr>
              <p:nvPr/>
            </p:nvSpPr>
            <p:spPr bwMode="auto">
              <a:xfrm>
                <a:off x="0" y="2418"/>
                <a:ext cx="383"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515" name="Rectangle 14"/>
              <p:cNvSpPr>
                <a:spLocks noChangeArrowheads="1"/>
              </p:cNvSpPr>
              <p:nvPr/>
            </p:nvSpPr>
            <p:spPr bwMode="auto">
              <a:xfrm>
                <a:off x="28" y="2418"/>
                <a:ext cx="327" cy="403"/>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III.6</a:t>
                </a:r>
              </a:p>
              <a:p>
                <a:pPr algn="ctr" eaLnBrk="0" hangingPunct="0"/>
                <a:endParaRPr lang="pt-BR" sz="1400" b="1">
                  <a:latin typeface="Arial" charset="0"/>
                  <a:cs typeface="Arial" charset="0"/>
                </a:endParaRPr>
              </a:p>
            </p:txBody>
          </p:sp>
        </p:grpSp>
        <p:grpSp>
          <p:nvGrpSpPr>
            <p:cNvPr id="16" name="Group 55"/>
            <p:cNvGrpSpPr>
              <a:grpSpLocks/>
            </p:cNvGrpSpPr>
            <p:nvPr/>
          </p:nvGrpSpPr>
          <p:grpSpPr bwMode="auto">
            <a:xfrm>
              <a:off x="383" y="2418"/>
              <a:ext cx="3559" cy="403"/>
              <a:chOff x="383" y="2418"/>
              <a:chExt cx="3559" cy="403"/>
            </a:xfrm>
          </p:grpSpPr>
          <p:sp>
            <p:nvSpPr>
              <p:cNvPr id="19512" name="Rectangle 54"/>
              <p:cNvSpPr>
                <a:spLocks noChangeArrowheads="1"/>
              </p:cNvSpPr>
              <p:nvPr/>
            </p:nvSpPr>
            <p:spPr bwMode="auto">
              <a:xfrm>
                <a:off x="383" y="2418"/>
                <a:ext cx="3559"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513" name="Rectangle 15"/>
              <p:cNvSpPr>
                <a:spLocks noChangeArrowheads="1"/>
              </p:cNvSpPr>
              <p:nvPr/>
            </p:nvSpPr>
            <p:spPr bwMode="auto">
              <a:xfrm>
                <a:off x="411" y="2418"/>
                <a:ext cx="3503" cy="403"/>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Alimentação doméstica</a:t>
                </a:r>
              </a:p>
              <a:p>
                <a:pPr algn="ctr" eaLnBrk="0" hangingPunct="0"/>
                <a:endParaRPr lang="pt-BR" sz="1400" b="1">
                  <a:latin typeface="Arial" charset="0"/>
                  <a:cs typeface="Arial" charset="0"/>
                </a:endParaRPr>
              </a:p>
            </p:txBody>
          </p:sp>
        </p:grpSp>
        <p:grpSp>
          <p:nvGrpSpPr>
            <p:cNvPr id="17" name="Group 57"/>
            <p:cNvGrpSpPr>
              <a:grpSpLocks/>
            </p:cNvGrpSpPr>
            <p:nvPr/>
          </p:nvGrpSpPr>
          <p:grpSpPr bwMode="auto">
            <a:xfrm>
              <a:off x="0" y="2821"/>
              <a:ext cx="383" cy="403"/>
              <a:chOff x="0" y="2821"/>
              <a:chExt cx="383" cy="403"/>
            </a:xfrm>
          </p:grpSpPr>
          <p:sp>
            <p:nvSpPr>
              <p:cNvPr id="19510" name="Rectangle 56"/>
              <p:cNvSpPr>
                <a:spLocks noChangeArrowheads="1"/>
              </p:cNvSpPr>
              <p:nvPr/>
            </p:nvSpPr>
            <p:spPr bwMode="auto">
              <a:xfrm>
                <a:off x="0" y="2821"/>
                <a:ext cx="383"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511" name="Rectangle 16"/>
              <p:cNvSpPr>
                <a:spLocks noChangeArrowheads="1"/>
              </p:cNvSpPr>
              <p:nvPr/>
            </p:nvSpPr>
            <p:spPr bwMode="auto">
              <a:xfrm>
                <a:off x="28" y="2821"/>
                <a:ext cx="327" cy="403"/>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III.7</a:t>
                </a:r>
              </a:p>
              <a:p>
                <a:pPr algn="ctr" eaLnBrk="0" hangingPunct="0"/>
                <a:endParaRPr lang="pt-BR" sz="1400" b="1">
                  <a:latin typeface="Arial" charset="0"/>
                  <a:cs typeface="Arial" charset="0"/>
                </a:endParaRPr>
              </a:p>
            </p:txBody>
          </p:sp>
        </p:grpSp>
        <p:grpSp>
          <p:nvGrpSpPr>
            <p:cNvPr id="18" name="Group 59"/>
            <p:cNvGrpSpPr>
              <a:grpSpLocks/>
            </p:cNvGrpSpPr>
            <p:nvPr/>
          </p:nvGrpSpPr>
          <p:grpSpPr bwMode="auto">
            <a:xfrm>
              <a:off x="383" y="2821"/>
              <a:ext cx="3559" cy="403"/>
              <a:chOff x="383" y="2821"/>
              <a:chExt cx="3559" cy="403"/>
            </a:xfrm>
          </p:grpSpPr>
          <p:sp>
            <p:nvSpPr>
              <p:cNvPr id="19508" name="Rectangle 58"/>
              <p:cNvSpPr>
                <a:spLocks noChangeArrowheads="1"/>
              </p:cNvSpPr>
              <p:nvPr/>
            </p:nvSpPr>
            <p:spPr bwMode="auto">
              <a:xfrm>
                <a:off x="383" y="2821"/>
                <a:ext cx="3559"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509" name="Rectangle 17"/>
              <p:cNvSpPr>
                <a:spLocks noChangeArrowheads="1"/>
              </p:cNvSpPr>
              <p:nvPr/>
            </p:nvSpPr>
            <p:spPr bwMode="auto">
              <a:xfrm>
                <a:off x="411" y="2821"/>
                <a:ext cx="3503" cy="403"/>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Alimentação internacional</a:t>
                </a:r>
              </a:p>
              <a:p>
                <a:pPr algn="ctr" eaLnBrk="0" hangingPunct="0"/>
                <a:endParaRPr lang="pt-BR" sz="1400" b="1">
                  <a:latin typeface="Arial" charset="0"/>
                  <a:cs typeface="Arial" charset="0"/>
                </a:endParaRPr>
              </a:p>
            </p:txBody>
          </p:sp>
        </p:grpSp>
        <p:grpSp>
          <p:nvGrpSpPr>
            <p:cNvPr id="19" name="Group 61"/>
            <p:cNvGrpSpPr>
              <a:grpSpLocks/>
            </p:cNvGrpSpPr>
            <p:nvPr/>
          </p:nvGrpSpPr>
          <p:grpSpPr bwMode="auto">
            <a:xfrm>
              <a:off x="0" y="3224"/>
              <a:ext cx="383" cy="403"/>
              <a:chOff x="0" y="3224"/>
              <a:chExt cx="383" cy="403"/>
            </a:xfrm>
          </p:grpSpPr>
          <p:sp>
            <p:nvSpPr>
              <p:cNvPr id="19506" name="Rectangle 60"/>
              <p:cNvSpPr>
                <a:spLocks noChangeArrowheads="1"/>
              </p:cNvSpPr>
              <p:nvPr/>
            </p:nvSpPr>
            <p:spPr bwMode="auto">
              <a:xfrm>
                <a:off x="0" y="3224"/>
                <a:ext cx="383"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507" name="Rectangle 18"/>
              <p:cNvSpPr>
                <a:spLocks noChangeArrowheads="1"/>
              </p:cNvSpPr>
              <p:nvPr/>
            </p:nvSpPr>
            <p:spPr bwMode="auto">
              <a:xfrm>
                <a:off x="28" y="3224"/>
                <a:ext cx="327" cy="403"/>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III.8</a:t>
                </a:r>
              </a:p>
              <a:p>
                <a:pPr algn="ctr" eaLnBrk="0" hangingPunct="0"/>
                <a:endParaRPr lang="pt-BR" sz="1400" b="1">
                  <a:latin typeface="Arial" charset="0"/>
                  <a:cs typeface="Arial" charset="0"/>
                </a:endParaRPr>
              </a:p>
            </p:txBody>
          </p:sp>
        </p:grpSp>
        <p:grpSp>
          <p:nvGrpSpPr>
            <p:cNvPr id="20" name="Group 63"/>
            <p:cNvGrpSpPr>
              <a:grpSpLocks/>
            </p:cNvGrpSpPr>
            <p:nvPr/>
          </p:nvGrpSpPr>
          <p:grpSpPr bwMode="auto">
            <a:xfrm>
              <a:off x="383" y="3224"/>
              <a:ext cx="3559" cy="403"/>
              <a:chOff x="383" y="3224"/>
              <a:chExt cx="3559" cy="403"/>
            </a:xfrm>
          </p:grpSpPr>
          <p:sp>
            <p:nvSpPr>
              <p:cNvPr id="19504" name="Rectangle 62"/>
              <p:cNvSpPr>
                <a:spLocks noChangeArrowheads="1"/>
              </p:cNvSpPr>
              <p:nvPr/>
            </p:nvSpPr>
            <p:spPr bwMode="auto">
              <a:xfrm>
                <a:off x="383" y="3224"/>
                <a:ext cx="3559"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505" name="Rectangle 19"/>
              <p:cNvSpPr>
                <a:spLocks noChangeArrowheads="1"/>
              </p:cNvSpPr>
              <p:nvPr/>
            </p:nvSpPr>
            <p:spPr bwMode="auto">
              <a:xfrm>
                <a:off x="411" y="3224"/>
                <a:ext cx="3503" cy="403"/>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Atendimento médico-hospitalar</a:t>
                </a:r>
              </a:p>
              <a:p>
                <a:pPr algn="ctr" eaLnBrk="0" hangingPunct="0"/>
                <a:endParaRPr lang="pt-BR" sz="1400" b="1">
                  <a:latin typeface="Arial" charset="0"/>
                  <a:cs typeface="Arial" charset="0"/>
                </a:endParaRPr>
              </a:p>
            </p:txBody>
          </p:sp>
        </p:grpSp>
        <p:grpSp>
          <p:nvGrpSpPr>
            <p:cNvPr id="21" name="Group 65"/>
            <p:cNvGrpSpPr>
              <a:grpSpLocks/>
            </p:cNvGrpSpPr>
            <p:nvPr/>
          </p:nvGrpSpPr>
          <p:grpSpPr bwMode="auto">
            <a:xfrm>
              <a:off x="0" y="3627"/>
              <a:ext cx="383" cy="403"/>
              <a:chOff x="0" y="3627"/>
              <a:chExt cx="383" cy="403"/>
            </a:xfrm>
          </p:grpSpPr>
          <p:sp>
            <p:nvSpPr>
              <p:cNvPr id="19502" name="Rectangle 64"/>
              <p:cNvSpPr>
                <a:spLocks noChangeArrowheads="1"/>
              </p:cNvSpPr>
              <p:nvPr/>
            </p:nvSpPr>
            <p:spPr bwMode="auto">
              <a:xfrm>
                <a:off x="0" y="3627"/>
                <a:ext cx="383"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503" name="Rectangle 20"/>
              <p:cNvSpPr>
                <a:spLocks noChangeArrowheads="1"/>
              </p:cNvSpPr>
              <p:nvPr/>
            </p:nvSpPr>
            <p:spPr bwMode="auto">
              <a:xfrm>
                <a:off x="28" y="3627"/>
                <a:ext cx="327" cy="403"/>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III.9</a:t>
                </a:r>
              </a:p>
              <a:p>
                <a:pPr algn="ctr" eaLnBrk="0" hangingPunct="0"/>
                <a:endParaRPr lang="pt-BR" sz="1400" b="1">
                  <a:latin typeface="Arial" charset="0"/>
                  <a:cs typeface="Arial" charset="0"/>
                </a:endParaRPr>
              </a:p>
            </p:txBody>
          </p:sp>
        </p:grpSp>
        <p:grpSp>
          <p:nvGrpSpPr>
            <p:cNvPr id="22" name="Group 67"/>
            <p:cNvGrpSpPr>
              <a:grpSpLocks/>
            </p:cNvGrpSpPr>
            <p:nvPr/>
          </p:nvGrpSpPr>
          <p:grpSpPr bwMode="auto">
            <a:xfrm>
              <a:off x="383" y="3627"/>
              <a:ext cx="3559" cy="403"/>
              <a:chOff x="383" y="3627"/>
              <a:chExt cx="3559" cy="403"/>
            </a:xfrm>
          </p:grpSpPr>
          <p:sp>
            <p:nvSpPr>
              <p:cNvPr id="19500" name="Rectangle 66"/>
              <p:cNvSpPr>
                <a:spLocks noChangeArrowheads="1"/>
              </p:cNvSpPr>
              <p:nvPr/>
            </p:nvSpPr>
            <p:spPr bwMode="auto">
              <a:xfrm>
                <a:off x="383" y="3627"/>
                <a:ext cx="3559"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501" name="Rectangle 21"/>
              <p:cNvSpPr>
                <a:spLocks noChangeArrowheads="1"/>
              </p:cNvSpPr>
              <p:nvPr/>
            </p:nvSpPr>
            <p:spPr bwMode="auto">
              <a:xfrm>
                <a:off x="411" y="3627"/>
                <a:ext cx="3503" cy="403"/>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Manutenção de equipamentos</a:t>
                </a:r>
              </a:p>
              <a:p>
                <a:pPr algn="ctr" eaLnBrk="0" hangingPunct="0"/>
                <a:endParaRPr lang="pt-BR" sz="1400" b="1">
                  <a:latin typeface="Arial" charset="0"/>
                  <a:cs typeface="Arial" charset="0"/>
                </a:endParaRPr>
              </a:p>
            </p:txBody>
          </p:sp>
        </p:grpSp>
        <p:grpSp>
          <p:nvGrpSpPr>
            <p:cNvPr id="23" name="Group 69"/>
            <p:cNvGrpSpPr>
              <a:grpSpLocks/>
            </p:cNvGrpSpPr>
            <p:nvPr/>
          </p:nvGrpSpPr>
          <p:grpSpPr bwMode="auto">
            <a:xfrm>
              <a:off x="0" y="4030"/>
              <a:ext cx="383" cy="403"/>
              <a:chOff x="0" y="4030"/>
              <a:chExt cx="383" cy="403"/>
            </a:xfrm>
          </p:grpSpPr>
          <p:sp>
            <p:nvSpPr>
              <p:cNvPr id="19498" name="Rectangle 68"/>
              <p:cNvSpPr>
                <a:spLocks noChangeArrowheads="1"/>
              </p:cNvSpPr>
              <p:nvPr/>
            </p:nvSpPr>
            <p:spPr bwMode="auto">
              <a:xfrm>
                <a:off x="0" y="4030"/>
                <a:ext cx="383"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499" name="Rectangle 22"/>
              <p:cNvSpPr>
                <a:spLocks noChangeArrowheads="1"/>
              </p:cNvSpPr>
              <p:nvPr/>
            </p:nvSpPr>
            <p:spPr bwMode="auto">
              <a:xfrm>
                <a:off x="28" y="4030"/>
                <a:ext cx="327" cy="403"/>
              </a:xfrm>
              <a:prstGeom prst="rect">
                <a:avLst/>
              </a:prstGeom>
              <a:solidFill>
                <a:srgbClr val="99CC00"/>
              </a:solidFill>
              <a:ln w="9525">
                <a:noFill/>
                <a:miter lim="800000"/>
                <a:headEnd/>
                <a:tailEnd/>
              </a:ln>
            </p:spPr>
            <p:txBody>
              <a:bodyPr anchor="b"/>
              <a:lstStyle/>
              <a:p>
                <a:pPr algn="ctr" eaLnBrk="0" hangingPunct="0"/>
                <a:r>
                  <a:rPr lang="pt-BR" sz="1400">
                    <a:latin typeface="Arial" charset="0"/>
                    <a:cs typeface="Arial" charset="0"/>
                  </a:rPr>
                  <a:t>III.10</a:t>
                </a:r>
              </a:p>
              <a:p>
                <a:pPr algn="ctr" eaLnBrk="0" hangingPunct="0"/>
                <a:endParaRPr lang="pt-BR" sz="1400">
                  <a:latin typeface="Arial" charset="0"/>
                  <a:cs typeface="Arial" charset="0"/>
                </a:endParaRPr>
              </a:p>
            </p:txBody>
          </p:sp>
        </p:grpSp>
        <p:grpSp>
          <p:nvGrpSpPr>
            <p:cNvPr id="24" name="Group 71"/>
            <p:cNvGrpSpPr>
              <a:grpSpLocks/>
            </p:cNvGrpSpPr>
            <p:nvPr/>
          </p:nvGrpSpPr>
          <p:grpSpPr bwMode="auto">
            <a:xfrm>
              <a:off x="365" y="3981"/>
              <a:ext cx="3577" cy="452"/>
              <a:chOff x="365" y="3981"/>
              <a:chExt cx="3577" cy="452"/>
            </a:xfrm>
          </p:grpSpPr>
          <p:sp>
            <p:nvSpPr>
              <p:cNvPr id="19496" name="Rectangle 70"/>
              <p:cNvSpPr>
                <a:spLocks noChangeArrowheads="1"/>
              </p:cNvSpPr>
              <p:nvPr/>
            </p:nvSpPr>
            <p:spPr bwMode="auto">
              <a:xfrm>
                <a:off x="383" y="4030"/>
                <a:ext cx="3559"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497" name="Rectangle 23"/>
              <p:cNvSpPr>
                <a:spLocks noChangeArrowheads="1"/>
              </p:cNvSpPr>
              <p:nvPr/>
            </p:nvSpPr>
            <p:spPr bwMode="auto">
              <a:xfrm>
                <a:off x="365" y="3981"/>
                <a:ext cx="3503" cy="403"/>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Manutenção da infra-estrutura poliesportiva</a:t>
                </a:r>
              </a:p>
              <a:p>
                <a:pPr algn="ctr" eaLnBrk="0" hangingPunct="0"/>
                <a:endParaRPr lang="pt-BR" sz="1400" b="1">
                  <a:latin typeface="Arial" charset="0"/>
                  <a:cs typeface="Arial" charset="0"/>
                </a:endParaRPr>
              </a:p>
            </p:txBody>
          </p:sp>
        </p:grpSp>
        <p:grpSp>
          <p:nvGrpSpPr>
            <p:cNvPr id="25" name="Group 73"/>
            <p:cNvGrpSpPr>
              <a:grpSpLocks/>
            </p:cNvGrpSpPr>
            <p:nvPr/>
          </p:nvGrpSpPr>
          <p:grpSpPr bwMode="auto">
            <a:xfrm>
              <a:off x="0" y="4239"/>
              <a:ext cx="383" cy="597"/>
              <a:chOff x="0" y="4239"/>
              <a:chExt cx="383" cy="597"/>
            </a:xfrm>
          </p:grpSpPr>
          <p:sp>
            <p:nvSpPr>
              <p:cNvPr id="19494" name="Rectangle 72"/>
              <p:cNvSpPr>
                <a:spLocks noChangeArrowheads="1"/>
              </p:cNvSpPr>
              <p:nvPr/>
            </p:nvSpPr>
            <p:spPr bwMode="auto">
              <a:xfrm>
                <a:off x="0" y="4433"/>
                <a:ext cx="383"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495" name="Rectangle 24"/>
              <p:cNvSpPr>
                <a:spLocks noChangeArrowheads="1"/>
              </p:cNvSpPr>
              <p:nvPr/>
            </p:nvSpPr>
            <p:spPr bwMode="auto">
              <a:xfrm>
                <a:off x="9" y="4239"/>
                <a:ext cx="327" cy="403"/>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III.11</a:t>
                </a:r>
              </a:p>
              <a:p>
                <a:pPr algn="ctr" eaLnBrk="0" hangingPunct="0"/>
                <a:endParaRPr lang="pt-BR" sz="1400" b="1">
                  <a:latin typeface="Arial" charset="0"/>
                  <a:cs typeface="Arial" charset="0"/>
                </a:endParaRPr>
              </a:p>
            </p:txBody>
          </p:sp>
        </p:grpSp>
        <p:grpSp>
          <p:nvGrpSpPr>
            <p:cNvPr id="26" name="Group 75"/>
            <p:cNvGrpSpPr>
              <a:grpSpLocks/>
            </p:cNvGrpSpPr>
            <p:nvPr/>
          </p:nvGrpSpPr>
          <p:grpSpPr bwMode="auto">
            <a:xfrm>
              <a:off x="383" y="4343"/>
              <a:ext cx="3559" cy="493"/>
              <a:chOff x="383" y="4343"/>
              <a:chExt cx="3559" cy="493"/>
            </a:xfrm>
          </p:grpSpPr>
          <p:sp>
            <p:nvSpPr>
              <p:cNvPr id="19492" name="Rectangle 74"/>
              <p:cNvSpPr>
                <a:spLocks noChangeArrowheads="1"/>
              </p:cNvSpPr>
              <p:nvPr/>
            </p:nvSpPr>
            <p:spPr bwMode="auto">
              <a:xfrm>
                <a:off x="383" y="4433"/>
                <a:ext cx="3559" cy="403"/>
              </a:xfrm>
              <a:prstGeom prst="rect">
                <a:avLst/>
              </a:prstGeom>
              <a:solidFill>
                <a:srgbClr val="99CC00"/>
              </a:solidFill>
              <a:ln w="9525">
                <a:noFill/>
                <a:miter lim="800000"/>
                <a:headEnd/>
                <a:tailEnd/>
              </a:ln>
            </p:spPr>
            <p:txBody>
              <a:bodyPr/>
              <a:lstStyle/>
              <a:p>
                <a:endParaRPr lang="pt-BR" sz="1400">
                  <a:latin typeface="Arial" charset="0"/>
                  <a:cs typeface="Arial" charset="0"/>
                </a:endParaRPr>
              </a:p>
            </p:txBody>
          </p:sp>
          <p:sp>
            <p:nvSpPr>
              <p:cNvPr id="19493" name="Rectangle 25"/>
              <p:cNvSpPr>
                <a:spLocks noChangeArrowheads="1"/>
              </p:cNvSpPr>
              <p:nvPr/>
            </p:nvSpPr>
            <p:spPr bwMode="auto">
              <a:xfrm>
                <a:off x="436" y="4343"/>
                <a:ext cx="3503" cy="248"/>
              </a:xfrm>
              <a:prstGeom prst="rect">
                <a:avLst/>
              </a:prstGeom>
              <a:solidFill>
                <a:srgbClr val="99CC00"/>
              </a:solidFill>
              <a:ln w="9525">
                <a:noFill/>
                <a:miter lim="800000"/>
                <a:headEnd/>
                <a:tailEnd/>
              </a:ln>
            </p:spPr>
            <p:txBody>
              <a:bodyPr anchor="b"/>
              <a:lstStyle/>
              <a:p>
                <a:pPr algn="ctr" eaLnBrk="0" hangingPunct="0"/>
                <a:r>
                  <a:rPr lang="pt-BR" sz="1400" b="1">
                    <a:latin typeface="Arial" charset="0"/>
                    <a:cs typeface="Arial" charset="0"/>
                  </a:rPr>
                  <a:t>Outros</a:t>
                </a:r>
              </a:p>
            </p:txBody>
          </p:sp>
        </p:grpSp>
        <p:grpSp>
          <p:nvGrpSpPr>
            <p:cNvPr id="27" name="Group 77"/>
            <p:cNvGrpSpPr>
              <a:grpSpLocks/>
            </p:cNvGrpSpPr>
            <p:nvPr/>
          </p:nvGrpSpPr>
          <p:grpSpPr bwMode="auto">
            <a:xfrm>
              <a:off x="0" y="4560"/>
              <a:ext cx="383" cy="679"/>
              <a:chOff x="0" y="4560"/>
              <a:chExt cx="383" cy="679"/>
            </a:xfrm>
          </p:grpSpPr>
          <p:sp>
            <p:nvSpPr>
              <p:cNvPr id="19490" name="Rectangle 76"/>
              <p:cNvSpPr>
                <a:spLocks noChangeArrowheads="1"/>
              </p:cNvSpPr>
              <p:nvPr/>
            </p:nvSpPr>
            <p:spPr bwMode="auto">
              <a:xfrm>
                <a:off x="0" y="4836"/>
                <a:ext cx="383" cy="403"/>
              </a:xfrm>
              <a:prstGeom prst="rect">
                <a:avLst/>
              </a:prstGeom>
              <a:solidFill>
                <a:srgbClr val="000000"/>
              </a:solidFill>
              <a:ln w="9525">
                <a:noFill/>
                <a:miter lim="800000"/>
                <a:headEnd/>
                <a:tailEnd/>
              </a:ln>
            </p:spPr>
            <p:txBody>
              <a:bodyPr/>
              <a:lstStyle/>
              <a:p>
                <a:endParaRPr lang="pt-BR" sz="1400">
                  <a:latin typeface="Arial" charset="0"/>
                  <a:cs typeface="Arial" charset="0"/>
                </a:endParaRPr>
              </a:p>
            </p:txBody>
          </p:sp>
          <p:sp>
            <p:nvSpPr>
              <p:cNvPr id="19491" name="Rectangle 26"/>
              <p:cNvSpPr>
                <a:spLocks noChangeArrowheads="1"/>
              </p:cNvSpPr>
              <p:nvPr/>
            </p:nvSpPr>
            <p:spPr bwMode="auto">
              <a:xfrm>
                <a:off x="45" y="4560"/>
                <a:ext cx="327" cy="403"/>
              </a:xfrm>
              <a:prstGeom prst="rect">
                <a:avLst/>
              </a:prstGeom>
              <a:solidFill>
                <a:srgbClr val="000000"/>
              </a:solidFill>
              <a:ln w="9525">
                <a:noFill/>
                <a:miter lim="800000"/>
                <a:headEnd/>
                <a:tailEnd/>
              </a:ln>
            </p:spPr>
            <p:txBody>
              <a:bodyPr anchor="b"/>
              <a:lstStyle/>
              <a:p>
                <a:pPr algn="ctr" eaLnBrk="0" hangingPunct="0"/>
                <a:r>
                  <a:rPr lang="pt-BR" sz="1400" b="1">
                    <a:solidFill>
                      <a:srgbClr val="FFFFFF"/>
                    </a:solidFill>
                    <a:latin typeface="Arial" charset="0"/>
                    <a:cs typeface="Arial" charset="0"/>
                  </a:rPr>
                  <a:t>Total</a:t>
                </a:r>
                <a:endParaRPr lang="pt-BR" sz="1400" b="1">
                  <a:latin typeface="Arial" charset="0"/>
                  <a:cs typeface="Arial" charset="0"/>
                </a:endParaRPr>
              </a:p>
              <a:p>
                <a:pPr algn="ctr" eaLnBrk="0" hangingPunct="0"/>
                <a:endParaRPr lang="pt-BR" sz="1400" b="1">
                  <a:latin typeface="Arial" charset="0"/>
                  <a:cs typeface="Arial" charset="0"/>
                </a:endParaRPr>
              </a:p>
            </p:txBody>
          </p:sp>
        </p:grpSp>
        <p:grpSp>
          <p:nvGrpSpPr>
            <p:cNvPr id="28" name="Group 79"/>
            <p:cNvGrpSpPr>
              <a:grpSpLocks/>
            </p:cNvGrpSpPr>
            <p:nvPr/>
          </p:nvGrpSpPr>
          <p:grpSpPr bwMode="auto">
            <a:xfrm>
              <a:off x="383" y="4560"/>
              <a:ext cx="3559" cy="679"/>
              <a:chOff x="383" y="4560"/>
              <a:chExt cx="3559" cy="679"/>
            </a:xfrm>
          </p:grpSpPr>
          <p:sp>
            <p:nvSpPr>
              <p:cNvPr id="19488" name="Rectangle 78"/>
              <p:cNvSpPr>
                <a:spLocks noChangeArrowheads="1"/>
              </p:cNvSpPr>
              <p:nvPr/>
            </p:nvSpPr>
            <p:spPr bwMode="auto">
              <a:xfrm>
                <a:off x="383" y="4836"/>
                <a:ext cx="3559" cy="403"/>
              </a:xfrm>
              <a:prstGeom prst="rect">
                <a:avLst/>
              </a:prstGeom>
              <a:solidFill>
                <a:srgbClr val="000000"/>
              </a:solidFill>
              <a:ln w="9525">
                <a:noFill/>
                <a:miter lim="800000"/>
                <a:headEnd/>
                <a:tailEnd/>
              </a:ln>
            </p:spPr>
            <p:txBody>
              <a:bodyPr/>
              <a:lstStyle/>
              <a:p>
                <a:endParaRPr lang="pt-BR" sz="1400">
                  <a:latin typeface="Arial" charset="0"/>
                  <a:cs typeface="Arial" charset="0"/>
                </a:endParaRPr>
              </a:p>
            </p:txBody>
          </p:sp>
          <p:sp>
            <p:nvSpPr>
              <p:cNvPr id="19489" name="Rectangle 27"/>
              <p:cNvSpPr>
                <a:spLocks noChangeArrowheads="1"/>
              </p:cNvSpPr>
              <p:nvPr/>
            </p:nvSpPr>
            <p:spPr bwMode="auto">
              <a:xfrm>
                <a:off x="400" y="4560"/>
                <a:ext cx="3503" cy="403"/>
              </a:xfrm>
              <a:prstGeom prst="rect">
                <a:avLst/>
              </a:prstGeom>
              <a:solidFill>
                <a:srgbClr val="000000"/>
              </a:solidFill>
              <a:ln w="9525">
                <a:noFill/>
                <a:miter lim="800000"/>
                <a:headEnd/>
                <a:tailEnd/>
              </a:ln>
            </p:spPr>
            <p:txBody>
              <a:bodyPr anchor="b"/>
              <a:lstStyle/>
              <a:p>
                <a:pPr algn="ctr" eaLnBrk="0" hangingPunct="0"/>
                <a:r>
                  <a:rPr lang="en-US" sz="1400">
                    <a:solidFill>
                      <a:srgbClr val="FFFFFF"/>
                    </a:solidFill>
                    <a:latin typeface="Arial" charset="0"/>
                    <a:cs typeface="Arial" charset="0"/>
                  </a:rPr>
                  <a:t>I + II + III </a:t>
                </a:r>
                <a:endParaRPr lang="pt-BR" sz="1400">
                  <a:latin typeface="Arial" charset="0"/>
                  <a:cs typeface="Arial" charset="0"/>
                </a:endParaRPr>
              </a:p>
              <a:p>
                <a:pPr algn="ctr" eaLnBrk="0" hangingPunct="0"/>
                <a:endParaRPr lang="pt-BR" sz="1400">
                  <a:latin typeface="Arial" charset="0"/>
                  <a:cs typeface="Arial" charset="0"/>
                </a:endParaRPr>
              </a:p>
            </p:txBody>
          </p:sp>
        </p:grpSp>
      </p:grpSp>
      <p:grpSp>
        <p:nvGrpSpPr>
          <p:cNvPr id="29" name="Grupo 80"/>
          <p:cNvGrpSpPr>
            <a:grpSpLocks/>
          </p:cNvGrpSpPr>
          <p:nvPr/>
        </p:nvGrpSpPr>
        <p:grpSpPr bwMode="auto">
          <a:xfrm>
            <a:off x="0" y="0"/>
            <a:ext cx="9144000" cy="260350"/>
            <a:chOff x="0" y="0"/>
            <a:chExt cx="9144000" cy="260648"/>
          </a:xfrm>
        </p:grpSpPr>
        <p:sp>
          <p:nvSpPr>
            <p:cNvPr id="19460"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19461" name="Text Box 2"/>
            <p:cNvSpPr txBox="1">
              <a:spLocks noChangeArrowheads="1"/>
            </p:cNvSpPr>
            <p:nvPr/>
          </p:nvSpPr>
          <p:spPr bwMode="auto">
            <a:xfrm>
              <a:off x="323528" y="0"/>
              <a:ext cx="8534400" cy="240066"/>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1143000" y="463550"/>
            <a:ext cx="7143750" cy="492125"/>
          </a:xfrm>
          <a:prstGeom prst="rect">
            <a:avLst/>
          </a:prstGeom>
          <a:noFill/>
          <a:ln w="9525">
            <a:noFill/>
            <a:miter lim="800000"/>
            <a:headEnd/>
            <a:tailEnd/>
          </a:ln>
        </p:spPr>
        <p:txBody>
          <a:bodyPr anchor="ctr">
            <a:spAutoFit/>
          </a:bodyPr>
          <a:lstStyle/>
          <a:p>
            <a:pPr algn="just" eaLnBrk="0" hangingPunct="0"/>
            <a:r>
              <a:rPr lang="pt-BR" sz="1400" b="1" u="sng">
                <a:latin typeface="Arial" charset="0"/>
                <a:ea typeface="Times New Roman" pitchFamily="18" charset="0"/>
                <a:cs typeface="Arial" charset="0"/>
              </a:rPr>
              <a:t>TABELA 6: Projeção do PIB do Esporte (2006 – 2010), IBCI</a:t>
            </a:r>
          </a:p>
          <a:p>
            <a:pPr algn="r" eaLnBrk="0" hangingPunct="0"/>
            <a:r>
              <a:rPr lang="pt-BR" sz="1200" b="1">
                <a:latin typeface="Arial" charset="0"/>
                <a:ea typeface="Times New Roman" pitchFamily="18" charset="0"/>
                <a:cs typeface="Arial" charset="0"/>
              </a:rPr>
              <a:t>Freire, Diego R., 2007</a:t>
            </a:r>
            <a:endParaRPr lang="pt-BR" sz="1200">
              <a:latin typeface="Arial" charset="0"/>
              <a:ea typeface="Times New Roman" pitchFamily="18" charset="0"/>
              <a:cs typeface="Arial" charset="0"/>
            </a:endParaRPr>
          </a:p>
        </p:txBody>
      </p:sp>
      <p:graphicFrame>
        <p:nvGraphicFramePr>
          <p:cNvPr id="3" name="Tabela 2"/>
          <p:cNvGraphicFramePr>
            <a:graphicFrameLocks noGrp="1"/>
          </p:cNvGraphicFramePr>
          <p:nvPr/>
        </p:nvGraphicFramePr>
        <p:xfrm>
          <a:off x="357188" y="1214438"/>
          <a:ext cx="8358244" cy="4833230"/>
        </p:xfrm>
        <a:graphic>
          <a:graphicData uri="http://schemas.openxmlformats.org/drawingml/2006/table">
            <a:tbl>
              <a:tblPr/>
              <a:tblGrid>
                <a:gridCol w="921213"/>
                <a:gridCol w="3911176"/>
                <a:gridCol w="705171"/>
                <a:gridCol w="705171"/>
                <a:gridCol w="705171"/>
                <a:gridCol w="705171"/>
                <a:gridCol w="705171"/>
              </a:tblGrid>
              <a:tr h="633201">
                <a:tc>
                  <a:txBody>
                    <a:bodyPr/>
                    <a:lstStyle/>
                    <a:p>
                      <a:pPr algn="ctr">
                        <a:lnSpc>
                          <a:spcPct val="150000"/>
                        </a:lnSpc>
                        <a:spcAft>
                          <a:spcPts val="0"/>
                        </a:spcAft>
                      </a:pPr>
                      <a:endParaRPr lang="pt-BR" sz="1200" dirty="0">
                        <a:latin typeface="Arial"/>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200">
                          <a:solidFill>
                            <a:srgbClr val="FFFFFF"/>
                          </a:solidFill>
                          <a:latin typeface="Arial"/>
                          <a:ea typeface="Times New Roman"/>
                        </a:rPr>
                        <a:t>Geração e formação do produto</a:t>
                      </a:r>
                      <a:endParaRPr lang="pt-BR"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33"/>
                    </a:solidFill>
                  </a:tcPr>
                </a:tc>
                <a:tc>
                  <a:txBody>
                    <a:bodyPr/>
                    <a:lstStyle/>
                    <a:p>
                      <a:pPr algn="r">
                        <a:lnSpc>
                          <a:spcPct val="150000"/>
                        </a:lnSpc>
                        <a:spcAft>
                          <a:spcPts val="0"/>
                        </a:spcAft>
                      </a:pPr>
                      <a:r>
                        <a:rPr lang="pt-BR" sz="1200">
                          <a:solidFill>
                            <a:srgbClr val="FFFFFF"/>
                          </a:solidFill>
                          <a:latin typeface="Arial"/>
                          <a:ea typeface="Times New Roman"/>
                        </a:rPr>
                        <a:t>2006</a:t>
                      </a:r>
                      <a:endParaRPr lang="pt-BR"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33"/>
                    </a:solidFill>
                  </a:tcPr>
                </a:tc>
                <a:tc>
                  <a:txBody>
                    <a:bodyPr/>
                    <a:lstStyle/>
                    <a:p>
                      <a:pPr algn="r">
                        <a:lnSpc>
                          <a:spcPct val="150000"/>
                        </a:lnSpc>
                        <a:spcAft>
                          <a:spcPts val="0"/>
                        </a:spcAft>
                      </a:pPr>
                      <a:r>
                        <a:rPr lang="pt-BR" sz="1200">
                          <a:solidFill>
                            <a:srgbClr val="FFFFFF"/>
                          </a:solidFill>
                          <a:latin typeface="Arial"/>
                          <a:ea typeface="Times New Roman"/>
                        </a:rPr>
                        <a:t>2007</a:t>
                      </a:r>
                      <a:endParaRPr lang="pt-BR"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33"/>
                    </a:solidFill>
                  </a:tcPr>
                </a:tc>
                <a:tc>
                  <a:txBody>
                    <a:bodyPr/>
                    <a:lstStyle/>
                    <a:p>
                      <a:pPr algn="r">
                        <a:lnSpc>
                          <a:spcPct val="150000"/>
                        </a:lnSpc>
                        <a:spcAft>
                          <a:spcPts val="0"/>
                        </a:spcAft>
                      </a:pPr>
                      <a:r>
                        <a:rPr lang="pt-BR" sz="1200">
                          <a:solidFill>
                            <a:srgbClr val="FFFFFF"/>
                          </a:solidFill>
                          <a:latin typeface="Arial"/>
                          <a:ea typeface="Times New Roman"/>
                        </a:rPr>
                        <a:t>2008</a:t>
                      </a:r>
                      <a:endParaRPr lang="pt-BR"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33"/>
                    </a:solidFill>
                  </a:tcPr>
                </a:tc>
                <a:tc>
                  <a:txBody>
                    <a:bodyPr/>
                    <a:lstStyle/>
                    <a:p>
                      <a:pPr algn="r">
                        <a:lnSpc>
                          <a:spcPct val="150000"/>
                        </a:lnSpc>
                        <a:spcAft>
                          <a:spcPts val="0"/>
                        </a:spcAft>
                      </a:pPr>
                      <a:r>
                        <a:rPr lang="pt-BR" sz="1200">
                          <a:solidFill>
                            <a:srgbClr val="FFFFFF"/>
                          </a:solidFill>
                          <a:latin typeface="Arial"/>
                          <a:ea typeface="Times New Roman"/>
                        </a:rPr>
                        <a:t>2009</a:t>
                      </a:r>
                      <a:endParaRPr lang="pt-BR"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33"/>
                    </a:solidFill>
                  </a:tcPr>
                </a:tc>
                <a:tc>
                  <a:txBody>
                    <a:bodyPr/>
                    <a:lstStyle/>
                    <a:p>
                      <a:pPr algn="r">
                        <a:lnSpc>
                          <a:spcPct val="150000"/>
                        </a:lnSpc>
                        <a:spcAft>
                          <a:spcPts val="0"/>
                        </a:spcAft>
                      </a:pPr>
                      <a:r>
                        <a:rPr lang="pt-BR" sz="1200">
                          <a:solidFill>
                            <a:srgbClr val="FFFFFF"/>
                          </a:solidFill>
                          <a:latin typeface="Arial"/>
                          <a:ea typeface="Times New Roman"/>
                        </a:rPr>
                        <a:t>2010</a:t>
                      </a:r>
                      <a:endParaRPr lang="pt-BR"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33"/>
                    </a:solidFill>
                  </a:tcPr>
                </a:tc>
              </a:tr>
              <a:tr h="633201">
                <a:tc>
                  <a:txBody>
                    <a:bodyPr/>
                    <a:lstStyle/>
                    <a:p>
                      <a:pPr algn="ctr">
                        <a:lnSpc>
                          <a:spcPct val="150000"/>
                        </a:lnSpc>
                        <a:spcAft>
                          <a:spcPts val="0"/>
                        </a:spcAft>
                      </a:pPr>
                      <a:r>
                        <a:rPr lang="pt-BR" sz="1200" dirty="0">
                          <a:latin typeface="Arial"/>
                          <a:ea typeface="Times New Roman"/>
                        </a:rPr>
                        <a:t>I</a:t>
                      </a:r>
                      <a:endParaRPr lang="pt-BR"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800" dirty="0">
                          <a:latin typeface="Arial"/>
                          <a:ea typeface="Times New Roman"/>
                        </a:rPr>
                        <a:t>Produto da indústria de artigos esportivos</a:t>
                      </a:r>
                      <a:endParaRPr lang="pt-BR"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pt-BR" sz="1800" dirty="0" smtClean="0">
                          <a:latin typeface="Arial"/>
                          <a:ea typeface="Times New Roman"/>
                        </a:rPr>
                        <a:t>27,73</a:t>
                      </a:r>
                      <a:endParaRPr lang="pt-BR"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pt-BR" sz="1800" dirty="0">
                          <a:latin typeface="Arial"/>
                          <a:ea typeface="Times New Roman"/>
                        </a:rPr>
                        <a:t>31,77</a:t>
                      </a:r>
                      <a:endParaRPr lang="pt-BR"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pt-BR" sz="1800">
                          <a:latin typeface="Arial"/>
                          <a:ea typeface="Times New Roman"/>
                        </a:rPr>
                        <a:t>35,22</a:t>
                      </a:r>
                      <a:endParaRPr lang="pt-BR"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pt-BR" sz="1800">
                          <a:latin typeface="Arial"/>
                          <a:ea typeface="Times New Roman"/>
                        </a:rPr>
                        <a:t>37,77</a:t>
                      </a:r>
                      <a:endParaRPr lang="pt-BR"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pt-BR" sz="1800">
                          <a:latin typeface="Arial"/>
                          <a:ea typeface="Times New Roman"/>
                        </a:rPr>
                        <a:t>39,20</a:t>
                      </a:r>
                      <a:endParaRPr lang="pt-BR"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5334">
                <a:tc>
                  <a:txBody>
                    <a:bodyPr/>
                    <a:lstStyle/>
                    <a:p>
                      <a:pPr algn="ctr">
                        <a:lnSpc>
                          <a:spcPct val="150000"/>
                        </a:lnSpc>
                        <a:spcAft>
                          <a:spcPts val="0"/>
                        </a:spcAft>
                      </a:pPr>
                      <a:r>
                        <a:rPr lang="pt-BR" sz="1200" dirty="0">
                          <a:latin typeface="Arial"/>
                          <a:ea typeface="Times New Roman"/>
                        </a:rPr>
                        <a:t>II</a:t>
                      </a:r>
                      <a:endParaRPr lang="pt-BR" sz="12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800" dirty="0">
                          <a:latin typeface="Arial"/>
                          <a:ea typeface="Times New Roman"/>
                        </a:rPr>
                        <a:t>Serviços gerados por firmas especializadas em esportes e afins</a:t>
                      </a:r>
                      <a:endParaRPr lang="pt-BR"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pt-BR" sz="1800">
                          <a:latin typeface="Arial"/>
                          <a:ea typeface="Times New Roman"/>
                        </a:rPr>
                        <a:t>11,49</a:t>
                      </a:r>
                      <a:endParaRPr lang="pt-BR"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pt-BR" sz="1800" dirty="0">
                          <a:latin typeface="Arial"/>
                          <a:ea typeface="Times New Roman"/>
                        </a:rPr>
                        <a:t>12,53</a:t>
                      </a:r>
                      <a:endParaRPr lang="pt-BR"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pt-BR" sz="1800" dirty="0" smtClean="0">
                          <a:latin typeface="Arial"/>
                          <a:ea typeface="Times New Roman"/>
                        </a:rPr>
                        <a:t>13,22</a:t>
                      </a:r>
                      <a:endParaRPr lang="pt-BR"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pt-BR" sz="1800" dirty="0">
                          <a:latin typeface="Arial"/>
                          <a:ea typeface="Times New Roman"/>
                        </a:rPr>
                        <a:t>13,50</a:t>
                      </a:r>
                      <a:endParaRPr lang="pt-BR"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pt-BR" sz="1800">
                          <a:latin typeface="Arial"/>
                          <a:ea typeface="Times New Roman"/>
                        </a:rPr>
                        <a:t>13,34</a:t>
                      </a:r>
                      <a:endParaRPr lang="pt-BR" sz="18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5334">
                <a:tc>
                  <a:txBody>
                    <a:bodyPr/>
                    <a:lstStyle/>
                    <a:p>
                      <a:pPr algn="ctr">
                        <a:lnSpc>
                          <a:spcPct val="150000"/>
                        </a:lnSpc>
                        <a:spcAft>
                          <a:spcPts val="0"/>
                        </a:spcAft>
                      </a:pPr>
                      <a:r>
                        <a:rPr lang="pt-BR" sz="1200">
                          <a:latin typeface="Arial"/>
                          <a:ea typeface="Times New Roman"/>
                        </a:rPr>
                        <a:t>III</a:t>
                      </a:r>
                      <a:endParaRPr lang="pt-BR"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pt-BR" sz="1800" dirty="0">
                          <a:latin typeface="Arial"/>
                          <a:ea typeface="Times New Roman"/>
                        </a:rPr>
                        <a:t>Valor indireto dos serviços gerados pelo esporte </a:t>
                      </a:r>
                      <a:endParaRPr lang="pt-BR"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pt-BR" sz="1800" dirty="0">
                          <a:latin typeface="Arial"/>
                          <a:ea typeface="Times New Roman"/>
                        </a:rPr>
                        <a:t>2,10</a:t>
                      </a:r>
                      <a:endParaRPr lang="pt-BR"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pt-BR" sz="1800" dirty="0">
                          <a:latin typeface="Arial"/>
                          <a:ea typeface="Times New Roman"/>
                        </a:rPr>
                        <a:t>2,49</a:t>
                      </a:r>
                      <a:endParaRPr lang="pt-BR"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pt-BR" sz="1800" dirty="0">
                          <a:latin typeface="Arial"/>
                          <a:ea typeface="Times New Roman"/>
                        </a:rPr>
                        <a:t>2,85</a:t>
                      </a:r>
                      <a:endParaRPr lang="pt-BR"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pt-BR" sz="1800" dirty="0">
                          <a:latin typeface="Arial"/>
                          <a:ea typeface="Times New Roman"/>
                        </a:rPr>
                        <a:t>3,16</a:t>
                      </a:r>
                      <a:endParaRPr lang="pt-BR"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50000"/>
                        </a:lnSpc>
                        <a:spcAft>
                          <a:spcPts val="0"/>
                        </a:spcAft>
                      </a:pPr>
                      <a:r>
                        <a:rPr lang="pt-BR" sz="1800" dirty="0">
                          <a:latin typeface="Arial"/>
                          <a:ea typeface="Times New Roman"/>
                        </a:rPr>
                        <a:t>3,39</a:t>
                      </a:r>
                      <a:endParaRPr lang="pt-BR"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6401">
                <a:tc>
                  <a:txBody>
                    <a:bodyPr/>
                    <a:lstStyle/>
                    <a:p>
                      <a:pPr algn="ctr">
                        <a:lnSpc>
                          <a:spcPct val="150000"/>
                        </a:lnSpc>
                        <a:spcAft>
                          <a:spcPts val="0"/>
                        </a:spcAft>
                      </a:pPr>
                      <a:r>
                        <a:rPr lang="pt-BR" sz="1200">
                          <a:latin typeface="Arial"/>
                          <a:ea typeface="Times New Roman"/>
                        </a:rPr>
                        <a:t>PIB Esporte</a:t>
                      </a:r>
                      <a:endParaRPr lang="pt-BR" sz="120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l">
                        <a:lnSpc>
                          <a:spcPct val="150000"/>
                        </a:lnSpc>
                        <a:spcAft>
                          <a:spcPts val="0"/>
                        </a:spcAft>
                      </a:pPr>
                      <a:r>
                        <a:rPr lang="pt-BR" sz="1800" dirty="0">
                          <a:latin typeface="Arial"/>
                          <a:ea typeface="Times New Roman"/>
                        </a:rPr>
                        <a:t>TOTAL</a:t>
                      </a:r>
                      <a:endParaRPr lang="pt-BR"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r">
                        <a:lnSpc>
                          <a:spcPct val="150000"/>
                        </a:lnSpc>
                        <a:spcAft>
                          <a:spcPts val="0"/>
                        </a:spcAft>
                      </a:pPr>
                      <a:r>
                        <a:rPr lang="pt-BR" sz="1800" dirty="0">
                          <a:latin typeface="Arial"/>
                          <a:ea typeface="Times New Roman"/>
                        </a:rPr>
                        <a:t>41,3</a:t>
                      </a:r>
                      <a:endParaRPr lang="pt-BR"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r">
                        <a:lnSpc>
                          <a:spcPct val="150000"/>
                        </a:lnSpc>
                        <a:spcAft>
                          <a:spcPts val="0"/>
                        </a:spcAft>
                      </a:pPr>
                      <a:r>
                        <a:rPr lang="pt-BR" sz="1800" dirty="0">
                          <a:latin typeface="Arial"/>
                          <a:ea typeface="Times New Roman"/>
                        </a:rPr>
                        <a:t>46,8</a:t>
                      </a:r>
                      <a:endParaRPr lang="pt-BR"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r">
                        <a:lnSpc>
                          <a:spcPct val="150000"/>
                        </a:lnSpc>
                        <a:spcAft>
                          <a:spcPts val="0"/>
                        </a:spcAft>
                      </a:pPr>
                      <a:r>
                        <a:rPr lang="pt-BR" sz="1800" dirty="0">
                          <a:latin typeface="Arial"/>
                          <a:ea typeface="Times New Roman"/>
                        </a:rPr>
                        <a:t>51,3</a:t>
                      </a:r>
                      <a:endParaRPr lang="pt-BR"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r">
                        <a:lnSpc>
                          <a:spcPct val="150000"/>
                        </a:lnSpc>
                        <a:spcAft>
                          <a:spcPts val="0"/>
                        </a:spcAft>
                      </a:pPr>
                      <a:r>
                        <a:rPr lang="pt-BR" sz="1800" dirty="0">
                          <a:latin typeface="Arial"/>
                          <a:ea typeface="Times New Roman"/>
                        </a:rPr>
                        <a:t>54,45</a:t>
                      </a:r>
                      <a:endParaRPr lang="pt-BR"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a:txBody>
                    <a:bodyPr/>
                    <a:lstStyle/>
                    <a:p>
                      <a:pPr algn="r">
                        <a:lnSpc>
                          <a:spcPct val="150000"/>
                        </a:lnSpc>
                        <a:spcAft>
                          <a:spcPts val="0"/>
                        </a:spcAft>
                      </a:pPr>
                      <a:r>
                        <a:rPr lang="pt-BR" sz="1800" dirty="0">
                          <a:latin typeface="Arial"/>
                          <a:ea typeface="Times New Roman"/>
                        </a:rPr>
                        <a:t>55,94</a:t>
                      </a:r>
                      <a:endParaRPr lang="pt-BR" sz="1800" dirty="0">
                        <a:latin typeface="Times New Roman"/>
                        <a:ea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r>
            </a:tbl>
          </a:graphicData>
        </a:graphic>
      </p:graphicFrame>
      <p:grpSp>
        <p:nvGrpSpPr>
          <p:cNvPr id="2" name="Grupo 3"/>
          <p:cNvGrpSpPr>
            <a:grpSpLocks/>
          </p:cNvGrpSpPr>
          <p:nvPr/>
        </p:nvGrpSpPr>
        <p:grpSpPr bwMode="auto">
          <a:xfrm>
            <a:off x="0" y="0"/>
            <a:ext cx="9144000" cy="260350"/>
            <a:chOff x="0" y="0"/>
            <a:chExt cx="9144000" cy="260648"/>
          </a:xfrm>
        </p:grpSpPr>
        <p:sp>
          <p:nvSpPr>
            <p:cNvPr id="20534"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20535"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G:\GRUPO DE ESTUDOS\FITNESS\biliografia fitness\ihrsa 2009 numero clubes americas.bmp"/>
          <p:cNvPicPr>
            <a:picLocks noChangeAspect="1" noChangeArrowheads="1"/>
          </p:cNvPicPr>
          <p:nvPr/>
        </p:nvPicPr>
        <p:blipFill>
          <a:blip r:embed="rId2" cstate="print"/>
          <a:srcRect/>
          <a:stretch>
            <a:fillRect/>
          </a:stretch>
        </p:blipFill>
        <p:spPr bwMode="auto">
          <a:xfrm>
            <a:off x="539750" y="836613"/>
            <a:ext cx="8248650" cy="5502275"/>
          </a:xfrm>
          <a:prstGeom prst="rect">
            <a:avLst/>
          </a:prstGeom>
          <a:noFill/>
          <a:ln w="9525">
            <a:noFill/>
            <a:miter lim="800000"/>
            <a:headEnd/>
            <a:tailEnd/>
          </a:ln>
        </p:spPr>
      </p:pic>
      <p:grpSp>
        <p:nvGrpSpPr>
          <p:cNvPr id="28675" name="Grupo 2"/>
          <p:cNvGrpSpPr>
            <a:grpSpLocks/>
          </p:cNvGrpSpPr>
          <p:nvPr/>
        </p:nvGrpSpPr>
        <p:grpSpPr bwMode="auto">
          <a:xfrm>
            <a:off x="0" y="0"/>
            <a:ext cx="9144000" cy="260350"/>
            <a:chOff x="0" y="0"/>
            <a:chExt cx="9144000" cy="260648"/>
          </a:xfrm>
        </p:grpSpPr>
        <p:sp>
          <p:nvSpPr>
            <p:cNvPr id="28676"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28677"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176213"/>
            <a:ext cx="9144000" cy="6348412"/>
          </a:xfrm>
          <a:prstGeom prst="rect">
            <a:avLst/>
          </a:prstGeom>
          <a:noFill/>
          <a:ln w="9525">
            <a:noFill/>
            <a:miter lim="800000"/>
            <a:headEnd/>
            <a:tailEnd/>
          </a:ln>
        </p:spPr>
      </p:pic>
      <p:sp>
        <p:nvSpPr>
          <p:cNvPr id="22531" name="CaixaDeTexto 2"/>
          <p:cNvSpPr txBox="1">
            <a:spLocks noChangeArrowheads="1"/>
          </p:cNvSpPr>
          <p:nvPr/>
        </p:nvSpPr>
        <p:spPr bwMode="auto">
          <a:xfrm>
            <a:off x="6407150" y="6597650"/>
            <a:ext cx="2736850" cy="276225"/>
          </a:xfrm>
          <a:prstGeom prst="rect">
            <a:avLst/>
          </a:prstGeom>
          <a:noFill/>
          <a:ln w="9525">
            <a:noFill/>
            <a:miter lim="800000"/>
            <a:headEnd/>
            <a:tailEnd/>
          </a:ln>
        </p:spPr>
        <p:txBody>
          <a:bodyPr>
            <a:spAutoFit/>
          </a:bodyPr>
          <a:lstStyle/>
          <a:p>
            <a:r>
              <a:rPr lang="pt-BR" sz="1200" b="1"/>
              <a:t>KASZNAR; GRAÇA Fº, 2012</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27088" y="476250"/>
            <a:ext cx="8316912" cy="762000"/>
          </a:xfrm>
        </p:spPr>
        <p:txBody>
          <a:bodyPr/>
          <a:lstStyle/>
          <a:p>
            <a:pPr eaLnBrk="1" fontAlgn="auto" hangingPunct="1">
              <a:lnSpc>
                <a:spcPct val="80000"/>
              </a:lnSpc>
              <a:spcAft>
                <a:spcPts val="0"/>
              </a:spcAft>
              <a:defRPr/>
            </a:pPr>
            <a:r>
              <a:rPr lang="es-ES_tradnl" sz="2000" spc="0" dirty="0" smtClean="0">
                <a:solidFill>
                  <a:schemeClr val="accent1">
                    <a:lumMod val="60000"/>
                    <a:lumOff val="40000"/>
                  </a:schemeClr>
                </a:solidFill>
                <a:latin typeface="tahoma" pitchFamily="34" charset="0"/>
                <a:ea typeface="tahoma" pitchFamily="34" charset="0"/>
                <a:cs typeface="tahoma" pitchFamily="34" charset="0"/>
              </a:rPr>
              <a:t>Efectos del deportes sobre la economía </a:t>
            </a:r>
            <a:br>
              <a:rPr lang="es-ES_tradnl" sz="2000" spc="0" dirty="0" smtClean="0">
                <a:solidFill>
                  <a:schemeClr val="accent1">
                    <a:lumMod val="60000"/>
                    <a:lumOff val="40000"/>
                  </a:schemeClr>
                </a:solidFill>
                <a:latin typeface="tahoma" pitchFamily="34" charset="0"/>
                <a:ea typeface="tahoma" pitchFamily="34" charset="0"/>
                <a:cs typeface="tahoma" pitchFamily="34" charset="0"/>
              </a:rPr>
            </a:br>
            <a:r>
              <a:rPr lang="es-ES_tradnl" sz="2000" spc="0" dirty="0" smtClean="0">
                <a:solidFill>
                  <a:schemeClr val="accent1">
                    <a:lumMod val="60000"/>
                    <a:lumOff val="40000"/>
                  </a:schemeClr>
                </a:solidFill>
                <a:latin typeface="tahoma" pitchFamily="34" charset="0"/>
                <a:ea typeface="tahoma" pitchFamily="34" charset="0"/>
                <a:cs typeface="tahoma" pitchFamily="34" charset="0"/>
              </a:rPr>
              <a:t>El ejemplo de los Juegos </a:t>
            </a:r>
            <a:r>
              <a:rPr lang="es-ES_tradnl" sz="2000" spc="0" dirty="0" err="1" smtClean="0">
                <a:solidFill>
                  <a:schemeClr val="accent1">
                    <a:lumMod val="60000"/>
                    <a:lumOff val="40000"/>
                  </a:schemeClr>
                </a:solidFill>
                <a:latin typeface="tahoma" pitchFamily="34" charset="0"/>
                <a:ea typeface="tahoma" pitchFamily="34" charset="0"/>
                <a:cs typeface="tahoma" pitchFamily="34" charset="0"/>
              </a:rPr>
              <a:t>Olimpicos</a:t>
            </a:r>
            <a:r>
              <a:rPr lang="es-ES_tradnl" sz="2000" spc="0" dirty="0" smtClean="0">
                <a:solidFill>
                  <a:schemeClr val="accent1">
                    <a:lumMod val="60000"/>
                    <a:lumOff val="40000"/>
                  </a:schemeClr>
                </a:solidFill>
                <a:latin typeface="tahoma" pitchFamily="34" charset="0"/>
                <a:ea typeface="tahoma" pitchFamily="34" charset="0"/>
                <a:cs typeface="tahoma" pitchFamily="34" charset="0"/>
              </a:rPr>
              <a:t>     </a:t>
            </a:r>
            <a:r>
              <a:rPr lang="es-ES_tradnl" sz="1600" spc="0" dirty="0" err="1" smtClean="0">
                <a:solidFill>
                  <a:schemeClr val="accent1">
                    <a:lumMod val="60000"/>
                    <a:lumOff val="40000"/>
                  </a:schemeClr>
                </a:solidFill>
                <a:latin typeface="tahoma" pitchFamily="34" charset="0"/>
                <a:ea typeface="tahoma" pitchFamily="34" charset="0"/>
                <a:cs typeface="tahoma" pitchFamily="34" charset="0"/>
              </a:rPr>
              <a:t>H</a:t>
            </a:r>
            <a:r>
              <a:rPr lang="es-ES_tradnl" sz="1600" spc="0" dirty="0" err="1" smtClean="0">
                <a:solidFill>
                  <a:schemeClr val="accent1">
                    <a:lumMod val="60000"/>
                    <a:lumOff val="40000"/>
                  </a:schemeClr>
                </a:solidFill>
                <a:latin typeface="tahoma" pitchFamily="34" charset="0"/>
                <a:cs typeface="Times New Roman" pitchFamily="18" charset="0"/>
              </a:rPr>
              <a:t>einemann</a:t>
            </a:r>
            <a:r>
              <a:rPr lang="es-ES_tradnl" sz="1600" spc="0" dirty="0" smtClean="0">
                <a:solidFill>
                  <a:schemeClr val="accent1">
                    <a:lumMod val="60000"/>
                    <a:lumOff val="40000"/>
                  </a:schemeClr>
                </a:solidFill>
                <a:latin typeface="tahoma" pitchFamily="34" charset="0"/>
                <a:cs typeface="Times New Roman" pitchFamily="18" charset="0"/>
              </a:rPr>
              <a:t> </a:t>
            </a:r>
            <a:r>
              <a:rPr lang="es-ES_tradnl" sz="1600" spc="0" dirty="0" smtClean="0">
                <a:solidFill>
                  <a:schemeClr val="accent1">
                    <a:lumMod val="60000"/>
                    <a:lumOff val="40000"/>
                  </a:schemeClr>
                </a:solidFill>
                <a:latin typeface="Arial" charset="0"/>
                <a:cs typeface="Arial" charset="0"/>
              </a:rPr>
              <a:t>- Diciembre de 2001</a:t>
            </a:r>
            <a:r>
              <a:rPr lang="es-ES_tradnl" sz="1800" spc="0" dirty="0" smtClean="0">
                <a:solidFill>
                  <a:schemeClr val="accent1">
                    <a:lumMod val="60000"/>
                    <a:lumOff val="40000"/>
                  </a:schemeClr>
                </a:solidFill>
                <a:latin typeface="tahoma" pitchFamily="34" charset="0"/>
                <a:cs typeface="Times New Roman" pitchFamily="18" charset="0"/>
              </a:rPr>
              <a:t> </a:t>
            </a:r>
            <a:endParaRPr lang="pt-BR" sz="1800" spc="0" dirty="0" smtClean="0">
              <a:solidFill>
                <a:schemeClr val="accent1">
                  <a:lumMod val="60000"/>
                  <a:lumOff val="40000"/>
                </a:schemeClr>
              </a:solidFill>
              <a:latin typeface="tahoma" pitchFamily="34" charset="0"/>
              <a:cs typeface="Times New Roman" pitchFamily="18" charset="0"/>
            </a:endParaRPr>
          </a:p>
        </p:txBody>
      </p:sp>
      <p:pic>
        <p:nvPicPr>
          <p:cNvPr id="23555" name="Picture 3" descr="http://www.efdeportes.com/efd43/econom5.gif"/>
          <p:cNvPicPr>
            <a:picLocks noChangeAspect="1" noChangeArrowheads="1"/>
          </p:cNvPicPr>
          <p:nvPr/>
        </p:nvPicPr>
        <p:blipFill>
          <a:blip r:embed="rId2" r:link="rId3" cstate="print">
            <a:lum bright="-12000" contrast="6000"/>
          </a:blip>
          <a:srcRect/>
          <a:stretch>
            <a:fillRect/>
          </a:stretch>
        </p:blipFill>
        <p:spPr bwMode="auto">
          <a:xfrm>
            <a:off x="0" y="1231900"/>
            <a:ext cx="9144000" cy="5626100"/>
          </a:xfrm>
          <a:prstGeom prst="rect">
            <a:avLst/>
          </a:prstGeom>
          <a:noFill/>
          <a:ln w="9525">
            <a:noFill/>
            <a:miter lim="800000"/>
            <a:headEnd/>
            <a:tailEnd/>
          </a:ln>
        </p:spPr>
      </p:pic>
      <p:grpSp>
        <p:nvGrpSpPr>
          <p:cNvPr id="2" name="Grupo 3"/>
          <p:cNvGrpSpPr>
            <a:grpSpLocks/>
          </p:cNvGrpSpPr>
          <p:nvPr/>
        </p:nvGrpSpPr>
        <p:grpSpPr bwMode="auto">
          <a:xfrm>
            <a:off x="0" y="0"/>
            <a:ext cx="9144000" cy="260350"/>
            <a:chOff x="0" y="0"/>
            <a:chExt cx="9144000" cy="260648"/>
          </a:xfrm>
        </p:grpSpPr>
        <p:sp>
          <p:nvSpPr>
            <p:cNvPr id="23557"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23558"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4"/>
          <p:cNvGrpSpPr>
            <a:grpSpLocks/>
          </p:cNvGrpSpPr>
          <p:nvPr/>
        </p:nvGrpSpPr>
        <p:grpSpPr bwMode="auto">
          <a:xfrm>
            <a:off x="0" y="0"/>
            <a:ext cx="9144000" cy="260350"/>
            <a:chOff x="0" y="0"/>
            <a:chExt cx="9144000" cy="260648"/>
          </a:xfrm>
        </p:grpSpPr>
        <p:sp>
          <p:nvSpPr>
            <p:cNvPr id="25606"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25607"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
        <p:nvSpPr>
          <p:cNvPr id="8" name="Retângulo 7"/>
          <p:cNvSpPr/>
          <p:nvPr/>
        </p:nvSpPr>
        <p:spPr>
          <a:xfrm>
            <a:off x="467544" y="4365104"/>
            <a:ext cx="8064896" cy="369332"/>
          </a:xfrm>
          <a:prstGeom prst="rect">
            <a:avLst/>
          </a:prstGeom>
        </p:spPr>
        <p:txBody>
          <a:bodyPr wrap="square">
            <a:spAutoFit/>
          </a:bodyPr>
          <a:lstStyle/>
          <a:p>
            <a:r>
              <a:rPr lang="pt-BR" sz="1800" dirty="0" smtClean="0">
                <a:hlinkClick r:id="rId2"/>
              </a:rPr>
              <a:t>http://www.ibci.com.br/61.</a:t>
            </a:r>
            <a:r>
              <a:rPr lang="pt-BR" sz="1800" dirty="0" err="1" smtClean="0">
                <a:hlinkClick r:id="rId2"/>
              </a:rPr>
              <a:t>A.Evolucao.do.Produto.Interno.Bruto.PIB.do.Esporte.pdf</a:t>
            </a:r>
            <a:endParaRPr lang="pt-BR" sz="1800" dirty="0"/>
          </a:p>
        </p:txBody>
      </p:sp>
      <p:sp>
        <p:nvSpPr>
          <p:cNvPr id="9" name="Retângulo 8"/>
          <p:cNvSpPr/>
          <p:nvPr/>
        </p:nvSpPr>
        <p:spPr>
          <a:xfrm>
            <a:off x="539552" y="5445224"/>
            <a:ext cx="7812360" cy="830997"/>
          </a:xfrm>
          <a:prstGeom prst="rect">
            <a:avLst/>
          </a:prstGeom>
        </p:spPr>
        <p:txBody>
          <a:bodyPr wrap="square">
            <a:spAutoFit/>
          </a:bodyPr>
          <a:lstStyle/>
          <a:p>
            <a:r>
              <a:rPr lang="pt-BR" dirty="0" smtClean="0">
                <a:hlinkClick r:id="rId3"/>
              </a:rPr>
              <a:t>http://exame.abril.com.br/economia/noticias/pib-do-esporte-cresce-20-acima-da-media-nacional-2</a:t>
            </a:r>
            <a:endParaRPr lang="pt-BR" dirty="0"/>
          </a:p>
        </p:txBody>
      </p:sp>
      <p:sp>
        <p:nvSpPr>
          <p:cNvPr id="10" name="Retângulo 9"/>
          <p:cNvSpPr/>
          <p:nvPr/>
        </p:nvSpPr>
        <p:spPr>
          <a:xfrm>
            <a:off x="467544" y="476672"/>
            <a:ext cx="8136904" cy="3785652"/>
          </a:xfrm>
          <a:prstGeom prst="rect">
            <a:avLst/>
          </a:prstGeom>
        </p:spPr>
        <p:txBody>
          <a:bodyPr wrap="square">
            <a:spAutoFit/>
          </a:bodyPr>
          <a:lstStyle/>
          <a:p>
            <a:r>
              <a:rPr lang="pt-BR" dirty="0" smtClean="0">
                <a:latin typeface="Calibri" pitchFamily="34" charset="0"/>
              </a:rPr>
              <a:t>A pesquisa projetou que, em 2010, a prática esportiva representava 1,9% do Produto Interno Bruto (PIB) brasileiro, o que significa R$ 72 bilhões. </a:t>
            </a:r>
          </a:p>
          <a:p>
            <a:r>
              <a:rPr lang="pt-BR" dirty="0" smtClean="0">
                <a:latin typeface="Calibri" pitchFamily="34" charset="0"/>
              </a:rPr>
              <a:t>“Podemos chegar a valores cada vez maiores”, afirmou professor ao acrescentar que o esporte no Brasil é um setor dinâmico: “nos últimos dez anos, teve um crescimento médio de 5,77%”. </a:t>
            </a:r>
          </a:p>
          <a:p>
            <a:r>
              <a:rPr lang="pt-BR" dirty="0" smtClean="0">
                <a:latin typeface="Calibri" pitchFamily="34" charset="0"/>
              </a:rPr>
              <a:t>E completou: “num processo comparativo com os Estados Unidos, onde esse valor chega a 3,2% do PIB, nossos números ainda são baixos”.</a:t>
            </a:r>
            <a:endParaRPr lang="pt-BR" dirty="0">
              <a:latin typeface="Calibri" pitchFamily="34" charset="0"/>
            </a:endParaRPr>
          </a:p>
        </p:txBody>
      </p:sp>
      <p:sp>
        <p:nvSpPr>
          <p:cNvPr id="11" name="CaixaDeTexto 10"/>
          <p:cNvSpPr txBox="1"/>
          <p:nvPr/>
        </p:nvSpPr>
        <p:spPr>
          <a:xfrm>
            <a:off x="683568" y="4869160"/>
            <a:ext cx="5904656" cy="461665"/>
          </a:xfrm>
          <a:prstGeom prst="rect">
            <a:avLst/>
          </a:prstGeom>
          <a:noFill/>
        </p:spPr>
        <p:txBody>
          <a:bodyPr wrap="square" rtlCol="0">
            <a:spAutoFit/>
          </a:bodyPr>
          <a:lstStyle/>
          <a:p>
            <a:r>
              <a:rPr lang="pt-BR" dirty="0" smtClean="0">
                <a:latin typeface="Calibri" pitchFamily="34" charset="0"/>
              </a:rPr>
              <a:t>PARA SABER MAIS ....</a:t>
            </a:r>
            <a:endParaRPr lang="pt-BR" dirty="0">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4213" y="620713"/>
            <a:ext cx="7772400" cy="576262"/>
          </a:xfrm>
          <a:solidFill>
            <a:schemeClr val="bg2">
              <a:lumMod val="20000"/>
              <a:lumOff val="80000"/>
            </a:schemeClr>
          </a:solidFill>
        </p:spPr>
        <p:txBody>
          <a:bodyPr/>
          <a:lstStyle/>
          <a:p>
            <a:pPr algn="r" eaLnBrk="1" fontAlgn="auto" hangingPunct="1">
              <a:spcAft>
                <a:spcPts val="0"/>
              </a:spcAft>
              <a:defRPr/>
            </a:pPr>
            <a:r>
              <a:rPr lang="es-ES_tradnl" sz="2800" dirty="0" smtClean="0">
                <a:solidFill>
                  <a:srgbClr val="FF0000"/>
                </a:solidFill>
                <a:latin typeface="tahoma" pitchFamily="34" charset="0"/>
                <a:cs typeface="Times New Roman" pitchFamily="18" charset="0"/>
              </a:rPr>
              <a:t>Efectos económicos relacionados con el deporte</a:t>
            </a:r>
            <a:endParaRPr lang="pt-BR" sz="1800" b="1" dirty="0" smtClean="0">
              <a:solidFill>
                <a:schemeClr val="tx2">
                  <a:satMod val="200000"/>
                </a:schemeClr>
              </a:solidFill>
              <a:latin typeface="tahoma" pitchFamily="34" charset="0"/>
              <a:cs typeface="Times New Roman" pitchFamily="18" charset="0"/>
            </a:endParaRPr>
          </a:p>
        </p:txBody>
      </p:sp>
      <p:sp>
        <p:nvSpPr>
          <p:cNvPr id="24579" name="Text Box 7"/>
          <p:cNvSpPr txBox="1">
            <a:spLocks noChangeArrowheads="1"/>
          </p:cNvSpPr>
          <p:nvPr/>
        </p:nvSpPr>
        <p:spPr bwMode="auto">
          <a:xfrm>
            <a:off x="1981200" y="1295400"/>
            <a:ext cx="3352800" cy="406400"/>
          </a:xfrm>
          <a:prstGeom prst="rect">
            <a:avLst/>
          </a:prstGeom>
          <a:noFill/>
          <a:ln w="9525">
            <a:solidFill>
              <a:schemeClr val="tx1"/>
            </a:solidFill>
            <a:miter lim="800000"/>
            <a:headEnd/>
            <a:tailEnd/>
          </a:ln>
        </p:spPr>
        <p:txBody>
          <a:bodyPr>
            <a:spAutoFit/>
          </a:bodyPr>
          <a:lstStyle/>
          <a:p>
            <a:pPr>
              <a:spcBef>
                <a:spcPct val="50000"/>
              </a:spcBef>
            </a:pPr>
            <a:r>
              <a:rPr lang="pt-BR" sz="2000" b="1">
                <a:solidFill>
                  <a:schemeClr val="accent1"/>
                </a:solidFill>
                <a:latin typeface="tahoma" pitchFamily="34" charset="0"/>
              </a:rPr>
              <a:t>EFEITOS ECONÔMICOS</a:t>
            </a:r>
          </a:p>
        </p:txBody>
      </p:sp>
      <p:sp>
        <p:nvSpPr>
          <p:cNvPr id="24580" name="Text Box 8"/>
          <p:cNvSpPr txBox="1">
            <a:spLocks noChangeArrowheads="1"/>
          </p:cNvSpPr>
          <p:nvPr/>
        </p:nvSpPr>
        <p:spPr bwMode="auto">
          <a:xfrm>
            <a:off x="4495800" y="2286000"/>
            <a:ext cx="3048000" cy="788988"/>
          </a:xfrm>
          <a:prstGeom prst="rect">
            <a:avLst/>
          </a:prstGeom>
          <a:noFill/>
          <a:ln w="9525">
            <a:solidFill>
              <a:schemeClr val="tx1"/>
            </a:solidFill>
            <a:miter lim="800000"/>
            <a:headEnd/>
            <a:tailEnd/>
          </a:ln>
        </p:spPr>
        <p:txBody>
          <a:bodyPr>
            <a:spAutoFit/>
          </a:bodyPr>
          <a:lstStyle/>
          <a:p>
            <a:pPr algn="ctr">
              <a:spcBef>
                <a:spcPct val="50000"/>
              </a:spcBef>
            </a:pPr>
            <a:r>
              <a:rPr lang="pt-BR" sz="1800" b="1">
                <a:solidFill>
                  <a:srgbClr val="FFFF00"/>
                </a:solidFill>
                <a:latin typeface="tahoma" pitchFamily="34" charset="0"/>
              </a:rPr>
              <a:t>EFEITOS</a:t>
            </a:r>
          </a:p>
          <a:p>
            <a:pPr algn="ctr">
              <a:spcBef>
                <a:spcPct val="50000"/>
              </a:spcBef>
            </a:pPr>
            <a:r>
              <a:rPr lang="pt-BR" sz="1800" b="1">
                <a:solidFill>
                  <a:srgbClr val="FFFF00"/>
                </a:solidFill>
                <a:latin typeface="tahoma" pitchFamily="34" charset="0"/>
              </a:rPr>
              <a:t>MICROECONÔMICOS</a:t>
            </a:r>
          </a:p>
        </p:txBody>
      </p:sp>
      <p:sp>
        <p:nvSpPr>
          <p:cNvPr id="24581" name="Text Box 9"/>
          <p:cNvSpPr txBox="1">
            <a:spLocks noChangeArrowheads="1"/>
          </p:cNvSpPr>
          <p:nvPr/>
        </p:nvSpPr>
        <p:spPr bwMode="auto">
          <a:xfrm>
            <a:off x="539750" y="2276475"/>
            <a:ext cx="2667000" cy="788988"/>
          </a:xfrm>
          <a:prstGeom prst="rect">
            <a:avLst/>
          </a:prstGeom>
          <a:noFill/>
          <a:ln w="9525">
            <a:solidFill>
              <a:schemeClr val="tx1"/>
            </a:solidFill>
            <a:miter lim="800000"/>
            <a:headEnd/>
            <a:tailEnd/>
          </a:ln>
        </p:spPr>
        <p:txBody>
          <a:bodyPr>
            <a:spAutoFit/>
          </a:bodyPr>
          <a:lstStyle/>
          <a:p>
            <a:pPr algn="ctr">
              <a:spcBef>
                <a:spcPct val="50000"/>
              </a:spcBef>
            </a:pPr>
            <a:r>
              <a:rPr lang="pt-BR" sz="1800" b="1">
                <a:solidFill>
                  <a:srgbClr val="FFFF00"/>
                </a:solidFill>
                <a:latin typeface="tahoma" pitchFamily="34" charset="0"/>
              </a:rPr>
              <a:t>EFEITOS </a:t>
            </a:r>
          </a:p>
          <a:p>
            <a:pPr algn="ctr">
              <a:spcBef>
                <a:spcPct val="50000"/>
              </a:spcBef>
            </a:pPr>
            <a:r>
              <a:rPr lang="pt-BR" sz="1800" b="1">
                <a:solidFill>
                  <a:srgbClr val="FFFF00"/>
                </a:solidFill>
                <a:latin typeface="tahoma" pitchFamily="34" charset="0"/>
              </a:rPr>
              <a:t>MACROECONÔMICOS</a:t>
            </a:r>
          </a:p>
        </p:txBody>
      </p:sp>
      <p:sp>
        <p:nvSpPr>
          <p:cNvPr id="24582" name="Text Box 10"/>
          <p:cNvSpPr txBox="1">
            <a:spLocks noChangeArrowheads="1"/>
          </p:cNvSpPr>
          <p:nvPr/>
        </p:nvSpPr>
        <p:spPr bwMode="auto">
          <a:xfrm>
            <a:off x="684213" y="3573463"/>
            <a:ext cx="1600200" cy="336550"/>
          </a:xfrm>
          <a:prstGeom prst="rect">
            <a:avLst/>
          </a:prstGeom>
          <a:noFill/>
          <a:ln w="9525">
            <a:noFill/>
            <a:miter lim="800000"/>
            <a:headEnd/>
            <a:tailEnd/>
          </a:ln>
        </p:spPr>
        <p:txBody>
          <a:bodyPr>
            <a:spAutoFit/>
          </a:bodyPr>
          <a:lstStyle/>
          <a:p>
            <a:pPr>
              <a:spcBef>
                <a:spcPct val="50000"/>
              </a:spcBef>
            </a:pPr>
            <a:r>
              <a:rPr lang="pt-BR" sz="1600" b="1">
                <a:latin typeface="tahoma" pitchFamily="34" charset="0"/>
              </a:rPr>
              <a:t>IMPOSTOS</a:t>
            </a:r>
          </a:p>
        </p:txBody>
      </p:sp>
      <p:sp>
        <p:nvSpPr>
          <p:cNvPr id="24583" name="Text Box 12"/>
          <p:cNvSpPr txBox="1">
            <a:spLocks noChangeArrowheads="1"/>
          </p:cNvSpPr>
          <p:nvPr/>
        </p:nvSpPr>
        <p:spPr bwMode="auto">
          <a:xfrm>
            <a:off x="611188" y="4221163"/>
            <a:ext cx="2362200" cy="336550"/>
          </a:xfrm>
          <a:prstGeom prst="rect">
            <a:avLst/>
          </a:prstGeom>
          <a:noFill/>
          <a:ln w="9525">
            <a:noFill/>
            <a:miter lim="800000"/>
            <a:headEnd/>
            <a:tailEnd/>
          </a:ln>
        </p:spPr>
        <p:txBody>
          <a:bodyPr>
            <a:spAutoFit/>
          </a:bodyPr>
          <a:lstStyle/>
          <a:p>
            <a:pPr>
              <a:spcBef>
                <a:spcPct val="50000"/>
              </a:spcBef>
            </a:pPr>
            <a:r>
              <a:rPr lang="pt-BR" sz="1600" b="1">
                <a:latin typeface="tahoma" pitchFamily="34" charset="0"/>
              </a:rPr>
              <a:t>NIVEL DE PREÇOS</a:t>
            </a:r>
          </a:p>
        </p:txBody>
      </p:sp>
      <p:sp>
        <p:nvSpPr>
          <p:cNvPr id="24584" name="Text Box 14"/>
          <p:cNvSpPr txBox="1">
            <a:spLocks noChangeArrowheads="1"/>
          </p:cNvSpPr>
          <p:nvPr/>
        </p:nvSpPr>
        <p:spPr bwMode="auto">
          <a:xfrm>
            <a:off x="611188" y="4797425"/>
            <a:ext cx="1600200" cy="336550"/>
          </a:xfrm>
          <a:prstGeom prst="rect">
            <a:avLst/>
          </a:prstGeom>
          <a:noFill/>
          <a:ln w="9525">
            <a:noFill/>
            <a:miter lim="800000"/>
            <a:headEnd/>
            <a:tailEnd/>
          </a:ln>
        </p:spPr>
        <p:txBody>
          <a:bodyPr>
            <a:spAutoFit/>
          </a:bodyPr>
          <a:lstStyle/>
          <a:p>
            <a:pPr>
              <a:spcBef>
                <a:spcPct val="50000"/>
              </a:spcBef>
            </a:pPr>
            <a:r>
              <a:rPr lang="pt-BR" sz="1600" b="1">
                <a:latin typeface="tahoma" pitchFamily="34" charset="0"/>
              </a:rPr>
              <a:t>EMPREGO</a:t>
            </a:r>
          </a:p>
        </p:txBody>
      </p:sp>
      <p:sp>
        <p:nvSpPr>
          <p:cNvPr id="24585" name="Text Box 15"/>
          <p:cNvSpPr txBox="1">
            <a:spLocks noChangeArrowheads="1"/>
          </p:cNvSpPr>
          <p:nvPr/>
        </p:nvSpPr>
        <p:spPr bwMode="auto">
          <a:xfrm>
            <a:off x="611188" y="5373688"/>
            <a:ext cx="2057400" cy="703262"/>
          </a:xfrm>
          <a:prstGeom prst="rect">
            <a:avLst/>
          </a:prstGeom>
          <a:noFill/>
          <a:ln w="9525">
            <a:noFill/>
            <a:miter lim="800000"/>
            <a:headEnd/>
            <a:tailEnd/>
          </a:ln>
        </p:spPr>
        <p:txBody>
          <a:bodyPr>
            <a:spAutoFit/>
          </a:bodyPr>
          <a:lstStyle/>
          <a:p>
            <a:pPr>
              <a:spcBef>
                <a:spcPct val="50000"/>
              </a:spcBef>
            </a:pPr>
            <a:r>
              <a:rPr lang="pt-BR" sz="1600" b="1">
                <a:latin typeface="tahoma" pitchFamily="34" charset="0"/>
              </a:rPr>
              <a:t>IMPORTAÇÕES/</a:t>
            </a:r>
          </a:p>
          <a:p>
            <a:pPr>
              <a:spcBef>
                <a:spcPct val="50000"/>
              </a:spcBef>
            </a:pPr>
            <a:r>
              <a:rPr lang="pt-BR" sz="1600" b="1">
                <a:latin typeface="tahoma" pitchFamily="34" charset="0"/>
              </a:rPr>
              <a:t>EXPORTAÇÕES</a:t>
            </a:r>
          </a:p>
        </p:txBody>
      </p:sp>
      <p:sp>
        <p:nvSpPr>
          <p:cNvPr id="24586" name="Text Box 16"/>
          <p:cNvSpPr txBox="1">
            <a:spLocks noChangeArrowheads="1"/>
          </p:cNvSpPr>
          <p:nvPr/>
        </p:nvSpPr>
        <p:spPr bwMode="auto">
          <a:xfrm>
            <a:off x="3657600" y="3581400"/>
            <a:ext cx="2362200" cy="376238"/>
          </a:xfrm>
          <a:prstGeom prst="rect">
            <a:avLst/>
          </a:prstGeom>
          <a:noFill/>
          <a:ln w="9525">
            <a:solidFill>
              <a:schemeClr val="tx1"/>
            </a:solidFill>
            <a:miter lim="800000"/>
            <a:headEnd/>
            <a:tailEnd/>
          </a:ln>
        </p:spPr>
        <p:txBody>
          <a:bodyPr>
            <a:spAutoFit/>
          </a:bodyPr>
          <a:lstStyle/>
          <a:p>
            <a:pPr>
              <a:spcBef>
                <a:spcPct val="50000"/>
              </a:spcBef>
            </a:pPr>
            <a:r>
              <a:rPr lang="pt-BR" sz="1800" b="1">
                <a:latin typeface="tahoma" pitchFamily="34" charset="0"/>
              </a:rPr>
              <a:t>EFEITOS DIRETOS</a:t>
            </a:r>
          </a:p>
        </p:txBody>
      </p:sp>
      <p:sp>
        <p:nvSpPr>
          <p:cNvPr id="24587" name="Text Box 17"/>
          <p:cNvSpPr txBox="1">
            <a:spLocks noChangeArrowheads="1"/>
          </p:cNvSpPr>
          <p:nvPr/>
        </p:nvSpPr>
        <p:spPr bwMode="auto">
          <a:xfrm>
            <a:off x="6324600" y="3581400"/>
            <a:ext cx="2590800" cy="376238"/>
          </a:xfrm>
          <a:prstGeom prst="rect">
            <a:avLst/>
          </a:prstGeom>
          <a:noFill/>
          <a:ln w="9525">
            <a:solidFill>
              <a:schemeClr val="tx1"/>
            </a:solidFill>
            <a:miter lim="800000"/>
            <a:headEnd/>
            <a:tailEnd/>
          </a:ln>
        </p:spPr>
        <p:txBody>
          <a:bodyPr>
            <a:spAutoFit/>
          </a:bodyPr>
          <a:lstStyle/>
          <a:p>
            <a:pPr>
              <a:spcBef>
                <a:spcPct val="50000"/>
              </a:spcBef>
            </a:pPr>
            <a:r>
              <a:rPr lang="pt-BR" sz="1800" b="1">
                <a:latin typeface="tahoma" pitchFamily="34" charset="0"/>
              </a:rPr>
              <a:t>EFEITOS INDIRETOS</a:t>
            </a:r>
          </a:p>
        </p:txBody>
      </p:sp>
      <p:sp>
        <p:nvSpPr>
          <p:cNvPr id="24588" name="Text Box 18"/>
          <p:cNvSpPr txBox="1">
            <a:spLocks noChangeArrowheads="1"/>
          </p:cNvSpPr>
          <p:nvPr/>
        </p:nvSpPr>
        <p:spPr bwMode="auto">
          <a:xfrm>
            <a:off x="3657600" y="4419600"/>
            <a:ext cx="2286000" cy="581025"/>
          </a:xfrm>
          <a:prstGeom prst="rect">
            <a:avLst/>
          </a:prstGeom>
          <a:noFill/>
          <a:ln w="9525">
            <a:noFill/>
            <a:miter lim="800000"/>
            <a:headEnd/>
            <a:tailEnd/>
          </a:ln>
        </p:spPr>
        <p:txBody>
          <a:bodyPr>
            <a:spAutoFit/>
          </a:bodyPr>
          <a:lstStyle/>
          <a:p>
            <a:pPr>
              <a:spcBef>
                <a:spcPct val="50000"/>
              </a:spcBef>
            </a:pPr>
            <a:r>
              <a:rPr lang="pt-BR" sz="1600" b="1">
                <a:latin typeface="tahoma" pitchFamily="34" charset="0"/>
              </a:rPr>
              <a:t>INVESTIMENTOS DO ORGANIZADOR</a:t>
            </a:r>
          </a:p>
        </p:txBody>
      </p:sp>
      <p:sp>
        <p:nvSpPr>
          <p:cNvPr id="24589" name="Text Box 19"/>
          <p:cNvSpPr txBox="1">
            <a:spLocks noChangeArrowheads="1"/>
          </p:cNvSpPr>
          <p:nvPr/>
        </p:nvSpPr>
        <p:spPr bwMode="auto">
          <a:xfrm>
            <a:off x="3733800" y="5181600"/>
            <a:ext cx="1905000" cy="581025"/>
          </a:xfrm>
          <a:prstGeom prst="rect">
            <a:avLst/>
          </a:prstGeom>
          <a:noFill/>
          <a:ln w="9525">
            <a:noFill/>
            <a:miter lim="800000"/>
            <a:headEnd/>
            <a:tailEnd/>
          </a:ln>
        </p:spPr>
        <p:txBody>
          <a:bodyPr>
            <a:spAutoFit/>
          </a:bodyPr>
          <a:lstStyle/>
          <a:p>
            <a:pPr>
              <a:spcBef>
                <a:spcPct val="50000"/>
              </a:spcBef>
            </a:pPr>
            <a:r>
              <a:rPr lang="pt-BR" sz="1600" b="1">
                <a:latin typeface="tahoma" pitchFamily="34" charset="0"/>
              </a:rPr>
              <a:t>GASTOS DO ORGANIZADOR</a:t>
            </a:r>
          </a:p>
        </p:txBody>
      </p:sp>
      <p:sp>
        <p:nvSpPr>
          <p:cNvPr id="24590" name="Text Box 21"/>
          <p:cNvSpPr txBox="1">
            <a:spLocks noChangeArrowheads="1"/>
          </p:cNvSpPr>
          <p:nvPr/>
        </p:nvSpPr>
        <p:spPr bwMode="auto">
          <a:xfrm>
            <a:off x="6324600" y="4419600"/>
            <a:ext cx="2590800" cy="581025"/>
          </a:xfrm>
          <a:prstGeom prst="rect">
            <a:avLst/>
          </a:prstGeom>
          <a:noFill/>
          <a:ln w="9525">
            <a:noFill/>
            <a:miter lim="800000"/>
            <a:headEnd/>
            <a:tailEnd/>
          </a:ln>
        </p:spPr>
        <p:txBody>
          <a:bodyPr>
            <a:spAutoFit/>
          </a:bodyPr>
          <a:lstStyle/>
          <a:p>
            <a:pPr>
              <a:spcBef>
                <a:spcPct val="50000"/>
              </a:spcBef>
            </a:pPr>
            <a:r>
              <a:rPr lang="pt-BR" sz="1600" b="1">
                <a:latin typeface="tahoma" pitchFamily="34" charset="0"/>
              </a:rPr>
              <a:t>CUSTOS/BENEFÍCIOS MONETÁRIOS</a:t>
            </a:r>
          </a:p>
        </p:txBody>
      </p:sp>
      <p:sp>
        <p:nvSpPr>
          <p:cNvPr id="24591" name="Text Box 22"/>
          <p:cNvSpPr txBox="1">
            <a:spLocks noChangeArrowheads="1"/>
          </p:cNvSpPr>
          <p:nvPr/>
        </p:nvSpPr>
        <p:spPr bwMode="auto">
          <a:xfrm>
            <a:off x="6324600" y="5181600"/>
            <a:ext cx="2438400" cy="581025"/>
          </a:xfrm>
          <a:prstGeom prst="rect">
            <a:avLst/>
          </a:prstGeom>
          <a:noFill/>
          <a:ln w="9525">
            <a:noFill/>
            <a:miter lim="800000"/>
            <a:headEnd/>
            <a:tailEnd/>
          </a:ln>
        </p:spPr>
        <p:txBody>
          <a:bodyPr>
            <a:spAutoFit/>
          </a:bodyPr>
          <a:lstStyle/>
          <a:p>
            <a:pPr>
              <a:spcBef>
                <a:spcPct val="50000"/>
              </a:spcBef>
            </a:pPr>
            <a:r>
              <a:rPr lang="pt-BR" sz="1600" b="1">
                <a:latin typeface="tahoma" pitchFamily="34" charset="0"/>
              </a:rPr>
              <a:t>CUSTOS/BENEFÍCIOS NÃO MONETÁRIOS</a:t>
            </a:r>
          </a:p>
        </p:txBody>
      </p:sp>
      <p:sp>
        <p:nvSpPr>
          <p:cNvPr id="24592" name="Line 23"/>
          <p:cNvSpPr>
            <a:spLocks noChangeShapeType="1"/>
          </p:cNvSpPr>
          <p:nvPr/>
        </p:nvSpPr>
        <p:spPr bwMode="auto">
          <a:xfrm>
            <a:off x="3581400" y="1676400"/>
            <a:ext cx="0" cy="304800"/>
          </a:xfrm>
          <a:prstGeom prst="line">
            <a:avLst/>
          </a:prstGeom>
          <a:noFill/>
          <a:ln w="9525">
            <a:solidFill>
              <a:schemeClr val="tx1"/>
            </a:solidFill>
            <a:round/>
            <a:headEnd/>
            <a:tailEnd/>
          </a:ln>
        </p:spPr>
        <p:txBody>
          <a:bodyPr/>
          <a:lstStyle/>
          <a:p>
            <a:endParaRPr lang="pt-BR"/>
          </a:p>
        </p:txBody>
      </p:sp>
      <p:sp>
        <p:nvSpPr>
          <p:cNvPr id="24593" name="Line 24"/>
          <p:cNvSpPr>
            <a:spLocks noChangeShapeType="1"/>
          </p:cNvSpPr>
          <p:nvPr/>
        </p:nvSpPr>
        <p:spPr bwMode="auto">
          <a:xfrm>
            <a:off x="3581400" y="1981200"/>
            <a:ext cx="2362200" cy="0"/>
          </a:xfrm>
          <a:prstGeom prst="line">
            <a:avLst/>
          </a:prstGeom>
          <a:noFill/>
          <a:ln w="9525">
            <a:solidFill>
              <a:schemeClr val="tx1"/>
            </a:solidFill>
            <a:round/>
            <a:headEnd/>
            <a:tailEnd/>
          </a:ln>
        </p:spPr>
        <p:txBody>
          <a:bodyPr/>
          <a:lstStyle/>
          <a:p>
            <a:endParaRPr lang="pt-BR"/>
          </a:p>
        </p:txBody>
      </p:sp>
      <p:sp>
        <p:nvSpPr>
          <p:cNvPr id="24594" name="Line 25"/>
          <p:cNvSpPr>
            <a:spLocks noChangeShapeType="1"/>
          </p:cNvSpPr>
          <p:nvPr/>
        </p:nvSpPr>
        <p:spPr bwMode="auto">
          <a:xfrm flipH="1">
            <a:off x="1524000" y="1981200"/>
            <a:ext cx="2057400" cy="0"/>
          </a:xfrm>
          <a:prstGeom prst="line">
            <a:avLst/>
          </a:prstGeom>
          <a:noFill/>
          <a:ln w="9525">
            <a:solidFill>
              <a:schemeClr val="tx1"/>
            </a:solidFill>
            <a:round/>
            <a:headEnd/>
            <a:tailEnd/>
          </a:ln>
        </p:spPr>
        <p:txBody>
          <a:bodyPr/>
          <a:lstStyle/>
          <a:p>
            <a:endParaRPr lang="pt-BR"/>
          </a:p>
        </p:txBody>
      </p:sp>
      <p:sp>
        <p:nvSpPr>
          <p:cNvPr id="24595" name="Line 27"/>
          <p:cNvSpPr>
            <a:spLocks noChangeShapeType="1"/>
          </p:cNvSpPr>
          <p:nvPr/>
        </p:nvSpPr>
        <p:spPr bwMode="auto">
          <a:xfrm>
            <a:off x="5943600" y="1981200"/>
            <a:ext cx="0" cy="304800"/>
          </a:xfrm>
          <a:prstGeom prst="line">
            <a:avLst/>
          </a:prstGeom>
          <a:noFill/>
          <a:ln w="9525">
            <a:solidFill>
              <a:schemeClr val="tx1"/>
            </a:solidFill>
            <a:round/>
            <a:headEnd/>
            <a:tailEnd/>
          </a:ln>
        </p:spPr>
        <p:txBody>
          <a:bodyPr/>
          <a:lstStyle/>
          <a:p>
            <a:endParaRPr lang="pt-BR"/>
          </a:p>
        </p:txBody>
      </p:sp>
      <p:sp>
        <p:nvSpPr>
          <p:cNvPr id="24596" name="Line 28"/>
          <p:cNvSpPr>
            <a:spLocks noChangeShapeType="1"/>
          </p:cNvSpPr>
          <p:nvPr/>
        </p:nvSpPr>
        <p:spPr bwMode="auto">
          <a:xfrm>
            <a:off x="1524000" y="1981200"/>
            <a:ext cx="0" cy="304800"/>
          </a:xfrm>
          <a:prstGeom prst="line">
            <a:avLst/>
          </a:prstGeom>
          <a:noFill/>
          <a:ln w="9525">
            <a:solidFill>
              <a:schemeClr val="tx1"/>
            </a:solidFill>
            <a:round/>
            <a:headEnd/>
            <a:tailEnd/>
          </a:ln>
        </p:spPr>
        <p:txBody>
          <a:bodyPr/>
          <a:lstStyle/>
          <a:p>
            <a:endParaRPr lang="pt-BR"/>
          </a:p>
        </p:txBody>
      </p:sp>
      <p:cxnSp>
        <p:nvCxnSpPr>
          <p:cNvPr id="24" name="Conector reto 23"/>
          <p:cNvCxnSpPr>
            <a:stCxn id="24580" idx="2"/>
          </p:cNvCxnSpPr>
          <p:nvPr/>
        </p:nvCxnSpPr>
        <p:spPr>
          <a:xfrm rot="5400000">
            <a:off x="5297488" y="2778125"/>
            <a:ext cx="425450" cy="1019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to 25"/>
          <p:cNvCxnSpPr>
            <a:stCxn id="24580" idx="2"/>
          </p:cNvCxnSpPr>
          <p:nvPr/>
        </p:nvCxnSpPr>
        <p:spPr>
          <a:xfrm rot="16200000" flipH="1">
            <a:off x="6476207" y="2618581"/>
            <a:ext cx="425450" cy="1338263"/>
          </a:xfrm>
          <a:prstGeom prst="line">
            <a:avLst/>
          </a:prstGeom>
        </p:spPr>
        <p:style>
          <a:lnRef idx="1">
            <a:schemeClr val="accent1"/>
          </a:lnRef>
          <a:fillRef idx="0">
            <a:schemeClr val="accent1"/>
          </a:fillRef>
          <a:effectRef idx="0">
            <a:schemeClr val="accent1"/>
          </a:effectRef>
          <a:fontRef idx="minor">
            <a:schemeClr val="tx1"/>
          </a:fontRef>
        </p:style>
      </p:cxnSp>
      <p:sp>
        <p:nvSpPr>
          <p:cNvPr id="24599" name="Retângulo 22"/>
          <p:cNvSpPr>
            <a:spLocks noChangeArrowheads="1"/>
          </p:cNvSpPr>
          <p:nvPr/>
        </p:nvSpPr>
        <p:spPr bwMode="auto">
          <a:xfrm>
            <a:off x="6948488" y="6308725"/>
            <a:ext cx="1912937" cy="339725"/>
          </a:xfrm>
          <a:prstGeom prst="rect">
            <a:avLst/>
          </a:prstGeom>
          <a:noFill/>
          <a:ln w="9525">
            <a:noFill/>
            <a:miter lim="800000"/>
            <a:headEnd/>
            <a:tailEnd/>
          </a:ln>
        </p:spPr>
        <p:txBody>
          <a:bodyPr wrap="none">
            <a:spAutoFit/>
          </a:bodyPr>
          <a:lstStyle/>
          <a:p>
            <a:r>
              <a:rPr lang="es-ES_tradnl" sz="1600">
                <a:solidFill>
                  <a:srgbClr val="FF0000"/>
                </a:solidFill>
                <a:latin typeface="tahoma" pitchFamily="34" charset="0"/>
                <a:cs typeface="Times New Roman" pitchFamily="18" charset="0"/>
              </a:rPr>
              <a:t>Heinemann </a:t>
            </a:r>
            <a:r>
              <a:rPr lang="es-ES_tradnl" sz="1600" b="1">
                <a:solidFill>
                  <a:srgbClr val="FF0000"/>
                </a:solidFill>
                <a:latin typeface="Arial" charset="0"/>
                <a:cs typeface="Arial" charset="0"/>
              </a:rPr>
              <a:t>- </a:t>
            </a:r>
            <a:r>
              <a:rPr lang="es-ES_tradnl" sz="1600">
                <a:solidFill>
                  <a:srgbClr val="FF0000"/>
                </a:solidFill>
                <a:latin typeface="Arial" charset="0"/>
                <a:cs typeface="Arial" charset="0"/>
              </a:rPr>
              <a:t>2001</a:t>
            </a:r>
            <a:r>
              <a:rPr lang="es-ES_tradnl" sz="1600" b="1">
                <a:latin typeface="tahoma" pitchFamily="34" charset="0"/>
                <a:cs typeface="Times New Roman" pitchFamily="18" charset="0"/>
              </a:rPr>
              <a:t> </a:t>
            </a:r>
            <a:endParaRPr lang="pt-BR" sz="1600"/>
          </a:p>
        </p:txBody>
      </p:sp>
      <p:grpSp>
        <p:nvGrpSpPr>
          <p:cNvPr id="2" name="Grupo 24"/>
          <p:cNvGrpSpPr>
            <a:grpSpLocks/>
          </p:cNvGrpSpPr>
          <p:nvPr/>
        </p:nvGrpSpPr>
        <p:grpSpPr bwMode="auto">
          <a:xfrm>
            <a:off x="0" y="0"/>
            <a:ext cx="9144000" cy="260350"/>
            <a:chOff x="0" y="0"/>
            <a:chExt cx="9144000" cy="260648"/>
          </a:xfrm>
        </p:grpSpPr>
        <p:sp>
          <p:nvSpPr>
            <p:cNvPr id="24602"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24603"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
        <p:nvSpPr>
          <p:cNvPr id="27" name="Retângulo 26"/>
          <p:cNvSpPr/>
          <p:nvPr/>
        </p:nvSpPr>
        <p:spPr>
          <a:xfrm>
            <a:off x="0" y="260350"/>
            <a:ext cx="395288" cy="659765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tângulo 1"/>
          <p:cNvSpPr>
            <a:spLocks noChangeArrowheads="1"/>
          </p:cNvSpPr>
          <p:nvPr/>
        </p:nvSpPr>
        <p:spPr bwMode="auto">
          <a:xfrm>
            <a:off x="2286000" y="2828925"/>
            <a:ext cx="5815013" cy="830263"/>
          </a:xfrm>
          <a:prstGeom prst="rect">
            <a:avLst/>
          </a:prstGeom>
          <a:noFill/>
          <a:ln w="9525">
            <a:noFill/>
            <a:miter lim="800000"/>
            <a:headEnd/>
            <a:tailEnd/>
          </a:ln>
        </p:spPr>
        <p:txBody>
          <a:bodyPr>
            <a:spAutoFit/>
          </a:bodyPr>
          <a:lstStyle/>
          <a:p>
            <a:r>
              <a:rPr lang="pt-BR">
                <a:hlinkClick r:id="rId2"/>
              </a:rPr>
              <a:t>https://docs.google.com/open?id=0B3SUUtxxlKPpbWZaeGNyNjF2Q1U</a:t>
            </a:r>
            <a:endParaRPr lang="pt-BR"/>
          </a:p>
        </p:txBody>
      </p:sp>
      <p:graphicFrame>
        <p:nvGraphicFramePr>
          <p:cNvPr id="4" name="Diagrama 3"/>
          <p:cNvGraphicFramePr/>
          <p:nvPr/>
        </p:nvGraphicFramePr>
        <p:xfrm>
          <a:off x="1907704" y="836712"/>
          <a:ext cx="4968552"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0"/>
          <p:cNvGraphicFramePr>
            <a:graphicFrameLocks noChangeAspect="1"/>
          </p:cNvGraphicFramePr>
          <p:nvPr>
            <p:extLst>
              <p:ext uri="{D42A27DB-BD31-4B8C-83A1-F6EECF244321}">
                <p14:modId xmlns:p14="http://schemas.microsoft.com/office/powerpoint/2010/main" val="3460276988"/>
              </p:ext>
            </p:extLst>
          </p:nvPr>
        </p:nvGraphicFramePr>
        <p:xfrm>
          <a:off x="3119438" y="2387600"/>
          <a:ext cx="4284663" cy="3417888"/>
        </p:xfrm>
        <a:graphic>
          <a:graphicData uri="http://schemas.openxmlformats.org/presentationml/2006/ole">
            <mc:AlternateContent xmlns:mc="http://schemas.openxmlformats.org/markup-compatibility/2006">
              <mc:Choice xmlns:v="urn:schemas-microsoft-com:vml" Requires="v">
                <p:oleObj spid="_x0000_s33814" name="CorelDRAW" r:id="rId3" imgW="5431536" imgH="3892296" progId="">
                  <p:embed/>
                </p:oleObj>
              </mc:Choice>
              <mc:Fallback>
                <p:oleObj name="CorelDRAW" r:id="rId3" imgW="5431536" imgH="3892296"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438" y="2387600"/>
                        <a:ext cx="4284663" cy="341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Text Box 3"/>
          <p:cNvSpPr txBox="1">
            <a:spLocks noChangeArrowheads="1"/>
          </p:cNvSpPr>
          <p:nvPr/>
        </p:nvSpPr>
        <p:spPr bwMode="auto">
          <a:xfrm>
            <a:off x="3103563" y="981075"/>
            <a:ext cx="6040437" cy="762000"/>
          </a:xfrm>
          <a:prstGeom prst="rect">
            <a:avLst/>
          </a:prstGeom>
          <a:noFill/>
          <a:ln w="9525">
            <a:noFill/>
            <a:miter lim="800000"/>
            <a:headEnd/>
            <a:tailEnd/>
          </a:ln>
        </p:spPr>
        <p:txBody>
          <a:bodyPr wrap="none">
            <a:spAutoFit/>
          </a:bodyPr>
          <a:lstStyle/>
          <a:p>
            <a:pPr algn="ctr"/>
            <a:r>
              <a:rPr lang="en-US" b="1">
                <a:latin typeface="Verdana" pitchFamily="34" charset="0"/>
              </a:rPr>
              <a:t>Maiores Empregadores no Esporte</a:t>
            </a:r>
          </a:p>
          <a:p>
            <a:pPr algn="ctr"/>
            <a:r>
              <a:rPr lang="en-US" sz="2000" b="1">
                <a:latin typeface="Verdana" pitchFamily="34" charset="0"/>
              </a:rPr>
              <a:t>• Empregos Diretos e Indiretos 2003 •</a:t>
            </a:r>
            <a:endParaRPr lang="pt-BR" sz="2000">
              <a:latin typeface="Verdana" pitchFamily="34" charset="0"/>
            </a:endParaRPr>
          </a:p>
        </p:txBody>
      </p:sp>
      <p:sp>
        <p:nvSpPr>
          <p:cNvPr id="2053" name="Text Box 4"/>
          <p:cNvSpPr txBox="1">
            <a:spLocks noChangeArrowheads="1"/>
          </p:cNvSpPr>
          <p:nvPr/>
        </p:nvSpPr>
        <p:spPr bwMode="auto">
          <a:xfrm>
            <a:off x="378619" y="2474895"/>
            <a:ext cx="2895600" cy="336550"/>
          </a:xfrm>
          <a:prstGeom prst="rect">
            <a:avLst/>
          </a:prstGeom>
          <a:noFill/>
          <a:ln w="9525">
            <a:noFill/>
            <a:miter lim="800000"/>
            <a:headEnd/>
            <a:tailEnd/>
          </a:ln>
        </p:spPr>
        <p:txBody>
          <a:bodyPr wrap="none">
            <a:spAutoFit/>
          </a:bodyPr>
          <a:lstStyle/>
          <a:p>
            <a:r>
              <a:rPr lang="en-US" sz="1600" b="1" dirty="0">
                <a:latin typeface="Verdana" pitchFamily="34" charset="0"/>
              </a:rPr>
              <a:t>1. </a:t>
            </a:r>
            <a:r>
              <a:rPr lang="en-US" sz="1600" b="1" dirty="0" err="1">
                <a:latin typeface="Verdana" pitchFamily="34" charset="0"/>
              </a:rPr>
              <a:t>Futebol</a:t>
            </a:r>
            <a:r>
              <a:rPr lang="en-US" sz="1600" b="1" dirty="0">
                <a:latin typeface="Verdana" pitchFamily="34" charset="0"/>
              </a:rPr>
              <a:t> – </a:t>
            </a:r>
            <a:r>
              <a:rPr lang="en-US" sz="1600" b="1" dirty="0" err="1">
                <a:latin typeface="Verdana" pitchFamily="34" charset="0"/>
              </a:rPr>
              <a:t>instalações</a:t>
            </a:r>
            <a:endParaRPr lang="pt-BR" sz="1600" b="1" dirty="0">
              <a:latin typeface="Verdana" pitchFamily="34" charset="0"/>
            </a:endParaRPr>
          </a:p>
        </p:txBody>
      </p:sp>
      <p:sp>
        <p:nvSpPr>
          <p:cNvPr id="2054" name="Text Box 5"/>
          <p:cNvSpPr txBox="1">
            <a:spLocks noChangeArrowheads="1"/>
          </p:cNvSpPr>
          <p:nvPr/>
        </p:nvSpPr>
        <p:spPr bwMode="auto">
          <a:xfrm>
            <a:off x="255587" y="3124584"/>
            <a:ext cx="3054350" cy="336550"/>
          </a:xfrm>
          <a:prstGeom prst="rect">
            <a:avLst/>
          </a:prstGeom>
          <a:noFill/>
          <a:ln w="9525">
            <a:noFill/>
            <a:miter lim="800000"/>
            <a:headEnd/>
            <a:tailEnd/>
          </a:ln>
        </p:spPr>
        <p:txBody>
          <a:bodyPr wrap="none">
            <a:spAutoFit/>
          </a:bodyPr>
          <a:lstStyle/>
          <a:p>
            <a:r>
              <a:rPr lang="en-US" sz="1600" b="1" dirty="0">
                <a:latin typeface="Verdana" pitchFamily="34" charset="0"/>
              </a:rPr>
              <a:t>2. </a:t>
            </a:r>
            <a:r>
              <a:rPr lang="en-US" sz="1600" b="1" dirty="0" err="1">
                <a:latin typeface="Verdana" pitchFamily="34" charset="0"/>
              </a:rPr>
              <a:t>Academias</a:t>
            </a:r>
            <a:r>
              <a:rPr lang="en-US" sz="1600" b="1" dirty="0">
                <a:latin typeface="Verdana" pitchFamily="34" charset="0"/>
              </a:rPr>
              <a:t> </a:t>
            </a:r>
            <a:r>
              <a:rPr lang="en-US" sz="1600" b="1" dirty="0" err="1">
                <a:latin typeface="Verdana" pitchFamily="34" charset="0"/>
              </a:rPr>
              <a:t>legalizadas</a:t>
            </a:r>
            <a:endParaRPr lang="pt-BR" sz="1600" b="1" dirty="0">
              <a:latin typeface="Verdana" pitchFamily="34" charset="0"/>
            </a:endParaRPr>
          </a:p>
        </p:txBody>
      </p:sp>
      <p:sp>
        <p:nvSpPr>
          <p:cNvPr id="2055" name="Text Box 6"/>
          <p:cNvSpPr txBox="1">
            <a:spLocks noChangeArrowheads="1"/>
          </p:cNvSpPr>
          <p:nvPr/>
        </p:nvSpPr>
        <p:spPr bwMode="auto">
          <a:xfrm>
            <a:off x="323528" y="3597503"/>
            <a:ext cx="2338388" cy="336550"/>
          </a:xfrm>
          <a:prstGeom prst="rect">
            <a:avLst/>
          </a:prstGeom>
          <a:noFill/>
          <a:ln w="9525">
            <a:noFill/>
            <a:miter lim="800000"/>
            <a:headEnd/>
            <a:tailEnd/>
          </a:ln>
        </p:spPr>
        <p:txBody>
          <a:bodyPr wrap="none">
            <a:spAutoFit/>
          </a:bodyPr>
          <a:lstStyle/>
          <a:p>
            <a:r>
              <a:rPr lang="en-US" sz="1600" b="1" dirty="0">
                <a:latin typeface="Verdana" pitchFamily="34" charset="0"/>
              </a:rPr>
              <a:t>3. </a:t>
            </a:r>
            <a:r>
              <a:rPr lang="en-US" sz="1600" b="1" dirty="0" err="1">
                <a:latin typeface="Verdana" pitchFamily="34" charset="0"/>
              </a:rPr>
              <a:t>Esportes</a:t>
            </a:r>
            <a:r>
              <a:rPr lang="en-US" sz="1600" b="1" dirty="0">
                <a:latin typeface="Verdana" pitchFamily="34" charset="0"/>
              </a:rPr>
              <a:t> </a:t>
            </a:r>
            <a:r>
              <a:rPr lang="en-US" sz="1600" b="1" dirty="0" err="1">
                <a:latin typeface="Verdana" pitchFamily="34" charset="0"/>
              </a:rPr>
              <a:t>hípicos</a:t>
            </a:r>
            <a:endParaRPr lang="pt-BR" sz="1600" b="1" dirty="0">
              <a:latin typeface="Verdana" pitchFamily="34" charset="0"/>
            </a:endParaRPr>
          </a:p>
        </p:txBody>
      </p:sp>
      <p:sp>
        <p:nvSpPr>
          <p:cNvPr id="2056" name="Text Box 7"/>
          <p:cNvSpPr txBox="1">
            <a:spLocks noChangeArrowheads="1"/>
          </p:cNvSpPr>
          <p:nvPr/>
        </p:nvSpPr>
        <p:spPr bwMode="auto">
          <a:xfrm>
            <a:off x="533400" y="4235450"/>
            <a:ext cx="2498725" cy="336550"/>
          </a:xfrm>
          <a:prstGeom prst="rect">
            <a:avLst/>
          </a:prstGeom>
          <a:noFill/>
          <a:ln w="9525">
            <a:noFill/>
            <a:miter lim="800000"/>
            <a:headEnd/>
            <a:tailEnd/>
          </a:ln>
        </p:spPr>
        <p:txBody>
          <a:bodyPr wrap="none">
            <a:spAutoFit/>
          </a:bodyPr>
          <a:lstStyle/>
          <a:p>
            <a:r>
              <a:rPr lang="en-US" sz="1600" b="1">
                <a:latin typeface="Verdana" pitchFamily="34" charset="0"/>
              </a:rPr>
              <a:t>4. Esportes náuticos</a:t>
            </a:r>
            <a:endParaRPr lang="pt-BR" sz="1600" b="1">
              <a:latin typeface="Verdana" pitchFamily="34" charset="0"/>
            </a:endParaRPr>
          </a:p>
        </p:txBody>
      </p:sp>
      <p:sp>
        <p:nvSpPr>
          <p:cNvPr id="2057" name="Text Box 8"/>
          <p:cNvSpPr txBox="1">
            <a:spLocks noChangeArrowheads="1"/>
          </p:cNvSpPr>
          <p:nvPr/>
        </p:nvSpPr>
        <p:spPr bwMode="auto">
          <a:xfrm>
            <a:off x="533400" y="4692650"/>
            <a:ext cx="2586038" cy="336550"/>
          </a:xfrm>
          <a:prstGeom prst="rect">
            <a:avLst/>
          </a:prstGeom>
          <a:noFill/>
          <a:ln w="9525">
            <a:noFill/>
            <a:miter lim="800000"/>
            <a:headEnd/>
            <a:tailEnd/>
          </a:ln>
        </p:spPr>
        <p:txBody>
          <a:bodyPr wrap="none">
            <a:spAutoFit/>
          </a:bodyPr>
          <a:lstStyle/>
          <a:p>
            <a:r>
              <a:rPr lang="en-US" sz="1600" b="1">
                <a:latin typeface="Verdana" pitchFamily="34" charset="0"/>
              </a:rPr>
              <a:t>5. Clubes legalizados</a:t>
            </a:r>
            <a:endParaRPr lang="pt-BR" sz="1600" b="1">
              <a:latin typeface="Verdana" pitchFamily="34" charset="0"/>
            </a:endParaRPr>
          </a:p>
        </p:txBody>
      </p:sp>
      <p:sp>
        <p:nvSpPr>
          <p:cNvPr id="2058" name="Text Box 9"/>
          <p:cNvSpPr txBox="1">
            <a:spLocks noChangeArrowheads="1"/>
          </p:cNvSpPr>
          <p:nvPr/>
        </p:nvSpPr>
        <p:spPr bwMode="auto">
          <a:xfrm>
            <a:off x="759619" y="5408490"/>
            <a:ext cx="1066800" cy="336550"/>
          </a:xfrm>
          <a:prstGeom prst="rect">
            <a:avLst/>
          </a:prstGeom>
          <a:noFill/>
          <a:ln w="9525">
            <a:noFill/>
            <a:miter lim="800000"/>
            <a:headEnd/>
            <a:tailEnd/>
          </a:ln>
        </p:spPr>
        <p:txBody>
          <a:bodyPr wrap="none">
            <a:spAutoFit/>
          </a:bodyPr>
          <a:lstStyle/>
          <a:p>
            <a:r>
              <a:rPr lang="en-US" sz="1600" b="1" dirty="0">
                <a:latin typeface="Verdana" pitchFamily="34" charset="0"/>
              </a:rPr>
              <a:t>6. </a:t>
            </a:r>
            <a:r>
              <a:rPr lang="en-US" sz="1600" b="1" dirty="0" err="1">
                <a:latin typeface="Verdana" pitchFamily="34" charset="0"/>
              </a:rPr>
              <a:t>Golfe</a:t>
            </a:r>
            <a:endParaRPr lang="pt-BR" sz="1600" b="1" dirty="0">
              <a:latin typeface="Verdana" pitchFamily="34" charset="0"/>
            </a:endParaRPr>
          </a:p>
        </p:txBody>
      </p:sp>
      <p:sp>
        <p:nvSpPr>
          <p:cNvPr id="2059" name="Text Box 10"/>
          <p:cNvSpPr txBox="1">
            <a:spLocks noChangeArrowheads="1"/>
          </p:cNvSpPr>
          <p:nvPr/>
        </p:nvSpPr>
        <p:spPr bwMode="auto">
          <a:xfrm>
            <a:off x="7928680" y="2444750"/>
            <a:ext cx="1041400" cy="336550"/>
          </a:xfrm>
          <a:prstGeom prst="rect">
            <a:avLst/>
          </a:prstGeom>
          <a:noFill/>
          <a:ln w="9525">
            <a:noFill/>
            <a:miter lim="800000"/>
            <a:headEnd/>
            <a:tailEnd/>
          </a:ln>
        </p:spPr>
        <p:txBody>
          <a:bodyPr wrap="none">
            <a:spAutoFit/>
          </a:bodyPr>
          <a:lstStyle/>
          <a:p>
            <a:r>
              <a:rPr lang="en-US" sz="1600" b="1" dirty="0">
                <a:latin typeface="Verdana" pitchFamily="34" charset="0"/>
              </a:rPr>
              <a:t>150 mil</a:t>
            </a:r>
            <a:endParaRPr lang="pt-BR" sz="1600" b="1" dirty="0">
              <a:latin typeface="Verdana" pitchFamily="34" charset="0"/>
            </a:endParaRPr>
          </a:p>
        </p:txBody>
      </p:sp>
      <p:sp>
        <p:nvSpPr>
          <p:cNvPr id="2060" name="Text Box 11"/>
          <p:cNvSpPr txBox="1">
            <a:spLocks noChangeArrowheads="1"/>
          </p:cNvSpPr>
          <p:nvPr/>
        </p:nvSpPr>
        <p:spPr bwMode="auto">
          <a:xfrm>
            <a:off x="7637138" y="3124584"/>
            <a:ext cx="1041400" cy="336550"/>
          </a:xfrm>
          <a:prstGeom prst="rect">
            <a:avLst/>
          </a:prstGeom>
          <a:noFill/>
          <a:ln w="9525">
            <a:noFill/>
            <a:miter lim="800000"/>
            <a:headEnd/>
            <a:tailEnd/>
          </a:ln>
        </p:spPr>
        <p:txBody>
          <a:bodyPr wrap="none">
            <a:spAutoFit/>
          </a:bodyPr>
          <a:lstStyle/>
          <a:p>
            <a:r>
              <a:rPr lang="en-US" sz="1600" b="1" dirty="0">
                <a:latin typeface="Verdana" pitchFamily="34" charset="0"/>
              </a:rPr>
              <a:t>140 mil</a:t>
            </a:r>
            <a:endParaRPr lang="pt-BR" sz="1600" b="1" dirty="0">
              <a:latin typeface="Verdana" pitchFamily="34" charset="0"/>
            </a:endParaRPr>
          </a:p>
        </p:txBody>
      </p:sp>
      <p:sp>
        <p:nvSpPr>
          <p:cNvPr id="2061" name="Text Box 12"/>
          <p:cNvSpPr txBox="1">
            <a:spLocks noChangeArrowheads="1"/>
          </p:cNvSpPr>
          <p:nvPr/>
        </p:nvSpPr>
        <p:spPr bwMode="auto">
          <a:xfrm>
            <a:off x="7613650" y="3729771"/>
            <a:ext cx="1041400" cy="336550"/>
          </a:xfrm>
          <a:prstGeom prst="rect">
            <a:avLst/>
          </a:prstGeom>
          <a:noFill/>
          <a:ln w="9525">
            <a:noFill/>
            <a:miter lim="800000"/>
            <a:headEnd/>
            <a:tailEnd/>
          </a:ln>
        </p:spPr>
        <p:txBody>
          <a:bodyPr wrap="none">
            <a:spAutoFit/>
          </a:bodyPr>
          <a:lstStyle/>
          <a:p>
            <a:r>
              <a:rPr lang="en-US" sz="1600" b="1" dirty="0">
                <a:latin typeface="Verdana" pitchFamily="34" charset="0"/>
              </a:rPr>
              <a:t>133 mil</a:t>
            </a:r>
            <a:endParaRPr lang="pt-BR" sz="1600" b="1" dirty="0">
              <a:latin typeface="Verdana" pitchFamily="34" charset="0"/>
            </a:endParaRPr>
          </a:p>
        </p:txBody>
      </p:sp>
      <p:sp>
        <p:nvSpPr>
          <p:cNvPr id="2062" name="Text Box 13"/>
          <p:cNvSpPr txBox="1">
            <a:spLocks noChangeArrowheads="1"/>
          </p:cNvSpPr>
          <p:nvPr/>
        </p:nvSpPr>
        <p:spPr bwMode="auto">
          <a:xfrm>
            <a:off x="7116438" y="4321193"/>
            <a:ext cx="1041400" cy="336550"/>
          </a:xfrm>
          <a:prstGeom prst="rect">
            <a:avLst/>
          </a:prstGeom>
          <a:noFill/>
          <a:ln w="9525">
            <a:noFill/>
            <a:miter lim="800000"/>
            <a:headEnd/>
            <a:tailEnd/>
          </a:ln>
        </p:spPr>
        <p:txBody>
          <a:bodyPr wrap="none">
            <a:spAutoFit/>
          </a:bodyPr>
          <a:lstStyle/>
          <a:p>
            <a:r>
              <a:rPr lang="en-US" sz="1600" b="1" dirty="0">
                <a:latin typeface="Verdana" pitchFamily="34" charset="0"/>
              </a:rPr>
              <a:t>117 mil</a:t>
            </a:r>
            <a:endParaRPr lang="pt-BR" sz="1600" b="1" dirty="0">
              <a:latin typeface="Verdana" pitchFamily="34" charset="0"/>
            </a:endParaRPr>
          </a:p>
        </p:txBody>
      </p:sp>
      <p:sp>
        <p:nvSpPr>
          <p:cNvPr id="2063" name="Text Box 14"/>
          <p:cNvSpPr txBox="1">
            <a:spLocks noChangeArrowheads="1"/>
          </p:cNvSpPr>
          <p:nvPr/>
        </p:nvSpPr>
        <p:spPr bwMode="auto">
          <a:xfrm>
            <a:off x="7180928" y="4873957"/>
            <a:ext cx="1041400" cy="336550"/>
          </a:xfrm>
          <a:prstGeom prst="rect">
            <a:avLst/>
          </a:prstGeom>
          <a:noFill/>
          <a:ln w="9525">
            <a:noFill/>
            <a:miter lim="800000"/>
            <a:headEnd/>
            <a:tailEnd/>
          </a:ln>
        </p:spPr>
        <p:txBody>
          <a:bodyPr wrap="none">
            <a:spAutoFit/>
          </a:bodyPr>
          <a:lstStyle/>
          <a:p>
            <a:r>
              <a:rPr lang="en-US" sz="1600" b="1" dirty="0">
                <a:latin typeface="Verdana" pitchFamily="34" charset="0"/>
              </a:rPr>
              <a:t>100 mil</a:t>
            </a:r>
            <a:endParaRPr lang="pt-BR" sz="1600" b="1" dirty="0">
              <a:latin typeface="Verdana" pitchFamily="34" charset="0"/>
            </a:endParaRPr>
          </a:p>
        </p:txBody>
      </p:sp>
      <p:sp>
        <p:nvSpPr>
          <p:cNvPr id="2064" name="Text Box 15"/>
          <p:cNvSpPr txBox="1">
            <a:spLocks noChangeArrowheads="1"/>
          </p:cNvSpPr>
          <p:nvPr/>
        </p:nvSpPr>
        <p:spPr bwMode="auto">
          <a:xfrm>
            <a:off x="6716712" y="5426075"/>
            <a:ext cx="896938" cy="336550"/>
          </a:xfrm>
          <a:prstGeom prst="rect">
            <a:avLst/>
          </a:prstGeom>
          <a:noFill/>
          <a:ln w="9525">
            <a:noFill/>
            <a:miter lim="800000"/>
            <a:headEnd/>
            <a:tailEnd/>
          </a:ln>
        </p:spPr>
        <p:txBody>
          <a:bodyPr wrap="none">
            <a:spAutoFit/>
          </a:bodyPr>
          <a:lstStyle/>
          <a:p>
            <a:r>
              <a:rPr lang="en-US" sz="1600" b="1">
                <a:latin typeface="Verdana" pitchFamily="34" charset="0"/>
              </a:rPr>
              <a:t>90 mil</a:t>
            </a:r>
            <a:endParaRPr lang="pt-BR" sz="1600" b="1">
              <a:latin typeface="Verdana" pitchFamily="34" charset="0"/>
            </a:endParaRPr>
          </a:p>
        </p:txBody>
      </p:sp>
      <p:sp>
        <p:nvSpPr>
          <p:cNvPr id="2065" name="Text Box 16"/>
          <p:cNvSpPr txBox="1">
            <a:spLocks noChangeArrowheads="1"/>
          </p:cNvSpPr>
          <p:nvPr/>
        </p:nvSpPr>
        <p:spPr bwMode="auto">
          <a:xfrm>
            <a:off x="6194425" y="6324600"/>
            <a:ext cx="2797175" cy="304800"/>
          </a:xfrm>
          <a:prstGeom prst="rect">
            <a:avLst/>
          </a:prstGeom>
          <a:noFill/>
          <a:ln w="9525">
            <a:noFill/>
            <a:miter lim="800000"/>
            <a:headEnd/>
            <a:tailEnd/>
          </a:ln>
        </p:spPr>
        <p:txBody>
          <a:bodyPr wrap="none">
            <a:spAutoFit/>
          </a:bodyPr>
          <a:lstStyle/>
          <a:p>
            <a:r>
              <a:rPr lang="en-US" sz="1400">
                <a:latin typeface="Verdana" pitchFamily="34" charset="0"/>
              </a:rPr>
              <a:t>Fonte: Atlas do Esporte 2004</a:t>
            </a:r>
            <a:endParaRPr lang="pt-BR" sz="1400">
              <a:latin typeface="Verdana" pitchFamily="34" charset="0"/>
            </a:endParaRPr>
          </a:p>
        </p:txBody>
      </p:sp>
      <p:graphicFrame>
        <p:nvGraphicFramePr>
          <p:cNvPr id="2051" name="Object 1"/>
          <p:cNvGraphicFramePr>
            <a:graphicFrameLocks noChangeAspect="1"/>
          </p:cNvGraphicFramePr>
          <p:nvPr>
            <p:extLst>
              <p:ext uri="{D42A27DB-BD31-4B8C-83A1-F6EECF244321}">
                <p14:modId xmlns:p14="http://schemas.microsoft.com/office/powerpoint/2010/main" val="3311549010"/>
              </p:ext>
            </p:extLst>
          </p:nvPr>
        </p:nvGraphicFramePr>
        <p:xfrm>
          <a:off x="3139566" y="5892006"/>
          <a:ext cx="2352675" cy="407987"/>
        </p:xfrm>
        <a:graphic>
          <a:graphicData uri="http://schemas.openxmlformats.org/presentationml/2006/ole">
            <mc:AlternateContent xmlns:mc="http://schemas.openxmlformats.org/markup-compatibility/2006">
              <mc:Choice xmlns:v="urn:schemas-microsoft-com:vml" Requires="v">
                <p:oleObj spid="_x0000_s33815" name="CorelDRAW" r:id="rId5" imgW="3267456" imgH="566928" progId="">
                  <p:embed/>
                </p:oleObj>
              </mc:Choice>
              <mc:Fallback>
                <p:oleObj name="CorelDRAW" r:id="rId5" imgW="3267456" imgH="566928" progI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9566" y="5892006"/>
                        <a:ext cx="2352675"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6" name="Text Box 18"/>
          <p:cNvSpPr txBox="1">
            <a:spLocks noChangeArrowheads="1"/>
          </p:cNvSpPr>
          <p:nvPr/>
        </p:nvSpPr>
        <p:spPr bwMode="auto">
          <a:xfrm>
            <a:off x="533400" y="5959615"/>
            <a:ext cx="2185988" cy="336550"/>
          </a:xfrm>
          <a:prstGeom prst="rect">
            <a:avLst/>
          </a:prstGeom>
          <a:noFill/>
          <a:ln w="9525">
            <a:noFill/>
            <a:miter lim="800000"/>
            <a:headEnd/>
            <a:tailEnd/>
          </a:ln>
        </p:spPr>
        <p:txBody>
          <a:bodyPr wrap="none">
            <a:spAutoFit/>
          </a:bodyPr>
          <a:lstStyle/>
          <a:p>
            <a:r>
              <a:rPr lang="en-US" sz="1600" b="1">
                <a:latin typeface="Verdana" pitchFamily="34" charset="0"/>
              </a:rPr>
              <a:t>7. Automobilismo</a:t>
            </a:r>
            <a:endParaRPr lang="pt-BR" sz="1600" b="1">
              <a:latin typeface="Verdana" pitchFamily="34" charset="0"/>
            </a:endParaRPr>
          </a:p>
        </p:txBody>
      </p:sp>
      <p:sp>
        <p:nvSpPr>
          <p:cNvPr id="2067" name="Text Box 19"/>
          <p:cNvSpPr txBox="1">
            <a:spLocks noChangeArrowheads="1"/>
          </p:cNvSpPr>
          <p:nvPr/>
        </p:nvSpPr>
        <p:spPr bwMode="auto">
          <a:xfrm>
            <a:off x="6444208" y="5927725"/>
            <a:ext cx="896937" cy="336550"/>
          </a:xfrm>
          <a:prstGeom prst="rect">
            <a:avLst/>
          </a:prstGeom>
          <a:noFill/>
          <a:ln w="9525">
            <a:noFill/>
            <a:miter lim="800000"/>
            <a:headEnd/>
            <a:tailEnd/>
          </a:ln>
        </p:spPr>
        <p:txBody>
          <a:bodyPr wrap="none">
            <a:spAutoFit/>
          </a:bodyPr>
          <a:lstStyle/>
          <a:p>
            <a:r>
              <a:rPr lang="en-US" sz="1600" b="1" dirty="0">
                <a:latin typeface="Verdana" pitchFamily="34" charset="0"/>
              </a:rPr>
              <a:t>70 mil</a:t>
            </a:r>
            <a:endParaRPr lang="pt-BR" sz="1600" b="1" dirty="0">
              <a:latin typeface="Verdana" pitchFamily="34" charset="0"/>
            </a:endParaRPr>
          </a:p>
        </p:txBody>
      </p:sp>
      <p:grpSp>
        <p:nvGrpSpPr>
          <p:cNvPr id="2" name="Grupo 19"/>
          <p:cNvGrpSpPr>
            <a:grpSpLocks/>
          </p:cNvGrpSpPr>
          <p:nvPr/>
        </p:nvGrpSpPr>
        <p:grpSpPr bwMode="auto">
          <a:xfrm>
            <a:off x="0" y="0"/>
            <a:ext cx="9144000" cy="260350"/>
            <a:chOff x="0" y="0"/>
            <a:chExt cx="9144000" cy="260648"/>
          </a:xfrm>
        </p:grpSpPr>
        <p:sp>
          <p:nvSpPr>
            <p:cNvPr id="2070"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2071"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
        <p:nvSpPr>
          <p:cNvPr id="23" name="CaixaDeTexto 22"/>
          <p:cNvSpPr txBox="1"/>
          <p:nvPr/>
        </p:nvSpPr>
        <p:spPr>
          <a:xfrm>
            <a:off x="0" y="549275"/>
            <a:ext cx="2411413" cy="1568450"/>
          </a:xfrm>
          <a:prstGeom prst="rect">
            <a:avLst/>
          </a:prstGeom>
          <a:solidFill>
            <a:schemeClr val="tx1"/>
          </a:solidFill>
        </p:spPr>
        <p:txBody>
          <a:bodyPr>
            <a:spAutoFit/>
          </a:bodyPr>
          <a:lstStyle/>
          <a:p>
            <a:pPr>
              <a:defRPr/>
            </a:pPr>
            <a:r>
              <a:rPr lang="pt-BR" b="1" dirty="0">
                <a:solidFill>
                  <a:schemeClr val="accent2">
                    <a:lumMod val="75000"/>
                  </a:schemeClr>
                </a:solidFill>
                <a:latin typeface="Tahoma" pitchFamily="34" charset="0"/>
                <a:ea typeface="Tahoma" pitchFamily="34" charset="0"/>
                <a:cs typeface="Tahoma" pitchFamily="34" charset="0"/>
              </a:rPr>
              <a:t>IMPACTO ECONÔMICO -</a:t>
            </a:r>
          </a:p>
          <a:p>
            <a:pPr>
              <a:defRPr/>
            </a:pPr>
            <a:r>
              <a:rPr lang="pt-BR" b="1" dirty="0">
                <a:solidFill>
                  <a:schemeClr val="accent2">
                    <a:lumMod val="75000"/>
                  </a:schemeClr>
                </a:solidFill>
                <a:latin typeface="Tahoma" pitchFamily="34" charset="0"/>
                <a:ea typeface="Tahoma" pitchFamily="34" charset="0"/>
                <a:cs typeface="Tahoma" pitchFamily="34" charset="0"/>
              </a:rPr>
              <a:t>MERCADO DE TRABALHO</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1024"/>
          <p:cNvGraphicFramePr>
            <a:graphicFrameLocks noChangeAspect="1"/>
          </p:cNvGraphicFramePr>
          <p:nvPr/>
        </p:nvGraphicFramePr>
        <p:xfrm>
          <a:off x="4267200" y="2971800"/>
          <a:ext cx="1362075" cy="3429000"/>
        </p:xfrm>
        <a:graphic>
          <a:graphicData uri="http://schemas.openxmlformats.org/presentationml/2006/ole">
            <mc:AlternateContent xmlns:mc="http://schemas.openxmlformats.org/markup-compatibility/2006">
              <mc:Choice xmlns:v="urn:schemas-microsoft-com:vml" Requires="v">
                <p:oleObj spid="_x0000_s34828" name="CorelDRAW" r:id="rId3" imgW="1828800" imgH="4605528" progId="">
                  <p:embed/>
                </p:oleObj>
              </mc:Choice>
              <mc:Fallback>
                <p:oleObj name="CorelDRAW" r:id="rId3" imgW="1828800" imgH="4605528"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971800"/>
                        <a:ext cx="13620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Text Box 3"/>
          <p:cNvSpPr txBox="1">
            <a:spLocks noChangeArrowheads="1"/>
          </p:cNvSpPr>
          <p:nvPr/>
        </p:nvSpPr>
        <p:spPr bwMode="auto">
          <a:xfrm>
            <a:off x="1600200" y="914400"/>
            <a:ext cx="6040438" cy="762000"/>
          </a:xfrm>
          <a:prstGeom prst="rect">
            <a:avLst/>
          </a:prstGeom>
          <a:noFill/>
          <a:ln w="9525">
            <a:noFill/>
            <a:miter lim="800000"/>
            <a:headEnd/>
            <a:tailEnd/>
          </a:ln>
        </p:spPr>
        <p:txBody>
          <a:bodyPr wrap="none">
            <a:spAutoFit/>
          </a:bodyPr>
          <a:lstStyle/>
          <a:p>
            <a:pPr algn="ctr"/>
            <a:r>
              <a:rPr lang="en-US" b="1">
                <a:latin typeface="Verdana" pitchFamily="34" charset="0"/>
              </a:rPr>
              <a:t>Maiores Empregadores no Esporte</a:t>
            </a:r>
          </a:p>
          <a:p>
            <a:pPr algn="ctr"/>
            <a:r>
              <a:rPr lang="en-US" sz="2000" b="1">
                <a:latin typeface="Verdana" pitchFamily="34" charset="0"/>
              </a:rPr>
              <a:t>• Empregos Diretos e Indiretos 2003 •</a:t>
            </a:r>
            <a:endParaRPr lang="pt-BR" sz="2000">
              <a:latin typeface="Verdana" pitchFamily="34" charset="0"/>
            </a:endParaRPr>
          </a:p>
        </p:txBody>
      </p:sp>
      <p:sp>
        <p:nvSpPr>
          <p:cNvPr id="3076" name="Text Box 4"/>
          <p:cNvSpPr txBox="1">
            <a:spLocks noChangeArrowheads="1"/>
          </p:cNvSpPr>
          <p:nvPr/>
        </p:nvSpPr>
        <p:spPr bwMode="auto">
          <a:xfrm>
            <a:off x="533400" y="3008313"/>
            <a:ext cx="1257300" cy="336550"/>
          </a:xfrm>
          <a:prstGeom prst="rect">
            <a:avLst/>
          </a:prstGeom>
          <a:noFill/>
          <a:ln w="9525">
            <a:noFill/>
            <a:miter lim="800000"/>
            <a:headEnd/>
            <a:tailEnd/>
          </a:ln>
        </p:spPr>
        <p:txBody>
          <a:bodyPr wrap="none">
            <a:spAutoFit/>
          </a:bodyPr>
          <a:lstStyle/>
          <a:p>
            <a:r>
              <a:rPr lang="en-US" sz="1600" b="1">
                <a:latin typeface="Verdana" pitchFamily="34" charset="0"/>
              </a:rPr>
              <a:t>8. Rodeio</a:t>
            </a:r>
            <a:endParaRPr lang="pt-BR" sz="1600" b="1">
              <a:latin typeface="Verdana" pitchFamily="34" charset="0"/>
            </a:endParaRPr>
          </a:p>
        </p:txBody>
      </p:sp>
      <p:sp>
        <p:nvSpPr>
          <p:cNvPr id="3077" name="Text Box 5"/>
          <p:cNvSpPr txBox="1">
            <a:spLocks noChangeArrowheads="1"/>
          </p:cNvSpPr>
          <p:nvPr/>
        </p:nvSpPr>
        <p:spPr bwMode="auto">
          <a:xfrm>
            <a:off x="533400" y="3509963"/>
            <a:ext cx="2633663" cy="336550"/>
          </a:xfrm>
          <a:prstGeom prst="rect">
            <a:avLst/>
          </a:prstGeom>
          <a:noFill/>
          <a:ln w="9525">
            <a:noFill/>
            <a:miter lim="800000"/>
            <a:headEnd/>
            <a:tailEnd/>
          </a:ln>
        </p:spPr>
        <p:txBody>
          <a:bodyPr wrap="none">
            <a:spAutoFit/>
          </a:bodyPr>
          <a:lstStyle/>
          <a:p>
            <a:r>
              <a:rPr lang="en-US" sz="1600" b="1">
                <a:latin typeface="Verdana" pitchFamily="34" charset="0"/>
              </a:rPr>
              <a:t>9. Esportes aquáticos</a:t>
            </a:r>
            <a:endParaRPr lang="pt-BR" sz="1600" b="1">
              <a:latin typeface="Verdana" pitchFamily="34" charset="0"/>
            </a:endParaRPr>
          </a:p>
        </p:txBody>
      </p:sp>
      <p:sp>
        <p:nvSpPr>
          <p:cNvPr id="3078" name="Text Box 6"/>
          <p:cNvSpPr txBox="1">
            <a:spLocks noChangeArrowheads="1"/>
          </p:cNvSpPr>
          <p:nvPr/>
        </p:nvSpPr>
        <p:spPr bwMode="auto">
          <a:xfrm>
            <a:off x="533400" y="3998913"/>
            <a:ext cx="3616325" cy="336550"/>
          </a:xfrm>
          <a:prstGeom prst="rect">
            <a:avLst/>
          </a:prstGeom>
          <a:noFill/>
          <a:ln w="9525">
            <a:noFill/>
            <a:miter lim="800000"/>
            <a:headEnd/>
            <a:tailEnd/>
          </a:ln>
        </p:spPr>
        <p:txBody>
          <a:bodyPr wrap="none">
            <a:spAutoFit/>
          </a:bodyPr>
          <a:lstStyle/>
          <a:p>
            <a:r>
              <a:rPr lang="en-US" sz="1600" b="1">
                <a:latin typeface="Verdana" pitchFamily="34" charset="0"/>
              </a:rPr>
              <a:t>10. Quadras, pistas e ginásios</a:t>
            </a:r>
            <a:endParaRPr lang="pt-BR" sz="1600" b="1">
              <a:latin typeface="Verdana" pitchFamily="34" charset="0"/>
            </a:endParaRPr>
          </a:p>
        </p:txBody>
      </p:sp>
      <p:sp>
        <p:nvSpPr>
          <p:cNvPr id="3079" name="Text Box 7"/>
          <p:cNvSpPr txBox="1">
            <a:spLocks noChangeArrowheads="1"/>
          </p:cNvSpPr>
          <p:nvPr/>
        </p:nvSpPr>
        <p:spPr bwMode="auto">
          <a:xfrm>
            <a:off x="533400" y="4500563"/>
            <a:ext cx="2605088" cy="336550"/>
          </a:xfrm>
          <a:prstGeom prst="rect">
            <a:avLst/>
          </a:prstGeom>
          <a:noFill/>
          <a:ln w="9525">
            <a:noFill/>
            <a:miter lim="800000"/>
            <a:headEnd/>
            <a:tailEnd/>
          </a:ln>
        </p:spPr>
        <p:txBody>
          <a:bodyPr wrap="none">
            <a:spAutoFit/>
          </a:bodyPr>
          <a:lstStyle/>
          <a:p>
            <a:r>
              <a:rPr lang="en-US" sz="1600" b="1">
                <a:latin typeface="Verdana" pitchFamily="34" charset="0"/>
              </a:rPr>
              <a:t>11. Esporte - turismo</a:t>
            </a:r>
            <a:endParaRPr lang="pt-BR" sz="1600" b="1">
              <a:latin typeface="Verdana" pitchFamily="34" charset="0"/>
            </a:endParaRPr>
          </a:p>
        </p:txBody>
      </p:sp>
      <p:sp>
        <p:nvSpPr>
          <p:cNvPr id="3080" name="Text Box 8"/>
          <p:cNvSpPr txBox="1">
            <a:spLocks noChangeArrowheads="1"/>
          </p:cNvSpPr>
          <p:nvPr/>
        </p:nvSpPr>
        <p:spPr bwMode="auto">
          <a:xfrm>
            <a:off x="533400" y="4957763"/>
            <a:ext cx="2136775" cy="336550"/>
          </a:xfrm>
          <a:prstGeom prst="rect">
            <a:avLst/>
          </a:prstGeom>
          <a:noFill/>
          <a:ln w="9525">
            <a:noFill/>
            <a:miter lim="800000"/>
            <a:headEnd/>
            <a:tailEnd/>
          </a:ln>
        </p:spPr>
        <p:txBody>
          <a:bodyPr wrap="none">
            <a:spAutoFit/>
          </a:bodyPr>
          <a:lstStyle/>
          <a:p>
            <a:r>
              <a:rPr lang="en-US" sz="1600" b="1">
                <a:latin typeface="Verdana" pitchFamily="34" charset="0"/>
              </a:rPr>
              <a:t>12. Aeroesportes</a:t>
            </a:r>
            <a:endParaRPr lang="pt-BR" sz="1600" b="1">
              <a:latin typeface="Verdana" pitchFamily="34" charset="0"/>
            </a:endParaRPr>
          </a:p>
        </p:txBody>
      </p:sp>
      <p:sp>
        <p:nvSpPr>
          <p:cNvPr id="3081" name="Text Box 9"/>
          <p:cNvSpPr txBox="1">
            <a:spLocks noChangeArrowheads="1"/>
          </p:cNvSpPr>
          <p:nvPr/>
        </p:nvSpPr>
        <p:spPr bwMode="auto">
          <a:xfrm>
            <a:off x="533400" y="5486400"/>
            <a:ext cx="1441450" cy="336550"/>
          </a:xfrm>
          <a:prstGeom prst="rect">
            <a:avLst/>
          </a:prstGeom>
          <a:noFill/>
          <a:ln w="9525">
            <a:noFill/>
            <a:miter lim="800000"/>
            <a:headEnd/>
            <a:tailEnd/>
          </a:ln>
        </p:spPr>
        <p:txBody>
          <a:bodyPr wrap="none">
            <a:spAutoFit/>
          </a:bodyPr>
          <a:lstStyle/>
          <a:p>
            <a:r>
              <a:rPr lang="en-US" sz="1600" b="1">
                <a:latin typeface="Verdana" pitchFamily="34" charset="0"/>
              </a:rPr>
              <a:t>13. Danças</a:t>
            </a:r>
            <a:endParaRPr lang="pt-BR" sz="1600" b="1">
              <a:latin typeface="Verdana" pitchFamily="34" charset="0"/>
            </a:endParaRPr>
          </a:p>
        </p:txBody>
      </p:sp>
      <p:sp>
        <p:nvSpPr>
          <p:cNvPr id="3082" name="Text Box 10"/>
          <p:cNvSpPr txBox="1">
            <a:spLocks noChangeArrowheads="1"/>
          </p:cNvSpPr>
          <p:nvPr/>
        </p:nvSpPr>
        <p:spPr bwMode="auto">
          <a:xfrm>
            <a:off x="5940425" y="2924175"/>
            <a:ext cx="896938" cy="336550"/>
          </a:xfrm>
          <a:prstGeom prst="rect">
            <a:avLst/>
          </a:prstGeom>
          <a:noFill/>
          <a:ln w="9525">
            <a:noFill/>
            <a:miter lim="800000"/>
            <a:headEnd/>
            <a:tailEnd/>
          </a:ln>
        </p:spPr>
        <p:txBody>
          <a:bodyPr wrap="none">
            <a:spAutoFit/>
          </a:bodyPr>
          <a:lstStyle/>
          <a:p>
            <a:r>
              <a:rPr lang="en-US" sz="1600" b="1">
                <a:latin typeface="Verdana" pitchFamily="34" charset="0"/>
              </a:rPr>
              <a:t>50 mil</a:t>
            </a:r>
            <a:endParaRPr lang="pt-BR" sz="1600" b="1">
              <a:latin typeface="Verdana" pitchFamily="34" charset="0"/>
            </a:endParaRPr>
          </a:p>
        </p:txBody>
      </p:sp>
      <p:sp>
        <p:nvSpPr>
          <p:cNvPr id="3083" name="Text Box 11"/>
          <p:cNvSpPr txBox="1">
            <a:spLocks noChangeArrowheads="1"/>
          </p:cNvSpPr>
          <p:nvPr/>
        </p:nvSpPr>
        <p:spPr bwMode="auto">
          <a:xfrm>
            <a:off x="5651500" y="3429000"/>
            <a:ext cx="896938" cy="336550"/>
          </a:xfrm>
          <a:prstGeom prst="rect">
            <a:avLst/>
          </a:prstGeom>
          <a:noFill/>
          <a:ln w="9525">
            <a:noFill/>
            <a:miter lim="800000"/>
            <a:headEnd/>
            <a:tailEnd/>
          </a:ln>
        </p:spPr>
        <p:txBody>
          <a:bodyPr wrap="none">
            <a:spAutoFit/>
          </a:bodyPr>
          <a:lstStyle/>
          <a:p>
            <a:r>
              <a:rPr lang="en-US" sz="1600" b="1">
                <a:latin typeface="Verdana" pitchFamily="34" charset="0"/>
              </a:rPr>
              <a:t>46 mil</a:t>
            </a:r>
            <a:endParaRPr lang="pt-BR" sz="1600" b="1">
              <a:latin typeface="Verdana" pitchFamily="34" charset="0"/>
            </a:endParaRPr>
          </a:p>
        </p:txBody>
      </p:sp>
      <p:sp>
        <p:nvSpPr>
          <p:cNvPr id="3084" name="Text Box 12"/>
          <p:cNvSpPr txBox="1">
            <a:spLocks noChangeArrowheads="1"/>
          </p:cNvSpPr>
          <p:nvPr/>
        </p:nvSpPr>
        <p:spPr bwMode="auto">
          <a:xfrm>
            <a:off x="5364163" y="3933825"/>
            <a:ext cx="896937" cy="336550"/>
          </a:xfrm>
          <a:prstGeom prst="rect">
            <a:avLst/>
          </a:prstGeom>
          <a:noFill/>
          <a:ln w="9525">
            <a:noFill/>
            <a:miter lim="800000"/>
            <a:headEnd/>
            <a:tailEnd/>
          </a:ln>
        </p:spPr>
        <p:txBody>
          <a:bodyPr wrap="none">
            <a:spAutoFit/>
          </a:bodyPr>
          <a:lstStyle/>
          <a:p>
            <a:r>
              <a:rPr lang="en-US" sz="1600" b="1">
                <a:latin typeface="Verdana" pitchFamily="34" charset="0"/>
              </a:rPr>
              <a:t>36 mil</a:t>
            </a:r>
            <a:endParaRPr lang="pt-BR" sz="1600" b="1">
              <a:latin typeface="Verdana" pitchFamily="34" charset="0"/>
            </a:endParaRPr>
          </a:p>
        </p:txBody>
      </p:sp>
      <p:sp>
        <p:nvSpPr>
          <p:cNvPr id="3085" name="Text Box 13"/>
          <p:cNvSpPr txBox="1">
            <a:spLocks noChangeArrowheads="1"/>
          </p:cNvSpPr>
          <p:nvPr/>
        </p:nvSpPr>
        <p:spPr bwMode="auto">
          <a:xfrm>
            <a:off x="5219700" y="4437063"/>
            <a:ext cx="896938" cy="336550"/>
          </a:xfrm>
          <a:prstGeom prst="rect">
            <a:avLst/>
          </a:prstGeom>
          <a:noFill/>
          <a:ln w="9525">
            <a:noFill/>
            <a:miter lim="800000"/>
            <a:headEnd/>
            <a:tailEnd/>
          </a:ln>
        </p:spPr>
        <p:txBody>
          <a:bodyPr wrap="none">
            <a:spAutoFit/>
          </a:bodyPr>
          <a:lstStyle/>
          <a:p>
            <a:r>
              <a:rPr lang="en-US" sz="1600" b="1">
                <a:latin typeface="Verdana" pitchFamily="34" charset="0"/>
              </a:rPr>
              <a:t>30 mil</a:t>
            </a:r>
            <a:endParaRPr lang="pt-BR" sz="1600" b="1">
              <a:latin typeface="Verdana" pitchFamily="34" charset="0"/>
            </a:endParaRPr>
          </a:p>
        </p:txBody>
      </p:sp>
      <p:sp>
        <p:nvSpPr>
          <p:cNvPr id="3086" name="Text Box 14"/>
          <p:cNvSpPr txBox="1">
            <a:spLocks noChangeArrowheads="1"/>
          </p:cNvSpPr>
          <p:nvPr/>
        </p:nvSpPr>
        <p:spPr bwMode="auto">
          <a:xfrm>
            <a:off x="4859338" y="4941888"/>
            <a:ext cx="896937" cy="336550"/>
          </a:xfrm>
          <a:prstGeom prst="rect">
            <a:avLst/>
          </a:prstGeom>
          <a:noFill/>
          <a:ln w="9525">
            <a:noFill/>
            <a:miter lim="800000"/>
            <a:headEnd/>
            <a:tailEnd/>
          </a:ln>
        </p:spPr>
        <p:txBody>
          <a:bodyPr wrap="none">
            <a:spAutoFit/>
          </a:bodyPr>
          <a:lstStyle/>
          <a:p>
            <a:r>
              <a:rPr lang="en-US" sz="1600" b="1">
                <a:latin typeface="Verdana" pitchFamily="34" charset="0"/>
              </a:rPr>
              <a:t>19 mil</a:t>
            </a:r>
            <a:endParaRPr lang="pt-BR" sz="1600" b="1">
              <a:latin typeface="Verdana" pitchFamily="34" charset="0"/>
            </a:endParaRPr>
          </a:p>
        </p:txBody>
      </p:sp>
      <p:sp>
        <p:nvSpPr>
          <p:cNvPr id="3087" name="Text Box 15"/>
          <p:cNvSpPr txBox="1">
            <a:spLocks noChangeArrowheads="1"/>
          </p:cNvSpPr>
          <p:nvPr/>
        </p:nvSpPr>
        <p:spPr bwMode="auto">
          <a:xfrm>
            <a:off x="4787900" y="5445125"/>
            <a:ext cx="896938" cy="336550"/>
          </a:xfrm>
          <a:prstGeom prst="rect">
            <a:avLst/>
          </a:prstGeom>
          <a:noFill/>
          <a:ln w="9525">
            <a:noFill/>
            <a:miter lim="800000"/>
            <a:headEnd/>
            <a:tailEnd/>
          </a:ln>
        </p:spPr>
        <p:txBody>
          <a:bodyPr wrap="none">
            <a:spAutoFit/>
          </a:bodyPr>
          <a:lstStyle/>
          <a:p>
            <a:r>
              <a:rPr lang="en-US" sz="1600" b="1">
                <a:latin typeface="Verdana" pitchFamily="34" charset="0"/>
              </a:rPr>
              <a:t>18 mil</a:t>
            </a:r>
            <a:endParaRPr lang="pt-BR" sz="1600" b="1">
              <a:latin typeface="Verdana" pitchFamily="34" charset="0"/>
            </a:endParaRPr>
          </a:p>
        </p:txBody>
      </p:sp>
      <p:sp>
        <p:nvSpPr>
          <p:cNvPr id="3088" name="Text Box 16"/>
          <p:cNvSpPr txBox="1">
            <a:spLocks noChangeArrowheads="1"/>
          </p:cNvSpPr>
          <p:nvPr/>
        </p:nvSpPr>
        <p:spPr bwMode="auto">
          <a:xfrm>
            <a:off x="6194425" y="6324600"/>
            <a:ext cx="2797175" cy="304800"/>
          </a:xfrm>
          <a:prstGeom prst="rect">
            <a:avLst/>
          </a:prstGeom>
          <a:noFill/>
          <a:ln w="9525">
            <a:noFill/>
            <a:miter lim="800000"/>
            <a:headEnd/>
            <a:tailEnd/>
          </a:ln>
        </p:spPr>
        <p:txBody>
          <a:bodyPr wrap="none">
            <a:spAutoFit/>
          </a:bodyPr>
          <a:lstStyle/>
          <a:p>
            <a:r>
              <a:rPr lang="en-US" sz="1400">
                <a:latin typeface="Verdana" pitchFamily="34" charset="0"/>
              </a:rPr>
              <a:t>Fonte: Atlas do Esporte 2004</a:t>
            </a:r>
            <a:endParaRPr lang="pt-BR" sz="1400">
              <a:latin typeface="Verdana" pitchFamily="34" charset="0"/>
            </a:endParaRPr>
          </a:p>
        </p:txBody>
      </p:sp>
      <p:sp>
        <p:nvSpPr>
          <p:cNvPr id="3089" name="Text Box 17"/>
          <p:cNvSpPr txBox="1">
            <a:spLocks noChangeArrowheads="1"/>
          </p:cNvSpPr>
          <p:nvPr/>
        </p:nvSpPr>
        <p:spPr bwMode="auto">
          <a:xfrm>
            <a:off x="533400" y="5988050"/>
            <a:ext cx="1525588" cy="336550"/>
          </a:xfrm>
          <a:prstGeom prst="rect">
            <a:avLst/>
          </a:prstGeom>
          <a:noFill/>
          <a:ln w="9525">
            <a:noFill/>
            <a:miter lim="800000"/>
            <a:headEnd/>
            <a:tailEnd/>
          </a:ln>
        </p:spPr>
        <p:txBody>
          <a:bodyPr wrap="none">
            <a:spAutoFit/>
          </a:bodyPr>
          <a:lstStyle/>
          <a:p>
            <a:r>
              <a:rPr lang="en-US" sz="1600" b="1">
                <a:latin typeface="Verdana" pitchFamily="34" charset="0"/>
              </a:rPr>
              <a:t>14. FENABB</a:t>
            </a:r>
            <a:endParaRPr lang="pt-BR" sz="1600" b="1">
              <a:latin typeface="Verdana" pitchFamily="34" charset="0"/>
            </a:endParaRPr>
          </a:p>
        </p:txBody>
      </p:sp>
      <p:sp>
        <p:nvSpPr>
          <p:cNvPr id="3090" name="Text Box 18"/>
          <p:cNvSpPr txBox="1">
            <a:spLocks noChangeArrowheads="1"/>
          </p:cNvSpPr>
          <p:nvPr/>
        </p:nvSpPr>
        <p:spPr bwMode="auto">
          <a:xfrm>
            <a:off x="4572000" y="6021388"/>
            <a:ext cx="896938" cy="336550"/>
          </a:xfrm>
          <a:prstGeom prst="rect">
            <a:avLst/>
          </a:prstGeom>
          <a:noFill/>
          <a:ln w="9525">
            <a:noFill/>
            <a:miter lim="800000"/>
            <a:headEnd/>
            <a:tailEnd/>
          </a:ln>
        </p:spPr>
        <p:txBody>
          <a:bodyPr wrap="none">
            <a:spAutoFit/>
          </a:bodyPr>
          <a:lstStyle/>
          <a:p>
            <a:r>
              <a:rPr lang="en-US" sz="1600" b="1">
                <a:latin typeface="Verdana" pitchFamily="34" charset="0"/>
              </a:rPr>
              <a:t>10 mil</a:t>
            </a:r>
            <a:endParaRPr lang="pt-BR" sz="1600" b="1">
              <a:latin typeface="Verdana" pitchFamily="34" charset="0"/>
            </a:endParaRPr>
          </a:p>
        </p:txBody>
      </p:sp>
      <p:grpSp>
        <p:nvGrpSpPr>
          <p:cNvPr id="2" name="Grupo 18"/>
          <p:cNvGrpSpPr>
            <a:grpSpLocks/>
          </p:cNvGrpSpPr>
          <p:nvPr/>
        </p:nvGrpSpPr>
        <p:grpSpPr bwMode="auto">
          <a:xfrm>
            <a:off x="0" y="0"/>
            <a:ext cx="9144000" cy="260350"/>
            <a:chOff x="0" y="0"/>
            <a:chExt cx="9144000" cy="260648"/>
          </a:xfrm>
        </p:grpSpPr>
        <p:sp>
          <p:nvSpPr>
            <p:cNvPr id="3092"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3093"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tângulo 1"/>
          <p:cNvSpPr>
            <a:spLocks noChangeArrowheads="1"/>
          </p:cNvSpPr>
          <p:nvPr/>
        </p:nvSpPr>
        <p:spPr bwMode="auto">
          <a:xfrm>
            <a:off x="684213" y="5805488"/>
            <a:ext cx="8208962" cy="387350"/>
          </a:xfrm>
          <a:prstGeom prst="rect">
            <a:avLst/>
          </a:prstGeom>
          <a:noFill/>
          <a:ln w="9525">
            <a:noFill/>
            <a:miter lim="800000"/>
            <a:headEnd/>
            <a:tailEnd/>
          </a:ln>
        </p:spPr>
        <p:txBody>
          <a:bodyPr>
            <a:spAutoFit/>
          </a:bodyPr>
          <a:lstStyle/>
          <a:p>
            <a:pPr eaLnBrk="0" hangingPunct="0">
              <a:lnSpc>
                <a:spcPct val="80000"/>
              </a:lnSpc>
              <a:spcBef>
                <a:spcPct val="50000"/>
              </a:spcBef>
            </a:pPr>
            <a:r>
              <a:rPr lang="pt-BR" sz="1200">
                <a:latin typeface="Arial" charset="0"/>
                <a:cs typeface="Arial" charset="0"/>
              </a:rPr>
              <a:t> Roche, F.P. </a:t>
            </a:r>
            <a:r>
              <a:rPr lang="pt-BR" sz="1200" b="1">
                <a:latin typeface="Arial" charset="0"/>
                <a:cs typeface="Arial" charset="0"/>
              </a:rPr>
              <a:t>Gestão desportiva</a:t>
            </a:r>
            <a:r>
              <a:rPr lang="pt-BR" sz="1200">
                <a:latin typeface="Arial" charset="0"/>
                <a:cs typeface="Arial" charset="0"/>
              </a:rPr>
              <a:t>: planejamento estratégico nas organizações desportivas. 2ª ED.  Porto Alegre:  Artmed, 2002.</a:t>
            </a:r>
          </a:p>
        </p:txBody>
      </p:sp>
      <p:sp>
        <p:nvSpPr>
          <p:cNvPr id="27651" name="Retângulo 2"/>
          <p:cNvSpPr>
            <a:spLocks noChangeArrowheads="1"/>
          </p:cNvSpPr>
          <p:nvPr/>
        </p:nvSpPr>
        <p:spPr bwMode="auto">
          <a:xfrm>
            <a:off x="684213" y="1628775"/>
            <a:ext cx="7962900" cy="1016000"/>
          </a:xfrm>
          <a:prstGeom prst="rect">
            <a:avLst/>
          </a:prstGeom>
          <a:noFill/>
          <a:ln w="9525">
            <a:noFill/>
            <a:miter lim="800000"/>
            <a:headEnd/>
            <a:tailEnd/>
          </a:ln>
        </p:spPr>
        <p:txBody>
          <a:bodyPr>
            <a:spAutoFit/>
          </a:bodyPr>
          <a:lstStyle/>
          <a:p>
            <a:r>
              <a:rPr lang="pt-PT" sz="1200">
                <a:latin typeface="Arial" charset="0"/>
                <a:cs typeface="Arial" charset="0"/>
              </a:rPr>
              <a:t>DaCosta, L. (org.) </a:t>
            </a:r>
            <a:r>
              <a:rPr lang="pt-PT" sz="1200" b="1">
                <a:latin typeface="Arial" charset="0"/>
                <a:cs typeface="Arial" charset="0"/>
              </a:rPr>
              <a:t>Atlas do Esporte, Educação Física e Atividades Físicas de Saúde e Lazer no Brasil.  </a:t>
            </a:r>
            <a:r>
              <a:rPr lang="pt-PT" sz="1200">
                <a:latin typeface="Arial" charset="0"/>
                <a:cs typeface="Arial" charset="0"/>
              </a:rPr>
              <a:t>Consórcio CONFEF (Conselho Federal de Educação Física) – SESI (Serviço Social da Indústria) – SESC (Serviço Social do Comércio) – FENAABB (Federação Nacional das Associações Atléticas Banco do Brasil) – ACM (Associação Cristã de Moços) – CBC (Confederação Brasileira de Clubes) – COB (Comitê Olímpico Brasileiro), 2004.</a:t>
            </a:r>
            <a:endParaRPr lang="pt-BR" sz="1200">
              <a:latin typeface="Arial" charset="0"/>
              <a:cs typeface="Arial" charset="0"/>
            </a:endParaRPr>
          </a:p>
        </p:txBody>
      </p:sp>
      <p:sp>
        <p:nvSpPr>
          <p:cNvPr id="27652" name="Retângulo 4"/>
          <p:cNvSpPr>
            <a:spLocks noChangeArrowheads="1"/>
          </p:cNvSpPr>
          <p:nvPr/>
        </p:nvSpPr>
        <p:spPr bwMode="auto">
          <a:xfrm>
            <a:off x="684213" y="1268413"/>
            <a:ext cx="2365375" cy="277812"/>
          </a:xfrm>
          <a:prstGeom prst="rect">
            <a:avLst/>
          </a:prstGeom>
          <a:noFill/>
          <a:ln w="9525">
            <a:noFill/>
            <a:miter lim="800000"/>
            <a:headEnd/>
            <a:tailEnd/>
          </a:ln>
        </p:spPr>
        <p:txBody>
          <a:bodyPr>
            <a:spAutoFit/>
          </a:bodyPr>
          <a:lstStyle/>
          <a:p>
            <a:pPr>
              <a:spcBef>
                <a:spcPct val="50000"/>
              </a:spcBef>
            </a:pPr>
            <a:r>
              <a:rPr lang="pt-BR" sz="1200">
                <a:latin typeface="Arial" charset="0"/>
              </a:rPr>
              <a:t>Brunoro, 2002. Palestra EEFE </a:t>
            </a:r>
          </a:p>
        </p:txBody>
      </p:sp>
      <p:sp>
        <p:nvSpPr>
          <p:cNvPr id="27653" name="Retângulo 5"/>
          <p:cNvSpPr>
            <a:spLocks noChangeArrowheads="1"/>
          </p:cNvSpPr>
          <p:nvPr/>
        </p:nvSpPr>
        <p:spPr bwMode="auto">
          <a:xfrm>
            <a:off x="684213" y="3213100"/>
            <a:ext cx="7500937" cy="277813"/>
          </a:xfrm>
          <a:prstGeom prst="rect">
            <a:avLst/>
          </a:prstGeom>
          <a:noFill/>
          <a:ln w="9525">
            <a:noFill/>
            <a:miter lim="800000"/>
            <a:headEnd/>
            <a:tailEnd/>
          </a:ln>
        </p:spPr>
        <p:txBody>
          <a:bodyPr>
            <a:spAutoFit/>
          </a:bodyPr>
          <a:lstStyle/>
          <a:p>
            <a:pPr eaLnBrk="0" hangingPunct="0"/>
            <a:r>
              <a:rPr lang="pt-BR" sz="1200">
                <a:latin typeface="Arial" charset="0"/>
                <a:cs typeface="Arial" charset="0"/>
              </a:rPr>
              <a:t>Heinemann, K.  </a:t>
            </a:r>
            <a:r>
              <a:rPr lang="pt-BR" sz="1200" b="1">
                <a:latin typeface="Arial" charset="0"/>
                <a:cs typeface="Arial" charset="0"/>
              </a:rPr>
              <a:t>Introducción a la Economia del Deporte</a:t>
            </a:r>
            <a:r>
              <a:rPr lang="pt-BR" sz="1200">
                <a:latin typeface="Arial" charset="0"/>
                <a:cs typeface="Arial" charset="0"/>
              </a:rPr>
              <a:t>. Barcelona:  Editorial Paidotribo, 1998.</a:t>
            </a:r>
          </a:p>
        </p:txBody>
      </p:sp>
      <p:sp>
        <p:nvSpPr>
          <p:cNvPr id="27654" name="Retângulo 6"/>
          <p:cNvSpPr>
            <a:spLocks noChangeArrowheads="1"/>
          </p:cNvSpPr>
          <p:nvPr/>
        </p:nvSpPr>
        <p:spPr bwMode="auto">
          <a:xfrm>
            <a:off x="684213" y="3644900"/>
            <a:ext cx="7858125" cy="461963"/>
          </a:xfrm>
          <a:prstGeom prst="rect">
            <a:avLst/>
          </a:prstGeom>
          <a:noFill/>
          <a:ln w="9525">
            <a:noFill/>
            <a:miter lim="800000"/>
            <a:headEnd/>
            <a:tailEnd/>
          </a:ln>
        </p:spPr>
        <p:txBody>
          <a:bodyPr>
            <a:spAutoFit/>
          </a:bodyPr>
          <a:lstStyle/>
          <a:p>
            <a:r>
              <a:rPr lang="es-ES_tradnl" sz="1200">
                <a:latin typeface="Arial" charset="0"/>
                <a:cs typeface="Arial" charset="0"/>
              </a:rPr>
              <a:t>Heinemann, K. La repercusión económica del deporte: marco teórico y problemas prácticos. II Congreso Navarro del Deporte, Diciembre de 2000.</a:t>
            </a:r>
            <a:r>
              <a:rPr lang="es-ES_tradnl" sz="1200" i="1">
                <a:latin typeface="Arial" charset="0"/>
                <a:cs typeface="Arial" charset="0"/>
              </a:rPr>
              <a:t>  </a:t>
            </a:r>
            <a:r>
              <a:rPr lang="pt-BR" sz="1200" b="1">
                <a:latin typeface="Arial" charset="0"/>
                <a:cs typeface="Arial" charset="0"/>
              </a:rPr>
              <a:t>Efdeportes/Revista Digital - </a:t>
            </a:r>
            <a:r>
              <a:rPr lang="pt-BR" sz="1200">
                <a:latin typeface="Arial" charset="0"/>
                <a:cs typeface="Arial" charset="0"/>
              </a:rPr>
              <a:t>Buenos Aires</a:t>
            </a:r>
            <a:r>
              <a:rPr lang="pt-BR" sz="1200" b="1">
                <a:latin typeface="Arial" charset="0"/>
                <a:cs typeface="Arial" charset="0"/>
              </a:rPr>
              <a:t> </a:t>
            </a:r>
            <a:r>
              <a:rPr lang="pt-BR" sz="1200">
                <a:latin typeface="Arial" charset="0"/>
                <a:cs typeface="Arial" charset="0"/>
              </a:rPr>
              <a:t>- Año 7 - N° 43 – 2001.</a:t>
            </a:r>
          </a:p>
        </p:txBody>
      </p:sp>
      <p:sp>
        <p:nvSpPr>
          <p:cNvPr id="27655" name="Retângulo 7"/>
          <p:cNvSpPr>
            <a:spLocks noChangeArrowheads="1"/>
          </p:cNvSpPr>
          <p:nvPr/>
        </p:nvSpPr>
        <p:spPr bwMode="auto">
          <a:xfrm>
            <a:off x="684213" y="4149725"/>
            <a:ext cx="7564437" cy="461963"/>
          </a:xfrm>
          <a:prstGeom prst="rect">
            <a:avLst/>
          </a:prstGeom>
          <a:noFill/>
          <a:ln w="9525">
            <a:noFill/>
            <a:miter lim="800000"/>
            <a:headEnd/>
            <a:tailEnd/>
          </a:ln>
        </p:spPr>
        <p:txBody>
          <a:bodyPr>
            <a:spAutoFit/>
          </a:bodyPr>
          <a:lstStyle/>
          <a:p>
            <a:r>
              <a:rPr lang="pt-BR" sz="1200">
                <a:latin typeface="Arial" charset="0"/>
                <a:cs typeface="Arial" charset="0"/>
              </a:rPr>
              <a:t>IPSOS-MARPLAN; SPORTV. </a:t>
            </a:r>
            <a:r>
              <a:rPr lang="pt-BR" sz="1200" i="1">
                <a:latin typeface="Arial" charset="0"/>
                <a:cs typeface="Arial" charset="0"/>
              </a:rPr>
              <a:t>Dossiê Esporte</a:t>
            </a:r>
            <a:r>
              <a:rPr lang="pt-BR" sz="1200">
                <a:latin typeface="Arial" charset="0"/>
                <a:cs typeface="Arial" charset="0"/>
              </a:rPr>
              <a:t>. São Paulo: Ipsos-Marplan, 2006. </a:t>
            </a:r>
            <a:r>
              <a:rPr lang="en-US" sz="1200">
                <a:latin typeface="Arial" charset="0"/>
                <a:cs typeface="Arial" charset="0"/>
              </a:rPr>
              <a:t>In: </a:t>
            </a:r>
            <a:r>
              <a:rPr lang="en-US" sz="1200" u="sng">
                <a:latin typeface="Arial" charset="0"/>
                <a:cs typeface="Arial" charset="0"/>
                <a:hlinkClick r:id="rId2"/>
              </a:rPr>
              <a:t>http://globosat.globo.com/sportv/hotsite/dossie/dossie_esporte.htm</a:t>
            </a:r>
            <a:endParaRPr lang="pt-BR" sz="1200">
              <a:latin typeface="Arial" charset="0"/>
              <a:cs typeface="Arial" charset="0"/>
            </a:endParaRPr>
          </a:p>
        </p:txBody>
      </p:sp>
      <p:sp>
        <p:nvSpPr>
          <p:cNvPr id="27656" name="Retângulo 8"/>
          <p:cNvSpPr>
            <a:spLocks noChangeArrowheads="1"/>
          </p:cNvSpPr>
          <p:nvPr/>
        </p:nvSpPr>
        <p:spPr bwMode="auto">
          <a:xfrm>
            <a:off x="684213" y="2636838"/>
            <a:ext cx="8135937" cy="461962"/>
          </a:xfrm>
          <a:prstGeom prst="rect">
            <a:avLst/>
          </a:prstGeom>
          <a:noFill/>
          <a:ln w="9525">
            <a:noFill/>
            <a:miter lim="800000"/>
            <a:headEnd/>
            <a:tailEnd/>
          </a:ln>
        </p:spPr>
        <p:txBody>
          <a:bodyPr>
            <a:spAutoFit/>
          </a:bodyPr>
          <a:lstStyle/>
          <a:p>
            <a:pPr eaLnBrk="0" hangingPunct="0"/>
            <a:r>
              <a:rPr lang="pt-BR" sz="1200">
                <a:latin typeface="Arial" charset="0"/>
                <a:cs typeface="Arial" charset="0"/>
              </a:rPr>
              <a:t>Freire, D. R. </a:t>
            </a:r>
            <a:r>
              <a:rPr lang="pt-BR" sz="1200" b="1">
                <a:latin typeface="Arial" charset="0"/>
                <a:cs typeface="Arial" charset="0"/>
              </a:rPr>
              <a:t>A Evolução da Participação do Esporte, Direta e Indiretamente, no PIB do Brasi</a:t>
            </a:r>
            <a:r>
              <a:rPr lang="pt-BR" sz="1200">
                <a:latin typeface="Arial" charset="0"/>
                <a:cs typeface="Arial" charset="0"/>
              </a:rPr>
              <a:t>l. Monografia (Bracharel em Esporte). Escola de Educação Física e Esporte. Universidade de São Paulo, 2007. </a:t>
            </a:r>
            <a:endParaRPr lang="pt-BR" sz="1200">
              <a:latin typeface="Arial" charset="0"/>
              <a:ea typeface="Times New Roman" pitchFamily="18" charset="0"/>
              <a:cs typeface="Arial" charset="0"/>
            </a:endParaRPr>
          </a:p>
        </p:txBody>
      </p:sp>
      <p:sp>
        <p:nvSpPr>
          <p:cNvPr id="27657" name="Retângulo 10"/>
          <p:cNvSpPr>
            <a:spLocks noChangeArrowheads="1"/>
          </p:cNvSpPr>
          <p:nvPr/>
        </p:nvSpPr>
        <p:spPr bwMode="auto">
          <a:xfrm>
            <a:off x="684213" y="6237288"/>
            <a:ext cx="7272337" cy="461962"/>
          </a:xfrm>
          <a:prstGeom prst="rect">
            <a:avLst/>
          </a:prstGeom>
          <a:noFill/>
          <a:ln w="9525">
            <a:noFill/>
            <a:miter lim="800000"/>
            <a:headEnd/>
            <a:tailEnd/>
          </a:ln>
        </p:spPr>
        <p:txBody>
          <a:bodyPr>
            <a:spAutoFit/>
          </a:bodyPr>
          <a:lstStyle/>
          <a:p>
            <a:r>
              <a:rPr lang="pt-BR" sz="1200">
                <a:latin typeface="Arial" charset="0"/>
                <a:cs typeface="Arial" charset="0"/>
              </a:rPr>
              <a:t>Santana, L.C. </a:t>
            </a:r>
            <a:r>
              <a:rPr lang="pt-BR" sz="1200" b="1">
                <a:latin typeface="Arial" charset="0"/>
                <a:cs typeface="Arial" charset="0"/>
              </a:rPr>
              <a:t>Gestão de academias e mercado de fitness no Brasil. </a:t>
            </a:r>
            <a:r>
              <a:rPr lang="pt-BR" sz="1200">
                <a:latin typeface="Arial" charset="0"/>
                <a:cs typeface="Arial" charset="0"/>
              </a:rPr>
              <a:t>In: Mazzei, L.C.; Bastos, F.C. Gestão do Esporte no Brasil - desafios e perspectivas. No prelo, 2011</a:t>
            </a:r>
          </a:p>
        </p:txBody>
      </p:sp>
      <p:sp>
        <p:nvSpPr>
          <p:cNvPr id="27658" name="CaixaDeTexto 11"/>
          <p:cNvSpPr txBox="1">
            <a:spLocks noChangeArrowheads="1"/>
          </p:cNvSpPr>
          <p:nvPr/>
        </p:nvSpPr>
        <p:spPr bwMode="auto">
          <a:xfrm>
            <a:off x="684213" y="404813"/>
            <a:ext cx="1649412" cy="338137"/>
          </a:xfrm>
          <a:prstGeom prst="rect">
            <a:avLst/>
          </a:prstGeom>
          <a:noFill/>
          <a:ln w="9525">
            <a:noFill/>
            <a:miter lim="800000"/>
            <a:headEnd/>
            <a:tailEnd/>
          </a:ln>
        </p:spPr>
        <p:txBody>
          <a:bodyPr wrap="none">
            <a:spAutoFit/>
          </a:bodyPr>
          <a:lstStyle/>
          <a:p>
            <a:r>
              <a:rPr lang="pt-BR" sz="1600" b="1">
                <a:latin typeface="Arial" charset="0"/>
                <a:cs typeface="Arial" charset="0"/>
              </a:rPr>
              <a:t>REFERÊNCIAS</a:t>
            </a:r>
          </a:p>
        </p:txBody>
      </p:sp>
      <p:grpSp>
        <p:nvGrpSpPr>
          <p:cNvPr id="2" name="Grupo 12"/>
          <p:cNvGrpSpPr>
            <a:grpSpLocks/>
          </p:cNvGrpSpPr>
          <p:nvPr/>
        </p:nvGrpSpPr>
        <p:grpSpPr bwMode="auto">
          <a:xfrm>
            <a:off x="0" y="0"/>
            <a:ext cx="9144000" cy="260350"/>
            <a:chOff x="0" y="0"/>
            <a:chExt cx="9144000" cy="260648"/>
          </a:xfrm>
        </p:grpSpPr>
        <p:sp>
          <p:nvSpPr>
            <p:cNvPr id="27663"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27664"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
        <p:nvSpPr>
          <p:cNvPr id="27660" name="CaixaDeTexto 13"/>
          <p:cNvSpPr txBox="1">
            <a:spLocks noChangeArrowheads="1"/>
          </p:cNvSpPr>
          <p:nvPr/>
        </p:nvSpPr>
        <p:spPr bwMode="auto">
          <a:xfrm>
            <a:off x="684213" y="765175"/>
            <a:ext cx="8062912" cy="461963"/>
          </a:xfrm>
          <a:prstGeom prst="rect">
            <a:avLst/>
          </a:prstGeom>
          <a:noFill/>
          <a:ln w="9525">
            <a:noFill/>
            <a:miter lim="800000"/>
            <a:headEnd/>
            <a:tailEnd/>
          </a:ln>
        </p:spPr>
        <p:txBody>
          <a:bodyPr>
            <a:spAutoFit/>
          </a:bodyPr>
          <a:lstStyle/>
          <a:p>
            <a:r>
              <a:rPr lang="pt-BR" sz="1200">
                <a:latin typeface="Arial" charset="0"/>
                <a:cs typeface="Arial" charset="0"/>
              </a:rPr>
              <a:t>Barros, J.A.F. Gestão e Marketing Esportivo: uma nova abordagem. In: Carreiro, E. A. (Org.) </a:t>
            </a:r>
            <a:r>
              <a:rPr lang="pt-BR" sz="1200" b="1">
                <a:latin typeface="Arial" charset="0"/>
                <a:cs typeface="Arial" charset="0"/>
              </a:rPr>
              <a:t>Gestão da Educação Física e do Esporte</a:t>
            </a:r>
            <a:r>
              <a:rPr lang="pt-BR" sz="1200">
                <a:latin typeface="Arial" charset="0"/>
                <a:cs typeface="Arial" charset="0"/>
              </a:rPr>
              <a:t>. Rio de Janeiro: Guanabara Koogan, 2007.</a:t>
            </a:r>
          </a:p>
        </p:txBody>
      </p:sp>
      <p:sp>
        <p:nvSpPr>
          <p:cNvPr id="27661" name="Retângulo 2"/>
          <p:cNvSpPr>
            <a:spLocks noChangeArrowheads="1"/>
          </p:cNvSpPr>
          <p:nvPr/>
        </p:nvSpPr>
        <p:spPr bwMode="auto">
          <a:xfrm>
            <a:off x="684213" y="5157788"/>
            <a:ext cx="7991475" cy="646112"/>
          </a:xfrm>
          <a:prstGeom prst="rect">
            <a:avLst/>
          </a:prstGeom>
          <a:noFill/>
          <a:ln w="9525">
            <a:noFill/>
            <a:miter lim="800000"/>
            <a:headEnd/>
            <a:tailEnd/>
          </a:ln>
        </p:spPr>
        <p:txBody>
          <a:bodyPr>
            <a:spAutoFit/>
          </a:bodyPr>
          <a:lstStyle/>
          <a:p>
            <a:r>
              <a:rPr lang="pt-BR" sz="1200">
                <a:latin typeface="Arial" charset="0"/>
                <a:cs typeface="Arial" charset="0"/>
              </a:rPr>
              <a:t>Marinho, A.; Cardoso, S. S.; Almeida, V. V. </a:t>
            </a:r>
            <a:r>
              <a:rPr lang="pt-BR" sz="1200" b="1">
                <a:latin typeface="Arial" charset="0"/>
                <a:cs typeface="Arial" charset="0"/>
              </a:rPr>
              <a:t>Avaliação da eficiência técnica dos países nos Jogos Olímpicos de Pequim – 2008</a:t>
            </a:r>
            <a:r>
              <a:rPr lang="pt-BR" sz="1200">
                <a:latin typeface="Arial" charset="0"/>
                <a:cs typeface="Arial" charset="0"/>
              </a:rPr>
              <a:t>. Instituto de Pesquisa Econômica Aplicada da Secretaria de Assuntos Estratégicos. Rio de Janeiro, março de 2009.</a:t>
            </a:r>
          </a:p>
        </p:txBody>
      </p:sp>
      <p:sp>
        <p:nvSpPr>
          <p:cNvPr id="27662" name="Retângulo 1"/>
          <p:cNvSpPr>
            <a:spLocks noChangeArrowheads="1"/>
          </p:cNvSpPr>
          <p:nvPr/>
        </p:nvSpPr>
        <p:spPr bwMode="auto">
          <a:xfrm>
            <a:off x="684213" y="4797425"/>
            <a:ext cx="8208962" cy="239713"/>
          </a:xfrm>
          <a:prstGeom prst="rect">
            <a:avLst/>
          </a:prstGeom>
          <a:noFill/>
          <a:ln w="9525">
            <a:noFill/>
            <a:miter lim="800000"/>
            <a:headEnd/>
            <a:tailEnd/>
          </a:ln>
        </p:spPr>
        <p:txBody>
          <a:bodyPr>
            <a:spAutoFit/>
          </a:bodyPr>
          <a:lstStyle/>
          <a:p>
            <a:pPr eaLnBrk="0" hangingPunct="0">
              <a:lnSpc>
                <a:spcPct val="80000"/>
              </a:lnSpc>
              <a:spcBef>
                <a:spcPct val="50000"/>
              </a:spcBef>
            </a:pPr>
            <a:r>
              <a:rPr lang="pt-BR" sz="1200">
                <a:latin typeface="Arial" charset="0"/>
                <a:cs typeface="Arial" charset="0"/>
              </a:rPr>
              <a:t> Kasznar, I.; Graça Fº, A. S. A  Indústria do Esporte no Brasil. São Paulo: M. Books do Brasil Editora Ltda., 2012.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5" name="Grupo 2"/>
          <p:cNvGrpSpPr>
            <a:grpSpLocks/>
          </p:cNvGrpSpPr>
          <p:nvPr/>
        </p:nvGrpSpPr>
        <p:grpSpPr bwMode="auto">
          <a:xfrm>
            <a:off x="0" y="0"/>
            <a:ext cx="9144000" cy="260350"/>
            <a:chOff x="0" y="0"/>
            <a:chExt cx="9144000" cy="260648"/>
          </a:xfrm>
        </p:grpSpPr>
        <p:sp>
          <p:nvSpPr>
            <p:cNvPr id="28676"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28677"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727" y="980728"/>
            <a:ext cx="8382545" cy="5754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ixaDeTexto 6"/>
          <p:cNvSpPr txBox="1"/>
          <p:nvPr/>
        </p:nvSpPr>
        <p:spPr>
          <a:xfrm>
            <a:off x="3491880" y="334397"/>
            <a:ext cx="1584176" cy="646331"/>
          </a:xfrm>
          <a:prstGeom prst="rect">
            <a:avLst/>
          </a:prstGeom>
          <a:noFill/>
        </p:spPr>
        <p:txBody>
          <a:bodyPr wrap="square" rtlCol="0">
            <a:spAutoFit/>
          </a:bodyPr>
          <a:lstStyle/>
          <a:p>
            <a:pPr algn="ctr"/>
            <a:r>
              <a:rPr lang="pt-BR" sz="3600" dirty="0" smtClean="0">
                <a:latin typeface="Calibri" panose="020F0502020204030204" pitchFamily="34" charset="0"/>
              </a:rPr>
              <a:t>2014</a:t>
            </a:r>
            <a:endParaRPr lang="pt-BR" sz="3600" dirty="0">
              <a:latin typeface="Calibri" panose="020F0502020204030204" pitchFamily="34" charset="0"/>
            </a:endParaRPr>
          </a:p>
        </p:txBody>
      </p:sp>
    </p:spTree>
    <p:extLst>
      <p:ext uri="{BB962C8B-B14F-4D97-AF65-F5344CB8AC3E}">
        <p14:creationId xmlns:p14="http://schemas.microsoft.com/office/powerpoint/2010/main" val="3810061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5" name="Grupo 2"/>
          <p:cNvGrpSpPr>
            <a:grpSpLocks/>
          </p:cNvGrpSpPr>
          <p:nvPr/>
        </p:nvGrpSpPr>
        <p:grpSpPr bwMode="auto">
          <a:xfrm>
            <a:off x="0" y="0"/>
            <a:ext cx="9144000" cy="260350"/>
            <a:chOff x="0" y="0"/>
            <a:chExt cx="9144000" cy="260648"/>
          </a:xfrm>
        </p:grpSpPr>
        <p:sp>
          <p:nvSpPr>
            <p:cNvPr id="28676"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28677"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72" y="1110297"/>
            <a:ext cx="8873017" cy="551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3491880" y="450781"/>
            <a:ext cx="1584176" cy="646331"/>
          </a:xfrm>
          <a:prstGeom prst="rect">
            <a:avLst/>
          </a:prstGeom>
          <a:noFill/>
        </p:spPr>
        <p:txBody>
          <a:bodyPr wrap="square" rtlCol="0">
            <a:spAutoFit/>
          </a:bodyPr>
          <a:lstStyle/>
          <a:p>
            <a:pPr algn="ctr"/>
            <a:r>
              <a:rPr lang="pt-BR" sz="3600" dirty="0" smtClean="0">
                <a:latin typeface="Calibri" panose="020F0502020204030204" pitchFamily="34" charset="0"/>
              </a:rPr>
              <a:t>2014</a:t>
            </a:r>
            <a:endParaRPr lang="pt-BR" sz="3600" dirty="0">
              <a:latin typeface="Calibri" panose="020F0502020204030204" pitchFamily="34" charset="0"/>
            </a:endParaRPr>
          </a:p>
        </p:txBody>
      </p:sp>
    </p:spTree>
    <p:extLst>
      <p:ext uri="{BB962C8B-B14F-4D97-AF65-F5344CB8AC3E}">
        <p14:creationId xmlns:p14="http://schemas.microsoft.com/office/powerpoint/2010/main" val="807920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5" name="Grupo 2"/>
          <p:cNvGrpSpPr>
            <a:grpSpLocks/>
          </p:cNvGrpSpPr>
          <p:nvPr/>
        </p:nvGrpSpPr>
        <p:grpSpPr bwMode="auto">
          <a:xfrm>
            <a:off x="0" y="0"/>
            <a:ext cx="9144000" cy="260350"/>
            <a:chOff x="0" y="0"/>
            <a:chExt cx="9144000" cy="260648"/>
          </a:xfrm>
        </p:grpSpPr>
        <p:sp>
          <p:nvSpPr>
            <p:cNvPr id="28676"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28677"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
        <p:nvSpPr>
          <p:cNvPr id="2" name="CaixaDeTexto 1"/>
          <p:cNvSpPr txBox="1"/>
          <p:nvPr/>
        </p:nvSpPr>
        <p:spPr>
          <a:xfrm>
            <a:off x="3491880" y="450781"/>
            <a:ext cx="1584176" cy="646331"/>
          </a:xfrm>
          <a:prstGeom prst="rect">
            <a:avLst/>
          </a:prstGeom>
          <a:noFill/>
        </p:spPr>
        <p:txBody>
          <a:bodyPr wrap="square" rtlCol="0">
            <a:spAutoFit/>
          </a:bodyPr>
          <a:lstStyle/>
          <a:p>
            <a:pPr algn="ctr"/>
            <a:r>
              <a:rPr lang="pt-BR" sz="3600" dirty="0" smtClean="0">
                <a:latin typeface="Calibri" panose="020F0502020204030204" pitchFamily="34" charset="0"/>
              </a:rPr>
              <a:t>2014</a:t>
            </a:r>
            <a:endParaRPr lang="pt-BR" sz="3600" dirty="0">
              <a:latin typeface="Calibri" panose="020F0502020204030204" pitchFamily="34" charset="0"/>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73" y="1266824"/>
            <a:ext cx="8793995" cy="5402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0655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m 8"/>
          <p:cNvPicPr>
            <a:picLocks noChangeAspect="1" noChangeArrowheads="1"/>
          </p:cNvPicPr>
          <p:nvPr/>
        </p:nvPicPr>
        <p:blipFill>
          <a:blip r:embed="rId2" cstate="print">
            <a:grayscl/>
          </a:blip>
          <a:srcRect/>
          <a:stretch>
            <a:fillRect/>
          </a:stretch>
        </p:blipFill>
        <p:spPr bwMode="auto">
          <a:xfrm>
            <a:off x="323850" y="1268413"/>
            <a:ext cx="8575675" cy="5256212"/>
          </a:xfrm>
          <a:prstGeom prst="rect">
            <a:avLst/>
          </a:prstGeom>
          <a:noFill/>
          <a:ln w="9525">
            <a:noFill/>
            <a:miter lim="800000"/>
            <a:headEnd/>
            <a:tailEnd/>
          </a:ln>
        </p:spPr>
      </p:pic>
      <p:sp>
        <p:nvSpPr>
          <p:cNvPr id="27651" name="Rectangle 3"/>
          <p:cNvSpPr>
            <a:spLocks noChangeArrowheads="1"/>
          </p:cNvSpPr>
          <p:nvPr/>
        </p:nvSpPr>
        <p:spPr bwMode="auto">
          <a:xfrm>
            <a:off x="1787481" y="410260"/>
            <a:ext cx="5557932" cy="646331"/>
          </a:xfrm>
          <a:prstGeom prst="rect">
            <a:avLst/>
          </a:prstGeom>
          <a:noFill/>
          <a:ln w="9525">
            <a:noFill/>
            <a:miter lim="800000"/>
            <a:headEnd/>
            <a:tailEnd/>
          </a:ln>
        </p:spPr>
        <p:txBody>
          <a:bodyPr wrap="none" anchor="ctr">
            <a:spAutoFit/>
          </a:bodyPr>
          <a:lstStyle/>
          <a:p>
            <a:pPr algn="ctr" eaLnBrk="0" hangingPunct="0"/>
            <a:r>
              <a:rPr lang="pt-BR" sz="1800" b="1" dirty="0">
                <a:solidFill>
                  <a:srgbClr val="FFC000"/>
                </a:solidFill>
                <a:latin typeface="Century Gothic" pitchFamily="34" charset="0"/>
                <a:cs typeface="Arial" charset="0"/>
              </a:rPr>
              <a:t>Os 10 países com maior número de </a:t>
            </a:r>
            <a:r>
              <a:rPr lang="pt-BR" sz="1800" b="1" dirty="0" smtClean="0">
                <a:solidFill>
                  <a:srgbClr val="FFC000"/>
                </a:solidFill>
                <a:latin typeface="Century Gothic" pitchFamily="34" charset="0"/>
                <a:cs typeface="Arial" charset="0"/>
              </a:rPr>
              <a:t>academias </a:t>
            </a:r>
          </a:p>
          <a:p>
            <a:pPr algn="ctr" eaLnBrk="0" hangingPunct="0"/>
            <a:r>
              <a:rPr lang="pt-BR" sz="1800" b="1" dirty="0" smtClean="0">
                <a:solidFill>
                  <a:srgbClr val="FFC000"/>
                </a:solidFill>
                <a:latin typeface="Century Gothic" pitchFamily="34" charset="0"/>
                <a:cs typeface="Arial" charset="0"/>
              </a:rPr>
              <a:t>(</a:t>
            </a:r>
            <a:r>
              <a:rPr lang="pt-BR" sz="1800" b="1" dirty="0">
                <a:solidFill>
                  <a:srgbClr val="FFC000"/>
                </a:solidFill>
                <a:latin typeface="Century Gothic" pitchFamily="34" charset="0"/>
                <a:cs typeface="Arial" charset="0"/>
              </a:rPr>
              <a:t>IHRSA 2010 Global </a:t>
            </a:r>
            <a:r>
              <a:rPr lang="pt-BR" sz="1800" b="1" dirty="0" err="1">
                <a:solidFill>
                  <a:srgbClr val="FFC000"/>
                </a:solidFill>
                <a:latin typeface="Century Gothic" pitchFamily="34" charset="0"/>
                <a:cs typeface="Arial" charset="0"/>
              </a:rPr>
              <a:t>Report</a:t>
            </a:r>
            <a:r>
              <a:rPr lang="pt-BR" sz="1800" b="1" dirty="0">
                <a:solidFill>
                  <a:srgbClr val="FFC000"/>
                </a:solidFill>
                <a:latin typeface="Century Gothic" pitchFamily="34" charset="0"/>
                <a:cs typeface="Arial" charset="0"/>
              </a:rPr>
              <a:t>).</a:t>
            </a:r>
            <a:endParaRPr lang="pt-BR" sz="1800" b="1" dirty="0">
              <a:solidFill>
                <a:srgbClr val="FFC000"/>
              </a:solidFill>
              <a:latin typeface="Century Gothic" pitchFamily="34" charset="0"/>
            </a:endParaRPr>
          </a:p>
        </p:txBody>
      </p:sp>
      <p:grpSp>
        <p:nvGrpSpPr>
          <p:cNvPr id="27652" name="Grupo 3"/>
          <p:cNvGrpSpPr>
            <a:grpSpLocks/>
          </p:cNvGrpSpPr>
          <p:nvPr/>
        </p:nvGrpSpPr>
        <p:grpSpPr bwMode="auto">
          <a:xfrm>
            <a:off x="0" y="0"/>
            <a:ext cx="9144000" cy="260350"/>
            <a:chOff x="0" y="0"/>
            <a:chExt cx="9144000" cy="260648"/>
          </a:xfrm>
        </p:grpSpPr>
        <p:sp>
          <p:nvSpPr>
            <p:cNvPr id="27653"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27654"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787481" y="410260"/>
            <a:ext cx="5557932" cy="646331"/>
          </a:xfrm>
          <a:prstGeom prst="rect">
            <a:avLst/>
          </a:prstGeom>
          <a:noFill/>
          <a:ln w="9525">
            <a:noFill/>
            <a:miter lim="800000"/>
            <a:headEnd/>
            <a:tailEnd/>
          </a:ln>
        </p:spPr>
        <p:txBody>
          <a:bodyPr wrap="none" anchor="ctr">
            <a:spAutoFit/>
          </a:bodyPr>
          <a:lstStyle/>
          <a:p>
            <a:pPr algn="ctr" eaLnBrk="0" hangingPunct="0"/>
            <a:r>
              <a:rPr lang="pt-BR" sz="1800" b="1" dirty="0">
                <a:solidFill>
                  <a:srgbClr val="FFC000"/>
                </a:solidFill>
                <a:latin typeface="Century Gothic" pitchFamily="34" charset="0"/>
                <a:cs typeface="Arial" charset="0"/>
              </a:rPr>
              <a:t>Os 10 países com maior número de </a:t>
            </a:r>
            <a:r>
              <a:rPr lang="pt-BR" sz="1800" b="1" dirty="0" smtClean="0">
                <a:solidFill>
                  <a:srgbClr val="FFC000"/>
                </a:solidFill>
                <a:latin typeface="Century Gothic" pitchFamily="34" charset="0"/>
                <a:cs typeface="Arial" charset="0"/>
              </a:rPr>
              <a:t>academias </a:t>
            </a:r>
          </a:p>
          <a:p>
            <a:pPr algn="ctr" eaLnBrk="0" hangingPunct="0"/>
            <a:r>
              <a:rPr lang="pt-BR" sz="1800" b="1" dirty="0" smtClean="0">
                <a:solidFill>
                  <a:srgbClr val="FFC000"/>
                </a:solidFill>
                <a:latin typeface="Century Gothic" pitchFamily="34" charset="0"/>
                <a:cs typeface="Arial" charset="0"/>
              </a:rPr>
              <a:t>(</a:t>
            </a:r>
            <a:r>
              <a:rPr lang="pt-BR" sz="1800" b="1" dirty="0">
                <a:solidFill>
                  <a:srgbClr val="FFC000"/>
                </a:solidFill>
                <a:latin typeface="Century Gothic" pitchFamily="34" charset="0"/>
                <a:cs typeface="Arial" charset="0"/>
              </a:rPr>
              <a:t>IHRSA </a:t>
            </a:r>
            <a:r>
              <a:rPr lang="pt-BR" sz="1800" b="1" dirty="0" smtClean="0">
                <a:solidFill>
                  <a:srgbClr val="FFC000"/>
                </a:solidFill>
                <a:latin typeface="Century Gothic" pitchFamily="34" charset="0"/>
                <a:cs typeface="Arial" charset="0"/>
              </a:rPr>
              <a:t>2014 </a:t>
            </a:r>
            <a:r>
              <a:rPr lang="pt-BR" sz="1800" b="1" dirty="0">
                <a:solidFill>
                  <a:srgbClr val="FFC000"/>
                </a:solidFill>
                <a:latin typeface="Century Gothic" pitchFamily="34" charset="0"/>
                <a:cs typeface="Arial" charset="0"/>
              </a:rPr>
              <a:t>Global </a:t>
            </a:r>
            <a:r>
              <a:rPr lang="pt-BR" sz="1800" b="1" dirty="0" err="1">
                <a:solidFill>
                  <a:srgbClr val="FFC000"/>
                </a:solidFill>
                <a:latin typeface="Century Gothic" pitchFamily="34" charset="0"/>
                <a:cs typeface="Arial" charset="0"/>
              </a:rPr>
              <a:t>Report</a:t>
            </a:r>
            <a:r>
              <a:rPr lang="pt-BR" sz="1800" b="1" dirty="0">
                <a:solidFill>
                  <a:srgbClr val="FFC000"/>
                </a:solidFill>
                <a:latin typeface="Century Gothic" pitchFamily="34" charset="0"/>
                <a:cs typeface="Arial" charset="0"/>
              </a:rPr>
              <a:t>).</a:t>
            </a:r>
            <a:endParaRPr lang="pt-BR" sz="1800" b="1" dirty="0">
              <a:solidFill>
                <a:srgbClr val="FFC000"/>
              </a:solidFill>
              <a:latin typeface="Century Gothic" pitchFamily="34" charset="0"/>
            </a:endParaRPr>
          </a:p>
        </p:txBody>
      </p:sp>
      <p:grpSp>
        <p:nvGrpSpPr>
          <p:cNvPr id="27652" name="Grupo 3"/>
          <p:cNvGrpSpPr>
            <a:grpSpLocks/>
          </p:cNvGrpSpPr>
          <p:nvPr/>
        </p:nvGrpSpPr>
        <p:grpSpPr bwMode="auto">
          <a:xfrm>
            <a:off x="0" y="0"/>
            <a:ext cx="9144000" cy="260350"/>
            <a:chOff x="0" y="0"/>
            <a:chExt cx="9144000" cy="260648"/>
          </a:xfrm>
        </p:grpSpPr>
        <p:sp>
          <p:nvSpPr>
            <p:cNvPr id="27653" name="Rectangle 3"/>
            <p:cNvSpPr>
              <a:spLocks noChangeArrowheads="1"/>
            </p:cNvSpPr>
            <p:nvPr/>
          </p:nvSpPr>
          <p:spPr bwMode="auto">
            <a:xfrm>
              <a:off x="0" y="0"/>
              <a:ext cx="9144000" cy="260648"/>
            </a:xfrm>
            <a:prstGeom prst="rect">
              <a:avLst/>
            </a:prstGeom>
            <a:solidFill>
              <a:srgbClr val="5BFFD4"/>
            </a:solidFill>
            <a:ln w="25400">
              <a:solidFill>
                <a:srgbClr val="808080"/>
              </a:solidFill>
              <a:miter lim="800000"/>
              <a:headEnd/>
              <a:tailEnd/>
            </a:ln>
          </p:spPr>
          <p:txBody>
            <a:bodyPr wrap="none" anchor="ctr"/>
            <a:lstStyle/>
            <a:p>
              <a:endParaRPr lang="pt-BR"/>
            </a:p>
          </p:txBody>
        </p:sp>
        <p:sp>
          <p:nvSpPr>
            <p:cNvPr id="27654" name="Text Box 2"/>
            <p:cNvSpPr txBox="1">
              <a:spLocks noChangeArrowheads="1"/>
            </p:cNvSpPr>
            <p:nvPr/>
          </p:nvSpPr>
          <p:spPr bwMode="auto">
            <a:xfrm>
              <a:off x="323528" y="0"/>
              <a:ext cx="8534400" cy="241285"/>
            </a:xfrm>
            <a:prstGeom prst="rect">
              <a:avLst/>
            </a:prstGeom>
            <a:noFill/>
            <a:ln w="9525">
              <a:noFill/>
              <a:miter lim="800000"/>
              <a:headEnd/>
              <a:tailEnd/>
            </a:ln>
          </p:spPr>
          <p:txBody>
            <a:bodyPr>
              <a:spAutoFit/>
            </a:bodyPr>
            <a:lstStyle/>
            <a:p>
              <a:pPr marL="482600" indent="-482600" algn="ctr">
                <a:lnSpc>
                  <a:spcPct val="80000"/>
                </a:lnSpc>
                <a:spcBef>
                  <a:spcPct val="50000"/>
                </a:spcBef>
              </a:pPr>
              <a:r>
                <a:rPr lang="pt-BR" sz="1200" b="1">
                  <a:latin typeface="Comic Sans MS" pitchFamily="66" charset="0"/>
                  <a:cs typeface="Times New Roman" pitchFamily="18" charset="0"/>
                </a:rPr>
                <a:t>DIMENSÕES ECONÔMICAS E ADMINISTRATIVAS DA EDUCAÇÃO FÍSICA E DO ESPORTE</a:t>
              </a:r>
              <a:endParaRPr lang="en-GB" sz="1200">
                <a:cs typeface="Times New Roman" pitchFamily="18" charset="0"/>
              </a:endParaRPr>
            </a:p>
          </p:txBody>
        </p:sp>
      </p:gr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276" y="1484784"/>
            <a:ext cx="8419652" cy="4975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17777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ô">
  <a:themeElements>
    <a:clrScheme name="Metrô">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ô">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ô">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1175</TotalTime>
  <Words>2312</Words>
  <Application>Microsoft Office PowerPoint</Application>
  <PresentationFormat>Apresentação na tela (4:3)</PresentationFormat>
  <Paragraphs>450</Paragraphs>
  <Slides>47</Slides>
  <Notes>0</Notes>
  <HiddenSlides>0</HiddenSlides>
  <MMClips>0</MMClips>
  <ScaleCrop>false</ScaleCrop>
  <HeadingPairs>
    <vt:vector size="8" baseType="variant">
      <vt:variant>
        <vt:lpstr>Fontes usadas</vt:lpstr>
      </vt:variant>
      <vt:variant>
        <vt:i4>18</vt:i4>
      </vt:variant>
      <vt:variant>
        <vt:lpstr>Tema</vt:lpstr>
      </vt:variant>
      <vt:variant>
        <vt:i4>1</vt:i4>
      </vt:variant>
      <vt:variant>
        <vt:lpstr>Servidores OLE inseridos</vt:lpstr>
      </vt:variant>
      <vt:variant>
        <vt:i4>2</vt:i4>
      </vt:variant>
      <vt:variant>
        <vt:lpstr>Títulos de slides</vt:lpstr>
      </vt:variant>
      <vt:variant>
        <vt:i4>47</vt:i4>
      </vt:variant>
    </vt:vector>
  </HeadingPairs>
  <TitlesOfParts>
    <vt:vector size="68" baseType="lpstr">
      <vt:lpstr>Aharoni</vt:lpstr>
      <vt:lpstr>Arial</vt:lpstr>
      <vt:lpstr>Arial Black</vt:lpstr>
      <vt:lpstr>Calibri</vt:lpstr>
      <vt:lpstr>Cambria</vt:lpstr>
      <vt:lpstr>Century Gothic</vt:lpstr>
      <vt:lpstr>Comic Sans MS</vt:lpstr>
      <vt:lpstr>Consolas</vt:lpstr>
      <vt:lpstr>Corbel</vt:lpstr>
      <vt:lpstr>Lucida Console</vt:lpstr>
      <vt:lpstr>Symbol</vt:lpstr>
      <vt:lpstr>Tahoma</vt:lpstr>
      <vt:lpstr>Tahoma</vt:lpstr>
      <vt:lpstr>Times New Roman</vt:lpstr>
      <vt:lpstr>Verdana</vt:lpstr>
      <vt:lpstr>Wingdings</vt:lpstr>
      <vt:lpstr>Wingdings 2</vt:lpstr>
      <vt:lpstr>Wingdings 3</vt:lpstr>
      <vt:lpstr>Metrô</vt:lpstr>
      <vt:lpstr>CorelDRAW</vt:lpstr>
      <vt:lpstr>Gráfico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El impacto económico del deporte                                                                                                                                               Heinemann - Diciembre de 2001 </vt:lpstr>
      <vt:lpstr>Estructura de la demanda deportiva y flujos de dinero                                                                      Heinemann - Diciembre de 2001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Efectos del deportes sobre la economía  El ejemplo de los Juegos Olimpicos     Heinemann - Diciembre de 2001 </vt:lpstr>
      <vt:lpstr>Apresentação do PowerPoint</vt:lpstr>
      <vt:lpstr>Efectos económicos relacionados con el deporte</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flaviabastos</dc:creator>
  <cp:lastModifiedBy>Flávia Bastos</cp:lastModifiedBy>
  <cp:revision>60</cp:revision>
  <dcterms:created xsi:type="dcterms:W3CDTF">2004-07-09T15:00:16Z</dcterms:created>
  <dcterms:modified xsi:type="dcterms:W3CDTF">2016-07-22T18:53:51Z</dcterms:modified>
</cp:coreProperties>
</file>