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56" r:id="rId5"/>
    <p:sldId id="265" r:id="rId6"/>
    <p:sldId id="267" r:id="rId7"/>
    <p:sldId id="268" r:id="rId8"/>
    <p:sldId id="266" r:id="rId9"/>
    <p:sldId id="258" r:id="rId10"/>
    <p:sldId id="257" r:id="rId11"/>
    <p:sldId id="260" r:id="rId12"/>
    <p:sldId id="261" r:id="rId13"/>
    <p:sldId id="262" r:id="rId14"/>
    <p:sldId id="263" r:id="rId15"/>
    <p:sldId id="264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5104A-E002-4D42-A496-B7FF33A9F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5D29E1-2981-4A11-8B98-159F9CD1D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EA5F63-B698-4CB6-88BC-EDF81874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A80D5A-2D17-4613-9F2E-E78B057F7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281E3B-DB5B-480E-BC02-4FD4FAC2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2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C65350-349D-4558-BD61-11A08582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3E15FD-6692-4053-B92A-A337C88BF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E123D7-2B27-4E1E-B01C-5082B9116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584185-7F62-42A7-84F1-D9A1A5AE0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981349-77E9-4E33-A49E-E7E29F89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9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481131-1D23-4219-A5C6-99487D554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5CEFE5B-D119-4F8A-AA82-47AE892BE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57D059-53FB-4BC6-9B7B-E78C2928F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6071BC-288A-4941-8D95-8FEE1DE39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CC01FA-0B36-4910-91EB-655DF27CE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4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40330-6997-4F1C-A1AC-C7DA6651C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8102A3-2787-48B3-BD1C-AAD335C74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C47A07-D373-4C97-AA61-4A3698BB4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D38470-3FA1-47D8-8AC3-D7874311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1CFD0B-6EB0-4992-92B8-AC36DED7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2438F-09BE-4227-8663-F2C49193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BE394A-B794-4191-8EBD-A232A4525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73D3DD-8636-4D50-A304-F08AB0C58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DA08F6-B3EB-4B90-97F6-B5B50510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124741-B8B6-4DB0-8C2C-8C2503CB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4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481C6-13D5-4F24-9235-EDDC6577B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EE39A-E2CE-4826-961C-5DAAFE390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8A941C-F5B4-43E9-9B4E-8F167717F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18120A-43F2-40F8-BCF0-732CDB1AD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FB037B-1141-4FF6-BF0E-1E3EB71B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BF0CA5-EB65-4350-9ADB-FE85793C5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3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7B91F4-73D7-48AA-BD85-CAA1C52BC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F20478-840B-470E-BC4F-A22D30BA9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119D2E-AE9D-4203-BFA0-302896721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25B319C-5F43-481D-94B0-7E13A66EA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F16FA90-CBB4-4CCB-91FF-A154301F5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B6DAA59-A5B9-4C92-9E45-0EF61D4FC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624C233-8A90-437E-856F-3CEF1065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9099E4-5BFD-4F82-AB6D-81E210AA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A06F7-D2C6-42FF-9304-27F9BD34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01F6F56-6400-488E-86E7-139108A8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F46A65-3B2D-4D5C-AD5E-5F2F92B1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FD8E0E7-5564-4541-9173-64831B905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0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37EF5A3-B33F-4EBA-A712-B22355B8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0BA8F44-F398-4A42-8F06-629AD2BD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D7D9C25-75E4-4EB9-95E0-3DBCC920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26720-93DD-4585-8583-3448E6856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78EE81-9297-4270-81DE-A8EC84CCB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D5E86E-A608-400E-94E5-AC8DB5B5D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E2629E-FA9C-420B-9F78-6F2CF486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62A9F9-8ADA-46BC-827D-BB99FA29E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A4826C-6334-4034-92F4-0744073D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3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767A7-51D8-4F4E-AD04-A2E04E55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9F7B039-C0C8-4BCF-8206-A0989C8C2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B036E1-358F-4025-81AE-3ACFA4E85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A9715D-D084-4A1B-935B-A66E5F30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36EA59-F2DE-4291-B6CC-4776DE67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A39CAF8-A721-459E-9A74-6726BCAF4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9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5F95B6-706B-412E-ABDF-FB766CBB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403868-215B-4F37-84AB-508A7AC15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786846-88EB-4E79-A0AD-70ABC9B65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4E8C7-D17B-4D94-9C22-6F623EAC60F3}" type="datetimeFigureOut">
              <a:rPr lang="en-US" smtClean="0"/>
              <a:t>4/25/22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C41055-337F-417C-BC20-4182CAA18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F66BD3-EEA7-4023-81BF-C23031B1D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C1BE-47C0-42C0-8B3C-D1F7CB336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7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B0D61-D85E-4B37-AE1B-95FBC2D45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936" y="526272"/>
            <a:ext cx="9144000" cy="641268"/>
          </a:xfrm>
        </p:spPr>
        <p:txBody>
          <a:bodyPr>
            <a:noAutofit/>
          </a:bodyPr>
          <a:lstStyle/>
          <a:p>
            <a:r>
              <a:rPr lang="en-US" sz="2800" dirty="0"/>
              <a:t>PRO 3432 – ORGANIZACAO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EB426C-FCDF-4B3C-9060-5C9FDFB71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9109"/>
            <a:ext cx="9144000" cy="2838691"/>
          </a:xfrm>
        </p:spPr>
        <p:txBody>
          <a:bodyPr>
            <a:normAutofit/>
          </a:bodyPr>
          <a:lstStyle/>
          <a:p>
            <a:r>
              <a:rPr lang="en-US" dirty="0"/>
              <a:t>CRIANDO UM FRAMEWORK PARA ENTENDER A EVOLUCAO DAS PROPOSTAS DE ORGANIZACAO DO TRABALHO</a:t>
            </a:r>
          </a:p>
          <a:p>
            <a:endParaRPr lang="en-US" dirty="0"/>
          </a:p>
          <a:p>
            <a:r>
              <a:rPr lang="en-US" dirty="0"/>
              <a:t>AFONSO FLEURY</a:t>
            </a:r>
          </a:p>
          <a:p>
            <a:endParaRPr lang="en-US" dirty="0"/>
          </a:p>
          <a:p>
            <a:r>
              <a:rPr lang="en-US" dirty="0"/>
              <a:t>25 DE ABRIL DE 2022</a:t>
            </a:r>
          </a:p>
        </p:txBody>
      </p:sp>
    </p:spTree>
    <p:extLst>
      <p:ext uri="{BB962C8B-B14F-4D97-AF65-F5344CB8AC3E}">
        <p14:creationId xmlns:p14="http://schemas.microsoft.com/office/powerpoint/2010/main" val="185384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4815954" y="5347504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3BE692-A4DC-493F-B92D-3A5E80A0382C}"/>
              </a:ext>
            </a:extLst>
          </p:cNvPr>
          <p:cNvSpPr/>
          <p:nvPr/>
        </p:nvSpPr>
        <p:spPr>
          <a:xfrm>
            <a:off x="3497485" y="3786851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4240194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6381510" y="375405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10010557" y="5428523"/>
            <a:ext cx="175477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REDUZIR</a:t>
            </a:r>
          </a:p>
          <a:p>
            <a:pPr algn="ctr"/>
            <a:r>
              <a:rPr lang="en-US" dirty="0"/>
              <a:t>DESPERDICIO</a:t>
            </a:r>
          </a:p>
          <a:p>
            <a:pPr algn="ctr"/>
            <a:r>
              <a:rPr lang="en-US" dirty="0"/>
              <a:t>PRODUTIVIDADE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4549735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A08C3E-93DB-4B1F-8E59-36EC23E918B4}"/>
              </a:ext>
            </a:extLst>
          </p:cNvPr>
          <p:cNvSpPr txBox="1"/>
          <p:nvPr/>
        </p:nvSpPr>
        <p:spPr>
          <a:xfrm>
            <a:off x="3784919" y="3923816"/>
            <a:ext cx="122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SISTEMA </a:t>
            </a:r>
          </a:p>
          <a:p>
            <a:r>
              <a:rPr lang="en-US" dirty="0"/>
              <a:t>DE GESTAO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6354498" y="3849298"/>
            <a:ext cx="1930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METODO</a:t>
            </a:r>
          </a:p>
          <a:p>
            <a:pPr algn="ctr"/>
            <a:r>
              <a:rPr lang="en-US" dirty="0" err="1"/>
              <a:t>estudo</a:t>
            </a:r>
            <a:r>
              <a:rPr lang="en-US" dirty="0"/>
              <a:t> de tempos </a:t>
            </a:r>
          </a:p>
          <a:p>
            <a:pPr algn="ctr"/>
            <a:r>
              <a:rPr lang="en-US" dirty="0"/>
              <a:t>e </a:t>
            </a:r>
            <a:r>
              <a:rPr lang="en-US" dirty="0" err="1"/>
              <a:t>movimentos</a:t>
            </a:r>
            <a:endParaRPr lang="en-US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5142471" y="5555847"/>
            <a:ext cx="4320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TRABALHO MINUCIOSAMENTE DETALHADO </a:t>
            </a:r>
          </a:p>
          <a:p>
            <a:pPr algn="ctr"/>
            <a:r>
              <a:rPr lang="en-US" dirty="0"/>
              <a:t>PARA CADA INDIVIDUO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4428283" y="332579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5170992" y="332579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5359080" y="428648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7312308" y="4818923"/>
            <a:ext cx="9123" cy="5285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2AEEA918-C598-4C6D-804A-083C938AA5D7}"/>
              </a:ext>
            </a:extLst>
          </p:cNvPr>
          <p:cNvSpPr txBox="1"/>
          <p:nvPr/>
        </p:nvSpPr>
        <p:spPr>
          <a:xfrm>
            <a:off x="843987" y="2125379"/>
            <a:ext cx="246541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NEGATIVO: VADIAGEM</a:t>
            </a:r>
          </a:p>
          <a:p>
            <a:r>
              <a:rPr lang="en-US" sz="1400" dirty="0"/>
              <a:t>POSITIVO: SMITH: FORTE COMO UM TOURO; CABECA </a:t>
            </a:r>
          </a:p>
          <a:p>
            <a:r>
              <a:rPr lang="en-US" sz="1400" dirty="0"/>
              <a:t>DE JUMENTO; MOTIVADO</a:t>
            </a:r>
          </a:p>
          <a:p>
            <a:r>
              <a:rPr lang="en-US" sz="1400" dirty="0"/>
              <a:t>POR DINHEIRO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18C9AB66-25DE-40A6-8A16-9D30F2AE3529}"/>
              </a:ext>
            </a:extLst>
          </p:cNvPr>
          <p:cNvSpPr txBox="1"/>
          <p:nvPr/>
        </p:nvSpPr>
        <p:spPr>
          <a:xfrm>
            <a:off x="811192" y="3678317"/>
            <a:ext cx="246541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SELECAO E TREINAMENTO DE ACORDO COM METODO</a:t>
            </a:r>
          </a:p>
          <a:p>
            <a:r>
              <a:rPr lang="en-US" sz="1400" dirty="0"/>
              <a:t>A FAIR DAY’S WORK FOR A FAIR DAY’S PAY: PAGAMENTO POR PRODUTIVIDADE INDIVIDUAL O MAIS RAPIDO POSSIVEL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130EAE2-FC1A-48B1-A508-4800D7F5DC3D}"/>
              </a:ext>
            </a:extLst>
          </p:cNvPr>
          <p:cNvSpPr txBox="1"/>
          <p:nvPr/>
        </p:nvSpPr>
        <p:spPr>
          <a:xfrm>
            <a:off x="879676" y="983848"/>
            <a:ext cx="41745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Bauhaus 93" panose="04030905020B02020C02" pitchFamily="82" charset="0"/>
              </a:rPr>
              <a:t>TAYLOR – ADMINISTRACAO CIENTIFICA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E34342E0-C3A3-44EB-B9A1-70E71BC5047D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9826907" y="5879940"/>
            <a:ext cx="183650" cy="102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027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3739508" y="5347504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3BE692-A4DC-493F-B92D-3A5E80A0382C}"/>
              </a:ext>
            </a:extLst>
          </p:cNvPr>
          <p:cNvSpPr/>
          <p:nvPr/>
        </p:nvSpPr>
        <p:spPr>
          <a:xfrm>
            <a:off x="2421039" y="3937326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163748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5305064" y="3754052"/>
            <a:ext cx="1861595" cy="1408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200887" y="617319"/>
            <a:ext cx="2050113" cy="1064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9329918" y="5694744"/>
            <a:ext cx="17547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PRODUTIVIDADE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5208605" y="891249"/>
            <a:ext cx="205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TECNOLOGIA</a:t>
            </a:r>
          </a:p>
          <a:p>
            <a:pPr algn="ctr"/>
            <a:r>
              <a:rPr lang="en-US" dirty="0" err="1"/>
              <a:t>Linha</a:t>
            </a:r>
            <a:r>
              <a:rPr lang="en-US" dirty="0"/>
              <a:t> de </a:t>
            </a:r>
            <a:r>
              <a:rPr lang="en-US" dirty="0" err="1"/>
              <a:t>montagem</a:t>
            </a:r>
            <a:endParaRPr lang="en-US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3473289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A08C3E-93DB-4B1F-8E59-36EC23E918B4}"/>
              </a:ext>
            </a:extLst>
          </p:cNvPr>
          <p:cNvSpPr txBox="1"/>
          <p:nvPr/>
        </p:nvSpPr>
        <p:spPr>
          <a:xfrm>
            <a:off x="2708473" y="4097441"/>
            <a:ext cx="122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SISTEMA </a:t>
            </a:r>
          </a:p>
          <a:p>
            <a:r>
              <a:rPr lang="en-US" dirty="0"/>
              <a:t>DE GESTAO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3912242" y="5567422"/>
            <a:ext cx="4765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CONTEUDO DAS TAREFAS DEFINIDO DE ACORDO </a:t>
            </a:r>
          </a:p>
          <a:p>
            <a:r>
              <a:rPr lang="en-US" dirty="0"/>
              <a:t>COM POSICAO NA LINHA DE MONTAGEM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2E4A898-8A9E-46E8-8999-F9590B9BA559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>
            <a:off x="6225944" y="1682190"/>
            <a:ext cx="9918" cy="2071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3351837" y="3325795"/>
            <a:ext cx="742709" cy="6115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094546" y="332579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282634" y="4458181"/>
            <a:ext cx="1022430" cy="115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6235862" y="5162309"/>
            <a:ext cx="9123" cy="185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>
            <a:extLst>
              <a:ext uri="{FF2B5EF4-FFF2-40B4-BE49-F238E27FC236}">
                <a16:creationId xmlns:a16="http://schemas.microsoft.com/office/drawing/2014/main" id="{9611344C-38C9-43BD-B3C9-F650F75B2805}"/>
              </a:ext>
            </a:extLst>
          </p:cNvPr>
          <p:cNvSpPr/>
          <p:nvPr/>
        </p:nvSpPr>
        <p:spPr>
          <a:xfrm>
            <a:off x="717622" y="1921397"/>
            <a:ext cx="8415529" cy="4676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8895DF07-3FFA-4644-B132-53634D29E0F9}"/>
              </a:ext>
            </a:extLst>
          </p:cNvPr>
          <p:cNvCxnSpPr>
            <a:stCxn id="4" idx="3"/>
            <a:endCxn id="9" idx="1"/>
          </p:cNvCxnSpPr>
          <p:nvPr/>
        </p:nvCxnSpPr>
        <p:spPr>
          <a:xfrm flipV="1">
            <a:off x="8750461" y="5879410"/>
            <a:ext cx="579457" cy="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8BCF126-7EAF-4C1B-9CC1-E4717074194D}"/>
              </a:ext>
            </a:extLst>
          </p:cNvPr>
          <p:cNvSpPr txBox="1"/>
          <p:nvPr/>
        </p:nvSpPr>
        <p:spPr>
          <a:xfrm>
            <a:off x="1863523" y="856526"/>
            <a:ext cx="13083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Bauhaus 93" panose="04030905020B02020C02" pitchFamily="82" charset="0"/>
              </a:rPr>
              <a:t>FORDISMO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FCA2AEC-D3E1-4268-99C2-A5888EF9FA6E}"/>
              </a:ext>
            </a:extLst>
          </p:cNvPr>
          <p:cNvSpPr txBox="1"/>
          <p:nvPr/>
        </p:nvSpPr>
        <p:spPr>
          <a:xfrm>
            <a:off x="868095" y="2399093"/>
            <a:ext cx="16039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SUBSTITUIVEL</a:t>
            </a:r>
          </a:p>
          <a:p>
            <a:r>
              <a:rPr lang="en-US" sz="1400" dirty="0"/>
              <a:t>INTERCAMBIAVEL</a:t>
            </a:r>
          </a:p>
          <a:p>
            <a:r>
              <a:rPr lang="en-US" sz="1400" dirty="0"/>
              <a:t>“OTIMIZAVEL”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7E49501-E77E-4E16-AEC0-13836B970713}"/>
              </a:ext>
            </a:extLst>
          </p:cNvPr>
          <p:cNvSpPr txBox="1"/>
          <p:nvPr/>
        </p:nvSpPr>
        <p:spPr>
          <a:xfrm>
            <a:off x="811192" y="3979261"/>
            <a:ext cx="133012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PAGAMENTO DIFERENCIADO EM RELACAO AO MERCADO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DD205C0-C5C9-4C07-913C-F6B97DC248B1}"/>
              </a:ext>
            </a:extLst>
          </p:cNvPr>
          <p:cNvSpPr txBox="1"/>
          <p:nvPr/>
        </p:nvSpPr>
        <p:spPr>
          <a:xfrm>
            <a:off x="5276451" y="3721973"/>
            <a:ext cx="19332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METODO</a:t>
            </a:r>
          </a:p>
          <a:p>
            <a:pPr algn="ctr"/>
            <a:r>
              <a:rPr lang="en-US" dirty="0" err="1"/>
              <a:t>Estudo</a:t>
            </a:r>
            <a:r>
              <a:rPr lang="en-US" dirty="0"/>
              <a:t> de tempos </a:t>
            </a:r>
          </a:p>
          <a:p>
            <a:pPr algn="ctr"/>
            <a:r>
              <a:rPr lang="en-US" dirty="0"/>
              <a:t>e </a:t>
            </a:r>
            <a:r>
              <a:rPr lang="en-US" dirty="0" err="1"/>
              <a:t>movimentos</a:t>
            </a:r>
            <a:endParaRPr lang="en-US" dirty="0"/>
          </a:p>
          <a:p>
            <a:pPr algn="ctr"/>
            <a:r>
              <a:rPr lang="en-US" dirty="0" err="1"/>
              <a:t>Ritmo</a:t>
            </a:r>
            <a:r>
              <a:rPr lang="en-US" dirty="0"/>
              <a:t> da </a:t>
            </a:r>
            <a:r>
              <a:rPr lang="en-US" dirty="0" err="1"/>
              <a:t>linha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de </a:t>
            </a:r>
            <a:r>
              <a:rPr lang="en-US" dirty="0" err="1"/>
              <a:t>montagem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26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3739508" y="5347504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3BE692-A4DC-493F-B92D-3A5E80A0382C}"/>
              </a:ext>
            </a:extLst>
          </p:cNvPr>
          <p:cNvSpPr/>
          <p:nvPr/>
        </p:nvSpPr>
        <p:spPr>
          <a:xfrm>
            <a:off x="2421039" y="3937326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163748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5305064" y="3754052"/>
            <a:ext cx="1861595" cy="14082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316637" y="617319"/>
            <a:ext cx="1861595" cy="1064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9329918" y="5694744"/>
            <a:ext cx="17547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PRODUTIVIDADE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5521122" y="960699"/>
            <a:ext cx="141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TECNOLOGIA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3473289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A08C3E-93DB-4B1F-8E59-36EC23E918B4}"/>
              </a:ext>
            </a:extLst>
          </p:cNvPr>
          <p:cNvSpPr txBox="1"/>
          <p:nvPr/>
        </p:nvSpPr>
        <p:spPr>
          <a:xfrm>
            <a:off x="2708473" y="4097441"/>
            <a:ext cx="122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SISTEMA </a:t>
            </a:r>
          </a:p>
          <a:p>
            <a:r>
              <a:rPr lang="en-US" dirty="0"/>
              <a:t>DE GESTAO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3912242" y="5567422"/>
            <a:ext cx="4765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CONTEUDO DAS TAREFAS DEFINIDO DE ACORDO </a:t>
            </a:r>
          </a:p>
          <a:p>
            <a:r>
              <a:rPr lang="en-US" dirty="0"/>
              <a:t>COM POSICAO NA LINHA DE MONTAGEM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2E4A898-8A9E-46E8-8999-F9590B9BA559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 flipH="1">
            <a:off x="6235862" y="1682190"/>
            <a:ext cx="11573" cy="2071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3351837" y="3325795"/>
            <a:ext cx="742709" cy="6115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094546" y="332579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282634" y="4458181"/>
            <a:ext cx="1022430" cy="115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6235862" y="5162309"/>
            <a:ext cx="9123" cy="1851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>
            <a:extLst>
              <a:ext uri="{FF2B5EF4-FFF2-40B4-BE49-F238E27FC236}">
                <a16:creationId xmlns:a16="http://schemas.microsoft.com/office/drawing/2014/main" id="{9611344C-38C9-43BD-B3C9-F650F75B2805}"/>
              </a:ext>
            </a:extLst>
          </p:cNvPr>
          <p:cNvSpPr/>
          <p:nvPr/>
        </p:nvSpPr>
        <p:spPr>
          <a:xfrm>
            <a:off x="717622" y="1921397"/>
            <a:ext cx="8415529" cy="4676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8895DF07-3FFA-4644-B132-53634D29E0F9}"/>
              </a:ext>
            </a:extLst>
          </p:cNvPr>
          <p:cNvCxnSpPr>
            <a:stCxn id="4" idx="3"/>
            <a:endCxn id="9" idx="1"/>
          </p:cNvCxnSpPr>
          <p:nvPr/>
        </p:nvCxnSpPr>
        <p:spPr>
          <a:xfrm flipV="1">
            <a:off x="8750461" y="5879410"/>
            <a:ext cx="579457" cy="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8BCF126-7EAF-4C1B-9CC1-E4717074194D}"/>
              </a:ext>
            </a:extLst>
          </p:cNvPr>
          <p:cNvSpPr txBox="1"/>
          <p:nvPr/>
        </p:nvSpPr>
        <p:spPr>
          <a:xfrm>
            <a:off x="1863523" y="856526"/>
            <a:ext cx="13083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Bauhaus 93" panose="04030905020B02020C02" pitchFamily="82" charset="0"/>
              </a:rPr>
              <a:t>FORDISMO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FCA2AEC-D3E1-4268-99C2-A5888EF9FA6E}"/>
              </a:ext>
            </a:extLst>
          </p:cNvPr>
          <p:cNvSpPr txBox="1"/>
          <p:nvPr/>
        </p:nvSpPr>
        <p:spPr>
          <a:xfrm>
            <a:off x="868095" y="2399093"/>
            <a:ext cx="160398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SUBSTITUIVEL</a:t>
            </a:r>
          </a:p>
          <a:p>
            <a:r>
              <a:rPr lang="en-US" sz="1400" dirty="0"/>
              <a:t>INTERCAMBIAVEL</a:t>
            </a:r>
          </a:p>
          <a:p>
            <a:r>
              <a:rPr lang="en-US" sz="1400" dirty="0"/>
              <a:t>“OTIMIZAVEL”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67E49501-E77E-4E16-AEC0-13836B970713}"/>
              </a:ext>
            </a:extLst>
          </p:cNvPr>
          <p:cNvSpPr txBox="1"/>
          <p:nvPr/>
        </p:nvSpPr>
        <p:spPr>
          <a:xfrm>
            <a:off x="811192" y="3979261"/>
            <a:ext cx="133012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PAGAMENTO DIFERENCIADO EM RELACAO AO MERCADO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DD205C0-C5C9-4C07-913C-F6B97DC248B1}"/>
              </a:ext>
            </a:extLst>
          </p:cNvPr>
          <p:cNvSpPr txBox="1"/>
          <p:nvPr/>
        </p:nvSpPr>
        <p:spPr>
          <a:xfrm>
            <a:off x="5276451" y="3721973"/>
            <a:ext cx="19332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METODO</a:t>
            </a:r>
          </a:p>
          <a:p>
            <a:pPr algn="ctr"/>
            <a:r>
              <a:rPr lang="en-US" dirty="0" err="1"/>
              <a:t>Estudo</a:t>
            </a:r>
            <a:r>
              <a:rPr lang="en-US" dirty="0"/>
              <a:t> de tempos </a:t>
            </a:r>
          </a:p>
          <a:p>
            <a:pPr algn="ctr"/>
            <a:r>
              <a:rPr lang="en-US" dirty="0"/>
              <a:t>e </a:t>
            </a:r>
            <a:r>
              <a:rPr lang="en-US" dirty="0" err="1"/>
              <a:t>movimentos</a:t>
            </a:r>
            <a:endParaRPr lang="en-US" dirty="0"/>
          </a:p>
          <a:p>
            <a:pPr algn="ctr"/>
            <a:r>
              <a:rPr lang="en-US" dirty="0" err="1"/>
              <a:t>Ritmo</a:t>
            </a:r>
            <a:r>
              <a:rPr lang="en-US" dirty="0"/>
              <a:t> da </a:t>
            </a:r>
            <a:r>
              <a:rPr lang="en-US" dirty="0" err="1"/>
              <a:t>linha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de </a:t>
            </a:r>
            <a:r>
              <a:rPr lang="en-US" dirty="0" err="1"/>
              <a:t>montagem</a:t>
            </a:r>
            <a:endParaRPr lang="en-US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EEAEAC80-A2B8-4FE5-8F15-272E57F14E85}"/>
              </a:ext>
            </a:extLst>
          </p:cNvPr>
          <p:cNvSpPr/>
          <p:nvPr/>
        </p:nvSpPr>
        <p:spPr>
          <a:xfrm>
            <a:off x="7587203" y="572947"/>
            <a:ext cx="1861595" cy="1064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1827C05-B925-49F8-96ED-7BBE18A17A37}"/>
              </a:ext>
            </a:extLst>
          </p:cNvPr>
          <p:cNvSpPr txBox="1"/>
          <p:nvPr/>
        </p:nvSpPr>
        <p:spPr>
          <a:xfrm>
            <a:off x="7847634" y="983848"/>
            <a:ext cx="1309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ESTRATEGIA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4799DDE-8F0D-44F9-BB86-700698DC1B1D}"/>
              </a:ext>
            </a:extLst>
          </p:cNvPr>
          <p:cNvSpPr/>
          <p:nvPr/>
        </p:nvSpPr>
        <p:spPr>
          <a:xfrm>
            <a:off x="5025343" y="260430"/>
            <a:ext cx="6665087" cy="15722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C291B9D-8E35-41BE-B1A3-23D185145E40}"/>
              </a:ext>
            </a:extLst>
          </p:cNvPr>
          <p:cNvSpPr txBox="1"/>
          <p:nvPr/>
        </p:nvSpPr>
        <p:spPr>
          <a:xfrm>
            <a:off x="10069975" y="909483"/>
            <a:ext cx="116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MERCADO</a:t>
            </a:r>
          </a:p>
        </p:txBody>
      </p:sp>
    </p:spTree>
    <p:extLst>
      <p:ext uri="{BB962C8B-B14F-4D97-AF65-F5344CB8AC3E}">
        <p14:creationId xmlns:p14="http://schemas.microsoft.com/office/powerpoint/2010/main" val="2664368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3739508" y="5347504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3BE692-A4DC-493F-B92D-3A5E80A0382C}"/>
              </a:ext>
            </a:extLst>
          </p:cNvPr>
          <p:cNvSpPr/>
          <p:nvPr/>
        </p:nvSpPr>
        <p:spPr>
          <a:xfrm>
            <a:off x="2421039" y="3786851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163748" y="2260924"/>
            <a:ext cx="1861595" cy="10648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4923096" y="3665322"/>
            <a:ext cx="2604304" cy="1246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675453" y="617319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9329918" y="5694744"/>
            <a:ext cx="17547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PRODUTIVIDADE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5960961" y="960699"/>
            <a:ext cx="141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TECNOLOGIA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3473289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A08C3E-93DB-4B1F-8E59-36EC23E918B4}"/>
              </a:ext>
            </a:extLst>
          </p:cNvPr>
          <p:cNvSpPr txBox="1"/>
          <p:nvPr/>
        </p:nvSpPr>
        <p:spPr>
          <a:xfrm>
            <a:off x="2708473" y="3923816"/>
            <a:ext cx="122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SISTEMA </a:t>
            </a:r>
          </a:p>
          <a:p>
            <a:r>
              <a:rPr lang="en-US" dirty="0"/>
              <a:t>DE GESTAO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4899945" y="3719121"/>
            <a:ext cx="2658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METODO</a:t>
            </a:r>
          </a:p>
          <a:p>
            <a:pPr algn="ctr"/>
            <a:r>
              <a:rPr lang="en-US" dirty="0"/>
              <a:t>Tempos e </a:t>
            </a:r>
            <a:r>
              <a:rPr lang="en-US" dirty="0" err="1"/>
              <a:t>movimentos</a:t>
            </a:r>
            <a:r>
              <a:rPr lang="en-US" dirty="0"/>
              <a:t> +</a:t>
            </a:r>
          </a:p>
          <a:p>
            <a:pPr algn="ctr"/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interacao</a:t>
            </a:r>
            <a:r>
              <a:rPr lang="en-US" dirty="0"/>
              <a:t> social e </a:t>
            </a:r>
          </a:p>
          <a:p>
            <a:pPr algn="ctr"/>
            <a:r>
              <a:rPr lang="en-US" dirty="0" err="1"/>
              <a:t>desenvolvimento</a:t>
            </a:r>
            <a:r>
              <a:rPr lang="en-US" dirty="0"/>
              <a:t> </a:t>
            </a:r>
            <a:r>
              <a:rPr lang="en-US" dirty="0" err="1"/>
              <a:t>pessoal</a:t>
            </a:r>
            <a:endParaRPr lang="en-US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3854367" y="5428531"/>
            <a:ext cx="4689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ENRIQUECIMENTO DE CARGOS</a:t>
            </a:r>
          </a:p>
          <a:p>
            <a:pPr algn="ctr"/>
            <a:r>
              <a:rPr lang="pt-BR" dirty="0"/>
              <a:t>Variedade de habilidades</a:t>
            </a:r>
            <a:r>
              <a:rPr lang="en-US" dirty="0"/>
              <a:t>/</a:t>
            </a:r>
            <a:r>
              <a:rPr lang="pt-BR" dirty="0"/>
              <a:t> Identidade da tarefa</a:t>
            </a:r>
          </a:p>
          <a:p>
            <a:pPr algn="ctr"/>
            <a:r>
              <a:rPr lang="pt-BR" dirty="0"/>
              <a:t>Significação da tarefa/Autonomia/Feedback </a:t>
            </a:r>
            <a:endParaRPr lang="en-US" dirty="0"/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2E4A898-8A9E-46E8-8999-F9590B9BA559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606251" y="1682190"/>
            <a:ext cx="7197" cy="2071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3351837" y="332579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094546" y="3325795"/>
            <a:ext cx="2130702" cy="3395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282634" y="4288423"/>
            <a:ext cx="640462" cy="308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6225248" y="4911523"/>
            <a:ext cx="19737" cy="4359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>
            <a:extLst>
              <a:ext uri="{FF2B5EF4-FFF2-40B4-BE49-F238E27FC236}">
                <a16:creationId xmlns:a16="http://schemas.microsoft.com/office/drawing/2014/main" id="{9611344C-38C9-43BD-B3C9-F650F75B2805}"/>
              </a:ext>
            </a:extLst>
          </p:cNvPr>
          <p:cNvSpPr/>
          <p:nvPr/>
        </p:nvSpPr>
        <p:spPr>
          <a:xfrm>
            <a:off x="296566" y="1921397"/>
            <a:ext cx="8836586" cy="4676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8895DF07-3FFA-4644-B132-53634D29E0F9}"/>
              </a:ext>
            </a:extLst>
          </p:cNvPr>
          <p:cNvCxnSpPr>
            <a:stCxn id="4" idx="3"/>
            <a:endCxn id="9" idx="1"/>
          </p:cNvCxnSpPr>
          <p:nvPr/>
        </p:nvCxnSpPr>
        <p:spPr>
          <a:xfrm flipV="1">
            <a:off x="8750461" y="5879410"/>
            <a:ext cx="579457" cy="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2E7C53A-999E-4D7A-926B-4A49F755882E}"/>
              </a:ext>
            </a:extLst>
          </p:cNvPr>
          <p:cNvSpPr txBox="1"/>
          <p:nvPr/>
        </p:nvSpPr>
        <p:spPr>
          <a:xfrm>
            <a:off x="555585" y="2399093"/>
            <a:ext cx="239788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TRACOS HUMANOS E SOCIAIS</a:t>
            </a:r>
          </a:p>
          <a:p>
            <a:r>
              <a:rPr lang="en-US" sz="1400" dirty="0"/>
              <a:t>LEALDADE AO GRUPO</a:t>
            </a:r>
          </a:p>
          <a:p>
            <a:r>
              <a:rPr lang="en-US" sz="1400" dirty="0"/>
              <a:t>SATISFACAO E COOPERACAO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0273EE01-6C97-4963-AEC9-5F8823EA78ED}"/>
              </a:ext>
            </a:extLst>
          </p:cNvPr>
          <p:cNvSpPr txBox="1"/>
          <p:nvPr/>
        </p:nvSpPr>
        <p:spPr>
          <a:xfrm>
            <a:off x="555585" y="3701474"/>
            <a:ext cx="166868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ENTENDIMENTO DE CARACTERISTICAS PESSOAIS</a:t>
            </a:r>
          </a:p>
          <a:p>
            <a:r>
              <a:rPr lang="en-US" sz="1400" dirty="0"/>
              <a:t>SUPERVISAO COLABORATIVA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08AB76B8-6159-44FE-AF3D-F401B7415725}"/>
              </a:ext>
            </a:extLst>
          </p:cNvPr>
          <p:cNvSpPr txBox="1"/>
          <p:nvPr/>
        </p:nvSpPr>
        <p:spPr>
          <a:xfrm>
            <a:off x="1006997" y="682907"/>
            <a:ext cx="33890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Bauhaus 93" panose="04030905020B02020C02" pitchFamily="82" charset="0"/>
              </a:rPr>
              <a:t>ESCOLA DE RELACOES HUMANAS</a:t>
            </a:r>
          </a:p>
          <a:p>
            <a:r>
              <a:rPr lang="en-US" dirty="0">
                <a:latin typeface="Bauhaus 93" panose="04030905020B02020C02" pitchFamily="82" charset="0"/>
              </a:rPr>
              <a:t>ENRIQUECIMENTO DE CARGOS</a:t>
            </a:r>
          </a:p>
        </p:txBody>
      </p:sp>
    </p:spTree>
    <p:extLst>
      <p:ext uri="{BB962C8B-B14F-4D97-AF65-F5344CB8AC3E}">
        <p14:creationId xmlns:p14="http://schemas.microsoft.com/office/powerpoint/2010/main" val="3993165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3739508" y="5347504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3BE692-A4DC-493F-B92D-3A5E80A0382C}"/>
              </a:ext>
            </a:extLst>
          </p:cNvPr>
          <p:cNvSpPr/>
          <p:nvPr/>
        </p:nvSpPr>
        <p:spPr>
          <a:xfrm>
            <a:off x="2421039" y="3786851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163748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5305064" y="375405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002962" y="617319"/>
            <a:ext cx="2485857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9329918" y="5694744"/>
            <a:ext cx="17547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PRODUTIVIDADE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5197033" y="694483"/>
            <a:ext cx="213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TECNOLOGIA</a:t>
            </a:r>
          </a:p>
          <a:p>
            <a:pPr algn="ctr"/>
            <a:r>
              <a:rPr lang="en-US" dirty="0" err="1"/>
              <a:t>Dessincronizacao</a:t>
            </a:r>
            <a:r>
              <a:rPr lang="en-US" dirty="0"/>
              <a:t> da </a:t>
            </a:r>
          </a:p>
          <a:p>
            <a:pPr algn="ctr"/>
            <a:r>
              <a:rPr lang="en-US" dirty="0" err="1"/>
              <a:t>linha</a:t>
            </a:r>
            <a:r>
              <a:rPr lang="en-US" dirty="0"/>
              <a:t> de </a:t>
            </a:r>
            <a:r>
              <a:rPr lang="en-US" dirty="0" err="1"/>
              <a:t>montagem</a:t>
            </a:r>
            <a:endParaRPr lang="en-US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3473289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A08C3E-93DB-4B1F-8E59-36EC23E918B4}"/>
              </a:ext>
            </a:extLst>
          </p:cNvPr>
          <p:cNvSpPr txBox="1"/>
          <p:nvPr/>
        </p:nvSpPr>
        <p:spPr>
          <a:xfrm>
            <a:off x="2708473" y="3923816"/>
            <a:ext cx="122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SISTEMA </a:t>
            </a:r>
          </a:p>
          <a:p>
            <a:r>
              <a:rPr lang="en-US" dirty="0"/>
              <a:t>DE GESTAO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5208609" y="3737692"/>
            <a:ext cx="2047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METODO</a:t>
            </a:r>
          </a:p>
          <a:p>
            <a:pPr algn="ctr"/>
            <a:r>
              <a:rPr lang="en-US" dirty="0"/>
              <a:t>para </a:t>
            </a:r>
            <a:r>
              <a:rPr lang="en-US" dirty="0" err="1"/>
              <a:t>permitir</a:t>
            </a:r>
            <a:endParaRPr lang="en-US" dirty="0"/>
          </a:p>
          <a:p>
            <a:pPr algn="ctr"/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grupos</a:t>
            </a:r>
            <a:endParaRPr lang="en-US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4132159" y="5683172"/>
            <a:ext cx="430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TRABALHO EM GRUPOS SEMI-AUTONOMOS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2E4A898-8A9E-46E8-8999-F9590B9BA559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 flipH="1">
            <a:off x="6235862" y="1682190"/>
            <a:ext cx="10029" cy="2071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3351837" y="332579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094546" y="332579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282634" y="428648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</p:cNvCxnSpPr>
          <p:nvPr/>
        </p:nvCxnSpPr>
        <p:spPr>
          <a:xfrm>
            <a:off x="6226738" y="4794720"/>
            <a:ext cx="9123" cy="5285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>
            <a:extLst>
              <a:ext uri="{FF2B5EF4-FFF2-40B4-BE49-F238E27FC236}">
                <a16:creationId xmlns:a16="http://schemas.microsoft.com/office/drawing/2014/main" id="{9611344C-38C9-43BD-B3C9-F650F75B2805}"/>
              </a:ext>
            </a:extLst>
          </p:cNvPr>
          <p:cNvSpPr/>
          <p:nvPr/>
        </p:nvSpPr>
        <p:spPr>
          <a:xfrm>
            <a:off x="390450" y="1921397"/>
            <a:ext cx="8742702" cy="4676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8895DF07-3FFA-4644-B132-53634D29E0F9}"/>
              </a:ext>
            </a:extLst>
          </p:cNvPr>
          <p:cNvCxnSpPr>
            <a:stCxn id="4" idx="3"/>
            <a:endCxn id="9" idx="1"/>
          </p:cNvCxnSpPr>
          <p:nvPr/>
        </p:nvCxnSpPr>
        <p:spPr>
          <a:xfrm flipV="1">
            <a:off x="8750461" y="5879410"/>
            <a:ext cx="579457" cy="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0CBD6127-0A45-482E-BC59-CB9C303AAF01}"/>
              </a:ext>
            </a:extLst>
          </p:cNvPr>
          <p:cNvSpPr txBox="1"/>
          <p:nvPr/>
        </p:nvSpPr>
        <p:spPr>
          <a:xfrm>
            <a:off x="8356928" y="717631"/>
            <a:ext cx="30315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Bauhaus 93" panose="04030905020B02020C02" pitchFamily="82" charset="0"/>
              </a:rPr>
              <a:t>GRUPOS SEMI=AUTONOMOS</a:t>
            </a:r>
          </a:p>
          <a:p>
            <a:r>
              <a:rPr lang="en-US" dirty="0">
                <a:latin typeface="Bauhaus 93" panose="04030905020B02020C02" pitchFamily="82" charset="0"/>
              </a:rPr>
              <a:t>(PAISES ESCANDINAVOS)</a:t>
            </a: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9E84F891-F133-4D8C-8080-1B53CCC30EAB}"/>
              </a:ext>
            </a:extLst>
          </p:cNvPr>
          <p:cNvCxnSpPr>
            <a:cxnSpLocks/>
            <a:stCxn id="6" idx="3"/>
            <a:endCxn id="8" idx="2"/>
          </p:cNvCxnSpPr>
          <p:nvPr/>
        </p:nvCxnSpPr>
        <p:spPr>
          <a:xfrm flipV="1">
            <a:off x="5025343" y="1682190"/>
            <a:ext cx="1220548" cy="111117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7D61099-6AA0-4327-A0A3-7573D4632CC2}"/>
              </a:ext>
            </a:extLst>
          </p:cNvPr>
          <p:cNvSpPr txBox="1"/>
          <p:nvPr/>
        </p:nvSpPr>
        <p:spPr>
          <a:xfrm>
            <a:off x="821803" y="995423"/>
            <a:ext cx="2295244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CARACTERISTICAS DO</a:t>
            </a:r>
          </a:p>
          <a:p>
            <a:r>
              <a:rPr lang="en-US" dirty="0"/>
              <a:t>TRABALHADOR SUECO</a:t>
            </a:r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7EB660D5-4C78-4AD8-88E8-1CA758615C0F}"/>
              </a:ext>
            </a:extLst>
          </p:cNvPr>
          <p:cNvCxnSpPr>
            <a:cxnSpLocks/>
            <a:stCxn id="19" idx="2"/>
            <a:endCxn id="6" idx="1"/>
          </p:cNvCxnSpPr>
          <p:nvPr/>
        </p:nvCxnSpPr>
        <p:spPr>
          <a:xfrm>
            <a:off x="1969425" y="1641754"/>
            <a:ext cx="1194323" cy="115160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3B590771-457D-4521-A4E4-9BB454E350B6}"/>
              </a:ext>
            </a:extLst>
          </p:cNvPr>
          <p:cNvSpPr txBox="1"/>
          <p:nvPr/>
        </p:nvSpPr>
        <p:spPr>
          <a:xfrm>
            <a:off x="532435" y="3551003"/>
            <a:ext cx="166868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SISTEMA PARTICIPATIVO</a:t>
            </a:r>
          </a:p>
          <a:p>
            <a:r>
              <a:rPr lang="en-US" sz="1400" dirty="0"/>
              <a:t>CONSULTATIVO</a:t>
            </a:r>
          </a:p>
          <a:p>
            <a:r>
              <a:rPr lang="en-US" sz="1400" dirty="0"/>
              <a:t>AUTONOMIA RELATIVA DOS GRUPOS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DD11A8AE-C97A-41E7-A389-32C3946DD2D9}"/>
              </a:ext>
            </a:extLst>
          </p:cNvPr>
          <p:cNvSpPr txBox="1"/>
          <p:nvPr/>
        </p:nvSpPr>
        <p:spPr>
          <a:xfrm>
            <a:off x="7502327" y="3807577"/>
            <a:ext cx="136388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GROUP TECHNOLOGY</a:t>
            </a:r>
          </a:p>
          <a:p>
            <a:r>
              <a:rPr lang="en-US" sz="1400" dirty="0"/>
              <a:t>TRABALHO EM DOCAS</a:t>
            </a:r>
          </a:p>
        </p:txBody>
      </p:sp>
    </p:spTree>
    <p:extLst>
      <p:ext uri="{BB962C8B-B14F-4D97-AF65-F5344CB8AC3E}">
        <p14:creationId xmlns:p14="http://schemas.microsoft.com/office/powerpoint/2010/main" val="2159054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3739508" y="5347504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3BE692-A4DC-493F-B92D-3A5E80A0382C}"/>
              </a:ext>
            </a:extLst>
          </p:cNvPr>
          <p:cNvSpPr/>
          <p:nvPr/>
        </p:nvSpPr>
        <p:spPr>
          <a:xfrm>
            <a:off x="2421039" y="3786851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163748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5305064" y="3754052"/>
            <a:ext cx="1861595" cy="1064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119869" y="594173"/>
            <a:ext cx="2254598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9329918" y="5694744"/>
            <a:ext cx="17547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PRODUTIVIDADE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5243329" y="823653"/>
            <a:ext cx="205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TECNOLOGIA</a:t>
            </a:r>
          </a:p>
          <a:p>
            <a:r>
              <a:rPr lang="en-US" dirty="0" err="1"/>
              <a:t>Linha</a:t>
            </a:r>
            <a:r>
              <a:rPr lang="en-US" dirty="0"/>
              <a:t> de </a:t>
            </a:r>
            <a:r>
              <a:rPr lang="en-US" dirty="0" err="1"/>
              <a:t>montagem</a:t>
            </a:r>
            <a:endParaRPr lang="en-US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3473289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A08C3E-93DB-4B1F-8E59-36EC23E918B4}"/>
              </a:ext>
            </a:extLst>
          </p:cNvPr>
          <p:cNvSpPr txBox="1"/>
          <p:nvPr/>
        </p:nvSpPr>
        <p:spPr>
          <a:xfrm>
            <a:off x="2708473" y="3923816"/>
            <a:ext cx="122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SISTEMA </a:t>
            </a:r>
          </a:p>
          <a:p>
            <a:r>
              <a:rPr lang="en-US" dirty="0"/>
              <a:t>DE GESTAO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5567423" y="3830284"/>
            <a:ext cx="1420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METODO</a:t>
            </a:r>
          </a:p>
          <a:p>
            <a:pPr algn="ctr"/>
            <a:r>
              <a:rPr lang="en-US" dirty="0"/>
              <a:t>Ferramentas</a:t>
            </a:r>
          </a:p>
          <a:p>
            <a:pPr algn="ctr"/>
            <a:r>
              <a:rPr lang="en-US" dirty="0"/>
              <a:t>da </a:t>
            </a:r>
            <a:r>
              <a:rPr lang="en-US" dirty="0" err="1"/>
              <a:t>qualidade</a:t>
            </a:r>
            <a:endParaRPr lang="en-US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4114362" y="5428527"/>
            <a:ext cx="43293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MULTITAREFAS</a:t>
            </a:r>
          </a:p>
          <a:p>
            <a:pPr algn="ctr"/>
            <a:r>
              <a:rPr lang="en-US" dirty="0"/>
              <a:t>TRABALHO NA LINHA DE MONTAGEM</a:t>
            </a:r>
          </a:p>
          <a:p>
            <a:pPr algn="ctr"/>
            <a:r>
              <a:rPr lang="en-US" dirty="0"/>
              <a:t>ANALISE CRITICA E MELHORIA DAS TAREFAS 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2E4A898-8A9E-46E8-8999-F9590B9BA559}"/>
              </a:ext>
            </a:extLst>
          </p:cNvPr>
          <p:cNvCxnSpPr>
            <a:cxnSpLocks/>
            <a:stCxn id="8" idx="2"/>
            <a:endCxn id="7" idx="0"/>
          </p:cNvCxnSpPr>
          <p:nvPr/>
        </p:nvCxnSpPr>
        <p:spPr>
          <a:xfrm flipH="1">
            <a:off x="6235862" y="1659044"/>
            <a:ext cx="11306" cy="2095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3351837" y="332579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094546" y="332579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282634" y="428648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6235862" y="4818923"/>
            <a:ext cx="9123" cy="5285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>
            <a:extLst>
              <a:ext uri="{FF2B5EF4-FFF2-40B4-BE49-F238E27FC236}">
                <a16:creationId xmlns:a16="http://schemas.microsoft.com/office/drawing/2014/main" id="{9611344C-38C9-43BD-B3C9-F650F75B2805}"/>
              </a:ext>
            </a:extLst>
          </p:cNvPr>
          <p:cNvSpPr/>
          <p:nvPr/>
        </p:nvSpPr>
        <p:spPr>
          <a:xfrm>
            <a:off x="578466" y="1921397"/>
            <a:ext cx="8554685" cy="4676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8895DF07-3FFA-4644-B132-53634D29E0F9}"/>
              </a:ext>
            </a:extLst>
          </p:cNvPr>
          <p:cNvCxnSpPr>
            <a:stCxn id="4" idx="3"/>
            <a:endCxn id="9" idx="1"/>
          </p:cNvCxnSpPr>
          <p:nvPr/>
        </p:nvCxnSpPr>
        <p:spPr>
          <a:xfrm flipV="1">
            <a:off x="8750461" y="5879410"/>
            <a:ext cx="579457" cy="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A0898B25-7146-4FB0-B3C1-CF49EB04DFC0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7166659" y="4286488"/>
            <a:ext cx="108609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9C4F63F7-4959-4259-B6B8-C74AE56DA8EB}"/>
              </a:ext>
            </a:extLst>
          </p:cNvPr>
          <p:cNvCxnSpPr>
            <a:cxnSpLocks/>
          </p:cNvCxnSpPr>
          <p:nvPr/>
        </p:nvCxnSpPr>
        <p:spPr>
          <a:xfrm>
            <a:off x="8252749" y="4319287"/>
            <a:ext cx="0" cy="1028217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4FBB96E-2F3C-40F8-924F-F19C108E1809}"/>
              </a:ext>
            </a:extLst>
          </p:cNvPr>
          <p:cNvSpPr txBox="1"/>
          <p:nvPr/>
        </p:nvSpPr>
        <p:spPr>
          <a:xfrm>
            <a:off x="672164" y="2475237"/>
            <a:ext cx="239788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CULTURA DE GRUPO</a:t>
            </a:r>
          </a:p>
          <a:p>
            <a:r>
              <a:rPr lang="en-US" sz="1400" dirty="0"/>
              <a:t>LEALDADE A EMPRESA</a:t>
            </a:r>
          </a:p>
          <a:p>
            <a:r>
              <a:rPr lang="en-US" sz="1400" dirty="0"/>
              <a:t>RESPONSABILIZACAO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A3842901-E837-4784-92BF-F86D138216DC}"/>
              </a:ext>
            </a:extLst>
          </p:cNvPr>
          <p:cNvSpPr txBox="1"/>
          <p:nvPr/>
        </p:nvSpPr>
        <p:spPr>
          <a:xfrm>
            <a:off x="659757" y="3863524"/>
            <a:ext cx="166868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ESTABILIDADE PERTENCIMENTO</a:t>
            </a:r>
          </a:p>
          <a:p>
            <a:r>
              <a:rPr lang="en-US" sz="1400" dirty="0"/>
              <a:t>RECOMPENSAS POR MELHORIAS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E9A4B13C-D676-4EC4-8741-97B46CB1D75F}"/>
              </a:ext>
            </a:extLst>
          </p:cNvPr>
          <p:cNvSpPr/>
          <p:nvPr/>
        </p:nvSpPr>
        <p:spPr>
          <a:xfrm>
            <a:off x="2795283" y="572947"/>
            <a:ext cx="1861595" cy="10648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0AA1DCC0-C9DA-4180-BFE7-F4763EB5D972}"/>
              </a:ext>
            </a:extLst>
          </p:cNvPr>
          <p:cNvSpPr/>
          <p:nvPr/>
        </p:nvSpPr>
        <p:spPr>
          <a:xfrm>
            <a:off x="578465" y="212930"/>
            <a:ext cx="4337919" cy="15722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121643D-D9B9-4875-8A88-B04B87194359}"/>
              </a:ext>
            </a:extLst>
          </p:cNvPr>
          <p:cNvSpPr txBox="1"/>
          <p:nvPr/>
        </p:nvSpPr>
        <p:spPr>
          <a:xfrm>
            <a:off x="3090581" y="883028"/>
            <a:ext cx="1309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ESTRATEGIA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56A6DB7D-A87D-47B8-834C-4C63D758F178}"/>
              </a:ext>
            </a:extLst>
          </p:cNvPr>
          <p:cNvSpPr txBox="1"/>
          <p:nvPr/>
        </p:nvSpPr>
        <p:spPr>
          <a:xfrm>
            <a:off x="819397" y="632322"/>
            <a:ext cx="17370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PROJETO DE</a:t>
            </a:r>
          </a:p>
          <a:p>
            <a:r>
              <a:rPr lang="en-US" dirty="0"/>
              <a:t>RECONSTRUCAO</a:t>
            </a:r>
          </a:p>
          <a:p>
            <a:r>
              <a:rPr lang="en-US" dirty="0"/>
              <a:t>NACIONAL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985550F-583B-44C7-AECB-9EA482A6D8AA}"/>
              </a:ext>
            </a:extLst>
          </p:cNvPr>
          <p:cNvSpPr txBox="1"/>
          <p:nvPr/>
        </p:nvSpPr>
        <p:spPr>
          <a:xfrm>
            <a:off x="8356928" y="717631"/>
            <a:ext cx="14173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Bauhaus 93" panose="04030905020B02020C02" pitchFamily="82" charset="0"/>
              </a:rPr>
              <a:t>TOYOTISMO</a:t>
            </a:r>
          </a:p>
          <a:p>
            <a:pPr algn="ctr"/>
            <a:r>
              <a:rPr lang="en-US" dirty="0">
                <a:latin typeface="Bauhaus 93" panose="04030905020B02020C02" pitchFamily="82" charset="0"/>
              </a:rPr>
              <a:t>(JAPAO)</a:t>
            </a:r>
          </a:p>
        </p:txBody>
      </p:sp>
    </p:spTree>
    <p:extLst>
      <p:ext uri="{BB962C8B-B14F-4D97-AF65-F5344CB8AC3E}">
        <p14:creationId xmlns:p14="http://schemas.microsoft.com/office/powerpoint/2010/main" val="1700912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4321394" y="5347504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3BE692-A4DC-493F-B92D-3A5E80A0382C}"/>
              </a:ext>
            </a:extLst>
          </p:cNvPr>
          <p:cNvSpPr/>
          <p:nvPr/>
        </p:nvSpPr>
        <p:spPr>
          <a:xfrm>
            <a:off x="3002925" y="3786851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745634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5886950" y="375405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898523" y="617319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9911804" y="5694744"/>
            <a:ext cx="17547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PRODUTIVIDADE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6099053" y="775507"/>
            <a:ext cx="141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TECNOLOGIA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4055175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A08C3E-93DB-4B1F-8E59-36EC23E918B4}"/>
              </a:ext>
            </a:extLst>
          </p:cNvPr>
          <p:cNvSpPr txBox="1"/>
          <p:nvPr/>
        </p:nvSpPr>
        <p:spPr>
          <a:xfrm>
            <a:off x="3290359" y="3923816"/>
            <a:ext cx="122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SISTEMA </a:t>
            </a:r>
          </a:p>
          <a:p>
            <a:r>
              <a:rPr lang="en-US" dirty="0"/>
              <a:t>DE GESTAO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6288203" y="4050209"/>
            <a:ext cx="104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METODO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5918962" y="5611944"/>
            <a:ext cx="1858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IMPLEMENTACAO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2E4A898-8A9E-46E8-8999-F9590B9BA559}"/>
              </a:ext>
            </a:extLst>
          </p:cNvPr>
          <p:cNvCxnSpPr>
            <a:stCxn id="8" idx="2"/>
            <a:endCxn id="7" idx="0"/>
          </p:cNvCxnSpPr>
          <p:nvPr/>
        </p:nvCxnSpPr>
        <p:spPr>
          <a:xfrm flipH="1">
            <a:off x="6817748" y="1682190"/>
            <a:ext cx="11573" cy="2071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3933723" y="332579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676432" y="332579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864520" y="428648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6817748" y="4818923"/>
            <a:ext cx="9123" cy="5285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>
            <a:extLst>
              <a:ext uri="{FF2B5EF4-FFF2-40B4-BE49-F238E27FC236}">
                <a16:creationId xmlns:a16="http://schemas.microsoft.com/office/drawing/2014/main" id="{9611344C-38C9-43BD-B3C9-F650F75B2805}"/>
              </a:ext>
            </a:extLst>
          </p:cNvPr>
          <p:cNvSpPr/>
          <p:nvPr/>
        </p:nvSpPr>
        <p:spPr>
          <a:xfrm>
            <a:off x="2688478" y="1921397"/>
            <a:ext cx="7026559" cy="4676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3B3610E-88BC-4EFD-8C5D-A002EA838763}"/>
              </a:ext>
            </a:extLst>
          </p:cNvPr>
          <p:cNvSpPr txBox="1"/>
          <p:nvPr/>
        </p:nvSpPr>
        <p:spPr>
          <a:xfrm rot="20427462">
            <a:off x="370390" y="1006998"/>
            <a:ext cx="46730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Bauhaus 93" panose="04030905020B02020C02" pitchFamily="82" charset="0"/>
              </a:rPr>
              <a:t>FRAMEWORK PROPOSTO</a:t>
            </a:r>
          </a:p>
        </p:txBody>
      </p:sp>
    </p:spTree>
    <p:extLst>
      <p:ext uri="{BB962C8B-B14F-4D97-AF65-F5344CB8AC3E}">
        <p14:creationId xmlns:p14="http://schemas.microsoft.com/office/powerpoint/2010/main" val="107578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7E762-A67D-4B68-9FE7-8297BD65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32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FORMAS DE ORGANIZAR O TRABALHO JA VISTAS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DD5CB3-690D-4366-B355-2DE54DED5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38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TAYLORISMO</a:t>
            </a:r>
          </a:p>
          <a:p>
            <a:endParaRPr lang="en-US" dirty="0"/>
          </a:p>
          <a:p>
            <a:r>
              <a:rPr lang="en-US" dirty="0"/>
              <a:t>FORDISMO</a:t>
            </a:r>
          </a:p>
          <a:p>
            <a:endParaRPr lang="en-US" dirty="0"/>
          </a:p>
          <a:p>
            <a:r>
              <a:rPr lang="en-US" dirty="0"/>
              <a:t>ESCOLA DE RELACOES HUMANAS</a:t>
            </a:r>
          </a:p>
          <a:p>
            <a:endParaRPr lang="en-US" dirty="0"/>
          </a:p>
          <a:p>
            <a:r>
              <a:rPr lang="en-US" dirty="0"/>
              <a:t>GRUPOS SEMI AUTONOMOS</a:t>
            </a:r>
          </a:p>
          <a:p>
            <a:endParaRPr lang="en-US" dirty="0"/>
          </a:p>
          <a:p>
            <a:r>
              <a:rPr lang="en-US" dirty="0"/>
              <a:t>TOYOTISMO</a:t>
            </a:r>
          </a:p>
        </p:txBody>
      </p:sp>
    </p:spTree>
    <p:extLst>
      <p:ext uri="{BB962C8B-B14F-4D97-AF65-F5344CB8AC3E}">
        <p14:creationId xmlns:p14="http://schemas.microsoft.com/office/powerpoint/2010/main" val="267858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7E762-A67D-4B68-9FE7-8297BD65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32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FORMAS DE ORGANIZAR O TRABALHO JA VISTAS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DD5CB3-690D-4366-B355-2DE54DED5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38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QUAIS FORAM OS FATORES QUE JUSTIFICAM ESSAS DIFERENTES FORMAS?</a:t>
            </a:r>
          </a:p>
          <a:p>
            <a:endParaRPr lang="en-US" dirty="0"/>
          </a:p>
          <a:p>
            <a:r>
              <a:rPr lang="en-US" dirty="0"/>
              <a:t>PODEMOS PROPOR UM FRAMEWORK QUE PERMITA UMA ANALISE COMPARATIVA?</a:t>
            </a:r>
          </a:p>
          <a:p>
            <a:endParaRPr lang="en-US" dirty="0"/>
          </a:p>
          <a:p>
            <a:r>
              <a:rPr lang="en-US" dirty="0"/>
              <a:t>ESSE FRAMEWORK POSSIBILITARIA PENSAR NA ORGANIZACAO DO TRABALHO NO FUTURO?</a:t>
            </a:r>
          </a:p>
        </p:txBody>
      </p:sp>
    </p:spTree>
    <p:extLst>
      <p:ext uri="{BB962C8B-B14F-4D97-AF65-F5344CB8AC3E}">
        <p14:creationId xmlns:p14="http://schemas.microsoft.com/office/powerpoint/2010/main" val="48060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316637" y="617319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5521122" y="960699"/>
            <a:ext cx="141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TECNOLOGIA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7A05B3A-5387-4BF9-97AC-046B94E10C1D}"/>
              </a:ext>
            </a:extLst>
          </p:cNvPr>
          <p:cNvSpPr txBox="1"/>
          <p:nvPr/>
        </p:nvSpPr>
        <p:spPr>
          <a:xfrm>
            <a:off x="4058988" y="5289631"/>
            <a:ext cx="474764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TRABALHO “ORGANIZADO”</a:t>
            </a:r>
          </a:p>
        </p:txBody>
      </p:sp>
    </p:spTree>
    <p:extLst>
      <p:ext uri="{BB962C8B-B14F-4D97-AF65-F5344CB8AC3E}">
        <p14:creationId xmlns:p14="http://schemas.microsoft.com/office/powerpoint/2010/main" val="396971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163748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316637" y="617319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5521122" y="960699"/>
            <a:ext cx="141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TECNOLOGIA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3473289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A56F57C-00B8-4C86-AD52-951D7651B3FD}"/>
              </a:ext>
            </a:extLst>
          </p:cNvPr>
          <p:cNvSpPr txBox="1"/>
          <p:nvPr/>
        </p:nvSpPr>
        <p:spPr>
          <a:xfrm>
            <a:off x="1121967" y="745997"/>
            <a:ext cx="26541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PRESSUPOSTOS SOBRE AS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CARACTERISTICAS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ESSENCIAIS DAS PESSOAS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C741615-B5F1-4A55-A992-1C7A3F786BDD}"/>
              </a:ext>
            </a:extLst>
          </p:cNvPr>
          <p:cNvSpPr txBox="1"/>
          <p:nvPr/>
        </p:nvSpPr>
        <p:spPr>
          <a:xfrm>
            <a:off x="4058988" y="5289631"/>
            <a:ext cx="474764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TRABALHO “ORGANIZADO”</a:t>
            </a:r>
          </a:p>
        </p:txBody>
      </p:sp>
    </p:spTree>
    <p:extLst>
      <p:ext uri="{BB962C8B-B14F-4D97-AF65-F5344CB8AC3E}">
        <p14:creationId xmlns:p14="http://schemas.microsoft.com/office/powerpoint/2010/main" val="351628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163748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316637" y="617319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5521122" y="960699"/>
            <a:ext cx="141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TECNOLOGIA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3473289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84EFFFBF-BE19-411E-9F11-1E47D9C939A9}"/>
              </a:ext>
            </a:extLst>
          </p:cNvPr>
          <p:cNvSpPr/>
          <p:nvPr/>
        </p:nvSpPr>
        <p:spPr>
          <a:xfrm rot="20147074">
            <a:off x="1967696" y="358815"/>
            <a:ext cx="6088284" cy="3703899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7D4EFE6-B57B-48AF-A38B-72D591C15C05}"/>
              </a:ext>
            </a:extLst>
          </p:cNvPr>
          <p:cNvSpPr txBox="1"/>
          <p:nvPr/>
        </p:nvSpPr>
        <p:spPr>
          <a:xfrm>
            <a:off x="7130142" y="3865944"/>
            <a:ext cx="46385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TRABALHO EXIGE SEMPRE</a:t>
            </a:r>
          </a:p>
          <a:p>
            <a:pPr algn="ctr"/>
            <a:r>
              <a:rPr lang="en-US" sz="3200" b="1" dirty="0"/>
              <a:t>UMA ABORDAGEM</a:t>
            </a:r>
          </a:p>
          <a:p>
            <a:pPr algn="ctr"/>
            <a:r>
              <a:rPr lang="en-US" sz="3200" b="1" dirty="0"/>
              <a:t>SOCIO-TECNICA</a:t>
            </a:r>
          </a:p>
        </p:txBody>
      </p:sp>
    </p:spTree>
    <p:extLst>
      <p:ext uri="{BB962C8B-B14F-4D97-AF65-F5344CB8AC3E}">
        <p14:creationId xmlns:p14="http://schemas.microsoft.com/office/powerpoint/2010/main" val="419417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163748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5305064" y="375405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316637" y="617319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9329918" y="5694744"/>
            <a:ext cx="17547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PRODUTIVIDADE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5521122" y="960699"/>
            <a:ext cx="141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TECNOLOGIA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3473289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5706317" y="4050209"/>
            <a:ext cx="104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METODO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2E4A898-8A9E-46E8-8999-F9590B9BA559}"/>
              </a:ext>
            </a:extLst>
          </p:cNvPr>
          <p:cNvCxnSpPr>
            <a:stCxn id="8" idx="2"/>
            <a:endCxn id="7" idx="0"/>
          </p:cNvCxnSpPr>
          <p:nvPr/>
        </p:nvCxnSpPr>
        <p:spPr>
          <a:xfrm flipH="1">
            <a:off x="6235862" y="1682190"/>
            <a:ext cx="11573" cy="2071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094546" y="332579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8895DF07-3FFA-4644-B132-53634D29E0F9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8750461" y="5879410"/>
            <a:ext cx="579457" cy="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40F8AB6-3333-408D-BAEF-72BA1228B11A}"/>
              </a:ext>
            </a:extLst>
          </p:cNvPr>
          <p:cNvSpPr txBox="1"/>
          <p:nvPr/>
        </p:nvSpPr>
        <p:spPr>
          <a:xfrm>
            <a:off x="1121967" y="745997"/>
            <a:ext cx="265412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PRESSUPOSTOS SOBRE AS </a:t>
            </a:r>
          </a:p>
          <a:p>
            <a:r>
              <a:rPr lang="en-US" dirty="0"/>
              <a:t>CARACTERISTICAS</a:t>
            </a:r>
          </a:p>
          <a:p>
            <a:r>
              <a:rPr lang="en-US" dirty="0"/>
              <a:t>ESSENCIAIS DAS PESSOAS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215F778-ECA1-4301-AD7B-BC9B59695CA6}"/>
              </a:ext>
            </a:extLst>
          </p:cNvPr>
          <p:cNvSpPr txBox="1"/>
          <p:nvPr/>
        </p:nvSpPr>
        <p:spPr>
          <a:xfrm>
            <a:off x="8044216" y="3736168"/>
            <a:ext cx="310860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DIRETRIZES E INSTRUCOES</a:t>
            </a:r>
          </a:p>
          <a:p>
            <a:r>
              <a:rPr lang="en-US" sz="2000" dirty="0"/>
              <a:t>SOBRE COMO O TRABALHO </a:t>
            </a:r>
          </a:p>
          <a:p>
            <a:r>
              <a:rPr lang="en-US" sz="2000" dirty="0"/>
              <a:t>DEVE SER ORGANIZADO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593AC02-FC0D-41B4-A908-56C8EB7EE8F0}"/>
              </a:ext>
            </a:extLst>
          </p:cNvPr>
          <p:cNvSpPr txBox="1"/>
          <p:nvPr/>
        </p:nvSpPr>
        <p:spPr>
          <a:xfrm>
            <a:off x="4058988" y="5602148"/>
            <a:ext cx="474764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TRABALHO “ORGANIZADO”</a:t>
            </a:r>
          </a:p>
        </p:txBody>
      </p:sp>
    </p:spTree>
    <p:extLst>
      <p:ext uri="{BB962C8B-B14F-4D97-AF65-F5344CB8AC3E}">
        <p14:creationId xmlns:p14="http://schemas.microsoft.com/office/powerpoint/2010/main" val="174365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C93BE692-A4DC-493F-B92D-3A5E80A0382C}"/>
              </a:ext>
            </a:extLst>
          </p:cNvPr>
          <p:cNvSpPr/>
          <p:nvPr/>
        </p:nvSpPr>
        <p:spPr>
          <a:xfrm>
            <a:off x="2421039" y="3786851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163748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5305064" y="375405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316637" y="617319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9329918" y="5694744"/>
            <a:ext cx="17547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PRODUTIVIDADE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5521122" y="960699"/>
            <a:ext cx="141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TECNOLOGIA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3473289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A08C3E-93DB-4B1F-8E59-36EC23E918B4}"/>
              </a:ext>
            </a:extLst>
          </p:cNvPr>
          <p:cNvSpPr txBox="1"/>
          <p:nvPr/>
        </p:nvSpPr>
        <p:spPr>
          <a:xfrm>
            <a:off x="2708473" y="3923816"/>
            <a:ext cx="122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SISTEMA </a:t>
            </a:r>
          </a:p>
          <a:p>
            <a:r>
              <a:rPr lang="en-US" dirty="0"/>
              <a:t>DE GESTAO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5706317" y="4050209"/>
            <a:ext cx="104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METODO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2E4A898-8A9E-46E8-8999-F9590B9BA559}"/>
              </a:ext>
            </a:extLst>
          </p:cNvPr>
          <p:cNvCxnSpPr>
            <a:stCxn id="8" idx="2"/>
            <a:endCxn id="7" idx="0"/>
          </p:cNvCxnSpPr>
          <p:nvPr/>
        </p:nvCxnSpPr>
        <p:spPr>
          <a:xfrm flipH="1">
            <a:off x="6235862" y="1682190"/>
            <a:ext cx="11573" cy="2071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3351837" y="332579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094546" y="332579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282634" y="428648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8895DF07-3FFA-4644-B132-53634D29E0F9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8750461" y="5879410"/>
            <a:ext cx="579457" cy="5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6D86428C-D48D-412C-8CF5-91E288A6BB02}"/>
              </a:ext>
            </a:extLst>
          </p:cNvPr>
          <p:cNvSpPr txBox="1"/>
          <p:nvPr/>
        </p:nvSpPr>
        <p:spPr>
          <a:xfrm>
            <a:off x="352050" y="1240421"/>
            <a:ext cx="309027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SELECAO E TREINAMENTO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RECOMPENSAS E PUNICOES</a:t>
            </a: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667C179D-BC70-404F-AFD8-6CBDA00F379E}"/>
              </a:ext>
            </a:extLst>
          </p:cNvPr>
          <p:cNvCxnSpPr>
            <a:stCxn id="22" idx="2"/>
          </p:cNvCxnSpPr>
          <p:nvPr/>
        </p:nvCxnSpPr>
        <p:spPr>
          <a:xfrm>
            <a:off x="1897185" y="1948307"/>
            <a:ext cx="984911" cy="18385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DB980FF-4E8D-4F87-BF0D-F4C178128803}"/>
              </a:ext>
            </a:extLst>
          </p:cNvPr>
          <p:cNvSpPr txBox="1"/>
          <p:nvPr/>
        </p:nvSpPr>
        <p:spPr>
          <a:xfrm>
            <a:off x="4058988" y="5602150"/>
            <a:ext cx="474764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TRABALHO “ORGANIZADO”</a:t>
            </a:r>
          </a:p>
        </p:txBody>
      </p:sp>
    </p:spTree>
    <p:extLst>
      <p:ext uri="{BB962C8B-B14F-4D97-AF65-F5344CB8AC3E}">
        <p14:creationId xmlns:p14="http://schemas.microsoft.com/office/powerpoint/2010/main" val="5138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4321394" y="5347504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3BE692-A4DC-493F-B92D-3A5E80A0382C}"/>
              </a:ext>
            </a:extLst>
          </p:cNvPr>
          <p:cNvSpPr/>
          <p:nvPr/>
        </p:nvSpPr>
        <p:spPr>
          <a:xfrm>
            <a:off x="3002925" y="3786851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3745634" y="226092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5886950" y="375405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1EA264-4FF0-48B8-A98B-B04F2A0B6A81}"/>
              </a:ext>
            </a:extLst>
          </p:cNvPr>
          <p:cNvSpPr/>
          <p:nvPr/>
        </p:nvSpPr>
        <p:spPr>
          <a:xfrm>
            <a:off x="5898523" y="617319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9911804" y="5694744"/>
            <a:ext cx="17547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PRODUTIVIDADE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77A413B-12AA-40EA-9802-C449A6EC7766}"/>
              </a:ext>
            </a:extLst>
          </p:cNvPr>
          <p:cNvSpPr txBox="1"/>
          <p:nvPr/>
        </p:nvSpPr>
        <p:spPr>
          <a:xfrm>
            <a:off x="6099053" y="775507"/>
            <a:ext cx="141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TECNOLOGIA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D0149B1-7154-4B3B-B595-50DE7893D28D}"/>
              </a:ext>
            </a:extLst>
          </p:cNvPr>
          <p:cNvSpPr txBox="1"/>
          <p:nvPr/>
        </p:nvSpPr>
        <p:spPr>
          <a:xfrm>
            <a:off x="4055175" y="2447963"/>
            <a:ext cx="134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MODELO DE</a:t>
            </a:r>
          </a:p>
          <a:p>
            <a:r>
              <a:rPr lang="en-US" dirty="0"/>
              <a:t>GENTE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A08C3E-93DB-4B1F-8E59-36EC23E918B4}"/>
              </a:ext>
            </a:extLst>
          </p:cNvPr>
          <p:cNvSpPr txBox="1"/>
          <p:nvPr/>
        </p:nvSpPr>
        <p:spPr>
          <a:xfrm>
            <a:off x="3290359" y="3923816"/>
            <a:ext cx="122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SISTEMA </a:t>
            </a:r>
          </a:p>
          <a:p>
            <a:r>
              <a:rPr lang="en-US" dirty="0"/>
              <a:t>DE GESTAO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6288203" y="4050209"/>
            <a:ext cx="104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METODO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5918962" y="5611944"/>
            <a:ext cx="1858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IMPLEMENTACAO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2E4A898-8A9E-46E8-8999-F9590B9BA559}"/>
              </a:ext>
            </a:extLst>
          </p:cNvPr>
          <p:cNvCxnSpPr>
            <a:stCxn id="8" idx="2"/>
            <a:endCxn id="7" idx="0"/>
          </p:cNvCxnSpPr>
          <p:nvPr/>
        </p:nvCxnSpPr>
        <p:spPr>
          <a:xfrm flipH="1">
            <a:off x="6817748" y="1682190"/>
            <a:ext cx="11573" cy="20718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flipH="1">
            <a:off x="3933723" y="332579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4676432" y="332579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4864520" y="428648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6817748" y="4818923"/>
            <a:ext cx="9123" cy="5285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>
            <a:extLst>
              <a:ext uri="{FF2B5EF4-FFF2-40B4-BE49-F238E27FC236}">
                <a16:creationId xmlns:a16="http://schemas.microsoft.com/office/drawing/2014/main" id="{9611344C-38C9-43BD-B3C9-F650F75B2805}"/>
              </a:ext>
            </a:extLst>
          </p:cNvPr>
          <p:cNvSpPr/>
          <p:nvPr/>
        </p:nvSpPr>
        <p:spPr>
          <a:xfrm>
            <a:off x="2688478" y="1921397"/>
            <a:ext cx="7026559" cy="46761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399110C-8F71-4746-8A86-6A01E7A7F2C7}"/>
              </a:ext>
            </a:extLst>
          </p:cNvPr>
          <p:cNvSpPr txBox="1"/>
          <p:nvPr/>
        </p:nvSpPr>
        <p:spPr>
          <a:xfrm rot="20427462">
            <a:off x="370390" y="1006998"/>
            <a:ext cx="46730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Bauhaus 93" panose="04030905020B02020C02" pitchFamily="82" charset="0"/>
              </a:rPr>
              <a:t>FRAMEWORK PROPOSTO</a:t>
            </a:r>
          </a:p>
        </p:txBody>
      </p:sp>
    </p:spTree>
    <p:extLst>
      <p:ext uri="{BB962C8B-B14F-4D97-AF65-F5344CB8AC3E}">
        <p14:creationId xmlns:p14="http://schemas.microsoft.com/office/powerpoint/2010/main" val="2184497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495</Words>
  <Application>Microsoft Macintosh PowerPoint</Application>
  <PresentationFormat>Widescreen</PresentationFormat>
  <Paragraphs>200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Bauhaus 93</vt:lpstr>
      <vt:lpstr>Calibri</vt:lpstr>
      <vt:lpstr>Calibri Light</vt:lpstr>
      <vt:lpstr>Tema do Office</vt:lpstr>
      <vt:lpstr>PRO 3432 – ORGANIZACAO DO TRABALHO</vt:lpstr>
      <vt:lpstr>FORMAS DE ORGANIZAR O TRABALHO JA VISTAS</vt:lpstr>
      <vt:lpstr>FORMAS DE ORGANIZAR O TRABALHO JA VISTAS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3432 – ORGANIZACAO DO TRABALHO</dc:title>
  <dc:creator>Afonso Fleury Fleury</dc:creator>
  <cp:lastModifiedBy>Ana Paula Paes Leme</cp:lastModifiedBy>
  <cp:revision>12</cp:revision>
  <dcterms:created xsi:type="dcterms:W3CDTF">2022-04-21T19:07:19Z</dcterms:created>
  <dcterms:modified xsi:type="dcterms:W3CDTF">2022-04-25T18:19:40Z</dcterms:modified>
</cp:coreProperties>
</file>