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50"/>
  </p:notesMasterIdLst>
  <p:sldIdLst>
    <p:sldId id="258" r:id="rId3"/>
    <p:sldId id="317" r:id="rId4"/>
    <p:sldId id="259" r:id="rId5"/>
    <p:sldId id="320" r:id="rId6"/>
    <p:sldId id="261" r:id="rId7"/>
    <p:sldId id="260" r:id="rId8"/>
    <p:sldId id="366" r:id="rId9"/>
    <p:sldId id="262" r:id="rId10"/>
    <p:sldId id="263" r:id="rId11"/>
    <p:sldId id="264" r:id="rId12"/>
    <p:sldId id="302" r:id="rId13"/>
    <p:sldId id="303" r:id="rId14"/>
    <p:sldId id="304" r:id="rId15"/>
    <p:sldId id="305" r:id="rId16"/>
    <p:sldId id="321" r:id="rId17"/>
    <p:sldId id="322" r:id="rId18"/>
    <p:sldId id="323" r:id="rId19"/>
    <p:sldId id="324" r:id="rId20"/>
    <p:sldId id="325" r:id="rId21"/>
    <p:sldId id="328" r:id="rId22"/>
    <p:sldId id="338" r:id="rId23"/>
    <p:sldId id="340" r:id="rId24"/>
    <p:sldId id="339" r:id="rId25"/>
    <p:sldId id="357" r:id="rId26"/>
    <p:sldId id="347" r:id="rId27"/>
    <p:sldId id="349" r:id="rId28"/>
    <p:sldId id="348" r:id="rId29"/>
    <p:sldId id="350" r:id="rId30"/>
    <p:sldId id="356" r:id="rId31"/>
    <p:sldId id="351" r:id="rId32"/>
    <p:sldId id="355" r:id="rId33"/>
    <p:sldId id="358" r:id="rId34"/>
    <p:sldId id="367" r:id="rId35"/>
    <p:sldId id="362" r:id="rId36"/>
    <p:sldId id="359" r:id="rId37"/>
    <p:sldId id="336" r:id="rId38"/>
    <p:sldId id="316" r:id="rId39"/>
    <p:sldId id="364" r:id="rId40"/>
    <p:sldId id="365" r:id="rId41"/>
    <p:sldId id="300" r:id="rId42"/>
    <p:sldId id="310" r:id="rId43"/>
    <p:sldId id="306" r:id="rId44"/>
    <p:sldId id="311" r:id="rId45"/>
    <p:sldId id="312" r:id="rId46"/>
    <p:sldId id="334" r:id="rId47"/>
    <p:sldId id="313" r:id="rId48"/>
    <p:sldId id="314" r:id="rId4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Source Sans Pro" panose="020B0503030403020204" pitchFamily="34" charset="0"/>
      <p:regular r:id="rId55"/>
      <p:bold r:id="rId56"/>
      <p:italic r:id="rId57"/>
      <p:boldItalic r:id="rId58"/>
    </p:embeddedFont>
    <p:embeddedFont>
      <p:font typeface="Tahoma" panose="020B0604030504040204" pitchFamily="34" charset="0"/>
      <p:regular r:id="rId59"/>
      <p:bold r:id="rId60"/>
    </p:embeddedFont>
    <p:embeddedFont>
      <p:font typeface="Verdana" panose="020B0604030504040204" pitchFamily="3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6" roundtripDataSignature="AMtx7miiQT41gXKHyu4KVTd/AF6SAtMv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C9688A-8849-4D75-8648-76A0C1E19CEF}">
  <a:tblStyle styleId="{C3C9688A-8849-4D75-8648-76A0C1E19CE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1BE4B00-3390-4CCE-8BD3-E34BE3168AA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58C940A-C690-4FBA-9688-947CDA6ACDB8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A3E0DD-61DE-47C8-8CB8-8470B011A47A}" styleName="Table_3">
    <a:wholeTbl>
      <a:tcTxStyle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BEFD30-20A5-4DC0-9F87-69A68DA170B5}" styleName="Table_4">
    <a:wholeTbl>
      <a:tcTxStyle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>
          <a:top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/>
      <a:tcStyle>
        <a:tcBdr>
          <a:bottom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F980C3-6D26-403A-940C-D67DD8FADF6E}" styleName="Table_5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C52DE75-F43D-4FD6-BB1E-F9C7C377DB06}" styleName="Table_6">
    <a:wholeTbl>
      <a:tcTxStyle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>
          <a:top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/>
      <a:tcStyle>
        <a:tcBdr>
          <a:bottom>
            <a:ln w="63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76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7" name="Google Shape;101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2348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5" name="Google Shape;102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6" name="Google Shape;1026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362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0C2F2-CE95-40C0-AEE0-4A0DFFC06909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076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6321745f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g6321745f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7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6321745f4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8" name="Google Shape;1068;g6321745f4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6321745f4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4" name="Google Shape;1074;g6321745f4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6321745f4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0" name="Google Shape;1080;g6321745f4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6321745f4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3" name="Google Shape;1093;g6321745f4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4e120b289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64e120b28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9631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O estudo da história natural desta coorte, inédito até então no Brasil, revela que após cerca de 8 anos do diagnóstico sorológico o paciente desenvolvia sinais de imunossupresão compatíveis com AIDS. Estes dados eram compatíveis com aqueles reportados por outros países.</a:t>
            </a:r>
            <a:endParaRPr/>
          </a:p>
        </p:txBody>
      </p:sp>
      <p:sp>
        <p:nvSpPr>
          <p:cNvPr id="215" name="Google Shape;21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4" name="Google Shape;3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A partir do diagnóstico de AIDS, os pacientes evoluiam para morte em cerca de dois anos, neste período pre-HAART.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3" name="Google Shape;3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De fato como relata Casseb e colaboradores em nosso grupo a evolução para AIDS entre nossa Coorte mudou radicalmente e poucos são os eventos de morte documentados. </a:t>
            </a:r>
            <a:endParaRPr/>
          </a:p>
        </p:txBody>
      </p:sp>
      <p:sp>
        <p:nvSpPr>
          <p:cNvPr id="394" name="Google Shape;39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9" name="Google Shape;96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973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3" name="Google Shape;98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142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9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4e120b289_0_268"/>
          <p:cNvSpPr/>
          <p:nvPr/>
        </p:nvSpPr>
        <p:spPr>
          <a:xfrm>
            <a:off x="1328166" y="1295400"/>
            <a:ext cx="6487800" cy="3153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D9FA5"/>
              </a:buClr>
              <a:buSzPts val="3520"/>
              <a:buFont typeface="Noto Sans Symbols"/>
              <a:buNone/>
            </a:pPr>
            <a:endParaRPr sz="32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g64e120b289_0_268"/>
          <p:cNvSpPr txBox="1">
            <a:spLocks noGrp="1"/>
          </p:cNvSpPr>
          <p:nvPr>
            <p:ph type="ctrTitle"/>
          </p:nvPr>
        </p:nvSpPr>
        <p:spPr>
          <a:xfrm>
            <a:off x="1322921" y="1523999"/>
            <a:ext cx="6498300" cy="17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D9FA5"/>
              </a:buClr>
              <a:buSzPts val="5060"/>
              <a:buFont typeface="Noto Sans Symbols"/>
              <a:buNone/>
              <a:defRPr sz="4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64e120b289_0_268"/>
          <p:cNvSpPr txBox="1">
            <a:spLocks noGrp="1"/>
          </p:cNvSpPr>
          <p:nvPr>
            <p:ph type="subTitle" idx="1"/>
          </p:nvPr>
        </p:nvSpPr>
        <p:spPr>
          <a:xfrm>
            <a:off x="1322921" y="3299012"/>
            <a:ext cx="64983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300"/>
              </a:spcBef>
              <a:spcAft>
                <a:spcPts val="0"/>
              </a:spcAft>
              <a:buClr>
                <a:srgbClr val="8D9FA5"/>
              </a:buClr>
              <a:buSzPts val="1980"/>
              <a:buFont typeface="Noto Sans Symbols"/>
              <a:buNone/>
              <a:defRPr sz="18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g64e120b289_0_268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64e120b289_0_268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64e120b289_0_268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4e120b289_0_275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64e120b289_0_275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4330" algn="l" rtl="0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marL="914400" lvl="1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marL="1371600" lvl="2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marL="1828800" lvl="3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marL="2286000" lvl="4" indent="-354329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marL="2743200" lvl="5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marL="3200400" lvl="6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marL="3657600" lvl="7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marL="4114800" lvl="8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>
            <a:endParaRPr/>
          </a:p>
        </p:txBody>
      </p:sp>
      <p:sp>
        <p:nvSpPr>
          <p:cNvPr id="100" name="Google Shape;100;g64e120b289_0_275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64e120b289_0_275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64e120b289_0_275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4e120b289_0_28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64e120b289_0_281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3840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marL="3200400" lvl="6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marL="3657600" lvl="7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marL="4114800" lvl="8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>
            <a:endParaRPr/>
          </a:p>
        </p:txBody>
      </p:sp>
      <p:sp>
        <p:nvSpPr>
          <p:cNvPr id="106" name="Google Shape;106;g64e120b289_0_281"/>
          <p:cNvSpPr txBox="1">
            <a:spLocks noGrp="1"/>
          </p:cNvSpPr>
          <p:nvPr>
            <p:ph type="body" idx="2"/>
          </p:nvPr>
        </p:nvSpPr>
        <p:spPr>
          <a:xfrm>
            <a:off x="4751071" y="1600201"/>
            <a:ext cx="3840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marL="3200400" lvl="6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marL="3657600" lvl="7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marL="4114800" lvl="8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>
            <a:endParaRPr/>
          </a:p>
        </p:txBody>
      </p:sp>
      <p:sp>
        <p:nvSpPr>
          <p:cNvPr id="107" name="Google Shape;107;g64e120b289_0_281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64e120b289_0_281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64e120b289_0_281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4e120b289_0_288"/>
          <p:cNvSpPr txBox="1">
            <a:spLocks noGrp="1"/>
          </p:cNvSpPr>
          <p:nvPr>
            <p:ph type="ctrTitle"/>
          </p:nvPr>
        </p:nvSpPr>
        <p:spPr>
          <a:xfrm>
            <a:off x="363538" y="3352801"/>
            <a:ext cx="84168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64e120b289_0_288"/>
          <p:cNvSpPr txBox="1">
            <a:spLocks noGrp="1"/>
          </p:cNvSpPr>
          <p:nvPr>
            <p:ph type="subTitle" idx="1"/>
          </p:nvPr>
        </p:nvSpPr>
        <p:spPr>
          <a:xfrm>
            <a:off x="363538" y="4771029"/>
            <a:ext cx="84168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g64e120b289_0_288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64e120b289_0_288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64e120b289_0_288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6" name="Google Shape;116;g64e120b289_0_288"/>
          <p:cNvSpPr>
            <a:spLocks noGrp="1"/>
          </p:cNvSpPr>
          <p:nvPr>
            <p:ph type="pic" idx="2"/>
          </p:nvPr>
        </p:nvSpPr>
        <p:spPr>
          <a:xfrm>
            <a:off x="370980" y="363538"/>
            <a:ext cx="8402100" cy="2836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8D9FA5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384348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8D9FA5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384348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8D9FA5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8D9FA5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8D9FA5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4e120b289_0_295"/>
          <p:cNvSpPr txBox="1">
            <a:spLocks noGrp="1"/>
          </p:cNvSpPr>
          <p:nvPr>
            <p:ph type="title"/>
          </p:nvPr>
        </p:nvSpPr>
        <p:spPr>
          <a:xfrm>
            <a:off x="549275" y="2403144"/>
            <a:ext cx="80565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sz="4600" b="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64e120b289_0_295"/>
          <p:cNvSpPr txBox="1">
            <a:spLocks noGrp="1"/>
          </p:cNvSpPr>
          <p:nvPr>
            <p:ph type="body" idx="1"/>
          </p:nvPr>
        </p:nvSpPr>
        <p:spPr>
          <a:xfrm>
            <a:off x="549275" y="3736005"/>
            <a:ext cx="80565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g64e120b289_0_295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64e120b289_0_295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64e120b289_0_295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4e120b289_0_301"/>
          <p:cNvSpPr txBox="1">
            <a:spLocks noGrp="1"/>
          </p:cNvSpPr>
          <p:nvPr>
            <p:ph type="title"/>
          </p:nvPr>
        </p:nvSpPr>
        <p:spPr>
          <a:xfrm>
            <a:off x="549274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64e120b289_0_301"/>
          <p:cNvSpPr txBox="1">
            <a:spLocks noGrp="1"/>
          </p:cNvSpPr>
          <p:nvPr>
            <p:ph type="body" idx="1"/>
          </p:nvPr>
        </p:nvSpPr>
        <p:spPr>
          <a:xfrm>
            <a:off x="549274" y="1453224"/>
            <a:ext cx="38406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2640"/>
              <a:buNone/>
              <a:defRPr sz="2400" b="0">
                <a:solidFill>
                  <a:srgbClr val="8D9FA5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g64e120b289_0_301"/>
          <p:cNvSpPr txBox="1">
            <a:spLocks noGrp="1"/>
          </p:cNvSpPr>
          <p:nvPr>
            <p:ph type="body" idx="2"/>
          </p:nvPr>
        </p:nvSpPr>
        <p:spPr>
          <a:xfrm>
            <a:off x="549274" y="2347415"/>
            <a:ext cx="3840600" cy="3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40360" algn="l" rtl="0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marL="3200400" lvl="6" indent="-340360" algn="l" rtl="0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marL="3657600" lvl="7" indent="-340359" algn="l" rtl="0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marL="4114800" lvl="8" indent="-340359" algn="l" rtl="0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>
            <a:endParaRPr/>
          </a:p>
        </p:txBody>
      </p:sp>
      <p:sp>
        <p:nvSpPr>
          <p:cNvPr id="127" name="Google Shape;127;g64e120b289_0_301"/>
          <p:cNvSpPr txBox="1">
            <a:spLocks noGrp="1"/>
          </p:cNvSpPr>
          <p:nvPr>
            <p:ph type="body" idx="3"/>
          </p:nvPr>
        </p:nvSpPr>
        <p:spPr>
          <a:xfrm>
            <a:off x="4751070" y="1453224"/>
            <a:ext cx="38406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2640"/>
              <a:buNone/>
              <a:defRPr sz="2400" b="0">
                <a:solidFill>
                  <a:srgbClr val="8D9FA5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g64e120b289_0_301"/>
          <p:cNvSpPr txBox="1">
            <a:spLocks noGrp="1"/>
          </p:cNvSpPr>
          <p:nvPr>
            <p:ph type="body" idx="4"/>
          </p:nvPr>
        </p:nvSpPr>
        <p:spPr>
          <a:xfrm>
            <a:off x="4751070" y="2347415"/>
            <a:ext cx="3840600" cy="3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40360" algn="l" rtl="0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marL="3200400" lvl="6" indent="-340360" algn="l" rtl="0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marL="3657600" lvl="7" indent="-340359" algn="l" rtl="0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marL="4114800" lvl="8" indent="-340359" algn="l" rtl="0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>
            <a:endParaRPr/>
          </a:p>
        </p:txBody>
      </p:sp>
      <p:sp>
        <p:nvSpPr>
          <p:cNvPr id="129" name="Google Shape;129;g64e120b289_0_301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64e120b289_0_301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64e120b289_0_301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e120b289_0_310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64e120b289_0_310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64e120b289_0_310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64e120b289_0_310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4e120b289_0_315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64e120b289_0_315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64e120b289_0_315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4e120b289_0_319"/>
          <p:cNvSpPr txBox="1">
            <a:spLocks noGrp="1"/>
          </p:cNvSpPr>
          <p:nvPr>
            <p:ph type="title"/>
          </p:nvPr>
        </p:nvSpPr>
        <p:spPr>
          <a:xfrm>
            <a:off x="533399" y="611872"/>
            <a:ext cx="3840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64e120b289_0_319"/>
          <p:cNvSpPr txBox="1">
            <a:spLocks noGrp="1"/>
          </p:cNvSpPr>
          <p:nvPr>
            <p:ph type="body" idx="1"/>
          </p:nvPr>
        </p:nvSpPr>
        <p:spPr>
          <a:xfrm>
            <a:off x="4742824" y="368300"/>
            <a:ext cx="3840600" cy="55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270" algn="l" rtl="0">
              <a:spcBef>
                <a:spcPts val="2000"/>
              </a:spcBef>
              <a:spcAft>
                <a:spcPts val="0"/>
              </a:spcAft>
              <a:buSzPts val="2420"/>
              <a:buChar char="⚫"/>
              <a:defRPr sz="2200"/>
            </a:lvl1pPr>
            <a:lvl2pPr marL="914400" lvl="1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⚫"/>
              <a:defRPr sz="2000"/>
            </a:lvl2pPr>
            <a:lvl3pPr marL="1371600" lvl="2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68300" algn="l" rtl="0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6pPr>
            <a:lvl7pPr marL="3200400" lvl="6" indent="-368300" algn="l" rtl="0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7pPr>
            <a:lvl8pPr marL="3657600" lvl="7" indent="-368300" algn="l" rtl="0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8pPr>
            <a:lvl9pPr marL="4114800" lvl="8" indent="-368300" algn="l" rtl="0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9pPr>
          </a:lstStyle>
          <a:p>
            <a:endParaRPr/>
          </a:p>
        </p:txBody>
      </p:sp>
      <p:sp>
        <p:nvSpPr>
          <p:cNvPr id="144" name="Google Shape;144;g64e120b289_0_319"/>
          <p:cNvSpPr txBox="1">
            <a:spLocks noGrp="1"/>
          </p:cNvSpPr>
          <p:nvPr>
            <p:ph type="body" idx="2"/>
          </p:nvPr>
        </p:nvSpPr>
        <p:spPr>
          <a:xfrm>
            <a:off x="533399" y="1787856"/>
            <a:ext cx="3840600" cy="3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spcBef>
                <a:spcPts val="600"/>
              </a:spcBef>
              <a:spcAft>
                <a:spcPts val="0"/>
              </a:spcAft>
              <a:buSzPts val="1980"/>
              <a:buNone/>
              <a:defRPr sz="1800"/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9pPr>
          </a:lstStyle>
          <a:p>
            <a:endParaRPr/>
          </a:p>
        </p:txBody>
      </p:sp>
      <p:sp>
        <p:nvSpPr>
          <p:cNvPr id="145" name="Google Shape;145;g64e120b289_0_319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64e120b289_0_319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64e120b289_0_319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4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7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4e120b289_0_326"/>
          <p:cNvSpPr txBox="1">
            <a:spLocks noGrp="1"/>
          </p:cNvSpPr>
          <p:nvPr>
            <p:ph type="title"/>
          </p:nvPr>
        </p:nvSpPr>
        <p:spPr>
          <a:xfrm>
            <a:off x="533398" y="611872"/>
            <a:ext cx="4079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64e120b289_0_326"/>
          <p:cNvSpPr txBox="1">
            <a:spLocks noGrp="1"/>
          </p:cNvSpPr>
          <p:nvPr>
            <p:ph type="body" idx="1"/>
          </p:nvPr>
        </p:nvSpPr>
        <p:spPr>
          <a:xfrm>
            <a:off x="533398" y="1787856"/>
            <a:ext cx="4079400" cy="3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spcBef>
                <a:spcPts val="600"/>
              </a:spcBef>
              <a:spcAft>
                <a:spcPts val="0"/>
              </a:spcAft>
              <a:buSzPts val="1980"/>
              <a:buNone/>
              <a:defRPr sz="1800"/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g64e120b289_0_326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64e120b289_0_326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64e120b289_0_326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4" name="Google Shape;154;g64e120b289_0_326"/>
          <p:cNvSpPr>
            <a:spLocks noGrp="1"/>
          </p:cNvSpPr>
          <p:nvPr>
            <p:ph type="pic" idx="2"/>
          </p:nvPr>
        </p:nvSpPr>
        <p:spPr>
          <a:xfrm>
            <a:off x="5090617" y="359392"/>
            <a:ext cx="3657600" cy="5318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8D9FA5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384348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8D9FA5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384348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8D9FA5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8D9FA5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8D9FA5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4e120b289_0_333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64e120b289_0_333"/>
          <p:cNvSpPr txBox="1">
            <a:spLocks noGrp="1"/>
          </p:cNvSpPr>
          <p:nvPr>
            <p:ph type="body" idx="1"/>
          </p:nvPr>
        </p:nvSpPr>
        <p:spPr>
          <a:xfrm rot="5400000">
            <a:off x="2398651" y="-249299"/>
            <a:ext cx="4343400" cy="8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4330" algn="l" rtl="0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marL="914400" lvl="1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marL="1371600" lvl="2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marL="1828800" lvl="3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marL="2286000" lvl="4" indent="-354329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marL="2743200" lvl="5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marL="3200400" lvl="6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marL="3657600" lvl="7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marL="4114800" lvl="8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>
            <a:endParaRPr/>
          </a:p>
        </p:txBody>
      </p:sp>
      <p:sp>
        <p:nvSpPr>
          <p:cNvPr id="158" name="Google Shape;158;g64e120b289_0_333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64e120b289_0_333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64e120b289_0_333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4e120b289_0_339"/>
          <p:cNvSpPr txBox="1">
            <a:spLocks noGrp="1"/>
          </p:cNvSpPr>
          <p:nvPr>
            <p:ph type="title"/>
          </p:nvPr>
        </p:nvSpPr>
        <p:spPr>
          <a:xfrm rot="5400000">
            <a:off x="5344192" y="2393901"/>
            <a:ext cx="5575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64e120b289_0_339"/>
          <p:cNvSpPr txBox="1">
            <a:spLocks noGrp="1"/>
          </p:cNvSpPr>
          <p:nvPr>
            <p:ph type="body" idx="1"/>
          </p:nvPr>
        </p:nvSpPr>
        <p:spPr>
          <a:xfrm rot="5400000">
            <a:off x="1106550" y="-188949"/>
            <a:ext cx="5575200" cy="6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4330" algn="l" rtl="0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marL="914400" lvl="1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marL="1371600" lvl="2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marL="1828800" lvl="3" indent="-354330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marL="2286000" lvl="4" indent="-354329" algn="l" rtl="0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marL="2743200" lvl="5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marL="3200400" lvl="6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marL="3657600" lvl="7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marL="4114800" lvl="8" indent="-354329" algn="l" rtl="0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>
            <a:endParaRPr/>
          </a:p>
        </p:txBody>
      </p:sp>
      <p:sp>
        <p:nvSpPr>
          <p:cNvPr id="164" name="Google Shape;164;g64e120b289_0_339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64e120b289_0_339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64e120b289_0_339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84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8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5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5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85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5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8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6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6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86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8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8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8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4e120b289_0_262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64e120b289_0_262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6240" algn="l" rtl="0">
              <a:spcBef>
                <a:spcPts val="2000"/>
              </a:spcBef>
              <a:spcAft>
                <a:spcPts val="0"/>
              </a:spcAft>
              <a:buClr>
                <a:srgbClr val="8D9FA5"/>
              </a:buClr>
              <a:buSzPts val="2640"/>
              <a:buFont typeface="Noto Sans Symbols"/>
              <a:buChar char="⚫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2269" algn="l" rtl="0">
              <a:spcBef>
                <a:spcPts val="600"/>
              </a:spcBef>
              <a:spcAft>
                <a:spcPts val="0"/>
              </a:spcAft>
              <a:buClr>
                <a:srgbClr val="384348"/>
              </a:buClr>
              <a:buSzPts val="2420"/>
              <a:buFont typeface="Noto Sans Symbols"/>
              <a:buChar char="⚫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68300" algn="l" rtl="0">
              <a:spcBef>
                <a:spcPts val="600"/>
              </a:spcBef>
              <a:spcAft>
                <a:spcPts val="0"/>
              </a:spcAft>
              <a:buClr>
                <a:srgbClr val="8D9FA5"/>
              </a:buClr>
              <a:buSzPts val="2200"/>
              <a:buFont typeface="Noto Sans Symbols"/>
              <a:buChar char="⚫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4330" algn="l" rtl="0">
              <a:spcBef>
                <a:spcPts val="600"/>
              </a:spcBef>
              <a:spcAft>
                <a:spcPts val="0"/>
              </a:spcAft>
              <a:buClr>
                <a:srgbClr val="384348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4329" algn="l" rtl="0">
              <a:spcBef>
                <a:spcPts val="600"/>
              </a:spcBef>
              <a:spcAft>
                <a:spcPts val="0"/>
              </a:spcAft>
              <a:buClr>
                <a:srgbClr val="8D9FA5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4329" algn="l" rtl="0">
              <a:spcBef>
                <a:spcPts val="360"/>
              </a:spcBef>
              <a:spcAft>
                <a:spcPts val="0"/>
              </a:spcAft>
              <a:buClr>
                <a:srgbClr val="8D9FA5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4329" algn="l" rtl="0">
              <a:spcBef>
                <a:spcPts val="360"/>
              </a:spcBef>
              <a:spcAft>
                <a:spcPts val="0"/>
              </a:spcAft>
              <a:buClr>
                <a:srgbClr val="8D9FA5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g64e120b289_0_262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8" name="Google Shape;88;g64e120b289_0_262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9" name="Google Shape;89;g64e120b289_0_262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retrov&#237;rus.com.b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ites.usp.br/retrovirus" TargetMode="Externa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s.usp.br/retroviru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apretrovirus.com.br/" TargetMode="External"/><Relationship Id="rId5" Type="http://schemas.openxmlformats.org/officeDocument/2006/relationships/hyperlink" Target="http://sites.usp.br/retrovirus/" TargetMode="Externa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25" y="179274"/>
            <a:ext cx="1093274" cy="7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1D982285-EE97-45C9-94EF-1E2FF4CE05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59872" y="2488168"/>
            <a:ext cx="9144000" cy="816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Font typeface="Calibri"/>
              <a:buNone/>
            </a:pPr>
            <a:r>
              <a:rPr lang="pt-BR" sz="2880" b="1" dirty="0">
                <a:solidFill>
                  <a:schemeClr val="accent1">
                    <a:lumMod val="75000"/>
                  </a:schemeClr>
                </a:solidFill>
              </a:rPr>
              <a:t>Vírus de imunodeficiência humana (HIV): </a:t>
            </a:r>
            <a:br>
              <a:rPr lang="pt-BR" sz="288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880" b="1" dirty="0">
                <a:solidFill>
                  <a:schemeClr val="accent1">
                    <a:lumMod val="75000"/>
                  </a:schemeClr>
                </a:solidFill>
              </a:rPr>
              <a:t>Perigo  constante e desafio à ciência</a:t>
            </a:r>
            <a:endParaRPr sz="288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Google Shape;95;p14">
            <a:extLst>
              <a:ext uri="{FF2B5EF4-FFF2-40B4-BE49-F238E27FC236}">
                <a16:creationId xmlns:a16="http://schemas.microsoft.com/office/drawing/2014/main" id="{45BB8205-E5D0-4AC8-B206-EE25DB4FF580}"/>
              </a:ext>
            </a:extLst>
          </p:cNvPr>
          <p:cNvSpPr txBox="1"/>
          <p:nvPr/>
        </p:nvSpPr>
        <p:spPr>
          <a:xfrm>
            <a:off x="3175518" y="5467375"/>
            <a:ext cx="27929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</a:t>
            </a:r>
            <a:r>
              <a:rPr lang="pt-BR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setembro de 2020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6;p14">
            <a:extLst>
              <a:ext uri="{FF2B5EF4-FFF2-40B4-BE49-F238E27FC236}">
                <a16:creationId xmlns:a16="http://schemas.microsoft.com/office/drawing/2014/main" id="{98924B12-2E8A-446B-960C-9C8C536C3296}"/>
              </a:ext>
            </a:extLst>
          </p:cNvPr>
          <p:cNvSpPr/>
          <p:nvPr/>
        </p:nvSpPr>
        <p:spPr>
          <a:xfrm>
            <a:off x="1151165" y="1021293"/>
            <a:ext cx="68416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Disciplina: IMT51</a:t>
            </a:r>
            <a:r>
              <a:rPr lang="pt-BR" sz="2400" b="1" dirty="0">
                <a:solidFill>
                  <a:srgbClr val="C00000"/>
                </a:solidFill>
              </a:rPr>
              <a:t>24-2</a:t>
            </a:r>
            <a:r>
              <a:rPr lang="pt-BR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- Seminários sobre Vírus Persistência de </a:t>
            </a:r>
            <a:r>
              <a:rPr lang="pt-BR" sz="2400" b="1" dirty="0">
                <a:solidFill>
                  <a:srgbClr val="C00000"/>
                </a:solidFill>
              </a:rPr>
              <a:t>importância em Saúde Pública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0" name="Google Shape;94;p14">
            <a:extLst>
              <a:ext uri="{FF2B5EF4-FFF2-40B4-BE49-F238E27FC236}">
                <a16:creationId xmlns:a16="http://schemas.microsoft.com/office/drawing/2014/main" id="{D7ED6781-73D1-4D71-A750-4D6936139C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197932" y="3823310"/>
            <a:ext cx="9144000" cy="100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pt-BR" sz="2040" b="1" dirty="0">
                <a:solidFill>
                  <a:srgbClr val="C00000"/>
                </a:solidFill>
              </a:rPr>
              <a:t>Jorge Casseb</a:t>
            </a:r>
            <a:endParaRPr b="1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pt-BR" sz="2040" b="1" dirty="0">
                <a:solidFill>
                  <a:srgbClr val="C00000"/>
                </a:solidFill>
              </a:rPr>
              <a:t>Professor Associado</a:t>
            </a:r>
            <a:endParaRPr b="1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pt-BR" sz="2000" b="1" dirty="0">
                <a:solidFill>
                  <a:srgbClr val="C00000"/>
                </a:solidFill>
              </a:rPr>
              <a:t>FM/ IMT/USP</a:t>
            </a:r>
            <a:endParaRPr sz="2000" b="1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"/>
          <p:cNvSpPr/>
          <p:nvPr/>
        </p:nvSpPr>
        <p:spPr>
          <a:xfrm>
            <a:off x="357189" y="1235076"/>
            <a:ext cx="8429625" cy="4714875"/>
          </a:xfrm>
          <a:prstGeom prst="roundRect">
            <a:avLst>
              <a:gd name="adj" fmla="val 5352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8"/>
          <p:cNvSpPr/>
          <p:nvPr/>
        </p:nvSpPr>
        <p:spPr>
          <a:xfrm>
            <a:off x="3344865" y="1412874"/>
            <a:ext cx="197945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TESTE DE KAPLAN - MEIER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8"/>
          <p:cNvSpPr txBox="1"/>
          <p:nvPr/>
        </p:nvSpPr>
        <p:spPr>
          <a:xfrm>
            <a:off x="1428751" y="284164"/>
            <a:ext cx="62865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SOBREVIDA E EVENTOS DOS PACIENTES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ADEE 3002 DERMATOLOGIA – HC-FMUSP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8"/>
          <p:cNvGrpSpPr/>
          <p:nvPr/>
        </p:nvGrpSpPr>
        <p:grpSpPr>
          <a:xfrm>
            <a:off x="1803400" y="1857375"/>
            <a:ext cx="5537200" cy="3919559"/>
            <a:chOff x="1524000" y="1981200"/>
            <a:chExt cx="5991225" cy="4241583"/>
          </a:xfrm>
        </p:grpSpPr>
        <p:sp>
          <p:nvSpPr>
            <p:cNvPr id="400" name="Google Shape;400;p8"/>
            <p:cNvSpPr/>
            <p:nvPr/>
          </p:nvSpPr>
          <p:spPr>
            <a:xfrm>
              <a:off x="2632075" y="24780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2632075" y="2484438"/>
              <a:ext cx="3175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2635250" y="2362200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2794000" y="24860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2814638" y="25034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2871788" y="2520950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2884488" y="2540000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2909888" y="25923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2955925" y="25923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008313" y="264477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019425" y="264477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094038" y="2684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3097213" y="2684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105150" y="2684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3132138" y="2684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3160713" y="27019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3175000" y="2701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3203575" y="2701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3259138" y="27193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3273425" y="27193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3290888" y="27193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3298825" y="27193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3319463" y="27400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3386138" y="27400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3403600" y="27400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3422650" y="27828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3422650" y="27828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3460750" y="27828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475038" y="27828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3498850" y="27828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524250" y="28082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3602038" y="28289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630613" y="28289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3630613" y="28289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3636963" y="287813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3700463" y="290353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3706813" y="290353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3711575" y="2927350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3711575" y="2927350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3717925" y="2927350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3746500" y="2955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3752850" y="2955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3756025" y="2955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3763963" y="29813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3763963" y="29813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3767138" y="29813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3784600" y="29813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3795713" y="3008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3802063" y="30368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83063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3833813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84175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852863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385603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908425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9258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933825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9512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971925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9893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4003675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02590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9575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1417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418465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19100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42052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481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7513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42973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30688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4314825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433863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3608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3751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4384675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43989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4132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4413250" y="3092450"/>
              <a:ext cx="317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4416425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4370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44767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449103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9421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453390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454660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456088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458628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46148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46418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465613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471011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4765675" y="31670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4864100" y="323373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4903788" y="3302000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4995863" y="3302000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5037138" y="3302000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051425" y="3302000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5189538" y="3302000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200650" y="33924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5253038" y="33924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5305425" y="33924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5362575" y="351631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5386388" y="3516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5408613" y="3516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5510213" y="3516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5518150" y="351631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5524500" y="351631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5703888" y="3516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5781675" y="351631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5934075" y="351631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6075363" y="3516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6611938" y="3516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6753225" y="351631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3157538" y="28289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3197225" y="2828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209925" y="2828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5510213" y="3352800"/>
              <a:ext cx="793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694113" y="5989638"/>
              <a:ext cx="1418773" cy="233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TEMPO EM ANOS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2201863" y="5754688"/>
              <a:ext cx="98863" cy="233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2232025" y="5584825"/>
              <a:ext cx="23813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887788" y="5754688"/>
              <a:ext cx="98863" cy="233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2232025" y="1981200"/>
              <a:ext cx="23813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3919538" y="5584825"/>
              <a:ext cx="22225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5532438" y="5754688"/>
              <a:ext cx="197726" cy="233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3919538" y="1981200"/>
              <a:ext cx="22225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5605463" y="5584825"/>
              <a:ext cx="22225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7221538" y="5754688"/>
              <a:ext cx="197726" cy="233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5605463" y="1981200"/>
              <a:ext cx="22225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7296150" y="5584825"/>
              <a:ext cx="22225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1524000" y="5394325"/>
              <a:ext cx="348623" cy="233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0.00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7296150" y="1981200"/>
              <a:ext cx="22225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2036763" y="5456238"/>
              <a:ext cx="80962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524000" y="4567238"/>
              <a:ext cx="348623" cy="233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0.25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7434263" y="5456238"/>
              <a:ext cx="80962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2036763" y="4633913"/>
              <a:ext cx="80962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524000" y="3744913"/>
              <a:ext cx="348623" cy="233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0.50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7434263" y="4633913"/>
              <a:ext cx="80962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2036763" y="3808413"/>
              <a:ext cx="80962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24000" y="2922588"/>
              <a:ext cx="348623" cy="233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0.75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7434263" y="3808413"/>
              <a:ext cx="80962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2036763" y="2986088"/>
              <a:ext cx="80962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524000" y="2100263"/>
              <a:ext cx="348623" cy="233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1.00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7434263" y="2986088"/>
              <a:ext cx="80962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2036763" y="2163763"/>
              <a:ext cx="80962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7434263" y="2163763"/>
              <a:ext cx="80962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2117725" y="2047875"/>
              <a:ext cx="531653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7423150" y="2058988"/>
              <a:ext cx="22225" cy="3525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117725" y="5572125"/>
              <a:ext cx="5316538" cy="23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105025" y="2058988"/>
              <a:ext cx="23813" cy="3525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095500" y="5942013"/>
              <a:ext cx="395453" cy="233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1989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6332538" y="5870575"/>
              <a:ext cx="395453" cy="233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4349989" y="3861625"/>
              <a:ext cx="686700" cy="299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HAART</a:t>
              </a:r>
              <a:r>
                <a:rPr lang="pt-BR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2232025" y="2174875"/>
              <a:ext cx="23813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2236788" y="2192338"/>
              <a:ext cx="22225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2236788" y="2209800"/>
              <a:ext cx="22225" cy="1905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2239963" y="2228850"/>
              <a:ext cx="22225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246313" y="2246313"/>
              <a:ext cx="23812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2257425" y="2251075"/>
              <a:ext cx="2540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2271713" y="2263775"/>
              <a:ext cx="22225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2282825" y="2286000"/>
              <a:ext cx="317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2274888" y="2281238"/>
              <a:ext cx="22225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2278063" y="2298700"/>
              <a:ext cx="23812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2289175" y="2305050"/>
              <a:ext cx="4921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2327275" y="2316163"/>
              <a:ext cx="23813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2338388" y="2322513"/>
              <a:ext cx="68262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2406650" y="2322513"/>
              <a:ext cx="9525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2405063" y="2333625"/>
              <a:ext cx="23812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2427288" y="2339975"/>
              <a:ext cx="142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2430463" y="2351088"/>
              <a:ext cx="22225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2441575" y="2357438"/>
              <a:ext cx="42863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2484438" y="2357438"/>
              <a:ext cx="12700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2486025" y="2368550"/>
              <a:ext cx="23813" cy="1905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2486025" y="2387600"/>
              <a:ext cx="23813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2490788" y="2405063"/>
              <a:ext cx="22225" cy="349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2501900" y="2428875"/>
              <a:ext cx="2063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2522538" y="2428875"/>
              <a:ext cx="4603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2568575" y="2428875"/>
              <a:ext cx="1111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2568575" y="2439988"/>
              <a:ext cx="22225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2571750" y="2457450"/>
              <a:ext cx="22225" cy="349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2582863" y="2481263"/>
              <a:ext cx="38100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2620963" y="2481263"/>
              <a:ext cx="11112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2632075" y="2481263"/>
              <a:ext cx="34925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2655888" y="2492375"/>
              <a:ext cx="23812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2659063" y="2509838"/>
              <a:ext cx="2381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2671763" y="2519363"/>
              <a:ext cx="34925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2717800" y="2519363"/>
              <a:ext cx="26988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2744788" y="2519363"/>
              <a:ext cx="11112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2743200" y="2532063"/>
              <a:ext cx="23813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2755900" y="2538413"/>
              <a:ext cx="6350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2773363" y="2538413"/>
              <a:ext cx="142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2787650" y="2538413"/>
              <a:ext cx="2857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2816225" y="2538413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2833688" y="2538413"/>
              <a:ext cx="142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2843213" y="2549525"/>
              <a:ext cx="23812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2854325" y="2555875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2871788" y="2555875"/>
              <a:ext cx="142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2886075" y="2555875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2906713" y="2566988"/>
              <a:ext cx="22225" cy="2063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2917825" y="2576513"/>
              <a:ext cx="1428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2932113" y="2576513"/>
              <a:ext cx="63500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2998788" y="2576513"/>
              <a:ext cx="1746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3016250" y="2576513"/>
              <a:ext cx="1428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3019425" y="2587625"/>
              <a:ext cx="2222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3022600" y="2609850"/>
              <a:ext cx="23813" cy="2063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3035300" y="2619375"/>
              <a:ext cx="2063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3055938" y="2619375"/>
              <a:ext cx="1746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3073400" y="2619375"/>
              <a:ext cx="1428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3087688" y="2619375"/>
              <a:ext cx="2381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3111500" y="2619375"/>
              <a:ext cx="2222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3121025" y="2630488"/>
              <a:ext cx="23813" cy="2540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3136900" y="2643188"/>
              <a:ext cx="14288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3138488" y="2655888"/>
              <a:ext cx="23812" cy="2063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3157538" y="2665413"/>
              <a:ext cx="396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3197225" y="2665413"/>
              <a:ext cx="12700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3214688" y="2665413"/>
              <a:ext cx="2857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3230563" y="2676525"/>
              <a:ext cx="23812" cy="2540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3235325" y="2701925"/>
              <a:ext cx="222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3244850" y="2725738"/>
              <a:ext cx="23813" cy="2540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3255963" y="2738438"/>
              <a:ext cx="57150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3311525" y="2751138"/>
              <a:ext cx="23813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3330575" y="2763838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3336925" y="2774950"/>
              <a:ext cx="22225" cy="2857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3348038" y="2792413"/>
              <a:ext cx="1111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3368675" y="2792413"/>
              <a:ext cx="793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3365500" y="2803525"/>
              <a:ext cx="22225" cy="2540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3379788" y="2816225"/>
              <a:ext cx="17462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3397250" y="2828925"/>
              <a:ext cx="22225" cy="269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3397250" y="2855913"/>
              <a:ext cx="22225" cy="2857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3414713" y="2884488"/>
              <a:ext cx="22225" cy="2857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425825" y="2901950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3446463" y="2901950"/>
              <a:ext cx="793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454400" y="2901950"/>
              <a:ext cx="1111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468688" y="2901950"/>
              <a:ext cx="523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521075" y="2901950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3538538" y="2901950"/>
              <a:ext cx="793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3546475" y="2901950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3563938" y="2901950"/>
              <a:ext cx="2063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584575" y="2901950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3602038" y="2901950"/>
              <a:ext cx="142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3616325" y="2901950"/>
              <a:ext cx="2222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3638550" y="2901950"/>
              <a:ext cx="69850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3708400" y="2901950"/>
              <a:ext cx="4603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3754438" y="2901950"/>
              <a:ext cx="4286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3803650" y="2901950"/>
              <a:ext cx="1428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3817938" y="2901950"/>
              <a:ext cx="2857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3833813" y="2913063"/>
              <a:ext cx="23812" cy="3810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3846513" y="2940050"/>
              <a:ext cx="142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3860800" y="2940050"/>
              <a:ext cx="269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3887788" y="2940050"/>
              <a:ext cx="222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3910013" y="2940050"/>
              <a:ext cx="95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3919538" y="2938463"/>
              <a:ext cx="7937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3927475" y="2940050"/>
              <a:ext cx="23813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3951288" y="2940050"/>
              <a:ext cx="222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3973513" y="2940050"/>
              <a:ext cx="142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3987800" y="2940050"/>
              <a:ext cx="95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3997325" y="2940050"/>
              <a:ext cx="142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4011613" y="2940050"/>
              <a:ext cx="142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4029075" y="2940050"/>
              <a:ext cx="2063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4049713" y="2940050"/>
              <a:ext cx="396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4089400" y="2940050"/>
              <a:ext cx="142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106863" y="2940050"/>
              <a:ext cx="396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4146550" y="2940050"/>
              <a:ext cx="1270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4159250" y="2940050"/>
              <a:ext cx="142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4173538" y="2940050"/>
              <a:ext cx="2540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4198938" y="2940050"/>
              <a:ext cx="2857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4227513" y="2940050"/>
              <a:ext cx="269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4254500" y="2940050"/>
              <a:ext cx="142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4268788" y="2940050"/>
              <a:ext cx="5397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4322763" y="2940050"/>
              <a:ext cx="2063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4332288" y="2951163"/>
              <a:ext cx="22225" cy="6350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4343400" y="3003550"/>
              <a:ext cx="349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4378325" y="3003550"/>
              <a:ext cx="349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4402138" y="3014663"/>
              <a:ext cx="23812" cy="6667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4413250" y="3070225"/>
              <a:ext cx="6350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4476750" y="3070225"/>
              <a:ext cx="36513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4500563" y="3081338"/>
              <a:ext cx="23812" cy="682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4516438" y="3138488"/>
              <a:ext cx="1746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4533900" y="3138488"/>
              <a:ext cx="7461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4608513" y="3138488"/>
              <a:ext cx="4127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4649788" y="3138488"/>
              <a:ext cx="142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4664075" y="3138488"/>
              <a:ext cx="6032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724400" y="3138488"/>
              <a:ext cx="57150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4781550" y="3138488"/>
              <a:ext cx="2063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4794250" y="3149600"/>
              <a:ext cx="23813" cy="904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4813300" y="3228975"/>
              <a:ext cx="2063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4833938" y="3228975"/>
              <a:ext cx="3175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4865688" y="3233738"/>
              <a:ext cx="6350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4872038" y="3228975"/>
              <a:ext cx="4603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4918075" y="3228975"/>
              <a:ext cx="5397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4959350" y="3240088"/>
              <a:ext cx="23813" cy="1238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4975225" y="3352800"/>
              <a:ext cx="23813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4999038" y="3352800"/>
              <a:ext cx="222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5021263" y="3352800"/>
              <a:ext cx="17462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5038725" y="3352800"/>
              <a:ext cx="2857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5067300" y="3352800"/>
              <a:ext cx="23813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5091113" y="3352800"/>
              <a:ext cx="3175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5137150" y="3352800"/>
              <a:ext cx="1793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5316538" y="3352800"/>
              <a:ext cx="777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5394325" y="3352800"/>
              <a:ext cx="15240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5546725" y="3352800"/>
              <a:ext cx="1412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5688013" y="3352800"/>
              <a:ext cx="53657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6224588" y="3352800"/>
              <a:ext cx="1412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4721225" y="3648075"/>
              <a:ext cx="46038" cy="153988"/>
            </a:xfrm>
            <a:prstGeom prst="rect">
              <a:avLst/>
            </a:prstGeom>
            <a:solidFill>
              <a:srgbClr val="F2E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4624388" y="3449638"/>
              <a:ext cx="239712" cy="217487"/>
            </a:xfrm>
            <a:custGeom>
              <a:avLst/>
              <a:gdLst/>
              <a:ahLst/>
              <a:cxnLst/>
              <a:rect l="l" t="t" r="r" b="b"/>
              <a:pathLst>
                <a:path w="601" h="547" extrusionOk="0">
                  <a:moveTo>
                    <a:pt x="0" y="547"/>
                  </a:moveTo>
                  <a:lnTo>
                    <a:pt x="300" y="0"/>
                  </a:lnTo>
                  <a:lnTo>
                    <a:pt x="601" y="547"/>
                  </a:lnTo>
                  <a:lnTo>
                    <a:pt x="0" y="547"/>
                  </a:lnTo>
                  <a:lnTo>
                    <a:pt x="300" y="0"/>
                  </a:lnTo>
                  <a:lnTo>
                    <a:pt x="0" y="547"/>
                  </a:lnTo>
                  <a:close/>
                </a:path>
              </a:pathLst>
            </a:custGeom>
            <a:solidFill>
              <a:srgbClr val="F2E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5" name="Google Shape;705;p8"/>
          <p:cNvSpPr/>
          <p:nvPr/>
        </p:nvSpPr>
        <p:spPr>
          <a:xfrm>
            <a:off x="468313" y="6237289"/>
            <a:ext cx="318266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Casseb et al, </a:t>
            </a:r>
            <a:r>
              <a:rPr lang="pt-BR" sz="1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Aids Pat. Care and Std.</a:t>
            </a: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2004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Terapia anti-retroviral de alta eficácia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44"/>
          <p:cNvSpPr/>
          <p:nvPr/>
        </p:nvSpPr>
        <p:spPr>
          <a:xfrm>
            <a:off x="628650" y="19526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44"/>
          <p:cNvSpPr/>
          <p:nvPr/>
        </p:nvSpPr>
        <p:spPr>
          <a:xfrm>
            <a:off x="6443663" y="3273425"/>
            <a:ext cx="130175" cy="947738"/>
          </a:xfrm>
          <a:prstGeom prst="rightBrace">
            <a:avLst>
              <a:gd name="adj1" fmla="val 8325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44"/>
          <p:cNvSpPr txBox="1"/>
          <p:nvPr/>
        </p:nvSpPr>
        <p:spPr>
          <a:xfrm>
            <a:off x="6573838" y="3611563"/>
            <a:ext cx="73342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74,0 %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44"/>
          <p:cNvSpPr/>
          <p:nvPr/>
        </p:nvSpPr>
        <p:spPr>
          <a:xfrm>
            <a:off x="628650" y="155733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44"/>
          <p:cNvSpPr txBox="1"/>
          <p:nvPr/>
        </p:nvSpPr>
        <p:spPr>
          <a:xfrm>
            <a:off x="928662" y="142852"/>
            <a:ext cx="72151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PERFIL DOS PACIENTES DO ADEE 3002  - 2020</a:t>
            </a:r>
            <a:endParaRPr sz="22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DERMATOLOGIA – HC-FMUSP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76" name="Google Shape;976;p44"/>
          <p:cNvGraphicFramePr/>
          <p:nvPr/>
        </p:nvGraphicFramePr>
        <p:xfrm>
          <a:off x="500034" y="756337"/>
          <a:ext cx="8270125" cy="5601625"/>
        </p:xfrm>
        <a:graphic>
          <a:graphicData uri="http://schemas.openxmlformats.org/drawingml/2006/table">
            <a:tbl>
              <a:tblPr>
                <a:noFill/>
                <a:tableStyleId>{23F980C3-6D26-403A-940C-D67DD8FADF6E}</a:tableStyleId>
              </a:tblPr>
              <a:tblGrid>
                <a:gridCol w="195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HIV +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HIV -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75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Acompanhamento 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528 (95,7%)*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 (4,3%)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Homens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378 (71,9%)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(41,7%)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Mulheres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 (28,5%)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(58,3%)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750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Categoria 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Exposição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Transfusão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(1,3%)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UDEV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(1%)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Contato sexual com pessoa do mesmo sexo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135 (34,1%)</a:t>
                      </a:r>
                      <a:r>
                        <a:rPr lang="pt-BR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Contato sexual com pessoa do sexo oposto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158 (39,9%)</a:t>
                      </a:r>
                      <a:r>
                        <a:rPr lang="pt-BR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Desconhecida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 (22%)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Outra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(1,8%)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4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Tratamento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 ARV      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428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8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 ARV 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75" marR="89275" marT="44650" marB="446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77" name="Google Shape;977;p44"/>
          <p:cNvSpPr/>
          <p:nvPr/>
        </p:nvSpPr>
        <p:spPr>
          <a:xfrm>
            <a:off x="6583363" y="3362325"/>
            <a:ext cx="131762" cy="979488"/>
          </a:xfrm>
          <a:prstGeom prst="rightBrace">
            <a:avLst>
              <a:gd name="adj1" fmla="val 8294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44"/>
          <p:cNvSpPr txBox="1"/>
          <p:nvPr/>
        </p:nvSpPr>
        <p:spPr>
          <a:xfrm>
            <a:off x="6742113" y="3717925"/>
            <a:ext cx="7381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74,0 %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44"/>
          <p:cNvSpPr/>
          <p:nvPr/>
        </p:nvSpPr>
        <p:spPr>
          <a:xfrm>
            <a:off x="835025" y="2392363"/>
            <a:ext cx="920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44"/>
          <p:cNvSpPr txBox="1"/>
          <p:nvPr/>
        </p:nvSpPr>
        <p:spPr>
          <a:xfrm>
            <a:off x="5127575" y="6443975"/>
            <a:ext cx="35775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*Perda de seguimento: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110 casos </a:t>
            </a:r>
            <a:r>
              <a:rPr lang="pt-B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10 anos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25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5"/>
          <p:cNvSpPr txBox="1">
            <a:spLocks noGrp="1"/>
          </p:cNvSpPr>
          <p:nvPr>
            <p:ph type="title"/>
          </p:nvPr>
        </p:nvSpPr>
        <p:spPr>
          <a:xfrm>
            <a:off x="947300" y="274650"/>
            <a:ext cx="72492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pt-BR" sz="3000" b="1" dirty="0">
                <a:solidFill>
                  <a:srgbClr val="C00000"/>
                </a:solidFill>
              </a:rPr>
              <a:t>Algoritmo para atingir a</a:t>
            </a:r>
            <a:endParaRPr sz="3000" b="1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pt-BR" sz="3000" b="1" dirty="0">
                <a:solidFill>
                  <a:srgbClr val="C00000"/>
                </a:solidFill>
              </a:rPr>
              <a:t> meta VL &lt; 200 copies/</a:t>
            </a:r>
            <a:r>
              <a:rPr lang="pt-BR" sz="3000" b="1" dirty="0" err="1">
                <a:solidFill>
                  <a:srgbClr val="C00000"/>
                </a:solidFill>
              </a:rPr>
              <a:t>mL</a:t>
            </a:r>
            <a:r>
              <a:rPr lang="pt-BR" sz="3000" b="1" dirty="0">
                <a:solidFill>
                  <a:srgbClr val="C00000"/>
                </a:solidFill>
              </a:rPr>
              <a:t> (&gt;95%)</a:t>
            </a:r>
            <a:endParaRPr sz="3000" b="1" dirty="0">
              <a:solidFill>
                <a:srgbClr val="C00000"/>
              </a:solidFill>
            </a:endParaRPr>
          </a:p>
        </p:txBody>
      </p:sp>
      <p:grpSp>
        <p:nvGrpSpPr>
          <p:cNvPr id="986" name="Google Shape;986;p45"/>
          <p:cNvGrpSpPr/>
          <p:nvPr/>
        </p:nvGrpSpPr>
        <p:grpSpPr>
          <a:xfrm>
            <a:off x="1540847" y="1172112"/>
            <a:ext cx="7248909" cy="4971282"/>
            <a:chOff x="1322423" y="2"/>
            <a:chExt cx="5584676" cy="4525931"/>
          </a:xfrm>
        </p:grpSpPr>
        <p:sp>
          <p:nvSpPr>
            <p:cNvPr id="987" name="Google Shape;987;p45"/>
            <p:cNvSpPr/>
            <p:nvPr/>
          </p:nvSpPr>
          <p:spPr>
            <a:xfrm>
              <a:off x="5405596" y="3522282"/>
              <a:ext cx="91500" cy="32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88" name="Google Shape;988;p45"/>
            <p:cNvSpPr/>
            <p:nvPr/>
          </p:nvSpPr>
          <p:spPr>
            <a:xfrm>
              <a:off x="5405596" y="2612866"/>
              <a:ext cx="91500" cy="32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89" name="Google Shape;989;p45"/>
            <p:cNvSpPr/>
            <p:nvPr/>
          </p:nvSpPr>
          <p:spPr>
            <a:xfrm>
              <a:off x="5405596" y="1643782"/>
              <a:ext cx="91500" cy="32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90" name="Google Shape;990;p45"/>
            <p:cNvSpPr/>
            <p:nvPr/>
          </p:nvSpPr>
          <p:spPr>
            <a:xfrm>
              <a:off x="4043249" y="678489"/>
              <a:ext cx="1408200" cy="32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91" name="Google Shape;991;p45"/>
            <p:cNvSpPr/>
            <p:nvPr/>
          </p:nvSpPr>
          <p:spPr>
            <a:xfrm>
              <a:off x="2559598" y="1662002"/>
              <a:ext cx="91500" cy="32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92" name="Google Shape;992;p45"/>
            <p:cNvSpPr/>
            <p:nvPr/>
          </p:nvSpPr>
          <p:spPr>
            <a:xfrm>
              <a:off x="2605318" y="678489"/>
              <a:ext cx="1437900" cy="32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93" name="Google Shape;993;p45"/>
            <p:cNvSpPr/>
            <p:nvPr/>
          </p:nvSpPr>
          <p:spPr>
            <a:xfrm>
              <a:off x="3220830" y="2"/>
              <a:ext cx="1644900" cy="6786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94" name="Google Shape;994;p45"/>
            <p:cNvSpPr/>
            <p:nvPr/>
          </p:nvSpPr>
          <p:spPr>
            <a:xfrm>
              <a:off x="3346002" y="118915"/>
              <a:ext cx="1644900" cy="678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5"/>
            <p:cNvSpPr txBox="1"/>
            <p:nvPr/>
          </p:nvSpPr>
          <p:spPr>
            <a:xfrm>
              <a:off x="3365874" y="138787"/>
              <a:ext cx="16050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HIV-1-infected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subjects (n= 430)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5"/>
            <p:cNvSpPr/>
            <p:nvPr/>
          </p:nvSpPr>
          <p:spPr>
            <a:xfrm>
              <a:off x="1322423" y="1006127"/>
              <a:ext cx="2565900" cy="6558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5"/>
            <p:cNvSpPr/>
            <p:nvPr/>
          </p:nvSpPr>
          <p:spPr>
            <a:xfrm>
              <a:off x="1447595" y="1125040"/>
              <a:ext cx="2565900" cy="655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5"/>
            <p:cNvSpPr txBox="1"/>
            <p:nvPr/>
          </p:nvSpPr>
          <p:spPr>
            <a:xfrm>
              <a:off x="1466805" y="1144250"/>
              <a:ext cx="2527500" cy="6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Plasma viral load &lt;40 copies/mL)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n= 401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5"/>
            <p:cNvSpPr/>
            <p:nvPr/>
          </p:nvSpPr>
          <p:spPr>
            <a:xfrm>
              <a:off x="1430323" y="1989640"/>
              <a:ext cx="2349900" cy="5334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5"/>
            <p:cNvSpPr/>
            <p:nvPr/>
          </p:nvSpPr>
          <p:spPr>
            <a:xfrm>
              <a:off x="1555495" y="2108553"/>
              <a:ext cx="2349900" cy="533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5"/>
            <p:cNvSpPr txBox="1"/>
            <p:nvPr/>
          </p:nvSpPr>
          <p:spPr>
            <a:xfrm>
              <a:off x="1571115" y="2124173"/>
              <a:ext cx="2318700" cy="5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Monitoring of T CD4 cells/mm3 and RNA plasma/year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5"/>
            <p:cNvSpPr/>
            <p:nvPr/>
          </p:nvSpPr>
          <p:spPr>
            <a:xfrm>
              <a:off x="4138556" y="1006127"/>
              <a:ext cx="2625600" cy="6378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5"/>
            <p:cNvSpPr/>
            <p:nvPr/>
          </p:nvSpPr>
          <p:spPr>
            <a:xfrm>
              <a:off x="4263728" y="1125040"/>
              <a:ext cx="2625600" cy="637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5"/>
            <p:cNvSpPr txBox="1"/>
            <p:nvPr/>
          </p:nvSpPr>
          <p:spPr>
            <a:xfrm>
              <a:off x="4282404" y="1143716"/>
              <a:ext cx="25881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Plasma viral load &gt;40 copies/mL)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N=29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5"/>
            <p:cNvSpPr/>
            <p:nvPr/>
          </p:nvSpPr>
          <p:spPr>
            <a:xfrm>
              <a:off x="4120627" y="1971419"/>
              <a:ext cx="2661300" cy="6414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5"/>
            <p:cNvSpPr/>
            <p:nvPr/>
          </p:nvSpPr>
          <p:spPr>
            <a:xfrm>
              <a:off x="4245799" y="2090333"/>
              <a:ext cx="2661300" cy="641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5"/>
            <p:cNvSpPr txBox="1"/>
            <p:nvPr/>
          </p:nvSpPr>
          <p:spPr>
            <a:xfrm>
              <a:off x="4264586" y="2109120"/>
              <a:ext cx="2623800" cy="6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 visit: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Adherence to ART and Service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Comorbidities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Resistance ARV testing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5"/>
            <p:cNvSpPr/>
            <p:nvPr/>
          </p:nvSpPr>
          <p:spPr>
            <a:xfrm>
              <a:off x="4416768" y="2940504"/>
              <a:ext cx="2069100" cy="5817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5"/>
            <p:cNvSpPr/>
            <p:nvPr/>
          </p:nvSpPr>
          <p:spPr>
            <a:xfrm>
              <a:off x="4541940" y="3059417"/>
              <a:ext cx="2069100" cy="5817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5"/>
            <p:cNvSpPr txBox="1"/>
            <p:nvPr/>
          </p:nvSpPr>
          <p:spPr>
            <a:xfrm>
              <a:off x="4558980" y="3076457"/>
              <a:ext cx="2034900" cy="5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 cases came to extra visit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5"/>
            <p:cNvSpPr/>
            <p:nvPr/>
          </p:nvSpPr>
          <p:spPr>
            <a:xfrm>
              <a:off x="4219797" y="3849920"/>
              <a:ext cx="2463000" cy="5571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5"/>
            <p:cNvSpPr/>
            <p:nvPr/>
          </p:nvSpPr>
          <p:spPr>
            <a:xfrm>
              <a:off x="4344969" y="3968833"/>
              <a:ext cx="2463000" cy="5571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5"/>
            <p:cNvSpPr txBox="1"/>
            <p:nvPr/>
          </p:nvSpPr>
          <p:spPr>
            <a:xfrm>
              <a:off x="4361287" y="3985151"/>
              <a:ext cx="2430300" cy="5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Six with VL&lt;40 copies/mL and 17 ongoing exams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A105261-4C65-4F1A-84CE-640E7BDCFAFD}"/>
              </a:ext>
            </a:extLst>
          </p:cNvPr>
          <p:cNvSpPr txBox="1"/>
          <p:nvPr/>
        </p:nvSpPr>
        <p:spPr>
          <a:xfrm>
            <a:off x="424795" y="463612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Casseb J, et al. Fighting HIV/AIDS</a:t>
            </a:r>
          </a:p>
          <a:p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in a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developing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country: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lessons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from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a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small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cohort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from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the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largest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Brazilian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city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.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Rev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Inst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Med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Trop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600" b="1" i="0" dirty="0" err="1">
                <a:solidFill>
                  <a:srgbClr val="C00000"/>
                </a:solidFill>
                <a:effectLst/>
                <a:latin typeface="BlinkMacSystemFont"/>
              </a:rPr>
              <a:t>Sao</a:t>
            </a:r>
            <a:r>
              <a:rPr lang="pt-BR" sz="1600" b="1" i="0" dirty="0">
                <a:solidFill>
                  <a:srgbClr val="C00000"/>
                </a:solidFill>
                <a:effectLst/>
                <a:latin typeface="BlinkMacSystemFont"/>
              </a:rPr>
              <a:t> Paulo. 2020.</a:t>
            </a:r>
            <a:endParaRPr lang="pt-B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4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pt-BR" sz="3200" b="1" dirty="0">
                <a:solidFill>
                  <a:srgbClr val="C00000"/>
                </a:solidFill>
              </a:rPr>
              <a:t>Carga viral e testes </a:t>
            </a:r>
            <a:br>
              <a:rPr lang="pt-BR" sz="3200" b="1" dirty="0">
                <a:solidFill>
                  <a:srgbClr val="C00000"/>
                </a:solidFill>
              </a:rPr>
            </a:br>
            <a:r>
              <a:rPr lang="pt-BR" sz="3200" b="1" dirty="0">
                <a:solidFill>
                  <a:srgbClr val="C00000"/>
                </a:solidFill>
              </a:rPr>
              <a:t>de resistência realizados: Redução de custo</a:t>
            </a:r>
            <a:endParaRPr sz="3200" b="1" dirty="0">
              <a:solidFill>
                <a:srgbClr val="C00000"/>
              </a:solidFill>
            </a:endParaRPr>
          </a:p>
        </p:txBody>
      </p:sp>
      <p:pic>
        <p:nvPicPr>
          <p:cNvPr id="1021" name="Google Shape;102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232" y="1844825"/>
            <a:ext cx="739153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B0D3285-317D-4016-9CAB-CD7C000C1BF5}"/>
              </a:ext>
            </a:extLst>
          </p:cNvPr>
          <p:cNvSpPr txBox="1"/>
          <p:nvPr/>
        </p:nvSpPr>
        <p:spPr>
          <a:xfrm>
            <a:off x="3695768" y="5719207"/>
            <a:ext cx="4572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Casseb J, et al. Fighting HIV/AIDS</a:t>
            </a:r>
          </a:p>
          <a:p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in a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developing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country: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lessons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from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a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small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cohort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from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the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largest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Brazilian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city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.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Rev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Inst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Med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Trop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Sao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Paulo. 2020.</a:t>
            </a:r>
            <a:endParaRPr lang="pt-BR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55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oogle Shape;102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3475" y="1375975"/>
            <a:ext cx="54006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47"/>
          <p:cNvSpPr txBox="1"/>
          <p:nvPr/>
        </p:nvSpPr>
        <p:spPr>
          <a:xfrm>
            <a:off x="533400" y="238952"/>
            <a:ext cx="69918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4958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b="1" i="0" u="none" strike="noStrike" cap="none" dirty="0" err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Progression</a:t>
            </a:r>
            <a:r>
              <a:rPr lang="pt-BR" sz="24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i="0" u="none" strike="noStrike" cap="none" dirty="0" err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pt-BR" sz="24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AIDS </a:t>
            </a:r>
            <a:r>
              <a:rPr lang="pt-BR" sz="2400" b="1" i="0" u="none" strike="noStrike" cap="none" dirty="0" err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pt-BR" sz="24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465 </a:t>
            </a:r>
            <a:r>
              <a:rPr lang="pt-BR" sz="2400" b="1" i="0" u="none" strike="noStrike" cap="none" dirty="0" err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patients</a:t>
            </a:r>
            <a:r>
              <a:rPr lang="pt-BR" sz="24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over 30 </a:t>
            </a:r>
            <a:r>
              <a:rPr lang="pt-BR" sz="2400" b="1" i="0" u="none" strike="noStrike" cap="none" dirty="0" err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years</a:t>
            </a:r>
            <a:r>
              <a:rPr lang="pt-BR" sz="24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i="0" u="none" strike="noStrike" cap="none" dirty="0" err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BR" sz="24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follow-up</a:t>
            </a:r>
            <a:endParaRPr sz="2400" b="1" i="0" u="none" strike="noStrike" cap="none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47"/>
          <p:cNvSpPr txBox="1"/>
          <p:nvPr/>
        </p:nvSpPr>
        <p:spPr>
          <a:xfrm>
            <a:off x="5081825" y="6088325"/>
            <a:ext cx="24435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6B569F-C747-476B-AB3D-D176447A19F3}"/>
              </a:ext>
            </a:extLst>
          </p:cNvPr>
          <p:cNvSpPr txBox="1"/>
          <p:nvPr/>
        </p:nvSpPr>
        <p:spPr>
          <a:xfrm>
            <a:off x="3695768" y="5719207"/>
            <a:ext cx="4572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Casseb J, et al. Fighting HIV/AIDS</a:t>
            </a:r>
          </a:p>
          <a:p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in a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developing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country: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lessons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from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a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small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cohort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from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the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largest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Brazilian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city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.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Rev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Inst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Med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Trop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</a:t>
            </a:r>
            <a:r>
              <a:rPr lang="pt-BR" sz="1100" b="1" i="0" dirty="0" err="1">
                <a:solidFill>
                  <a:srgbClr val="C00000"/>
                </a:solidFill>
                <a:effectLst/>
                <a:latin typeface="BlinkMacSystemFont"/>
              </a:rPr>
              <a:t>Sao</a:t>
            </a:r>
            <a:r>
              <a:rPr lang="pt-BR" sz="1100" b="1" i="0" dirty="0">
                <a:solidFill>
                  <a:srgbClr val="C00000"/>
                </a:solidFill>
                <a:effectLst/>
                <a:latin typeface="BlinkMacSystemFont"/>
              </a:rPr>
              <a:t> Paulo. 2020.</a:t>
            </a:r>
            <a:endParaRPr lang="pt-BR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7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Vírus da Imunodeficiência Humana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07504" y="764704"/>
            <a:ext cx="496855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/>
              <a:t>Taxonomia: </a:t>
            </a:r>
            <a:r>
              <a:rPr lang="pt-BR" sz="2200" dirty="0" err="1"/>
              <a:t>Retroviridae</a:t>
            </a:r>
            <a:endParaRPr lang="pt-BR" sz="2200" dirty="0"/>
          </a:p>
          <a:p>
            <a:pPr lvl="1"/>
            <a:r>
              <a:rPr lang="pt-BR" sz="1500" dirty="0"/>
              <a:t>Subfamília: </a:t>
            </a:r>
            <a:r>
              <a:rPr lang="pt-BR" sz="1500" dirty="0" err="1"/>
              <a:t>Orthoretrovirinae</a:t>
            </a:r>
            <a:endParaRPr lang="pt-BR" sz="1500" dirty="0"/>
          </a:p>
          <a:p>
            <a:pPr lvl="1"/>
            <a:r>
              <a:rPr lang="pt-BR" sz="1500" dirty="0"/>
              <a:t>Gênero: </a:t>
            </a:r>
            <a:r>
              <a:rPr lang="pt-BR" sz="1500" dirty="0" err="1"/>
              <a:t>Lentivirus</a:t>
            </a:r>
            <a:r>
              <a:rPr lang="pt-BR" sz="1500" dirty="0"/>
              <a:t> </a:t>
            </a:r>
          </a:p>
          <a:p>
            <a:pPr lvl="1"/>
            <a:r>
              <a:rPr lang="pt-BR" sz="1500" dirty="0"/>
              <a:t>Tipos: HIV-1, HIV-2</a:t>
            </a:r>
          </a:p>
          <a:p>
            <a:pPr lvl="1"/>
            <a:r>
              <a:rPr lang="pt-BR" sz="1500" dirty="0"/>
              <a:t>HIV-1: grupo M, N, O e </a:t>
            </a:r>
            <a:r>
              <a:rPr lang="pt-BR" sz="1500" dirty="0" err="1"/>
              <a:t>P</a:t>
            </a:r>
            <a:r>
              <a:rPr lang="pt-BR" sz="1500" dirty="0"/>
              <a:t> </a:t>
            </a:r>
          </a:p>
          <a:p>
            <a:pPr lvl="1"/>
            <a:r>
              <a:rPr lang="pt-BR" sz="1500" dirty="0"/>
              <a:t>Origem: SIV</a:t>
            </a:r>
          </a:p>
          <a:p>
            <a:r>
              <a:rPr lang="pt-BR" sz="2200" dirty="0"/>
              <a:t>Estrutura viral</a:t>
            </a:r>
          </a:p>
          <a:p>
            <a:pPr lvl="1"/>
            <a:r>
              <a:rPr lang="pt-BR" sz="1800" dirty="0"/>
              <a:t>Retrovírus RNA</a:t>
            </a:r>
          </a:p>
          <a:p>
            <a:pPr lvl="1"/>
            <a:r>
              <a:rPr lang="pt-BR" sz="1800" dirty="0"/>
              <a:t>Envelope </a:t>
            </a:r>
            <a:r>
              <a:rPr lang="pt-BR" sz="1800" dirty="0" err="1"/>
              <a:t>glicoproteolipítico</a:t>
            </a:r>
            <a:r>
              <a:rPr lang="pt-BR" sz="1800" dirty="0"/>
              <a:t> esférico, cerne viral cilíndrico</a:t>
            </a:r>
          </a:p>
          <a:p>
            <a:pPr lvl="1"/>
            <a:r>
              <a:rPr lang="pt-BR" sz="1800" dirty="0"/>
              <a:t>Core: cônico</a:t>
            </a:r>
          </a:p>
          <a:p>
            <a:pPr lvl="1"/>
            <a:r>
              <a:rPr lang="pt-BR" sz="1800" dirty="0"/>
              <a:t>Diâmetro: 100-120 </a:t>
            </a:r>
            <a:r>
              <a:rPr lang="pt-BR" sz="1800" dirty="0" err="1"/>
              <a:t>nm</a:t>
            </a:r>
            <a:endParaRPr lang="pt-BR" sz="1800" dirty="0"/>
          </a:p>
          <a:p>
            <a:pPr lvl="1"/>
            <a:r>
              <a:rPr lang="pt-BR" sz="1800" dirty="0"/>
              <a:t>Enzimas: </a:t>
            </a:r>
          </a:p>
          <a:p>
            <a:pPr lvl="2"/>
            <a:r>
              <a:rPr lang="pt-BR" sz="1400" dirty="0" err="1"/>
              <a:t>Transcriptase</a:t>
            </a:r>
            <a:r>
              <a:rPr lang="pt-BR" sz="1400" dirty="0"/>
              <a:t> reversa, </a:t>
            </a:r>
            <a:r>
              <a:rPr lang="pt-BR" sz="1400" dirty="0" err="1"/>
              <a:t>integrase</a:t>
            </a:r>
            <a:r>
              <a:rPr lang="pt-BR" sz="1400" dirty="0"/>
              <a:t>, protease</a:t>
            </a:r>
          </a:p>
          <a:p>
            <a:pPr lvl="1"/>
            <a:r>
              <a:rPr lang="pt-BR" sz="1800" dirty="0"/>
              <a:t>Genes: </a:t>
            </a:r>
          </a:p>
          <a:p>
            <a:pPr lvl="2"/>
            <a:r>
              <a:rPr lang="pt-BR" sz="1400" dirty="0"/>
              <a:t>Estruturais: gag, </a:t>
            </a:r>
            <a:r>
              <a:rPr lang="pt-BR" sz="1400" dirty="0" err="1"/>
              <a:t>pol</a:t>
            </a:r>
            <a:r>
              <a:rPr lang="pt-BR" sz="1400" dirty="0"/>
              <a:t>, </a:t>
            </a:r>
            <a:r>
              <a:rPr lang="pt-BR" sz="1400" dirty="0" err="1"/>
              <a:t>env</a:t>
            </a:r>
            <a:endParaRPr lang="pt-BR" sz="1400" dirty="0"/>
          </a:p>
          <a:p>
            <a:pPr lvl="2"/>
            <a:r>
              <a:rPr lang="pt-BR" sz="1400" dirty="0"/>
              <a:t>Regulatórios: </a:t>
            </a:r>
            <a:r>
              <a:rPr lang="pt-BR" sz="1400" dirty="0" err="1"/>
              <a:t>tat</a:t>
            </a:r>
            <a:r>
              <a:rPr lang="pt-BR" sz="1400" dirty="0"/>
              <a:t>, </a:t>
            </a:r>
            <a:r>
              <a:rPr lang="pt-BR" sz="1400" dirty="0" err="1"/>
              <a:t>rev</a:t>
            </a:r>
            <a:endParaRPr lang="pt-BR" sz="1400" dirty="0"/>
          </a:p>
          <a:p>
            <a:pPr lvl="2"/>
            <a:r>
              <a:rPr lang="pt-BR" sz="1400" dirty="0"/>
              <a:t>Acessórios: </a:t>
            </a:r>
            <a:r>
              <a:rPr lang="pt-BR" sz="1400" dirty="0" err="1"/>
              <a:t>vpr</a:t>
            </a:r>
            <a:r>
              <a:rPr lang="pt-BR" sz="1400" dirty="0"/>
              <a:t>, </a:t>
            </a:r>
            <a:r>
              <a:rPr lang="pt-BR" sz="1400" dirty="0" err="1"/>
              <a:t>vpu</a:t>
            </a:r>
            <a:r>
              <a:rPr lang="pt-BR" sz="1400" dirty="0"/>
              <a:t>, </a:t>
            </a:r>
            <a:r>
              <a:rPr lang="pt-BR" sz="1400" dirty="0" err="1"/>
              <a:t>vpx</a:t>
            </a:r>
            <a:r>
              <a:rPr lang="pt-BR" sz="1400" dirty="0"/>
              <a:t>, </a:t>
            </a:r>
            <a:r>
              <a:rPr lang="pt-BR" sz="1400" dirty="0" err="1"/>
              <a:t>nef</a:t>
            </a:r>
            <a:endParaRPr lang="pt-BR" sz="1400" dirty="0"/>
          </a:p>
          <a:p>
            <a:endParaRPr lang="pt-BR" sz="1900" dirty="0"/>
          </a:p>
          <a:p>
            <a:endParaRPr lang="pt-BR" sz="1900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846070"/>
            <a:ext cx="2592288" cy="2535258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692696"/>
            <a:ext cx="2641600" cy="3073400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5652120" y="6525344"/>
            <a:ext cx="234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Fonte</a:t>
            </a:r>
            <a:r>
              <a:rPr lang="en-US" dirty="0"/>
              <a:t>: </a:t>
            </a:r>
            <a:r>
              <a:rPr lang="en-US" dirty="0" err="1"/>
              <a:t>imagens</a:t>
            </a:r>
            <a:r>
              <a:rPr lang="en-US" dirty="0"/>
              <a:t> Google</a:t>
            </a:r>
          </a:p>
        </p:txBody>
      </p:sp>
    </p:spTree>
    <p:extLst>
      <p:ext uri="{BB962C8B-B14F-4D97-AF65-F5344CB8AC3E}">
        <p14:creationId xmlns:p14="http://schemas.microsoft.com/office/powerpoint/2010/main" val="3493612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Vírus da Imunodeficiência Humana</a:t>
            </a:r>
          </a:p>
        </p:txBody>
      </p:sp>
      <p:pic>
        <p:nvPicPr>
          <p:cNvPr id="14" name="Picture 5" descr="\\lim56\UsuariosNOVO\daniel\2004\PaulaRigato\24_09_04_Aula_Mestrado\CDR00034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29101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33" y="1993231"/>
            <a:ext cx="25161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8132"/>
          <p:cNvSpPr/>
          <p:nvPr/>
        </p:nvSpPr>
        <p:spPr>
          <a:xfrm>
            <a:off x="3837980" y="4407669"/>
            <a:ext cx="216024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8133"/>
          <p:cNvSpPr/>
          <p:nvPr/>
        </p:nvSpPr>
        <p:spPr>
          <a:xfrm>
            <a:off x="4342036" y="3039517"/>
            <a:ext cx="216024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8135"/>
          <p:cNvCxnSpPr>
            <a:stCxn id="20" idx="1"/>
          </p:cNvCxnSpPr>
          <p:nvPr/>
        </p:nvCxnSpPr>
        <p:spPr>
          <a:xfrm flipH="1">
            <a:off x="5094441" y="3440207"/>
            <a:ext cx="2664296" cy="313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8136"/>
          <p:cNvSpPr txBox="1"/>
          <p:nvPr/>
        </p:nvSpPr>
        <p:spPr>
          <a:xfrm>
            <a:off x="7758737" y="325554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p24</a:t>
            </a:r>
          </a:p>
        </p:txBody>
      </p:sp>
      <p:cxnSp>
        <p:nvCxnSpPr>
          <p:cNvPr id="21" name="Straight Arrow Connector 8139"/>
          <p:cNvCxnSpPr/>
          <p:nvPr/>
        </p:nvCxnSpPr>
        <p:spPr>
          <a:xfrm flipH="1">
            <a:off x="5638180" y="3831605"/>
            <a:ext cx="20882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8141"/>
          <p:cNvSpPr txBox="1"/>
          <p:nvPr/>
        </p:nvSpPr>
        <p:spPr>
          <a:xfrm>
            <a:off x="7758737" y="360628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p17</a:t>
            </a:r>
          </a:p>
        </p:txBody>
      </p:sp>
      <p:cxnSp>
        <p:nvCxnSpPr>
          <p:cNvPr id="23" name="Straight Arrow Connector 8142"/>
          <p:cNvCxnSpPr/>
          <p:nvPr/>
        </p:nvCxnSpPr>
        <p:spPr>
          <a:xfrm flipH="1">
            <a:off x="4054004" y="4479677"/>
            <a:ext cx="36807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8144"/>
          <p:cNvCxnSpPr/>
          <p:nvPr/>
        </p:nvCxnSpPr>
        <p:spPr>
          <a:xfrm flipH="1">
            <a:off x="4630068" y="4191645"/>
            <a:ext cx="30243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8145"/>
          <p:cNvSpPr txBox="1"/>
          <p:nvPr/>
        </p:nvSpPr>
        <p:spPr>
          <a:xfrm>
            <a:off x="7726412" y="425436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p32</a:t>
            </a:r>
          </a:p>
        </p:txBody>
      </p:sp>
      <p:sp>
        <p:nvSpPr>
          <p:cNvPr id="26" name="Oval 8146"/>
          <p:cNvSpPr/>
          <p:nvPr/>
        </p:nvSpPr>
        <p:spPr>
          <a:xfrm>
            <a:off x="4494436" y="4119637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8148"/>
          <p:cNvSpPr txBox="1"/>
          <p:nvPr/>
        </p:nvSpPr>
        <p:spPr>
          <a:xfrm>
            <a:off x="7726412" y="396632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p10</a:t>
            </a:r>
          </a:p>
        </p:txBody>
      </p:sp>
      <p:sp>
        <p:nvSpPr>
          <p:cNvPr id="29" name="TextBox 74"/>
          <p:cNvSpPr txBox="1"/>
          <p:nvPr/>
        </p:nvSpPr>
        <p:spPr>
          <a:xfrm>
            <a:off x="5350872" y="6577607"/>
            <a:ext cx="3685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Imagem</a:t>
            </a:r>
            <a:r>
              <a:rPr lang="en-US" sz="1400" dirty="0"/>
              <a:t>: </a:t>
            </a:r>
            <a:r>
              <a:rPr lang="en-US" sz="1400" dirty="0" err="1"/>
              <a:t>banco</a:t>
            </a:r>
            <a:r>
              <a:rPr lang="en-US" sz="1400" dirty="0"/>
              <a:t> de </a:t>
            </a:r>
            <a:r>
              <a:rPr lang="en-US" sz="1400" dirty="0" err="1"/>
              <a:t>Imagens</a:t>
            </a:r>
            <a:r>
              <a:rPr lang="en-US" sz="1400" dirty="0"/>
              <a:t> LIM-56/FMUSP</a:t>
            </a:r>
          </a:p>
        </p:txBody>
      </p:sp>
    </p:spTree>
    <p:extLst>
      <p:ext uri="{BB962C8B-B14F-4D97-AF65-F5344CB8AC3E}">
        <p14:creationId xmlns:p14="http://schemas.microsoft.com/office/powerpoint/2010/main" val="17427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3" name="Straight Connector 15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rgbClr val="C302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6238" y="2597150"/>
            <a:ext cx="8416925" cy="1212850"/>
          </a:xfrm>
          <a:prstGeom prst="rect">
            <a:avLst/>
          </a:prstGeom>
          <a:solidFill>
            <a:srgbClr val="A1B9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6238" y="1119188"/>
            <a:ext cx="8416925" cy="1447800"/>
          </a:xfrm>
          <a:prstGeom prst="rect">
            <a:avLst/>
          </a:prstGeom>
          <a:solidFill>
            <a:srgbClr val="A1B9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260850" y="1271588"/>
            <a:ext cx="4187825" cy="1243012"/>
            <a:chOff x="2684" y="1169"/>
            <a:chExt cx="2638" cy="783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131" y="1371"/>
              <a:ext cx="314" cy="124"/>
            </a:xfrm>
            <a:prstGeom prst="rect">
              <a:avLst/>
            </a:prstGeom>
            <a:solidFill>
              <a:srgbClr val="C3C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173" y="1374"/>
              <a:ext cx="2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Tat1</a:t>
              </a:r>
              <a:endParaRPr lang="pt-BR" u="none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93" y="1371"/>
              <a:ext cx="314" cy="124"/>
            </a:xfrm>
            <a:prstGeom prst="rect">
              <a:avLst/>
            </a:prstGeom>
            <a:solidFill>
              <a:srgbClr val="C3C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335" y="1374"/>
              <a:ext cx="2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Tat2</a:t>
              </a:r>
              <a:endParaRPr lang="pt-BR" u="none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442" y="1423"/>
              <a:ext cx="851" cy="12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881" y="1177"/>
              <a:ext cx="1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Vpr</a:t>
              </a:r>
              <a:endParaRPr lang="pt-BR" u="none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533" y="1175"/>
              <a:ext cx="314" cy="124"/>
            </a:xfrm>
            <a:prstGeom prst="rect">
              <a:avLst/>
            </a:prstGeom>
            <a:solidFill>
              <a:srgbClr val="F3D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527" y="1169"/>
              <a:ext cx="12" cy="130"/>
            </a:xfrm>
            <a:custGeom>
              <a:avLst/>
              <a:gdLst>
                <a:gd name="T0" fmla="*/ 0 w 78"/>
                <a:gd name="T1" fmla="*/ 0 h 907"/>
                <a:gd name="T2" fmla="*/ 0 w 78"/>
                <a:gd name="T3" fmla="*/ 0 h 907"/>
                <a:gd name="T4" fmla="*/ 0 w 78"/>
                <a:gd name="T5" fmla="*/ 0 h 907"/>
                <a:gd name="T6" fmla="*/ 0 w 78"/>
                <a:gd name="T7" fmla="*/ 0 h 907"/>
                <a:gd name="T8" fmla="*/ 0 w 78"/>
                <a:gd name="T9" fmla="*/ 0 h 907"/>
                <a:gd name="T10" fmla="*/ 0 w 78"/>
                <a:gd name="T11" fmla="*/ 0 h 907"/>
                <a:gd name="T12" fmla="*/ 0 w 78"/>
                <a:gd name="T13" fmla="*/ 0 h 907"/>
                <a:gd name="T14" fmla="*/ 0 w 78"/>
                <a:gd name="T15" fmla="*/ 0 h 907"/>
                <a:gd name="T16" fmla="*/ 0 w 78"/>
                <a:gd name="T17" fmla="*/ 0 h 907"/>
                <a:gd name="T18" fmla="*/ 0 w 78"/>
                <a:gd name="T19" fmla="*/ 0 h 9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907"/>
                <a:gd name="T32" fmla="*/ 78 w 78"/>
                <a:gd name="T33" fmla="*/ 907 h 9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907">
                  <a:moveTo>
                    <a:pt x="40" y="0"/>
                  </a:moveTo>
                  <a:lnTo>
                    <a:pt x="0" y="39"/>
                  </a:lnTo>
                  <a:lnTo>
                    <a:pt x="0" y="907"/>
                  </a:lnTo>
                  <a:lnTo>
                    <a:pt x="78" y="907"/>
                  </a:lnTo>
                  <a:lnTo>
                    <a:pt x="78" y="39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27" y="1293"/>
              <a:ext cx="320" cy="11"/>
            </a:xfrm>
            <a:custGeom>
              <a:avLst/>
              <a:gdLst>
                <a:gd name="T0" fmla="*/ 0 w 2237"/>
                <a:gd name="T1" fmla="*/ 0 h 79"/>
                <a:gd name="T2" fmla="*/ 0 w 2237"/>
                <a:gd name="T3" fmla="*/ 0 h 79"/>
                <a:gd name="T4" fmla="*/ 0 w 2237"/>
                <a:gd name="T5" fmla="*/ 0 h 79"/>
                <a:gd name="T6" fmla="*/ 0 w 2237"/>
                <a:gd name="T7" fmla="*/ 0 h 79"/>
                <a:gd name="T8" fmla="*/ 0 w 2237"/>
                <a:gd name="T9" fmla="*/ 0 h 79"/>
                <a:gd name="T10" fmla="*/ 0 w 2237"/>
                <a:gd name="T11" fmla="*/ 0 h 79"/>
                <a:gd name="T12" fmla="*/ 0 w 2237"/>
                <a:gd name="T13" fmla="*/ 0 h 79"/>
                <a:gd name="T14" fmla="*/ 0 w 2237"/>
                <a:gd name="T15" fmla="*/ 0 h 79"/>
                <a:gd name="T16" fmla="*/ 0 w 2237"/>
                <a:gd name="T17" fmla="*/ 0 h 79"/>
                <a:gd name="T18" fmla="*/ 0 w 2237"/>
                <a:gd name="T19" fmla="*/ 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7"/>
                <a:gd name="T31" fmla="*/ 0 h 79"/>
                <a:gd name="T32" fmla="*/ 2237 w 2237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7" h="79">
                  <a:moveTo>
                    <a:pt x="0" y="40"/>
                  </a:moveTo>
                  <a:lnTo>
                    <a:pt x="40" y="79"/>
                  </a:lnTo>
                  <a:lnTo>
                    <a:pt x="2237" y="79"/>
                  </a:lnTo>
                  <a:lnTo>
                    <a:pt x="2237" y="0"/>
                  </a:lnTo>
                  <a:lnTo>
                    <a:pt x="40" y="0"/>
                  </a:lnTo>
                  <a:lnTo>
                    <a:pt x="0" y="40"/>
                  </a:lnTo>
                  <a:lnTo>
                    <a:pt x="0" y="79"/>
                  </a:lnTo>
                  <a:lnTo>
                    <a:pt x="40" y="7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584" y="1177"/>
              <a:ext cx="21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Vpu</a:t>
              </a:r>
              <a:endParaRPr lang="pt-BR" u="none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118" y="1371"/>
              <a:ext cx="314" cy="124"/>
            </a:xfrm>
            <a:prstGeom prst="rect">
              <a:avLst/>
            </a:prstGeom>
            <a:solidFill>
              <a:srgbClr val="C3C8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173" y="1374"/>
              <a:ext cx="2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Tat1</a:t>
              </a:r>
              <a:endParaRPr lang="pt-BR" u="none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293" y="1371"/>
              <a:ext cx="314" cy="124"/>
            </a:xfrm>
            <a:prstGeom prst="rect">
              <a:avLst/>
            </a:prstGeom>
            <a:solidFill>
              <a:srgbClr val="C3C8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335" y="1374"/>
              <a:ext cx="2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Tat2</a:t>
              </a:r>
              <a:endParaRPr lang="pt-BR" u="none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442" y="1423"/>
              <a:ext cx="851" cy="12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442" y="1429"/>
              <a:ext cx="857" cy="11"/>
            </a:xfrm>
            <a:custGeom>
              <a:avLst/>
              <a:gdLst>
                <a:gd name="T0" fmla="*/ 0 w 6001"/>
                <a:gd name="T1" fmla="*/ 0 h 83"/>
                <a:gd name="T2" fmla="*/ 0 w 6001"/>
                <a:gd name="T3" fmla="*/ 0 h 83"/>
                <a:gd name="T4" fmla="*/ 0 w 6001"/>
                <a:gd name="T5" fmla="*/ 0 h 83"/>
                <a:gd name="T6" fmla="*/ 0 w 6001"/>
                <a:gd name="T7" fmla="*/ 0 h 83"/>
                <a:gd name="T8" fmla="*/ 0 w 6001"/>
                <a:gd name="T9" fmla="*/ 0 h 83"/>
                <a:gd name="T10" fmla="*/ 0 w 6001"/>
                <a:gd name="T11" fmla="*/ 0 h 83"/>
                <a:gd name="T12" fmla="*/ 0 w 6001"/>
                <a:gd name="T13" fmla="*/ 0 h 83"/>
                <a:gd name="T14" fmla="*/ 0 w 6001"/>
                <a:gd name="T15" fmla="*/ 0 h 83"/>
                <a:gd name="T16" fmla="*/ 0 w 6001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01"/>
                <a:gd name="T28" fmla="*/ 0 h 83"/>
                <a:gd name="T29" fmla="*/ 6001 w 6001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01" h="83">
                  <a:moveTo>
                    <a:pt x="6001" y="42"/>
                  </a:moveTo>
                  <a:lnTo>
                    <a:pt x="5959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5959" y="83"/>
                  </a:lnTo>
                  <a:lnTo>
                    <a:pt x="6001" y="42"/>
                  </a:lnTo>
                  <a:lnTo>
                    <a:pt x="5959" y="83"/>
                  </a:lnTo>
                  <a:lnTo>
                    <a:pt x="6001" y="83"/>
                  </a:lnTo>
                  <a:lnTo>
                    <a:pt x="6001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819" y="1185"/>
              <a:ext cx="314" cy="124"/>
            </a:xfrm>
            <a:prstGeom prst="rect">
              <a:avLst/>
            </a:prstGeom>
            <a:solidFill>
              <a:srgbClr val="C9E0E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881" y="1177"/>
              <a:ext cx="1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Vpr</a:t>
              </a:r>
              <a:endParaRPr lang="pt-BR" u="none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533" y="1175"/>
              <a:ext cx="314" cy="124"/>
            </a:xfrm>
            <a:prstGeom prst="rect">
              <a:avLst/>
            </a:prstGeom>
            <a:solidFill>
              <a:srgbClr val="F3D0A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584" y="1177"/>
              <a:ext cx="21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Vpu</a:t>
              </a:r>
              <a:endParaRPr lang="pt-BR" u="none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964" y="1815"/>
              <a:ext cx="358" cy="124"/>
            </a:xfrm>
            <a:prstGeom prst="rect">
              <a:avLst/>
            </a:prstGeom>
            <a:solidFill>
              <a:srgbClr val="BCD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052" y="1818"/>
              <a:ext cx="1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Nef</a:t>
              </a:r>
              <a:endParaRPr lang="pt-BR" u="none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964" y="1815"/>
              <a:ext cx="358" cy="124"/>
            </a:xfrm>
            <a:prstGeom prst="rect">
              <a:avLst/>
            </a:prstGeom>
            <a:solidFill>
              <a:srgbClr val="BCDDB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052" y="1818"/>
              <a:ext cx="1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Nef</a:t>
              </a:r>
              <a:endParaRPr lang="pt-BR" u="none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131" y="1618"/>
              <a:ext cx="314" cy="124"/>
            </a:xfrm>
            <a:prstGeom prst="rect">
              <a:avLst/>
            </a:prstGeom>
            <a:solidFill>
              <a:srgbClr val="B9D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153" y="1620"/>
              <a:ext cx="2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Rev1</a:t>
              </a:r>
              <a:endParaRPr lang="pt-BR" u="none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293" y="1618"/>
              <a:ext cx="314" cy="124"/>
            </a:xfrm>
            <a:prstGeom prst="rect">
              <a:avLst/>
            </a:prstGeom>
            <a:solidFill>
              <a:srgbClr val="B9D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316" y="1620"/>
              <a:ext cx="2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Rev2</a:t>
              </a:r>
              <a:endParaRPr lang="pt-BR" u="none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442" y="1676"/>
              <a:ext cx="851" cy="11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684" y="1618"/>
              <a:ext cx="313" cy="124"/>
            </a:xfrm>
            <a:prstGeom prst="rect">
              <a:avLst/>
            </a:prstGeom>
            <a:solidFill>
              <a:srgbClr val="F3D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768" y="1620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Vif</a:t>
              </a:r>
              <a:endParaRPr lang="pt-BR" u="none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118" y="1618"/>
              <a:ext cx="314" cy="124"/>
            </a:xfrm>
            <a:prstGeom prst="rect">
              <a:avLst/>
            </a:prstGeom>
            <a:solidFill>
              <a:srgbClr val="B9D3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153" y="1620"/>
              <a:ext cx="2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Rev1</a:t>
              </a:r>
              <a:endParaRPr lang="pt-BR" u="none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293" y="1618"/>
              <a:ext cx="314" cy="124"/>
            </a:xfrm>
            <a:prstGeom prst="rect">
              <a:avLst/>
            </a:prstGeom>
            <a:solidFill>
              <a:srgbClr val="B9D3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316" y="1620"/>
              <a:ext cx="2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Rev2</a:t>
              </a:r>
              <a:endParaRPr lang="pt-BR" u="none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442" y="1676"/>
              <a:ext cx="851" cy="11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442" y="1681"/>
              <a:ext cx="857" cy="12"/>
            </a:xfrm>
            <a:custGeom>
              <a:avLst/>
              <a:gdLst>
                <a:gd name="T0" fmla="*/ 0 w 6001"/>
                <a:gd name="T1" fmla="*/ 0 h 83"/>
                <a:gd name="T2" fmla="*/ 0 w 6001"/>
                <a:gd name="T3" fmla="*/ 0 h 83"/>
                <a:gd name="T4" fmla="*/ 0 w 6001"/>
                <a:gd name="T5" fmla="*/ 0 h 83"/>
                <a:gd name="T6" fmla="*/ 0 w 6001"/>
                <a:gd name="T7" fmla="*/ 0 h 83"/>
                <a:gd name="T8" fmla="*/ 0 w 6001"/>
                <a:gd name="T9" fmla="*/ 0 h 83"/>
                <a:gd name="T10" fmla="*/ 0 w 6001"/>
                <a:gd name="T11" fmla="*/ 0 h 83"/>
                <a:gd name="T12" fmla="*/ 0 w 6001"/>
                <a:gd name="T13" fmla="*/ 0 h 83"/>
                <a:gd name="T14" fmla="*/ 0 w 6001"/>
                <a:gd name="T15" fmla="*/ 0 h 83"/>
                <a:gd name="T16" fmla="*/ 0 w 6001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01"/>
                <a:gd name="T28" fmla="*/ 0 h 83"/>
                <a:gd name="T29" fmla="*/ 6001 w 6001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01" h="83">
                  <a:moveTo>
                    <a:pt x="6001" y="42"/>
                  </a:moveTo>
                  <a:lnTo>
                    <a:pt x="5959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5959" y="83"/>
                  </a:lnTo>
                  <a:lnTo>
                    <a:pt x="6001" y="42"/>
                  </a:lnTo>
                  <a:lnTo>
                    <a:pt x="5959" y="83"/>
                  </a:lnTo>
                  <a:lnTo>
                    <a:pt x="6001" y="83"/>
                  </a:lnTo>
                  <a:lnTo>
                    <a:pt x="6001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436" y="1670"/>
              <a:ext cx="857" cy="12"/>
            </a:xfrm>
            <a:custGeom>
              <a:avLst/>
              <a:gdLst>
                <a:gd name="T0" fmla="*/ 0 w 6002"/>
                <a:gd name="T1" fmla="*/ 0 h 85"/>
                <a:gd name="T2" fmla="*/ 0 w 6002"/>
                <a:gd name="T3" fmla="*/ 0 h 85"/>
                <a:gd name="T4" fmla="*/ 0 w 6002"/>
                <a:gd name="T5" fmla="*/ 0 h 85"/>
                <a:gd name="T6" fmla="*/ 0 w 6002"/>
                <a:gd name="T7" fmla="*/ 0 h 85"/>
                <a:gd name="T8" fmla="*/ 0 w 6002"/>
                <a:gd name="T9" fmla="*/ 0 h 85"/>
                <a:gd name="T10" fmla="*/ 0 w 6002"/>
                <a:gd name="T11" fmla="*/ 0 h 85"/>
                <a:gd name="T12" fmla="*/ 0 w 6002"/>
                <a:gd name="T13" fmla="*/ 0 h 85"/>
                <a:gd name="T14" fmla="*/ 0 w 6002"/>
                <a:gd name="T15" fmla="*/ 0 h 85"/>
                <a:gd name="T16" fmla="*/ 0 w 6002"/>
                <a:gd name="T17" fmla="*/ 0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02"/>
                <a:gd name="T28" fmla="*/ 0 h 85"/>
                <a:gd name="T29" fmla="*/ 6002 w 6002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02" h="85">
                  <a:moveTo>
                    <a:pt x="0" y="43"/>
                  </a:moveTo>
                  <a:lnTo>
                    <a:pt x="43" y="85"/>
                  </a:lnTo>
                  <a:lnTo>
                    <a:pt x="6002" y="85"/>
                  </a:lnTo>
                  <a:lnTo>
                    <a:pt x="6002" y="0"/>
                  </a:lnTo>
                  <a:lnTo>
                    <a:pt x="43" y="0"/>
                  </a:lnTo>
                  <a:lnTo>
                    <a:pt x="0" y="4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684" y="1618"/>
              <a:ext cx="313" cy="124"/>
            </a:xfrm>
            <a:prstGeom prst="rect">
              <a:avLst/>
            </a:prstGeom>
            <a:solidFill>
              <a:srgbClr val="F3D0A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768" y="1620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 u="none">
                  <a:solidFill>
                    <a:srgbClr val="131516"/>
                  </a:solidFill>
                  <a:latin typeface="Arial" charset="0"/>
                </a:rPr>
                <a:t>Vif</a:t>
              </a:r>
              <a:endParaRPr lang="pt-BR" u="none"/>
            </a:p>
          </p:txBody>
        </p:sp>
      </p:grp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381000" y="1195388"/>
            <a:ext cx="4000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u="none">
                <a:latin typeface="Arial" charset="0"/>
              </a:rPr>
              <a:t>GENES REGULAT</a:t>
            </a:r>
            <a:r>
              <a:rPr lang="pt-BR" sz="1600" b="1" u="none">
                <a:latin typeface="Arial" charset="0"/>
              </a:rPr>
              <a:t>Ó</a:t>
            </a:r>
            <a:r>
              <a:rPr lang="en-US" sz="1600" b="1" u="none">
                <a:latin typeface="Arial" charset="0"/>
              </a:rPr>
              <a:t>RIOS/ACESSÓRIOS</a:t>
            </a:r>
            <a:endParaRPr lang="pt-BR" sz="1600" b="1" u="none">
              <a:latin typeface="Arial" charset="0"/>
            </a:endParaRPr>
          </a:p>
        </p:txBody>
      </p:sp>
      <p:pic>
        <p:nvPicPr>
          <p:cNvPr id="48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3657600"/>
            <a:ext cx="278765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990600" y="2622550"/>
            <a:ext cx="6711950" cy="2828925"/>
            <a:chOff x="624" y="1715"/>
            <a:chExt cx="4228" cy="1909"/>
          </a:xfrm>
        </p:grpSpPr>
        <p:grpSp>
          <p:nvGrpSpPr>
            <p:cNvPr id="50" name="Group 50"/>
            <p:cNvGrpSpPr>
              <a:grpSpLocks/>
            </p:cNvGrpSpPr>
            <p:nvPr/>
          </p:nvGrpSpPr>
          <p:grpSpPr bwMode="auto">
            <a:xfrm>
              <a:off x="3384" y="1818"/>
              <a:ext cx="1468" cy="1078"/>
              <a:chOff x="4286" y="2396"/>
              <a:chExt cx="1468" cy="1078"/>
            </a:xfrm>
          </p:grpSpPr>
          <p:sp>
            <p:nvSpPr>
              <p:cNvPr id="63" name="Freeform 51"/>
              <p:cNvSpPr>
                <a:spLocks/>
              </p:cNvSpPr>
              <p:nvPr/>
            </p:nvSpPr>
            <p:spPr bwMode="auto">
              <a:xfrm>
                <a:off x="4286" y="2515"/>
                <a:ext cx="1465" cy="954"/>
              </a:xfrm>
              <a:custGeom>
                <a:avLst/>
                <a:gdLst>
                  <a:gd name="T0" fmla="*/ 0 w 16120"/>
                  <a:gd name="T1" fmla="*/ 0 h 10491"/>
                  <a:gd name="T2" fmla="*/ 0 w 16120"/>
                  <a:gd name="T3" fmla="*/ 0 h 10491"/>
                  <a:gd name="T4" fmla="*/ 0 w 16120"/>
                  <a:gd name="T5" fmla="*/ 0 h 10491"/>
                  <a:gd name="T6" fmla="*/ 0 w 16120"/>
                  <a:gd name="T7" fmla="*/ 0 h 104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120"/>
                  <a:gd name="T13" fmla="*/ 0 h 10491"/>
                  <a:gd name="T14" fmla="*/ 16120 w 16120"/>
                  <a:gd name="T15" fmla="*/ 10491 h 104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120" h="10491">
                    <a:moveTo>
                      <a:pt x="1968" y="0"/>
                    </a:moveTo>
                    <a:lnTo>
                      <a:pt x="0" y="10491"/>
                    </a:lnTo>
                    <a:lnTo>
                      <a:pt x="16120" y="93"/>
                    </a:lnTo>
                    <a:lnTo>
                      <a:pt x="1968" y="0"/>
                    </a:lnTo>
                    <a:close/>
                  </a:path>
                </a:pathLst>
              </a:custGeom>
              <a:solidFill>
                <a:srgbClr val="EE9BA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52"/>
              <p:cNvSpPr>
                <a:spLocks noChangeArrowheads="1"/>
              </p:cNvSpPr>
              <p:nvPr/>
            </p:nvSpPr>
            <p:spPr bwMode="auto">
              <a:xfrm>
                <a:off x="4468" y="2403"/>
                <a:ext cx="1286" cy="124"/>
              </a:xfrm>
              <a:prstGeom prst="rect">
                <a:avLst/>
              </a:prstGeom>
              <a:solidFill>
                <a:srgbClr val="ECD0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53"/>
              <p:cNvSpPr>
                <a:spLocks noChangeArrowheads="1"/>
              </p:cNvSpPr>
              <p:nvPr/>
            </p:nvSpPr>
            <p:spPr bwMode="auto">
              <a:xfrm>
                <a:off x="5003" y="2396"/>
                <a:ext cx="2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400" b="1" u="none">
                    <a:solidFill>
                      <a:srgbClr val="131516"/>
                    </a:solidFill>
                    <a:latin typeface="Arial" charset="0"/>
                  </a:rPr>
                  <a:t>Env</a:t>
                </a:r>
                <a:endParaRPr lang="pt-BR" u="none"/>
              </a:p>
            </p:txBody>
          </p:sp>
          <p:sp>
            <p:nvSpPr>
              <p:cNvPr id="66" name="Freeform 54"/>
              <p:cNvSpPr>
                <a:spLocks/>
              </p:cNvSpPr>
              <p:nvPr/>
            </p:nvSpPr>
            <p:spPr bwMode="auto">
              <a:xfrm>
                <a:off x="4288" y="2400"/>
                <a:ext cx="180" cy="1074"/>
              </a:xfrm>
              <a:custGeom>
                <a:avLst/>
                <a:gdLst>
                  <a:gd name="T0" fmla="*/ 180 w 180"/>
                  <a:gd name="T1" fmla="*/ 0 h 1074"/>
                  <a:gd name="T2" fmla="*/ 0 w 180"/>
                  <a:gd name="T3" fmla="*/ 1074 h 1074"/>
                  <a:gd name="T4" fmla="*/ 176 w 180"/>
                  <a:gd name="T5" fmla="*/ 124 h 1074"/>
                  <a:gd name="T6" fmla="*/ 180 w 180"/>
                  <a:gd name="T7" fmla="*/ 0 h 10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0"/>
                  <a:gd name="T13" fmla="*/ 0 h 1074"/>
                  <a:gd name="T14" fmla="*/ 180 w 180"/>
                  <a:gd name="T15" fmla="*/ 1074 h 10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0" h="1074">
                    <a:moveTo>
                      <a:pt x="180" y="0"/>
                    </a:moveTo>
                    <a:lnTo>
                      <a:pt x="0" y="1074"/>
                    </a:lnTo>
                    <a:lnTo>
                      <a:pt x="176" y="124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EE9BA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55"/>
            <p:cNvGrpSpPr>
              <a:grpSpLocks/>
            </p:cNvGrpSpPr>
            <p:nvPr/>
          </p:nvGrpSpPr>
          <p:grpSpPr bwMode="auto">
            <a:xfrm>
              <a:off x="624" y="1715"/>
              <a:ext cx="1916" cy="1785"/>
              <a:chOff x="24" y="1737"/>
              <a:chExt cx="1916" cy="1785"/>
            </a:xfrm>
          </p:grpSpPr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34" y="1878"/>
                <a:ext cx="1892" cy="1626"/>
              </a:xfrm>
              <a:custGeom>
                <a:avLst/>
                <a:gdLst>
                  <a:gd name="T0" fmla="*/ 0 w 17027"/>
                  <a:gd name="T1" fmla="*/ 0 h 14638"/>
                  <a:gd name="T2" fmla="*/ 0 w 17027"/>
                  <a:gd name="T3" fmla="*/ 0 h 14638"/>
                  <a:gd name="T4" fmla="*/ 0 w 17027"/>
                  <a:gd name="T5" fmla="*/ 0 h 14638"/>
                  <a:gd name="T6" fmla="*/ 0 w 17027"/>
                  <a:gd name="T7" fmla="*/ 0 h 146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27"/>
                  <a:gd name="T13" fmla="*/ 0 h 14638"/>
                  <a:gd name="T14" fmla="*/ 17027 w 17027"/>
                  <a:gd name="T15" fmla="*/ 14638 h 146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27" h="14638">
                    <a:moveTo>
                      <a:pt x="5982" y="0"/>
                    </a:moveTo>
                    <a:lnTo>
                      <a:pt x="0" y="0"/>
                    </a:lnTo>
                    <a:lnTo>
                      <a:pt x="17027" y="14638"/>
                    </a:lnTo>
                    <a:lnTo>
                      <a:pt x="5982" y="0"/>
                    </a:lnTo>
                    <a:close/>
                  </a:path>
                </a:pathLst>
              </a:custGeom>
              <a:solidFill>
                <a:srgbClr val="FFF5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57"/>
              <p:cNvSpPr>
                <a:spLocks noChangeArrowheads="1"/>
              </p:cNvSpPr>
              <p:nvPr/>
            </p:nvSpPr>
            <p:spPr bwMode="auto">
              <a:xfrm>
                <a:off x="24" y="1752"/>
                <a:ext cx="672" cy="124"/>
              </a:xfrm>
              <a:prstGeom prst="rect">
                <a:avLst/>
              </a:prstGeom>
              <a:solidFill>
                <a:srgbClr val="F6F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58"/>
              <p:cNvSpPr>
                <a:spLocks noChangeArrowheads="1"/>
              </p:cNvSpPr>
              <p:nvPr/>
            </p:nvSpPr>
            <p:spPr bwMode="auto">
              <a:xfrm>
                <a:off x="232" y="1737"/>
                <a:ext cx="21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400" b="1" u="none">
                    <a:solidFill>
                      <a:srgbClr val="131516"/>
                    </a:solidFill>
                    <a:latin typeface="Arial" charset="0"/>
                  </a:rPr>
                  <a:t>Gag</a:t>
                </a:r>
                <a:endParaRPr lang="pt-BR" u="none"/>
              </a:p>
            </p:txBody>
          </p:sp>
          <p:sp>
            <p:nvSpPr>
              <p:cNvPr id="61" name="Rectangle 59"/>
              <p:cNvSpPr>
                <a:spLocks noChangeArrowheads="1"/>
              </p:cNvSpPr>
              <p:nvPr/>
            </p:nvSpPr>
            <p:spPr bwMode="auto">
              <a:xfrm>
                <a:off x="232" y="1737"/>
                <a:ext cx="21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400" b="1" u="none">
                    <a:solidFill>
                      <a:srgbClr val="131516"/>
                    </a:solidFill>
                    <a:latin typeface="Arial" charset="0"/>
                  </a:rPr>
                  <a:t>Gag</a:t>
                </a:r>
                <a:endParaRPr lang="pt-BR" u="none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696" y="1752"/>
                <a:ext cx="1244" cy="1770"/>
              </a:xfrm>
              <a:custGeom>
                <a:avLst/>
                <a:gdLst>
                  <a:gd name="T0" fmla="*/ 0 w 1244"/>
                  <a:gd name="T1" fmla="*/ 0 h 1770"/>
                  <a:gd name="T2" fmla="*/ 0 w 1244"/>
                  <a:gd name="T3" fmla="*/ 126 h 1770"/>
                  <a:gd name="T4" fmla="*/ 1244 w 1244"/>
                  <a:gd name="T5" fmla="*/ 1770 h 1770"/>
                  <a:gd name="T6" fmla="*/ 0 w 1244"/>
                  <a:gd name="T7" fmla="*/ 0 h 17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4"/>
                  <a:gd name="T13" fmla="*/ 0 h 1770"/>
                  <a:gd name="T14" fmla="*/ 1244 w 1244"/>
                  <a:gd name="T15" fmla="*/ 1770 h 17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4" h="1770">
                    <a:moveTo>
                      <a:pt x="0" y="0"/>
                    </a:moveTo>
                    <a:lnTo>
                      <a:pt x="0" y="126"/>
                    </a:lnTo>
                    <a:lnTo>
                      <a:pt x="1244" y="17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5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61"/>
            <p:cNvGrpSpPr>
              <a:grpSpLocks/>
            </p:cNvGrpSpPr>
            <p:nvPr/>
          </p:nvGrpSpPr>
          <p:grpSpPr bwMode="auto">
            <a:xfrm>
              <a:off x="1517" y="1781"/>
              <a:ext cx="1475" cy="1843"/>
              <a:chOff x="545" y="2064"/>
              <a:chExt cx="1475" cy="1843"/>
            </a:xfrm>
          </p:grpSpPr>
          <p:sp>
            <p:nvSpPr>
              <p:cNvPr id="53" name="Freeform 62"/>
              <p:cNvSpPr>
                <a:spLocks/>
              </p:cNvSpPr>
              <p:nvPr/>
            </p:nvSpPr>
            <p:spPr bwMode="auto">
              <a:xfrm>
                <a:off x="545" y="2184"/>
                <a:ext cx="1475" cy="1723"/>
              </a:xfrm>
              <a:custGeom>
                <a:avLst/>
                <a:gdLst>
                  <a:gd name="T0" fmla="*/ 0 w 15482"/>
                  <a:gd name="T1" fmla="*/ 0 h 15512"/>
                  <a:gd name="T2" fmla="*/ 0 w 15482"/>
                  <a:gd name="T3" fmla="*/ 0 h 15512"/>
                  <a:gd name="T4" fmla="*/ 0 w 15482"/>
                  <a:gd name="T5" fmla="*/ 0 h 15512"/>
                  <a:gd name="T6" fmla="*/ 0 w 15482"/>
                  <a:gd name="T7" fmla="*/ 0 h 155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82"/>
                  <a:gd name="T13" fmla="*/ 0 h 15512"/>
                  <a:gd name="T14" fmla="*/ 15482 w 15482"/>
                  <a:gd name="T15" fmla="*/ 15512 h 155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82" h="15512">
                    <a:moveTo>
                      <a:pt x="0" y="68"/>
                    </a:moveTo>
                    <a:lnTo>
                      <a:pt x="15482" y="15512"/>
                    </a:lnTo>
                    <a:lnTo>
                      <a:pt x="13654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75C5F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63"/>
              <p:cNvSpPr>
                <a:spLocks noChangeArrowheads="1"/>
              </p:cNvSpPr>
              <p:nvPr/>
            </p:nvSpPr>
            <p:spPr bwMode="auto">
              <a:xfrm>
                <a:off x="970" y="2073"/>
                <a:ext cx="17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400" b="1" u="none">
                    <a:solidFill>
                      <a:srgbClr val="131516"/>
                    </a:solidFill>
                    <a:latin typeface="Arial" charset="0"/>
                  </a:rPr>
                  <a:t>Pol</a:t>
                </a:r>
                <a:endParaRPr lang="pt-BR" u="none"/>
              </a:p>
            </p:txBody>
          </p:sp>
          <p:sp>
            <p:nvSpPr>
              <p:cNvPr id="55" name="Rectangle 64"/>
              <p:cNvSpPr>
                <a:spLocks noChangeArrowheads="1"/>
              </p:cNvSpPr>
              <p:nvPr/>
            </p:nvSpPr>
            <p:spPr bwMode="auto">
              <a:xfrm>
                <a:off x="553" y="2064"/>
                <a:ext cx="1275" cy="137"/>
              </a:xfrm>
              <a:prstGeom prst="rect">
                <a:avLst/>
              </a:prstGeom>
              <a:solidFill>
                <a:srgbClr val="75C5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65"/>
              <p:cNvSpPr>
                <a:spLocks noChangeArrowheads="1"/>
              </p:cNvSpPr>
              <p:nvPr/>
            </p:nvSpPr>
            <p:spPr bwMode="auto">
              <a:xfrm>
                <a:off x="970" y="2073"/>
                <a:ext cx="17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400" b="1" u="none">
                    <a:solidFill>
                      <a:srgbClr val="131516"/>
                    </a:solidFill>
                    <a:latin typeface="Arial" charset="0"/>
                  </a:rPr>
                  <a:t>Pol</a:t>
                </a:r>
                <a:endParaRPr lang="pt-BR" u="none"/>
              </a:p>
            </p:txBody>
          </p:sp>
          <p:sp>
            <p:nvSpPr>
              <p:cNvPr id="57" name="Freeform 66"/>
              <p:cNvSpPr>
                <a:spLocks/>
              </p:cNvSpPr>
              <p:nvPr/>
            </p:nvSpPr>
            <p:spPr bwMode="auto">
              <a:xfrm>
                <a:off x="1818" y="2064"/>
                <a:ext cx="202" cy="1837"/>
              </a:xfrm>
              <a:custGeom>
                <a:avLst/>
                <a:gdLst>
                  <a:gd name="T0" fmla="*/ 6 w 202"/>
                  <a:gd name="T1" fmla="*/ 122 h 1837"/>
                  <a:gd name="T2" fmla="*/ 202 w 202"/>
                  <a:gd name="T3" fmla="*/ 1837 h 1837"/>
                  <a:gd name="T4" fmla="*/ 0 w 202"/>
                  <a:gd name="T5" fmla="*/ 0 h 1837"/>
                  <a:gd name="T6" fmla="*/ 6 w 202"/>
                  <a:gd name="T7" fmla="*/ 122 h 18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2"/>
                  <a:gd name="T13" fmla="*/ 0 h 1837"/>
                  <a:gd name="T14" fmla="*/ 202 w 202"/>
                  <a:gd name="T15" fmla="*/ 1837 h 18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2" h="1837">
                    <a:moveTo>
                      <a:pt x="6" y="122"/>
                    </a:moveTo>
                    <a:lnTo>
                      <a:pt x="202" y="1837"/>
                    </a:lnTo>
                    <a:lnTo>
                      <a:pt x="0" y="0"/>
                    </a:lnTo>
                    <a:lnTo>
                      <a:pt x="6" y="122"/>
                    </a:lnTo>
                    <a:close/>
                  </a:path>
                </a:pathLst>
              </a:custGeom>
              <a:solidFill>
                <a:srgbClr val="75C5F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381000" y="3429000"/>
            <a:ext cx="2419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u="none">
                <a:latin typeface="Arial" charset="0"/>
              </a:rPr>
              <a:t>GENES ESTRUTURAIS</a:t>
            </a:r>
            <a:endParaRPr lang="pt-BR" sz="1600" b="1" u="none">
              <a:latin typeface="Arial" charset="0"/>
            </a:endParaRPr>
          </a:p>
        </p:txBody>
      </p:sp>
      <p:sp>
        <p:nvSpPr>
          <p:cNvPr id="68" name="Text Box 67"/>
          <p:cNvSpPr txBox="1">
            <a:spLocks noChangeArrowheads="1"/>
          </p:cNvSpPr>
          <p:nvPr/>
        </p:nvSpPr>
        <p:spPr bwMode="auto">
          <a:xfrm>
            <a:off x="322263" y="5013176"/>
            <a:ext cx="2476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u="none" dirty="0" err="1">
                <a:latin typeface="Arial" charset="0"/>
              </a:rPr>
              <a:t>Lentivirus</a:t>
            </a:r>
            <a:r>
              <a:rPr lang="en-US" sz="1600" b="1" u="none" dirty="0">
                <a:latin typeface="Arial" charset="0"/>
              </a:rPr>
              <a:t> </a:t>
            </a:r>
          </a:p>
          <a:p>
            <a:r>
              <a:rPr lang="en-US" sz="1600" b="1" u="none" dirty="0" err="1">
                <a:latin typeface="Arial" charset="0"/>
              </a:rPr>
              <a:t>Subfamília</a:t>
            </a:r>
            <a:r>
              <a:rPr lang="en-US" sz="1600" b="1" u="none" dirty="0">
                <a:latin typeface="Arial" charset="0"/>
              </a:rPr>
              <a:t>: </a:t>
            </a:r>
            <a:r>
              <a:rPr lang="en-US" sz="1600" b="1" u="none" dirty="0" err="1">
                <a:latin typeface="Arial" charset="0"/>
              </a:rPr>
              <a:t>retroviridae</a:t>
            </a:r>
            <a:endParaRPr lang="en-US" sz="1600" b="1" u="none" dirty="0">
              <a:latin typeface="Arial" charset="0"/>
            </a:endParaRPr>
          </a:p>
          <a:p>
            <a:r>
              <a:rPr lang="en-US" sz="1600" b="1" u="none" dirty="0">
                <a:latin typeface="Arial" charset="0"/>
              </a:rPr>
              <a:t>Transcriptase </a:t>
            </a:r>
            <a:r>
              <a:rPr lang="en-US" sz="1600" b="1" u="none" dirty="0" err="1">
                <a:latin typeface="Arial" charset="0"/>
              </a:rPr>
              <a:t>Reversa</a:t>
            </a:r>
            <a:r>
              <a:rPr lang="en-US" sz="1600" b="1" u="none" dirty="0">
                <a:latin typeface="Arial" charset="0"/>
              </a:rPr>
              <a:t>:</a:t>
            </a:r>
          </a:p>
          <a:p>
            <a:r>
              <a:rPr lang="en-US" sz="1600" b="1" u="none" dirty="0">
                <a:latin typeface="Arial" charset="0"/>
              </a:rPr>
              <a:t>RNA </a:t>
            </a:r>
            <a:r>
              <a:rPr lang="en-US" sz="1600" b="1" u="none" dirty="0">
                <a:latin typeface="Arial" charset="0"/>
                <a:sym typeface="Wingdings" charset="0"/>
              </a:rPr>
              <a:t> DNA</a:t>
            </a:r>
            <a:endParaRPr lang="pt-BR" sz="1600" b="1" u="none" dirty="0">
              <a:latin typeface="Arial" charset="0"/>
            </a:endParaRPr>
          </a:p>
        </p:txBody>
      </p:sp>
      <p:sp>
        <p:nvSpPr>
          <p:cNvPr id="69" name="TextBox 74"/>
          <p:cNvSpPr txBox="1"/>
          <p:nvPr/>
        </p:nvSpPr>
        <p:spPr>
          <a:xfrm>
            <a:off x="5350872" y="6577607"/>
            <a:ext cx="3685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Imagem</a:t>
            </a:r>
            <a:r>
              <a:rPr lang="en-US" sz="1400" dirty="0"/>
              <a:t>: </a:t>
            </a:r>
            <a:r>
              <a:rPr lang="en-US" sz="1400" dirty="0" err="1"/>
              <a:t>banco</a:t>
            </a:r>
            <a:r>
              <a:rPr lang="en-US" sz="1400" dirty="0"/>
              <a:t> de </a:t>
            </a:r>
            <a:r>
              <a:rPr lang="en-US" sz="1400" dirty="0" err="1"/>
              <a:t>Imagens</a:t>
            </a:r>
            <a:r>
              <a:rPr lang="en-US" sz="1400" dirty="0"/>
              <a:t> LIM-56/FMUSP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Genoma viral</a:t>
            </a:r>
          </a:p>
        </p:txBody>
      </p:sp>
    </p:spTree>
    <p:extLst>
      <p:ext uri="{BB962C8B-B14F-4D97-AF65-F5344CB8AC3E}">
        <p14:creationId xmlns:p14="http://schemas.microsoft.com/office/powerpoint/2010/main" val="17196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7" grpId="0" autoUpdateAnimBg="0"/>
      <p:bldP spid="67" grpId="0" autoUpdateAnimBg="0"/>
      <p:bldP spid="6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1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641500"/>
            <a:ext cx="857885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44862"/>
            <a:ext cx="6175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628800"/>
            <a:ext cx="198755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44862"/>
            <a:ext cx="6175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5625008" y="6608385"/>
            <a:ext cx="3555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sz="1200" dirty="0">
                <a:latin typeface="Verdana" charset="0"/>
              </a:rPr>
              <a:t>Adaptado de </a:t>
            </a:r>
            <a:r>
              <a:rPr lang="pt-BR" sz="1200" dirty="0" err="1">
                <a:latin typeface="Verdana" charset="0"/>
              </a:rPr>
              <a:t>www.medscape.com</a:t>
            </a:r>
            <a:endParaRPr lang="pt-BR" sz="1200" dirty="0">
              <a:latin typeface="Verdana" charset="0"/>
            </a:endParaRPr>
          </a:p>
        </p:txBody>
      </p:sp>
      <p:pic>
        <p:nvPicPr>
          <p:cNvPr id="8" name="Picture 28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58962"/>
            <a:ext cx="263525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12"/>
          <p:cNvCxnSpPr/>
          <p:nvPr/>
        </p:nvCxnSpPr>
        <p:spPr>
          <a:xfrm>
            <a:off x="-36512" y="6453336"/>
            <a:ext cx="9144000" cy="0"/>
          </a:xfrm>
          <a:prstGeom prst="line">
            <a:avLst/>
          </a:prstGeom>
          <a:ln>
            <a:solidFill>
              <a:srgbClr val="C302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Fusão do HIV-1 à célula alvo (CD4 + CCR5)</a:t>
            </a:r>
          </a:p>
        </p:txBody>
      </p:sp>
    </p:spTree>
    <p:extLst>
      <p:ext uri="{BB962C8B-B14F-4D97-AF65-F5344CB8AC3E}">
        <p14:creationId xmlns:p14="http://schemas.microsoft.com/office/powerpoint/2010/main" val="338954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3" name="Straight Connector 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rgbClr val="C302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936975"/>
            <a:ext cx="742632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708375"/>
            <a:ext cx="685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0" y="2327375"/>
            <a:ext cx="14176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pt-BR" sz="1600" b="1">
                <a:latin typeface="Tahoma" charset="0"/>
              </a:rPr>
              <a:t>Receptor de</a:t>
            </a:r>
          </a:p>
          <a:p>
            <a:pPr algn="l"/>
            <a:r>
              <a:rPr lang="pt-BR" sz="1600" b="1">
                <a:latin typeface="Tahoma" charset="0"/>
              </a:rPr>
              <a:t>quimiocina</a:t>
            </a:r>
          </a:p>
        </p:txBody>
      </p:sp>
      <p:pic>
        <p:nvPicPr>
          <p:cNvPr id="7" name="Picture 5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251175"/>
            <a:ext cx="6635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39887"/>
            <a:ext cx="42227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173637"/>
            <a:ext cx="16113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2362200" y="4707037"/>
            <a:ext cx="4016375" cy="1708150"/>
            <a:chOff x="1488" y="3100"/>
            <a:chExt cx="2530" cy="1076"/>
          </a:xfrm>
        </p:grpSpPr>
        <p:pic>
          <p:nvPicPr>
            <p:cNvPr id="11" name="Picture 14" descr="\\lim56\UsuariosNOVO\daniel\2004\PaulaRigato\24_09_04_Aula_Mestrado\01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332"/>
              <a:ext cx="2530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304" y="3100"/>
              <a:ext cx="7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/>
              <a:r>
                <a:rPr lang="pt-BR" sz="1600" b="1">
                  <a:latin typeface="Tahoma" charset="0"/>
                </a:rPr>
                <a:t>Integrase</a:t>
              </a:r>
            </a:p>
          </p:txBody>
        </p:sp>
      </p:grpSp>
      <p:pic>
        <p:nvPicPr>
          <p:cNvPr id="13" name="Picture 20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90987"/>
            <a:ext cx="35623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919387"/>
            <a:ext cx="21129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 descr="\\lim56\UsuariosNOVO\daniel\2004\PaulaRigato\24_09_04_Aula_Mestrado\01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836712"/>
            <a:ext cx="36544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1066800" y="3748187"/>
            <a:ext cx="2359025" cy="881063"/>
            <a:chOff x="672" y="2496"/>
            <a:chExt cx="1486" cy="555"/>
          </a:xfrm>
        </p:grpSpPr>
        <p:pic>
          <p:nvPicPr>
            <p:cNvPr id="17" name="Picture 9" descr="\\lim56\UsuariosNOVO\daniel\2004\PaulaRigato\24_09_04_Aula_Mestrado\01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496"/>
              <a:ext cx="1438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672" y="2668"/>
              <a:ext cx="3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/>
              <a:r>
                <a:rPr lang="pt-BR" sz="1600">
                  <a:latin typeface="Tahoma" charset="0"/>
                </a:rPr>
                <a:t>RNA</a:t>
              </a:r>
            </a:p>
          </p:txBody>
        </p:sp>
      </p:grpSp>
      <p:sp>
        <p:nvSpPr>
          <p:cNvPr id="21" name="Retângulo 20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Ciclo </a:t>
            </a:r>
            <a:r>
              <a:rPr lang="pt-BR" sz="2800" b="1" dirty="0" err="1">
                <a:solidFill>
                  <a:srgbClr val="C00000"/>
                </a:solidFill>
                <a:latin typeface="+mj-lt"/>
              </a:rPr>
              <a:t>replicativo</a:t>
            </a:r>
            <a:r>
              <a:rPr lang="pt-BR" sz="2800" b="1" dirty="0">
                <a:solidFill>
                  <a:srgbClr val="C00000"/>
                </a:solidFill>
                <a:latin typeface="+mj-lt"/>
              </a:rPr>
              <a:t> do HIV-1</a:t>
            </a:r>
          </a:p>
        </p:txBody>
      </p:sp>
      <p:sp>
        <p:nvSpPr>
          <p:cNvPr id="22" name="TextBox 74"/>
          <p:cNvSpPr txBox="1"/>
          <p:nvPr/>
        </p:nvSpPr>
        <p:spPr>
          <a:xfrm>
            <a:off x="5350872" y="6577607"/>
            <a:ext cx="3685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Imagem</a:t>
            </a:r>
            <a:r>
              <a:rPr lang="en-US" sz="1400" dirty="0"/>
              <a:t>: </a:t>
            </a:r>
            <a:r>
              <a:rPr lang="en-US" sz="1400" dirty="0" err="1"/>
              <a:t>banco</a:t>
            </a:r>
            <a:r>
              <a:rPr lang="en-US" sz="1400" dirty="0"/>
              <a:t> de </a:t>
            </a:r>
            <a:r>
              <a:rPr lang="en-US" sz="1400" dirty="0" err="1"/>
              <a:t>Imagens</a:t>
            </a:r>
            <a:r>
              <a:rPr lang="en-US" sz="1400" dirty="0"/>
              <a:t> LIM-56/FMUSP</a:t>
            </a:r>
          </a:p>
        </p:txBody>
      </p:sp>
    </p:spTree>
    <p:extLst>
      <p:ext uri="{BB962C8B-B14F-4D97-AF65-F5344CB8AC3E}">
        <p14:creationId xmlns:p14="http://schemas.microsoft.com/office/powerpoint/2010/main" val="413230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6866" name="Picture 2" descr="Resultado de imagem para TIMELINE HIV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57695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9512" y="489495"/>
            <a:ext cx="7787208" cy="683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>
                <a:solidFill>
                  <a:srgbClr val="C00000"/>
                </a:solidFill>
              </a:rPr>
              <a:t>Histórico da infecção pelo HIV-1/aids</a:t>
            </a:r>
          </a:p>
        </p:txBody>
      </p:sp>
    </p:spTree>
    <p:extLst>
      <p:ext uri="{BB962C8B-B14F-4D97-AF65-F5344CB8AC3E}">
        <p14:creationId xmlns:p14="http://schemas.microsoft.com/office/powerpoint/2010/main" val="15967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6" descr="\\lim56\UsuariosNOVO\daniel\2004\PaulaRigato\24_09_04_Aula_Mestrado\FIGURA QUIMIOCINAS MAIS NÍT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57288"/>
            <a:ext cx="5181600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>
                <a:solidFill>
                  <a:srgbClr val="C00000"/>
                </a:solidFill>
                <a:latin typeface="+mj-lt"/>
              </a:rPr>
              <a:t>Quimiocinas</a:t>
            </a:r>
            <a:r>
              <a:rPr lang="pt-BR" sz="2800" b="1" dirty="0">
                <a:solidFill>
                  <a:srgbClr val="C00000"/>
                </a:solidFill>
                <a:latin typeface="+mj-lt"/>
              </a:rPr>
              <a:t> e o tráfego de células pelo sistema imunológico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400" y="6507163"/>
            <a:ext cx="8610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pt-BR" sz="1200" dirty="0" err="1">
                <a:latin typeface="Verdana" pitchFamily="34" charset="0"/>
              </a:rPr>
              <a:t>Luster</a:t>
            </a:r>
            <a:r>
              <a:rPr lang="pt-BR" sz="1200" dirty="0">
                <a:latin typeface="Verdana" pitchFamily="34" charset="0"/>
              </a:rPr>
              <a:t> et al., 1998</a:t>
            </a:r>
          </a:p>
        </p:txBody>
      </p:sp>
    </p:spTree>
    <p:extLst>
      <p:ext uri="{BB962C8B-B14F-4D97-AF65-F5344CB8AC3E}">
        <p14:creationId xmlns:p14="http://schemas.microsoft.com/office/powerpoint/2010/main" val="1360134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TextBox 6"/>
          <p:cNvSpPr txBox="1"/>
          <p:nvPr/>
        </p:nvSpPr>
        <p:spPr>
          <a:xfrm>
            <a:off x="-16768" y="6550223"/>
            <a:ext cx="524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research.pasteur.fr/en/project/innate-immunity-and-</a:t>
            </a:r>
            <a:r>
              <a:rPr lang="en-US" sz="1400" dirty="0" err="1"/>
              <a:t>hiv</a:t>
            </a:r>
            <a:r>
              <a:rPr lang="en-US" sz="1400" dirty="0"/>
              <a:t>-infection/</a:t>
            </a:r>
          </a:p>
        </p:txBody>
      </p:sp>
      <p:pic>
        <p:nvPicPr>
          <p:cNvPr id="13314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477125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C00000"/>
                </a:solidFill>
                <a:latin typeface="+mj-lt"/>
              </a:rPr>
              <a:t>Curso clínico e laboratorial </a:t>
            </a:r>
          </a:p>
          <a:p>
            <a:pPr algn="ctr"/>
            <a:r>
              <a:rPr lang="pt-BR" sz="2800" b="1" i="1" dirty="0">
                <a:solidFill>
                  <a:srgbClr val="C00000"/>
                </a:solidFill>
                <a:latin typeface="+mj-lt"/>
              </a:rPr>
              <a:t>da infecção pelo HIV-1</a:t>
            </a:r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7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179388" y="1052513"/>
            <a:ext cx="4030662" cy="2592387"/>
            <a:chOff x="179388" y="1052513"/>
            <a:chExt cx="4030663" cy="2592388"/>
          </a:xfrm>
        </p:grpSpPr>
        <p:sp>
          <p:nvSpPr>
            <p:cNvPr id="4" name="Freeform 5"/>
            <p:cNvSpPr>
              <a:spLocks noChangeAspect="1"/>
            </p:cNvSpPr>
            <p:nvPr/>
          </p:nvSpPr>
          <p:spPr bwMode="auto">
            <a:xfrm>
              <a:off x="504826" y="1822451"/>
              <a:ext cx="3397250" cy="1219200"/>
            </a:xfrm>
            <a:custGeom>
              <a:avLst/>
              <a:gdLst>
                <a:gd name="T0" fmla="*/ 2147483646 w 3989"/>
                <a:gd name="T1" fmla="*/ 0 h 1676"/>
                <a:gd name="T2" fmla="*/ 2147483646 w 3989"/>
                <a:gd name="T3" fmla="*/ 0 h 1676"/>
                <a:gd name="T4" fmla="*/ 2147483646 w 3989"/>
                <a:gd name="T5" fmla="*/ 0 h 1676"/>
                <a:gd name="T6" fmla="*/ 2147483646 w 3989"/>
                <a:gd name="T7" fmla="*/ 0 h 1676"/>
                <a:gd name="T8" fmla="*/ 2147483646 w 3989"/>
                <a:gd name="T9" fmla="*/ 0 h 1676"/>
                <a:gd name="T10" fmla="*/ 2147483646 w 3989"/>
                <a:gd name="T11" fmla="*/ 0 h 1676"/>
                <a:gd name="T12" fmla="*/ 2147483646 w 3989"/>
                <a:gd name="T13" fmla="*/ 0 h 1676"/>
                <a:gd name="T14" fmla="*/ 2147483646 w 3989"/>
                <a:gd name="T15" fmla="*/ 0 h 1676"/>
                <a:gd name="T16" fmla="*/ 2147483646 w 3989"/>
                <a:gd name="T17" fmla="*/ 0 h 1676"/>
                <a:gd name="T18" fmla="*/ 2147483646 w 3989"/>
                <a:gd name="T19" fmla="*/ 0 h 1676"/>
                <a:gd name="T20" fmla="*/ 2147483646 w 3989"/>
                <a:gd name="T21" fmla="*/ 0 h 1676"/>
                <a:gd name="T22" fmla="*/ 2147483646 w 3989"/>
                <a:gd name="T23" fmla="*/ 0 h 1676"/>
                <a:gd name="T24" fmla="*/ 2147483646 w 3989"/>
                <a:gd name="T25" fmla="*/ 0 h 1676"/>
                <a:gd name="T26" fmla="*/ 2147483646 w 3989"/>
                <a:gd name="T27" fmla="*/ 0 h 1676"/>
                <a:gd name="T28" fmla="*/ 2147483646 w 3989"/>
                <a:gd name="T29" fmla="*/ 0 h 1676"/>
                <a:gd name="T30" fmla="*/ 2147483646 w 3989"/>
                <a:gd name="T31" fmla="*/ 0 h 1676"/>
                <a:gd name="T32" fmla="*/ 2147483646 w 3989"/>
                <a:gd name="T33" fmla="*/ 0 h 1676"/>
                <a:gd name="T34" fmla="*/ 2147483646 w 3989"/>
                <a:gd name="T35" fmla="*/ 0 h 1676"/>
                <a:gd name="T36" fmla="*/ 2147483646 w 3989"/>
                <a:gd name="T37" fmla="*/ 0 h 1676"/>
                <a:gd name="T38" fmla="*/ 2147483646 w 3989"/>
                <a:gd name="T39" fmla="*/ 0 h 1676"/>
                <a:gd name="T40" fmla="*/ 2147483646 w 3989"/>
                <a:gd name="T41" fmla="*/ 0 h 1676"/>
                <a:gd name="T42" fmla="*/ 2147483646 w 3989"/>
                <a:gd name="T43" fmla="*/ 0 h 1676"/>
                <a:gd name="T44" fmla="*/ 2147483646 w 3989"/>
                <a:gd name="T45" fmla="*/ 0 h 1676"/>
                <a:gd name="T46" fmla="*/ 2147483646 w 3989"/>
                <a:gd name="T47" fmla="*/ 0 h 1676"/>
                <a:gd name="T48" fmla="*/ 2147483646 w 3989"/>
                <a:gd name="T49" fmla="*/ 0 h 1676"/>
                <a:gd name="T50" fmla="*/ 2147483646 w 3989"/>
                <a:gd name="T51" fmla="*/ 0 h 1676"/>
                <a:gd name="T52" fmla="*/ 2147483646 w 3989"/>
                <a:gd name="T53" fmla="*/ 0 h 1676"/>
                <a:gd name="T54" fmla="*/ 2147483646 w 3989"/>
                <a:gd name="T55" fmla="*/ 0 h 1676"/>
                <a:gd name="T56" fmla="*/ 2147483646 w 3989"/>
                <a:gd name="T57" fmla="*/ 0 h 1676"/>
                <a:gd name="T58" fmla="*/ 2147483646 w 3989"/>
                <a:gd name="T59" fmla="*/ 0 h 1676"/>
                <a:gd name="T60" fmla="*/ 2147483646 w 3989"/>
                <a:gd name="T61" fmla="*/ 0 h 1676"/>
                <a:gd name="T62" fmla="*/ 2147483646 w 3989"/>
                <a:gd name="T63" fmla="*/ 0 h 1676"/>
                <a:gd name="T64" fmla="*/ 2147483646 w 3989"/>
                <a:gd name="T65" fmla="*/ 0 h 1676"/>
                <a:gd name="T66" fmla="*/ 2147483646 w 3989"/>
                <a:gd name="T67" fmla="*/ 0 h 1676"/>
                <a:gd name="T68" fmla="*/ 2147483646 w 3989"/>
                <a:gd name="T69" fmla="*/ 0 h 1676"/>
                <a:gd name="T70" fmla="*/ 2147483646 w 3989"/>
                <a:gd name="T71" fmla="*/ 0 h 1676"/>
                <a:gd name="T72" fmla="*/ 2147483646 w 3989"/>
                <a:gd name="T73" fmla="*/ 0 h 1676"/>
                <a:gd name="T74" fmla="*/ 2147483646 w 3989"/>
                <a:gd name="T75" fmla="*/ 0 h 1676"/>
                <a:gd name="T76" fmla="*/ 2147483646 w 3989"/>
                <a:gd name="T77" fmla="*/ 0 h 1676"/>
                <a:gd name="T78" fmla="*/ 2147483646 w 3989"/>
                <a:gd name="T79" fmla="*/ 0 h 16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89"/>
                <a:gd name="T121" fmla="*/ 0 h 1676"/>
                <a:gd name="T122" fmla="*/ 3989 w 3989"/>
                <a:gd name="T123" fmla="*/ 1676 h 16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89" h="1676">
                  <a:moveTo>
                    <a:pt x="0" y="1675"/>
                  </a:moveTo>
                  <a:lnTo>
                    <a:pt x="32" y="1583"/>
                  </a:lnTo>
                  <a:lnTo>
                    <a:pt x="65" y="1474"/>
                  </a:lnTo>
                  <a:lnTo>
                    <a:pt x="90" y="1357"/>
                  </a:lnTo>
                  <a:lnTo>
                    <a:pt x="115" y="1217"/>
                  </a:lnTo>
                  <a:lnTo>
                    <a:pt x="123" y="1133"/>
                  </a:lnTo>
                  <a:lnTo>
                    <a:pt x="140" y="1050"/>
                  </a:lnTo>
                  <a:lnTo>
                    <a:pt x="148" y="958"/>
                  </a:lnTo>
                  <a:lnTo>
                    <a:pt x="156" y="858"/>
                  </a:lnTo>
                  <a:lnTo>
                    <a:pt x="164" y="758"/>
                  </a:lnTo>
                  <a:lnTo>
                    <a:pt x="181" y="649"/>
                  </a:lnTo>
                  <a:lnTo>
                    <a:pt x="189" y="532"/>
                  </a:lnTo>
                  <a:lnTo>
                    <a:pt x="205" y="408"/>
                  </a:lnTo>
                  <a:lnTo>
                    <a:pt x="205" y="358"/>
                  </a:lnTo>
                  <a:lnTo>
                    <a:pt x="205" y="325"/>
                  </a:lnTo>
                  <a:lnTo>
                    <a:pt x="205" y="300"/>
                  </a:lnTo>
                  <a:lnTo>
                    <a:pt x="214" y="283"/>
                  </a:lnTo>
                  <a:lnTo>
                    <a:pt x="214" y="266"/>
                  </a:lnTo>
                  <a:lnTo>
                    <a:pt x="214" y="241"/>
                  </a:lnTo>
                  <a:lnTo>
                    <a:pt x="222" y="208"/>
                  </a:lnTo>
                  <a:lnTo>
                    <a:pt x="230" y="175"/>
                  </a:lnTo>
                  <a:lnTo>
                    <a:pt x="238" y="133"/>
                  </a:lnTo>
                  <a:lnTo>
                    <a:pt x="247" y="108"/>
                  </a:lnTo>
                  <a:lnTo>
                    <a:pt x="255" y="91"/>
                  </a:lnTo>
                  <a:lnTo>
                    <a:pt x="263" y="75"/>
                  </a:lnTo>
                  <a:lnTo>
                    <a:pt x="271" y="66"/>
                  </a:lnTo>
                  <a:lnTo>
                    <a:pt x="288" y="66"/>
                  </a:lnTo>
                  <a:lnTo>
                    <a:pt x="296" y="75"/>
                  </a:lnTo>
                  <a:lnTo>
                    <a:pt x="304" y="83"/>
                  </a:lnTo>
                  <a:lnTo>
                    <a:pt x="329" y="108"/>
                  </a:lnTo>
                  <a:lnTo>
                    <a:pt x="346" y="141"/>
                  </a:lnTo>
                  <a:lnTo>
                    <a:pt x="362" y="175"/>
                  </a:lnTo>
                  <a:lnTo>
                    <a:pt x="379" y="216"/>
                  </a:lnTo>
                  <a:lnTo>
                    <a:pt x="444" y="516"/>
                  </a:lnTo>
                  <a:lnTo>
                    <a:pt x="510" y="816"/>
                  </a:lnTo>
                  <a:lnTo>
                    <a:pt x="585" y="1117"/>
                  </a:lnTo>
                  <a:lnTo>
                    <a:pt x="675" y="1424"/>
                  </a:lnTo>
                  <a:lnTo>
                    <a:pt x="692" y="1466"/>
                  </a:lnTo>
                  <a:lnTo>
                    <a:pt x="716" y="1499"/>
                  </a:lnTo>
                  <a:lnTo>
                    <a:pt x="741" y="1533"/>
                  </a:lnTo>
                  <a:lnTo>
                    <a:pt x="774" y="1549"/>
                  </a:lnTo>
                  <a:lnTo>
                    <a:pt x="848" y="1583"/>
                  </a:lnTo>
                  <a:lnTo>
                    <a:pt x="939" y="1599"/>
                  </a:lnTo>
                  <a:lnTo>
                    <a:pt x="1038" y="1599"/>
                  </a:lnTo>
                  <a:lnTo>
                    <a:pt x="1137" y="1591"/>
                  </a:lnTo>
                  <a:lnTo>
                    <a:pt x="1227" y="1591"/>
                  </a:lnTo>
                  <a:lnTo>
                    <a:pt x="1326" y="1591"/>
                  </a:lnTo>
                  <a:lnTo>
                    <a:pt x="1400" y="1583"/>
                  </a:lnTo>
                  <a:lnTo>
                    <a:pt x="1466" y="1583"/>
                  </a:lnTo>
                  <a:lnTo>
                    <a:pt x="1524" y="1583"/>
                  </a:lnTo>
                  <a:lnTo>
                    <a:pt x="1573" y="1583"/>
                  </a:lnTo>
                  <a:lnTo>
                    <a:pt x="1664" y="1583"/>
                  </a:lnTo>
                  <a:lnTo>
                    <a:pt x="1746" y="1583"/>
                  </a:lnTo>
                  <a:lnTo>
                    <a:pt x="1837" y="1583"/>
                  </a:lnTo>
                  <a:lnTo>
                    <a:pt x="1928" y="1583"/>
                  </a:lnTo>
                  <a:lnTo>
                    <a:pt x="1977" y="1583"/>
                  </a:lnTo>
                  <a:lnTo>
                    <a:pt x="2035" y="1583"/>
                  </a:lnTo>
                  <a:lnTo>
                    <a:pt x="2101" y="1583"/>
                  </a:lnTo>
                  <a:lnTo>
                    <a:pt x="2183" y="1583"/>
                  </a:lnTo>
                  <a:lnTo>
                    <a:pt x="2282" y="1566"/>
                  </a:lnTo>
                  <a:lnTo>
                    <a:pt x="2373" y="1541"/>
                  </a:lnTo>
                  <a:lnTo>
                    <a:pt x="2455" y="1508"/>
                  </a:lnTo>
                  <a:lnTo>
                    <a:pt x="2537" y="1458"/>
                  </a:lnTo>
                  <a:lnTo>
                    <a:pt x="2620" y="1399"/>
                  </a:lnTo>
                  <a:lnTo>
                    <a:pt x="2694" y="1332"/>
                  </a:lnTo>
                  <a:lnTo>
                    <a:pt x="2768" y="1257"/>
                  </a:lnTo>
                  <a:lnTo>
                    <a:pt x="2850" y="1183"/>
                  </a:lnTo>
                  <a:lnTo>
                    <a:pt x="2925" y="1091"/>
                  </a:lnTo>
                  <a:lnTo>
                    <a:pt x="2999" y="991"/>
                  </a:lnTo>
                  <a:lnTo>
                    <a:pt x="3065" y="900"/>
                  </a:lnTo>
                  <a:lnTo>
                    <a:pt x="3122" y="808"/>
                  </a:lnTo>
                  <a:lnTo>
                    <a:pt x="3229" y="624"/>
                  </a:lnTo>
                  <a:lnTo>
                    <a:pt x="3337" y="457"/>
                  </a:lnTo>
                  <a:lnTo>
                    <a:pt x="3386" y="375"/>
                  </a:lnTo>
                  <a:lnTo>
                    <a:pt x="3444" y="300"/>
                  </a:lnTo>
                  <a:lnTo>
                    <a:pt x="3510" y="225"/>
                  </a:lnTo>
                  <a:lnTo>
                    <a:pt x="3584" y="166"/>
                  </a:lnTo>
                  <a:lnTo>
                    <a:pt x="3666" y="108"/>
                  </a:lnTo>
                  <a:lnTo>
                    <a:pt x="3757" y="66"/>
                  </a:lnTo>
                  <a:lnTo>
                    <a:pt x="3864" y="25"/>
                  </a:lnTo>
                  <a:lnTo>
                    <a:pt x="3988" y="0"/>
                  </a:lnTo>
                </a:path>
              </a:pathLst>
            </a:custGeom>
            <a:noFill/>
            <a:ln w="50800">
              <a:solidFill>
                <a:srgbClr val="FF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6"/>
            <p:cNvSpPr>
              <a:spLocks noChangeAspect="1"/>
            </p:cNvSpPr>
            <p:nvPr/>
          </p:nvSpPr>
          <p:spPr bwMode="auto">
            <a:xfrm>
              <a:off x="252413" y="1443038"/>
              <a:ext cx="3667125" cy="1422400"/>
            </a:xfrm>
            <a:custGeom>
              <a:avLst/>
              <a:gdLst>
                <a:gd name="T0" fmla="*/ 0 w 4308"/>
                <a:gd name="T1" fmla="*/ 0 h 1955"/>
                <a:gd name="T2" fmla="*/ 2147483646 w 4308"/>
                <a:gd name="T3" fmla="*/ 0 h 1955"/>
                <a:gd name="T4" fmla="*/ 2147483646 w 4308"/>
                <a:gd name="T5" fmla="*/ 0 h 1955"/>
                <a:gd name="T6" fmla="*/ 2147483646 w 4308"/>
                <a:gd name="T7" fmla="*/ 0 h 1955"/>
                <a:gd name="T8" fmla="*/ 2147483646 w 4308"/>
                <a:gd name="T9" fmla="*/ 0 h 1955"/>
                <a:gd name="T10" fmla="*/ 2147483646 w 4308"/>
                <a:gd name="T11" fmla="*/ 0 h 1955"/>
                <a:gd name="T12" fmla="*/ 2147483646 w 4308"/>
                <a:gd name="T13" fmla="*/ 0 h 1955"/>
                <a:gd name="T14" fmla="*/ 2147483646 w 4308"/>
                <a:gd name="T15" fmla="*/ 0 h 1955"/>
                <a:gd name="T16" fmla="*/ 2147483646 w 4308"/>
                <a:gd name="T17" fmla="*/ 0 h 1955"/>
                <a:gd name="T18" fmla="*/ 2147483646 w 4308"/>
                <a:gd name="T19" fmla="*/ 0 h 1955"/>
                <a:gd name="T20" fmla="*/ 2147483646 w 4308"/>
                <a:gd name="T21" fmla="*/ 0 h 1955"/>
                <a:gd name="T22" fmla="*/ 2147483646 w 4308"/>
                <a:gd name="T23" fmla="*/ 0 h 1955"/>
                <a:gd name="T24" fmla="*/ 2147483646 w 4308"/>
                <a:gd name="T25" fmla="*/ 0 h 1955"/>
                <a:gd name="T26" fmla="*/ 2147483646 w 4308"/>
                <a:gd name="T27" fmla="*/ 0 h 1955"/>
                <a:gd name="T28" fmla="*/ 2147483646 w 4308"/>
                <a:gd name="T29" fmla="*/ 0 h 1955"/>
                <a:gd name="T30" fmla="*/ 2147483646 w 4308"/>
                <a:gd name="T31" fmla="*/ 0 h 1955"/>
                <a:gd name="T32" fmla="*/ 2147483646 w 4308"/>
                <a:gd name="T33" fmla="*/ 0 h 1955"/>
                <a:gd name="T34" fmla="*/ 2147483646 w 4308"/>
                <a:gd name="T35" fmla="*/ 0 h 1955"/>
                <a:gd name="T36" fmla="*/ 2147483646 w 4308"/>
                <a:gd name="T37" fmla="*/ 0 h 1955"/>
                <a:gd name="T38" fmla="*/ 2147483646 w 4308"/>
                <a:gd name="T39" fmla="*/ 0 h 1955"/>
                <a:gd name="T40" fmla="*/ 2147483646 w 4308"/>
                <a:gd name="T41" fmla="*/ 0 h 1955"/>
                <a:gd name="T42" fmla="*/ 2147483646 w 4308"/>
                <a:gd name="T43" fmla="*/ 0 h 1955"/>
                <a:gd name="T44" fmla="*/ 2147483646 w 4308"/>
                <a:gd name="T45" fmla="*/ 0 h 1955"/>
                <a:gd name="T46" fmla="*/ 2147483646 w 4308"/>
                <a:gd name="T47" fmla="*/ 0 h 1955"/>
                <a:gd name="T48" fmla="*/ 2147483646 w 4308"/>
                <a:gd name="T49" fmla="*/ 0 h 1955"/>
                <a:gd name="T50" fmla="*/ 2147483646 w 4308"/>
                <a:gd name="T51" fmla="*/ 0 h 1955"/>
                <a:gd name="T52" fmla="*/ 2147483646 w 4308"/>
                <a:gd name="T53" fmla="*/ 0 h 1955"/>
                <a:gd name="T54" fmla="*/ 2147483646 w 4308"/>
                <a:gd name="T55" fmla="*/ 0 h 1955"/>
                <a:gd name="T56" fmla="*/ 2147483646 w 4308"/>
                <a:gd name="T57" fmla="*/ 0 h 1955"/>
                <a:gd name="T58" fmla="*/ 2147483646 w 4308"/>
                <a:gd name="T59" fmla="*/ 0 h 1955"/>
                <a:gd name="T60" fmla="*/ 2147483646 w 4308"/>
                <a:gd name="T61" fmla="*/ 0 h 1955"/>
                <a:gd name="T62" fmla="*/ 2147483646 w 4308"/>
                <a:gd name="T63" fmla="*/ 0 h 1955"/>
                <a:gd name="T64" fmla="*/ 2147483646 w 4308"/>
                <a:gd name="T65" fmla="*/ 0 h 1955"/>
                <a:gd name="T66" fmla="*/ 2147483646 w 4308"/>
                <a:gd name="T67" fmla="*/ 0 h 1955"/>
                <a:gd name="T68" fmla="*/ 2147483646 w 4308"/>
                <a:gd name="T69" fmla="*/ 0 h 1955"/>
                <a:gd name="T70" fmla="*/ 2147483646 w 4308"/>
                <a:gd name="T71" fmla="*/ 0 h 1955"/>
                <a:gd name="T72" fmla="*/ 2147483646 w 4308"/>
                <a:gd name="T73" fmla="*/ 0 h 1955"/>
                <a:gd name="T74" fmla="*/ 2147483646 w 4308"/>
                <a:gd name="T75" fmla="*/ 0 h 1955"/>
                <a:gd name="T76" fmla="*/ 2147483646 w 4308"/>
                <a:gd name="T77" fmla="*/ 0 h 1955"/>
                <a:gd name="T78" fmla="*/ 2147483646 w 4308"/>
                <a:gd name="T79" fmla="*/ 0 h 1955"/>
                <a:gd name="T80" fmla="*/ 2147483646 w 4308"/>
                <a:gd name="T81" fmla="*/ 0 h 1955"/>
                <a:gd name="T82" fmla="*/ 2147483646 w 4308"/>
                <a:gd name="T83" fmla="*/ 0 h 1955"/>
                <a:gd name="T84" fmla="*/ 2147483646 w 4308"/>
                <a:gd name="T85" fmla="*/ 0 h 1955"/>
                <a:gd name="T86" fmla="*/ 2147483646 w 4308"/>
                <a:gd name="T87" fmla="*/ 0 h 1955"/>
                <a:gd name="T88" fmla="*/ 2147483646 w 4308"/>
                <a:gd name="T89" fmla="*/ 0 h 1955"/>
                <a:gd name="T90" fmla="*/ 2147483646 w 4308"/>
                <a:gd name="T91" fmla="*/ 0 h 1955"/>
                <a:gd name="T92" fmla="*/ 2147483646 w 4308"/>
                <a:gd name="T93" fmla="*/ 0 h 1955"/>
                <a:gd name="T94" fmla="*/ 2147483646 w 4308"/>
                <a:gd name="T95" fmla="*/ 0 h 1955"/>
                <a:gd name="T96" fmla="*/ 2147483646 w 4308"/>
                <a:gd name="T97" fmla="*/ 0 h 1955"/>
                <a:gd name="T98" fmla="*/ 2147483646 w 4308"/>
                <a:gd name="T99" fmla="*/ 0 h 1955"/>
                <a:gd name="T100" fmla="*/ 2147483646 w 4308"/>
                <a:gd name="T101" fmla="*/ 0 h 1955"/>
                <a:gd name="T102" fmla="*/ 2147483646 w 4308"/>
                <a:gd name="T103" fmla="*/ 0 h 1955"/>
                <a:gd name="T104" fmla="*/ 2147483646 w 4308"/>
                <a:gd name="T105" fmla="*/ 0 h 1955"/>
                <a:gd name="T106" fmla="*/ 2147483646 w 4308"/>
                <a:gd name="T107" fmla="*/ 0 h 1955"/>
                <a:gd name="T108" fmla="*/ 2147483646 w 4308"/>
                <a:gd name="T109" fmla="*/ 0 h 1955"/>
                <a:gd name="T110" fmla="*/ 2147483646 w 4308"/>
                <a:gd name="T111" fmla="*/ 0 h 1955"/>
                <a:gd name="T112" fmla="*/ 2147483646 w 4308"/>
                <a:gd name="T113" fmla="*/ 0 h 19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08"/>
                <a:gd name="T172" fmla="*/ 0 h 1955"/>
                <a:gd name="T173" fmla="*/ 4308 w 4308"/>
                <a:gd name="T174" fmla="*/ 1955 h 19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08" h="1955">
                  <a:moveTo>
                    <a:pt x="0" y="8"/>
                  </a:moveTo>
                  <a:lnTo>
                    <a:pt x="98" y="0"/>
                  </a:lnTo>
                  <a:lnTo>
                    <a:pt x="181" y="0"/>
                  </a:lnTo>
                  <a:lnTo>
                    <a:pt x="247" y="8"/>
                  </a:lnTo>
                  <a:lnTo>
                    <a:pt x="304" y="8"/>
                  </a:lnTo>
                  <a:lnTo>
                    <a:pt x="354" y="16"/>
                  </a:lnTo>
                  <a:lnTo>
                    <a:pt x="387" y="33"/>
                  </a:lnTo>
                  <a:lnTo>
                    <a:pt x="411" y="41"/>
                  </a:lnTo>
                  <a:lnTo>
                    <a:pt x="436" y="66"/>
                  </a:lnTo>
                  <a:lnTo>
                    <a:pt x="444" y="91"/>
                  </a:lnTo>
                  <a:lnTo>
                    <a:pt x="461" y="116"/>
                  </a:lnTo>
                  <a:lnTo>
                    <a:pt x="461" y="158"/>
                  </a:lnTo>
                  <a:lnTo>
                    <a:pt x="469" y="200"/>
                  </a:lnTo>
                  <a:lnTo>
                    <a:pt x="469" y="250"/>
                  </a:lnTo>
                  <a:lnTo>
                    <a:pt x="477" y="300"/>
                  </a:lnTo>
                  <a:lnTo>
                    <a:pt x="485" y="367"/>
                  </a:lnTo>
                  <a:lnTo>
                    <a:pt x="494" y="442"/>
                  </a:lnTo>
                  <a:lnTo>
                    <a:pt x="494" y="467"/>
                  </a:lnTo>
                  <a:lnTo>
                    <a:pt x="502" y="501"/>
                  </a:lnTo>
                  <a:lnTo>
                    <a:pt x="502" y="542"/>
                  </a:lnTo>
                  <a:lnTo>
                    <a:pt x="510" y="584"/>
                  </a:lnTo>
                  <a:lnTo>
                    <a:pt x="518" y="684"/>
                  </a:lnTo>
                  <a:lnTo>
                    <a:pt x="535" y="784"/>
                  </a:lnTo>
                  <a:lnTo>
                    <a:pt x="543" y="893"/>
                  </a:lnTo>
                  <a:lnTo>
                    <a:pt x="559" y="985"/>
                  </a:lnTo>
                  <a:lnTo>
                    <a:pt x="568" y="1027"/>
                  </a:lnTo>
                  <a:lnTo>
                    <a:pt x="576" y="1060"/>
                  </a:lnTo>
                  <a:lnTo>
                    <a:pt x="584" y="1085"/>
                  </a:lnTo>
                  <a:lnTo>
                    <a:pt x="592" y="1110"/>
                  </a:lnTo>
                  <a:lnTo>
                    <a:pt x="601" y="1118"/>
                  </a:lnTo>
                  <a:lnTo>
                    <a:pt x="609" y="1127"/>
                  </a:lnTo>
                  <a:lnTo>
                    <a:pt x="625" y="1118"/>
                  </a:lnTo>
                  <a:lnTo>
                    <a:pt x="634" y="1102"/>
                  </a:lnTo>
                  <a:lnTo>
                    <a:pt x="642" y="1077"/>
                  </a:lnTo>
                  <a:lnTo>
                    <a:pt x="658" y="1052"/>
                  </a:lnTo>
                  <a:lnTo>
                    <a:pt x="667" y="1010"/>
                  </a:lnTo>
                  <a:lnTo>
                    <a:pt x="675" y="968"/>
                  </a:lnTo>
                  <a:lnTo>
                    <a:pt x="691" y="885"/>
                  </a:lnTo>
                  <a:lnTo>
                    <a:pt x="716" y="793"/>
                  </a:lnTo>
                  <a:lnTo>
                    <a:pt x="724" y="751"/>
                  </a:lnTo>
                  <a:lnTo>
                    <a:pt x="732" y="718"/>
                  </a:lnTo>
                  <a:lnTo>
                    <a:pt x="749" y="684"/>
                  </a:lnTo>
                  <a:lnTo>
                    <a:pt x="757" y="659"/>
                  </a:lnTo>
                  <a:lnTo>
                    <a:pt x="782" y="609"/>
                  </a:lnTo>
                  <a:lnTo>
                    <a:pt x="807" y="567"/>
                  </a:lnTo>
                  <a:lnTo>
                    <a:pt x="831" y="542"/>
                  </a:lnTo>
                  <a:lnTo>
                    <a:pt x="856" y="526"/>
                  </a:lnTo>
                  <a:lnTo>
                    <a:pt x="881" y="509"/>
                  </a:lnTo>
                  <a:lnTo>
                    <a:pt x="922" y="501"/>
                  </a:lnTo>
                  <a:lnTo>
                    <a:pt x="971" y="501"/>
                  </a:lnTo>
                  <a:lnTo>
                    <a:pt x="1037" y="501"/>
                  </a:lnTo>
                  <a:lnTo>
                    <a:pt x="3498" y="822"/>
                  </a:lnTo>
                  <a:lnTo>
                    <a:pt x="3696" y="922"/>
                  </a:lnTo>
                  <a:lnTo>
                    <a:pt x="3844" y="1073"/>
                  </a:lnTo>
                  <a:lnTo>
                    <a:pt x="4042" y="1323"/>
                  </a:lnTo>
                  <a:lnTo>
                    <a:pt x="4232" y="1761"/>
                  </a:lnTo>
                  <a:lnTo>
                    <a:pt x="4307" y="1954"/>
                  </a:lnTo>
                </a:path>
              </a:pathLst>
            </a:custGeom>
            <a:noFill/>
            <a:ln w="50800" cap="rnd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Rectangle 7"/>
            <p:cNvSpPr>
              <a:spLocks noChangeAspect="1" noChangeArrowheads="1"/>
            </p:cNvSpPr>
            <p:nvPr/>
          </p:nvSpPr>
          <p:spPr bwMode="auto">
            <a:xfrm>
              <a:off x="1595438" y="2667001"/>
              <a:ext cx="7350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pt-BR" sz="2000" b="1">
                  <a:latin typeface="Calibri" pitchFamily="34" charset="0"/>
                </a:rPr>
                <a:t>Vírus</a:t>
              </a:r>
              <a:endParaRPr lang="en-US" altLang="pt-BR" sz="2000" b="1">
                <a:solidFill>
                  <a:srgbClr val="6666FF"/>
                </a:solidFill>
                <a:latin typeface="Calibri" pitchFamily="34" charset="0"/>
              </a:endParaRPr>
            </a:p>
          </p:txBody>
        </p:sp>
        <p:sp>
          <p:nvSpPr>
            <p:cNvPr id="7" name="Rectangle 8"/>
            <p:cNvSpPr>
              <a:spLocks noChangeAspect="1" noChangeArrowheads="1"/>
            </p:cNvSpPr>
            <p:nvPr/>
          </p:nvSpPr>
          <p:spPr bwMode="auto">
            <a:xfrm>
              <a:off x="331788" y="1052513"/>
              <a:ext cx="617537" cy="369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3662" tIns="46038" rIns="93662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4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319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8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463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2035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60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altLang="pt-BR" sz="2000" b="1" dirty="0">
                  <a:latin typeface="+mn-lt"/>
                </a:rPr>
                <a:t>CD4</a:t>
              </a:r>
            </a:p>
          </p:txBody>
        </p:sp>
        <p:sp>
          <p:nvSpPr>
            <p:cNvPr id="8" name="Freeform 9"/>
            <p:cNvSpPr>
              <a:spLocks noChangeAspect="1"/>
            </p:cNvSpPr>
            <p:nvPr/>
          </p:nvSpPr>
          <p:spPr bwMode="auto">
            <a:xfrm>
              <a:off x="315913" y="1639888"/>
              <a:ext cx="3484563" cy="1504950"/>
            </a:xfrm>
            <a:custGeom>
              <a:avLst/>
              <a:gdLst>
                <a:gd name="T0" fmla="*/ 0 w 3776"/>
                <a:gd name="T1" fmla="*/ 2147483646 h 1464"/>
                <a:gd name="T2" fmla="*/ 2147483646 w 3776"/>
                <a:gd name="T3" fmla="*/ 2147483646 h 1464"/>
                <a:gd name="T4" fmla="*/ 2147483646 w 3776"/>
                <a:gd name="T5" fmla="*/ 2147483646 h 1464"/>
                <a:gd name="T6" fmla="*/ 2147483646 w 3776"/>
                <a:gd name="T7" fmla="*/ 2147483646 h 1464"/>
                <a:gd name="T8" fmla="*/ 2147483646 w 3776"/>
                <a:gd name="T9" fmla="*/ 2147483646 h 1464"/>
                <a:gd name="T10" fmla="*/ 2147483646 w 3776"/>
                <a:gd name="T11" fmla="*/ 2147483646 h 1464"/>
                <a:gd name="T12" fmla="*/ 2147483646 w 3776"/>
                <a:gd name="T13" fmla="*/ 2147483646 h 1464"/>
                <a:gd name="T14" fmla="*/ 2147483646 w 3776"/>
                <a:gd name="T15" fmla="*/ 214748364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76"/>
                <a:gd name="T25" fmla="*/ 0 h 1464"/>
                <a:gd name="T26" fmla="*/ 3776 w 3776"/>
                <a:gd name="T27" fmla="*/ 1464 h 14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76" h="1464">
                  <a:moveTo>
                    <a:pt x="0" y="1328"/>
                  </a:moveTo>
                  <a:cubicBezTo>
                    <a:pt x="176" y="1396"/>
                    <a:pt x="352" y="1464"/>
                    <a:pt x="480" y="1328"/>
                  </a:cubicBezTo>
                  <a:cubicBezTo>
                    <a:pt x="608" y="1192"/>
                    <a:pt x="648" y="720"/>
                    <a:pt x="768" y="512"/>
                  </a:cubicBezTo>
                  <a:cubicBezTo>
                    <a:pt x="888" y="304"/>
                    <a:pt x="960" y="160"/>
                    <a:pt x="1200" y="80"/>
                  </a:cubicBezTo>
                  <a:cubicBezTo>
                    <a:pt x="1440" y="0"/>
                    <a:pt x="1864" y="32"/>
                    <a:pt x="2208" y="32"/>
                  </a:cubicBezTo>
                  <a:cubicBezTo>
                    <a:pt x="2552" y="32"/>
                    <a:pt x="3016" y="32"/>
                    <a:pt x="3264" y="80"/>
                  </a:cubicBezTo>
                  <a:cubicBezTo>
                    <a:pt x="3512" y="128"/>
                    <a:pt x="3616" y="280"/>
                    <a:pt x="3696" y="320"/>
                  </a:cubicBezTo>
                  <a:cubicBezTo>
                    <a:pt x="3776" y="360"/>
                    <a:pt x="3760" y="340"/>
                    <a:pt x="3744" y="320"/>
                  </a:cubicBezTo>
                </a:path>
              </a:pathLst>
            </a:cu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770188" y="1254126"/>
              <a:ext cx="6127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9pPr>
            </a:lstStyle>
            <a:p>
              <a:r>
                <a:rPr lang="fr-FR" altLang="pt-BR" sz="2000" b="1"/>
                <a:t>CD8</a:t>
              </a:r>
              <a:endParaRPr lang="fr-FR" altLang="pt-BR" sz="2400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625851" y="2940051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9pPr>
            </a:lstStyle>
            <a:p>
              <a:endParaRPr lang="en-US" altLang="pt-BR" sz="2400">
                <a:latin typeface="Arial" pitchFamily="34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79388" y="1263651"/>
              <a:ext cx="0" cy="19002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79388" y="3163888"/>
              <a:ext cx="40306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1360488" y="3089276"/>
              <a:ext cx="39688" cy="160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1319213" y="3089276"/>
              <a:ext cx="41275" cy="160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Text Box 39"/>
            <p:cNvSpPr txBox="1">
              <a:spLocks noChangeArrowheads="1"/>
            </p:cNvSpPr>
            <p:nvPr/>
          </p:nvSpPr>
          <p:spPr bwMode="auto">
            <a:xfrm>
              <a:off x="414338" y="3244851"/>
              <a:ext cx="3365501" cy="4000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altLang="pt-BR" sz="2000" b="1" i="1" dirty="0">
                  <a:latin typeface="+mn-lt"/>
                </a:rPr>
                <a:t>Standard</a:t>
              </a:r>
              <a:r>
                <a:rPr lang="fr-FR" altLang="pt-BR" sz="2000" b="1" dirty="0">
                  <a:latin typeface="+mn-lt"/>
                </a:rPr>
                <a:t> </a:t>
              </a:r>
              <a:r>
                <a:rPr lang="fr-FR" altLang="pt-BR" sz="2000" dirty="0">
                  <a:latin typeface="+mn-lt"/>
                  <a:sym typeface="Wingdings" panose="05000000000000000000" pitchFamily="2" charset="2"/>
                </a:rPr>
                <a:t> </a:t>
              </a:r>
              <a:r>
                <a:rPr lang="fr-FR" altLang="pt-BR" sz="2000" i="1" dirty="0">
                  <a:latin typeface="+mn-lt"/>
                  <a:sym typeface="Monotype Sorts" pitchFamily="2" charset="2"/>
                </a:rPr>
                <a:t>Aids em 8-10 anos</a:t>
              </a:r>
            </a:p>
          </p:txBody>
        </p:sp>
      </p:grpSp>
      <p:grpSp>
        <p:nvGrpSpPr>
          <p:cNvPr id="16" name="Grupo 45"/>
          <p:cNvGrpSpPr>
            <a:grpSpLocks/>
          </p:cNvGrpSpPr>
          <p:nvPr/>
        </p:nvGrpSpPr>
        <p:grpSpPr bwMode="auto">
          <a:xfrm>
            <a:off x="4662488" y="1066800"/>
            <a:ext cx="4356100" cy="2578100"/>
            <a:chOff x="4662488" y="1066801"/>
            <a:chExt cx="4356100" cy="2578100"/>
          </a:xfrm>
        </p:grpSpPr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8197851" y="2947988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9pPr>
            </a:lstStyle>
            <a:p>
              <a:endParaRPr lang="en-US" altLang="pt-BR" sz="2400">
                <a:latin typeface="Arial" pitchFamily="34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751388" y="1271588"/>
              <a:ext cx="0" cy="19002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751388" y="3171826"/>
              <a:ext cx="40306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5932488" y="3097213"/>
              <a:ext cx="39688" cy="160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5891213" y="3097213"/>
              <a:ext cx="41275" cy="160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5084763" y="1811338"/>
              <a:ext cx="3359150" cy="1246188"/>
            </a:xfrm>
            <a:custGeom>
              <a:avLst/>
              <a:gdLst>
                <a:gd name="T0" fmla="*/ 0 w 2116"/>
                <a:gd name="T1" fmla="*/ 2147483646 h 785"/>
                <a:gd name="T2" fmla="*/ 2147483646 w 2116"/>
                <a:gd name="T3" fmla="*/ 2147483646 h 785"/>
                <a:gd name="T4" fmla="*/ 2147483646 w 2116"/>
                <a:gd name="T5" fmla="*/ 2147483646 h 785"/>
                <a:gd name="T6" fmla="*/ 2147483646 w 2116"/>
                <a:gd name="T7" fmla="*/ 2147483646 h 785"/>
                <a:gd name="T8" fmla="*/ 2147483646 w 2116"/>
                <a:gd name="T9" fmla="*/ 2147483646 h 785"/>
                <a:gd name="T10" fmla="*/ 2147483646 w 2116"/>
                <a:gd name="T11" fmla="*/ 2147483646 h 785"/>
                <a:gd name="T12" fmla="*/ 2147483646 w 2116"/>
                <a:gd name="T13" fmla="*/ 2147483646 h 785"/>
                <a:gd name="T14" fmla="*/ 2147483646 w 2116"/>
                <a:gd name="T15" fmla="*/ 2147483646 h 785"/>
                <a:gd name="T16" fmla="*/ 2147483646 w 2116"/>
                <a:gd name="T17" fmla="*/ 2147483646 h 785"/>
                <a:gd name="T18" fmla="*/ 2147483646 w 2116"/>
                <a:gd name="T19" fmla="*/ 2147483646 h 785"/>
                <a:gd name="T20" fmla="*/ 2147483646 w 2116"/>
                <a:gd name="T21" fmla="*/ 2147483646 h 785"/>
                <a:gd name="T22" fmla="*/ 2147483646 w 2116"/>
                <a:gd name="T23" fmla="*/ 2147483646 h 785"/>
                <a:gd name="T24" fmla="*/ 2147483646 w 2116"/>
                <a:gd name="T25" fmla="*/ 2147483646 h 785"/>
                <a:gd name="T26" fmla="*/ 2147483646 w 2116"/>
                <a:gd name="T27" fmla="*/ 2147483646 h 785"/>
                <a:gd name="T28" fmla="*/ 2147483646 w 2116"/>
                <a:gd name="T29" fmla="*/ 2147483646 h 785"/>
                <a:gd name="T30" fmla="*/ 2147483646 w 2116"/>
                <a:gd name="T31" fmla="*/ 2147483646 h 785"/>
                <a:gd name="T32" fmla="*/ 2147483646 w 2116"/>
                <a:gd name="T33" fmla="*/ 2147483646 h 785"/>
                <a:gd name="T34" fmla="*/ 2147483646 w 2116"/>
                <a:gd name="T35" fmla="*/ 2147483646 h 785"/>
                <a:gd name="T36" fmla="*/ 2147483646 w 2116"/>
                <a:gd name="T37" fmla="*/ 2147483646 h 7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16"/>
                <a:gd name="T58" fmla="*/ 0 h 785"/>
                <a:gd name="T59" fmla="*/ 2116 w 2116"/>
                <a:gd name="T60" fmla="*/ 785 h 7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16" h="785">
                  <a:moveTo>
                    <a:pt x="0" y="785"/>
                  </a:moveTo>
                  <a:cubicBezTo>
                    <a:pt x="21" y="723"/>
                    <a:pt x="33" y="663"/>
                    <a:pt x="49" y="599"/>
                  </a:cubicBezTo>
                  <a:cubicBezTo>
                    <a:pt x="61" y="470"/>
                    <a:pt x="78" y="336"/>
                    <a:pt x="98" y="208"/>
                  </a:cubicBezTo>
                  <a:cubicBezTo>
                    <a:pt x="107" y="149"/>
                    <a:pt x="105" y="84"/>
                    <a:pt x="157" y="51"/>
                  </a:cubicBezTo>
                  <a:cubicBezTo>
                    <a:pt x="168" y="82"/>
                    <a:pt x="188" y="107"/>
                    <a:pt x="196" y="139"/>
                  </a:cubicBezTo>
                  <a:cubicBezTo>
                    <a:pt x="212" y="201"/>
                    <a:pt x="203" y="192"/>
                    <a:pt x="216" y="266"/>
                  </a:cubicBezTo>
                  <a:cubicBezTo>
                    <a:pt x="225" y="316"/>
                    <a:pt x="249" y="365"/>
                    <a:pt x="265" y="413"/>
                  </a:cubicBezTo>
                  <a:cubicBezTo>
                    <a:pt x="277" y="449"/>
                    <a:pt x="283" y="442"/>
                    <a:pt x="314" y="452"/>
                  </a:cubicBezTo>
                  <a:cubicBezTo>
                    <a:pt x="333" y="458"/>
                    <a:pt x="372" y="472"/>
                    <a:pt x="372" y="472"/>
                  </a:cubicBezTo>
                  <a:cubicBezTo>
                    <a:pt x="454" y="469"/>
                    <a:pt x="535" y="468"/>
                    <a:pt x="617" y="462"/>
                  </a:cubicBezTo>
                  <a:cubicBezTo>
                    <a:pt x="747" y="453"/>
                    <a:pt x="898" y="393"/>
                    <a:pt x="1019" y="345"/>
                  </a:cubicBezTo>
                  <a:cubicBezTo>
                    <a:pt x="1084" y="319"/>
                    <a:pt x="1150" y="308"/>
                    <a:pt x="1215" y="286"/>
                  </a:cubicBezTo>
                  <a:cubicBezTo>
                    <a:pt x="1244" y="276"/>
                    <a:pt x="1274" y="266"/>
                    <a:pt x="1303" y="257"/>
                  </a:cubicBezTo>
                  <a:cubicBezTo>
                    <a:pt x="1313" y="254"/>
                    <a:pt x="1333" y="247"/>
                    <a:pt x="1333" y="247"/>
                  </a:cubicBezTo>
                  <a:cubicBezTo>
                    <a:pt x="1386" y="211"/>
                    <a:pt x="1457" y="173"/>
                    <a:pt x="1519" y="159"/>
                  </a:cubicBezTo>
                  <a:cubicBezTo>
                    <a:pt x="1559" y="138"/>
                    <a:pt x="1584" y="108"/>
                    <a:pt x="1617" y="90"/>
                  </a:cubicBezTo>
                  <a:cubicBezTo>
                    <a:pt x="1655" y="69"/>
                    <a:pt x="1677" y="72"/>
                    <a:pt x="1715" y="61"/>
                  </a:cubicBezTo>
                  <a:cubicBezTo>
                    <a:pt x="1792" y="38"/>
                    <a:pt x="1869" y="6"/>
                    <a:pt x="1950" y="2"/>
                  </a:cubicBezTo>
                  <a:cubicBezTo>
                    <a:pt x="2005" y="0"/>
                    <a:pt x="2061" y="2"/>
                    <a:pt x="2116" y="2"/>
                  </a:cubicBezTo>
                </a:path>
              </a:pathLst>
            </a:custGeom>
            <a:noFill/>
            <a:ln w="508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4835526" y="1471613"/>
              <a:ext cx="3562350" cy="1663700"/>
            </a:xfrm>
            <a:custGeom>
              <a:avLst/>
              <a:gdLst>
                <a:gd name="T0" fmla="*/ 0 w 2244"/>
                <a:gd name="T1" fmla="*/ 2147483646 h 1048"/>
                <a:gd name="T2" fmla="*/ 2147483646 w 2244"/>
                <a:gd name="T3" fmla="*/ 2147483646 h 1048"/>
                <a:gd name="T4" fmla="*/ 2147483646 w 2244"/>
                <a:gd name="T5" fmla="*/ 2147483646 h 1048"/>
                <a:gd name="T6" fmla="*/ 2147483646 w 2244"/>
                <a:gd name="T7" fmla="*/ 2147483646 h 1048"/>
                <a:gd name="T8" fmla="*/ 2147483646 w 2244"/>
                <a:gd name="T9" fmla="*/ 2147483646 h 1048"/>
                <a:gd name="T10" fmla="*/ 2147483646 w 2244"/>
                <a:gd name="T11" fmla="*/ 2147483646 h 1048"/>
                <a:gd name="T12" fmla="*/ 2147483646 w 2244"/>
                <a:gd name="T13" fmla="*/ 2147483646 h 1048"/>
                <a:gd name="T14" fmla="*/ 2147483646 w 2244"/>
                <a:gd name="T15" fmla="*/ 2147483646 h 1048"/>
                <a:gd name="T16" fmla="*/ 2147483646 w 2244"/>
                <a:gd name="T17" fmla="*/ 2147483646 h 1048"/>
                <a:gd name="T18" fmla="*/ 2147483646 w 2244"/>
                <a:gd name="T19" fmla="*/ 2147483646 h 1048"/>
                <a:gd name="T20" fmla="*/ 2147483646 w 2244"/>
                <a:gd name="T21" fmla="*/ 2147483646 h 1048"/>
                <a:gd name="T22" fmla="*/ 2147483646 w 2244"/>
                <a:gd name="T23" fmla="*/ 2147483646 h 1048"/>
                <a:gd name="T24" fmla="*/ 2147483646 w 2244"/>
                <a:gd name="T25" fmla="*/ 2147483646 h 1048"/>
                <a:gd name="T26" fmla="*/ 2147483646 w 2244"/>
                <a:gd name="T27" fmla="*/ 2147483646 h 1048"/>
                <a:gd name="T28" fmla="*/ 2147483646 w 2244"/>
                <a:gd name="T29" fmla="*/ 2147483646 h 1048"/>
                <a:gd name="T30" fmla="*/ 2147483646 w 2244"/>
                <a:gd name="T31" fmla="*/ 2147483646 h 1048"/>
                <a:gd name="T32" fmla="*/ 2147483646 w 2244"/>
                <a:gd name="T33" fmla="*/ 2147483646 h 1048"/>
                <a:gd name="T34" fmla="*/ 2147483646 w 2244"/>
                <a:gd name="T35" fmla="*/ 2147483646 h 10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44"/>
                <a:gd name="T55" fmla="*/ 0 h 1048"/>
                <a:gd name="T56" fmla="*/ 2244 w 2244"/>
                <a:gd name="T57" fmla="*/ 1048 h 10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44" h="1048">
                  <a:moveTo>
                    <a:pt x="0" y="10"/>
                  </a:moveTo>
                  <a:cubicBezTo>
                    <a:pt x="69" y="13"/>
                    <a:pt x="140" y="0"/>
                    <a:pt x="206" y="20"/>
                  </a:cubicBezTo>
                  <a:cubicBezTo>
                    <a:pt x="226" y="26"/>
                    <a:pt x="220" y="59"/>
                    <a:pt x="226" y="79"/>
                  </a:cubicBezTo>
                  <a:cubicBezTo>
                    <a:pt x="229" y="89"/>
                    <a:pt x="235" y="108"/>
                    <a:pt x="235" y="108"/>
                  </a:cubicBezTo>
                  <a:cubicBezTo>
                    <a:pt x="243" y="167"/>
                    <a:pt x="248" y="227"/>
                    <a:pt x="265" y="284"/>
                  </a:cubicBezTo>
                  <a:cubicBezTo>
                    <a:pt x="271" y="304"/>
                    <a:pt x="284" y="343"/>
                    <a:pt x="284" y="343"/>
                  </a:cubicBezTo>
                  <a:cubicBezTo>
                    <a:pt x="287" y="366"/>
                    <a:pt x="287" y="390"/>
                    <a:pt x="294" y="412"/>
                  </a:cubicBezTo>
                  <a:cubicBezTo>
                    <a:pt x="304" y="446"/>
                    <a:pt x="365" y="478"/>
                    <a:pt x="382" y="490"/>
                  </a:cubicBezTo>
                  <a:cubicBezTo>
                    <a:pt x="446" y="536"/>
                    <a:pt x="491" y="578"/>
                    <a:pt x="569" y="598"/>
                  </a:cubicBezTo>
                  <a:cubicBezTo>
                    <a:pt x="579" y="604"/>
                    <a:pt x="587" y="612"/>
                    <a:pt x="598" y="617"/>
                  </a:cubicBezTo>
                  <a:cubicBezTo>
                    <a:pt x="617" y="625"/>
                    <a:pt x="657" y="637"/>
                    <a:pt x="657" y="637"/>
                  </a:cubicBezTo>
                  <a:cubicBezTo>
                    <a:pt x="697" y="664"/>
                    <a:pt x="729" y="691"/>
                    <a:pt x="774" y="706"/>
                  </a:cubicBezTo>
                  <a:cubicBezTo>
                    <a:pt x="839" y="753"/>
                    <a:pt x="969" y="809"/>
                    <a:pt x="1049" y="823"/>
                  </a:cubicBezTo>
                  <a:cubicBezTo>
                    <a:pt x="1088" y="830"/>
                    <a:pt x="1128" y="833"/>
                    <a:pt x="1166" y="843"/>
                  </a:cubicBezTo>
                  <a:cubicBezTo>
                    <a:pt x="1289" y="875"/>
                    <a:pt x="1402" y="900"/>
                    <a:pt x="1529" y="911"/>
                  </a:cubicBezTo>
                  <a:cubicBezTo>
                    <a:pt x="1608" y="924"/>
                    <a:pt x="1685" y="940"/>
                    <a:pt x="1764" y="950"/>
                  </a:cubicBezTo>
                  <a:cubicBezTo>
                    <a:pt x="1847" y="979"/>
                    <a:pt x="1933" y="996"/>
                    <a:pt x="2019" y="1009"/>
                  </a:cubicBezTo>
                  <a:cubicBezTo>
                    <a:pt x="2092" y="1034"/>
                    <a:pt x="2174" y="1016"/>
                    <a:pt x="2244" y="1048"/>
                  </a:cubicBezTo>
                </a:path>
              </a:pathLst>
            </a:custGeom>
            <a:noFill/>
            <a:ln w="508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130801" y="2638426"/>
              <a:ext cx="2676525" cy="506413"/>
            </a:xfrm>
            <a:custGeom>
              <a:avLst/>
              <a:gdLst>
                <a:gd name="T0" fmla="*/ 0 w 1686"/>
                <a:gd name="T1" fmla="*/ 2147483646 h 319"/>
                <a:gd name="T2" fmla="*/ 2147483646 w 1686"/>
                <a:gd name="T3" fmla="*/ 2147483646 h 319"/>
                <a:gd name="T4" fmla="*/ 2147483646 w 1686"/>
                <a:gd name="T5" fmla="*/ 0 h 319"/>
                <a:gd name="T6" fmla="*/ 2147483646 w 1686"/>
                <a:gd name="T7" fmla="*/ 2147483646 h 319"/>
                <a:gd name="T8" fmla="*/ 2147483646 w 1686"/>
                <a:gd name="T9" fmla="*/ 2147483646 h 319"/>
                <a:gd name="T10" fmla="*/ 2147483646 w 1686"/>
                <a:gd name="T11" fmla="*/ 2147483646 h 319"/>
                <a:gd name="T12" fmla="*/ 2147483646 w 1686"/>
                <a:gd name="T13" fmla="*/ 2147483646 h 319"/>
                <a:gd name="T14" fmla="*/ 2147483646 w 1686"/>
                <a:gd name="T15" fmla="*/ 2147483646 h 319"/>
                <a:gd name="T16" fmla="*/ 2147483646 w 1686"/>
                <a:gd name="T17" fmla="*/ 2147483646 h 319"/>
                <a:gd name="T18" fmla="*/ 2147483646 w 1686"/>
                <a:gd name="T19" fmla="*/ 2147483646 h 319"/>
                <a:gd name="T20" fmla="*/ 2147483646 w 1686"/>
                <a:gd name="T21" fmla="*/ 2147483646 h 319"/>
                <a:gd name="T22" fmla="*/ 2147483646 w 1686"/>
                <a:gd name="T23" fmla="*/ 2147483646 h 319"/>
                <a:gd name="T24" fmla="*/ 2147483646 w 1686"/>
                <a:gd name="T25" fmla="*/ 2147483646 h 3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6"/>
                <a:gd name="T40" fmla="*/ 0 h 319"/>
                <a:gd name="T41" fmla="*/ 1686 w 1686"/>
                <a:gd name="T42" fmla="*/ 319 h 3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6" h="319">
                  <a:moveTo>
                    <a:pt x="0" y="274"/>
                  </a:moveTo>
                  <a:cubicBezTo>
                    <a:pt x="16" y="226"/>
                    <a:pt x="57" y="195"/>
                    <a:pt x="89" y="157"/>
                  </a:cubicBezTo>
                  <a:cubicBezTo>
                    <a:pt x="142" y="93"/>
                    <a:pt x="204" y="27"/>
                    <a:pt x="285" y="0"/>
                  </a:cubicBezTo>
                  <a:cubicBezTo>
                    <a:pt x="331" y="3"/>
                    <a:pt x="377" y="5"/>
                    <a:pt x="422" y="10"/>
                  </a:cubicBezTo>
                  <a:cubicBezTo>
                    <a:pt x="453" y="14"/>
                    <a:pt x="453" y="26"/>
                    <a:pt x="481" y="39"/>
                  </a:cubicBezTo>
                  <a:cubicBezTo>
                    <a:pt x="523" y="58"/>
                    <a:pt x="573" y="83"/>
                    <a:pt x="618" y="98"/>
                  </a:cubicBezTo>
                  <a:cubicBezTo>
                    <a:pt x="677" y="138"/>
                    <a:pt x="617" y="104"/>
                    <a:pt x="725" y="127"/>
                  </a:cubicBezTo>
                  <a:cubicBezTo>
                    <a:pt x="756" y="133"/>
                    <a:pt x="783" y="152"/>
                    <a:pt x="814" y="157"/>
                  </a:cubicBezTo>
                  <a:cubicBezTo>
                    <a:pt x="893" y="171"/>
                    <a:pt x="970" y="205"/>
                    <a:pt x="1049" y="215"/>
                  </a:cubicBezTo>
                  <a:cubicBezTo>
                    <a:pt x="1088" y="220"/>
                    <a:pt x="1127" y="222"/>
                    <a:pt x="1166" y="225"/>
                  </a:cubicBezTo>
                  <a:cubicBezTo>
                    <a:pt x="1218" y="236"/>
                    <a:pt x="1271" y="243"/>
                    <a:pt x="1323" y="255"/>
                  </a:cubicBezTo>
                  <a:cubicBezTo>
                    <a:pt x="1349" y="261"/>
                    <a:pt x="1402" y="274"/>
                    <a:pt x="1402" y="274"/>
                  </a:cubicBezTo>
                  <a:cubicBezTo>
                    <a:pt x="1490" y="319"/>
                    <a:pt x="1590" y="313"/>
                    <a:pt x="1686" y="313"/>
                  </a:cubicBezTo>
                </a:path>
              </a:pathLst>
            </a:cu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4887913" y="1066801"/>
              <a:ext cx="6127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BR" sz="2000" b="1"/>
                <a:t>CD4</a:t>
              </a:r>
              <a:endParaRPr lang="fr-FR" altLang="pt-BR" sz="2000" b="1"/>
            </a:p>
          </p:txBody>
        </p:sp>
        <p:sp>
          <p:nvSpPr>
            <p:cNvPr id="26" name="Text Box 35"/>
            <p:cNvSpPr txBox="1">
              <a:spLocks noChangeArrowheads="1"/>
            </p:cNvSpPr>
            <p:nvPr/>
          </p:nvSpPr>
          <p:spPr bwMode="auto">
            <a:xfrm>
              <a:off x="5437188" y="2713039"/>
              <a:ext cx="612775" cy="4000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altLang="pt-BR" sz="2000" b="1">
                  <a:latin typeface="+mn-lt"/>
                </a:rPr>
                <a:t>CD8</a:t>
              </a: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7859713" y="1371601"/>
              <a:ext cx="7318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BR" sz="2000" b="1"/>
                <a:t>Vírus</a:t>
              </a:r>
              <a:endParaRPr lang="fr-FR" altLang="pt-BR" sz="2000" b="1"/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4662488" y="3244851"/>
              <a:ext cx="43561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9pPr>
            </a:lstStyle>
            <a:p>
              <a:r>
                <a:rPr lang="fr-FR" altLang="pt-BR" sz="2000" b="1"/>
                <a:t>Rápida </a:t>
              </a:r>
              <a:r>
                <a:rPr lang="fr-FR" altLang="pt-BR" sz="2000">
                  <a:sym typeface="Wingdings" pitchFamily="2" charset="2"/>
                </a:rPr>
                <a:t> </a:t>
              </a:r>
              <a:r>
                <a:rPr lang="fr-FR" altLang="pt-BR" sz="2000" i="1">
                  <a:sym typeface="Monotype Sorts"/>
                </a:rPr>
                <a:t>Aids em 3-5 anos: 5-10%</a:t>
              </a:r>
              <a:endParaRPr lang="fr-FR" altLang="pt-BR" sz="2000" b="1"/>
            </a:p>
          </p:txBody>
        </p:sp>
      </p:grpSp>
      <p:grpSp>
        <p:nvGrpSpPr>
          <p:cNvPr id="29" name="Grupo 49"/>
          <p:cNvGrpSpPr>
            <a:grpSpLocks/>
          </p:cNvGrpSpPr>
          <p:nvPr/>
        </p:nvGrpSpPr>
        <p:grpSpPr bwMode="auto">
          <a:xfrm>
            <a:off x="2465388" y="3657600"/>
            <a:ext cx="4144962" cy="2533650"/>
            <a:chOff x="2465388" y="3657601"/>
            <a:chExt cx="4144963" cy="2533710"/>
          </a:xfrm>
        </p:grpSpPr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2525713" y="3657601"/>
              <a:ext cx="6127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BR" sz="2000" b="1"/>
                <a:t>CD4</a:t>
              </a:r>
              <a:endParaRPr lang="fr-FR" altLang="pt-BR" sz="2000" b="1"/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5911851" y="5624513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9pPr>
            </a:lstStyle>
            <a:p>
              <a:endParaRPr lang="en-US" altLang="pt-BR" sz="2400">
                <a:latin typeface="Arial" pitchFamily="34" charset="0"/>
              </a:endParaRPr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2465388" y="3948113"/>
              <a:ext cx="0" cy="19002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465388" y="5848351"/>
              <a:ext cx="40306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H="1">
              <a:off x="3646488" y="5773738"/>
              <a:ext cx="39688" cy="160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 flipH="1">
              <a:off x="3605213" y="5773738"/>
              <a:ext cx="41275" cy="160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2798763" y="4565651"/>
              <a:ext cx="3421063" cy="1166813"/>
            </a:xfrm>
            <a:custGeom>
              <a:avLst/>
              <a:gdLst>
                <a:gd name="T0" fmla="*/ 0 w 2155"/>
                <a:gd name="T1" fmla="*/ 2147483646 h 735"/>
                <a:gd name="T2" fmla="*/ 2147483646 w 2155"/>
                <a:gd name="T3" fmla="*/ 2147483646 h 735"/>
                <a:gd name="T4" fmla="*/ 2147483646 w 2155"/>
                <a:gd name="T5" fmla="*/ 2147483646 h 735"/>
                <a:gd name="T6" fmla="*/ 2147483646 w 2155"/>
                <a:gd name="T7" fmla="*/ 2147483646 h 735"/>
                <a:gd name="T8" fmla="*/ 2147483646 w 2155"/>
                <a:gd name="T9" fmla="*/ 2147483646 h 735"/>
                <a:gd name="T10" fmla="*/ 2147483646 w 2155"/>
                <a:gd name="T11" fmla="*/ 2147483646 h 735"/>
                <a:gd name="T12" fmla="*/ 2147483646 w 2155"/>
                <a:gd name="T13" fmla="*/ 2147483646 h 735"/>
                <a:gd name="T14" fmla="*/ 2147483646 w 2155"/>
                <a:gd name="T15" fmla="*/ 2147483646 h 735"/>
                <a:gd name="T16" fmla="*/ 2147483646 w 2155"/>
                <a:gd name="T17" fmla="*/ 2147483646 h 735"/>
                <a:gd name="T18" fmla="*/ 2147483646 w 2155"/>
                <a:gd name="T19" fmla="*/ 2147483646 h 735"/>
                <a:gd name="T20" fmla="*/ 2147483646 w 2155"/>
                <a:gd name="T21" fmla="*/ 2147483646 h 735"/>
                <a:gd name="T22" fmla="*/ 2147483646 w 2155"/>
                <a:gd name="T23" fmla="*/ 2147483646 h 735"/>
                <a:gd name="T24" fmla="*/ 2147483646 w 2155"/>
                <a:gd name="T25" fmla="*/ 2147483646 h 735"/>
                <a:gd name="T26" fmla="*/ 2147483646 w 2155"/>
                <a:gd name="T27" fmla="*/ 2147483646 h 735"/>
                <a:gd name="T28" fmla="*/ 2147483646 w 2155"/>
                <a:gd name="T29" fmla="*/ 2147483646 h 735"/>
                <a:gd name="T30" fmla="*/ 2147483646 w 2155"/>
                <a:gd name="T31" fmla="*/ 2147483646 h 735"/>
                <a:gd name="T32" fmla="*/ 2147483646 w 2155"/>
                <a:gd name="T33" fmla="*/ 2147483646 h 735"/>
                <a:gd name="T34" fmla="*/ 2147483646 w 2155"/>
                <a:gd name="T35" fmla="*/ 2147483646 h 735"/>
                <a:gd name="T36" fmla="*/ 2147483646 w 2155"/>
                <a:gd name="T37" fmla="*/ 2147483646 h 735"/>
                <a:gd name="T38" fmla="*/ 2147483646 w 2155"/>
                <a:gd name="T39" fmla="*/ 2147483646 h 735"/>
                <a:gd name="T40" fmla="*/ 2147483646 w 2155"/>
                <a:gd name="T41" fmla="*/ 2147483646 h 735"/>
                <a:gd name="T42" fmla="*/ 2147483646 w 2155"/>
                <a:gd name="T43" fmla="*/ 2147483646 h 735"/>
                <a:gd name="T44" fmla="*/ 2147483646 w 2155"/>
                <a:gd name="T45" fmla="*/ 2147483646 h 7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55"/>
                <a:gd name="T70" fmla="*/ 0 h 735"/>
                <a:gd name="T71" fmla="*/ 2155 w 2155"/>
                <a:gd name="T72" fmla="*/ 735 h 7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55" h="735">
                  <a:moveTo>
                    <a:pt x="0" y="735"/>
                  </a:moveTo>
                  <a:cubicBezTo>
                    <a:pt x="3" y="715"/>
                    <a:pt x="5" y="695"/>
                    <a:pt x="10" y="676"/>
                  </a:cubicBezTo>
                  <a:cubicBezTo>
                    <a:pt x="15" y="656"/>
                    <a:pt x="29" y="618"/>
                    <a:pt x="29" y="618"/>
                  </a:cubicBezTo>
                  <a:cubicBezTo>
                    <a:pt x="38" y="564"/>
                    <a:pt x="56" y="514"/>
                    <a:pt x="68" y="461"/>
                  </a:cubicBezTo>
                  <a:cubicBezTo>
                    <a:pt x="75" y="337"/>
                    <a:pt x="82" y="234"/>
                    <a:pt x="117" y="118"/>
                  </a:cubicBezTo>
                  <a:cubicBezTo>
                    <a:pt x="120" y="92"/>
                    <a:pt x="107" y="57"/>
                    <a:pt x="127" y="40"/>
                  </a:cubicBezTo>
                  <a:cubicBezTo>
                    <a:pt x="174" y="0"/>
                    <a:pt x="200" y="56"/>
                    <a:pt x="215" y="79"/>
                  </a:cubicBezTo>
                  <a:cubicBezTo>
                    <a:pt x="229" y="146"/>
                    <a:pt x="250" y="209"/>
                    <a:pt x="264" y="275"/>
                  </a:cubicBezTo>
                  <a:cubicBezTo>
                    <a:pt x="293" y="411"/>
                    <a:pt x="300" y="651"/>
                    <a:pt x="460" y="706"/>
                  </a:cubicBezTo>
                  <a:cubicBezTo>
                    <a:pt x="499" y="703"/>
                    <a:pt x="539" y="703"/>
                    <a:pt x="578" y="696"/>
                  </a:cubicBezTo>
                  <a:cubicBezTo>
                    <a:pt x="598" y="693"/>
                    <a:pt x="637" y="676"/>
                    <a:pt x="637" y="676"/>
                  </a:cubicBezTo>
                  <a:cubicBezTo>
                    <a:pt x="663" y="679"/>
                    <a:pt x="689" y="680"/>
                    <a:pt x="715" y="686"/>
                  </a:cubicBezTo>
                  <a:cubicBezTo>
                    <a:pt x="735" y="690"/>
                    <a:pt x="774" y="706"/>
                    <a:pt x="774" y="706"/>
                  </a:cubicBezTo>
                  <a:cubicBezTo>
                    <a:pt x="907" y="694"/>
                    <a:pt x="921" y="687"/>
                    <a:pt x="1068" y="696"/>
                  </a:cubicBezTo>
                  <a:cubicBezTo>
                    <a:pt x="1149" y="723"/>
                    <a:pt x="1106" y="719"/>
                    <a:pt x="1195" y="706"/>
                  </a:cubicBezTo>
                  <a:cubicBezTo>
                    <a:pt x="1244" y="689"/>
                    <a:pt x="1293" y="674"/>
                    <a:pt x="1342" y="657"/>
                  </a:cubicBezTo>
                  <a:cubicBezTo>
                    <a:pt x="1369" y="664"/>
                    <a:pt x="1385" y="668"/>
                    <a:pt x="1411" y="676"/>
                  </a:cubicBezTo>
                  <a:cubicBezTo>
                    <a:pt x="1430" y="682"/>
                    <a:pt x="1469" y="696"/>
                    <a:pt x="1469" y="696"/>
                  </a:cubicBezTo>
                  <a:cubicBezTo>
                    <a:pt x="1577" y="684"/>
                    <a:pt x="1530" y="695"/>
                    <a:pt x="1616" y="667"/>
                  </a:cubicBezTo>
                  <a:cubicBezTo>
                    <a:pt x="1636" y="661"/>
                    <a:pt x="1675" y="647"/>
                    <a:pt x="1675" y="647"/>
                  </a:cubicBezTo>
                  <a:cubicBezTo>
                    <a:pt x="1753" y="660"/>
                    <a:pt x="1823" y="693"/>
                    <a:pt x="1901" y="706"/>
                  </a:cubicBezTo>
                  <a:cubicBezTo>
                    <a:pt x="1964" y="728"/>
                    <a:pt x="1965" y="670"/>
                    <a:pt x="2018" y="667"/>
                  </a:cubicBezTo>
                  <a:cubicBezTo>
                    <a:pt x="2064" y="665"/>
                    <a:pt x="2109" y="667"/>
                    <a:pt x="2155" y="667"/>
                  </a:cubicBezTo>
                </a:path>
              </a:pathLst>
            </a:custGeom>
            <a:noFill/>
            <a:ln w="508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2549526" y="4146551"/>
              <a:ext cx="3629025" cy="777875"/>
            </a:xfrm>
            <a:custGeom>
              <a:avLst/>
              <a:gdLst>
                <a:gd name="T0" fmla="*/ 0 w 2286"/>
                <a:gd name="T1" fmla="*/ 0 h 490"/>
                <a:gd name="T2" fmla="*/ 2147483646 w 2286"/>
                <a:gd name="T3" fmla="*/ 2147483646 h 490"/>
                <a:gd name="T4" fmla="*/ 2147483646 w 2286"/>
                <a:gd name="T5" fmla="*/ 2147483646 h 490"/>
                <a:gd name="T6" fmla="*/ 2147483646 w 2286"/>
                <a:gd name="T7" fmla="*/ 2147483646 h 490"/>
                <a:gd name="T8" fmla="*/ 2147483646 w 2286"/>
                <a:gd name="T9" fmla="*/ 2147483646 h 490"/>
                <a:gd name="T10" fmla="*/ 2147483646 w 2286"/>
                <a:gd name="T11" fmla="*/ 2147483646 h 490"/>
                <a:gd name="T12" fmla="*/ 2147483646 w 2286"/>
                <a:gd name="T13" fmla="*/ 2147483646 h 490"/>
                <a:gd name="T14" fmla="*/ 2147483646 w 2286"/>
                <a:gd name="T15" fmla="*/ 2147483646 h 490"/>
                <a:gd name="T16" fmla="*/ 2147483646 w 2286"/>
                <a:gd name="T17" fmla="*/ 2147483646 h 490"/>
                <a:gd name="T18" fmla="*/ 2147483646 w 2286"/>
                <a:gd name="T19" fmla="*/ 2147483646 h 490"/>
                <a:gd name="T20" fmla="*/ 2147483646 w 2286"/>
                <a:gd name="T21" fmla="*/ 2147483646 h 490"/>
                <a:gd name="T22" fmla="*/ 2147483646 w 2286"/>
                <a:gd name="T23" fmla="*/ 2147483646 h 490"/>
                <a:gd name="T24" fmla="*/ 2147483646 w 2286"/>
                <a:gd name="T25" fmla="*/ 2147483646 h 490"/>
                <a:gd name="T26" fmla="*/ 2147483646 w 2286"/>
                <a:gd name="T27" fmla="*/ 2147483646 h 490"/>
                <a:gd name="T28" fmla="*/ 2147483646 w 2286"/>
                <a:gd name="T29" fmla="*/ 2147483646 h 490"/>
                <a:gd name="T30" fmla="*/ 2147483646 w 2286"/>
                <a:gd name="T31" fmla="*/ 2147483646 h 490"/>
                <a:gd name="T32" fmla="*/ 2147483646 w 2286"/>
                <a:gd name="T33" fmla="*/ 2147483646 h 490"/>
                <a:gd name="T34" fmla="*/ 2147483646 w 2286"/>
                <a:gd name="T35" fmla="*/ 2147483646 h 490"/>
                <a:gd name="T36" fmla="*/ 2147483646 w 2286"/>
                <a:gd name="T37" fmla="*/ 2147483646 h 490"/>
                <a:gd name="T38" fmla="*/ 2147483646 w 2286"/>
                <a:gd name="T39" fmla="*/ 2147483646 h 490"/>
                <a:gd name="T40" fmla="*/ 2147483646 w 2286"/>
                <a:gd name="T41" fmla="*/ 2147483646 h 4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6"/>
                <a:gd name="T64" fmla="*/ 0 h 490"/>
                <a:gd name="T65" fmla="*/ 2286 w 2286"/>
                <a:gd name="T66" fmla="*/ 490 h 4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6" h="490">
                  <a:moveTo>
                    <a:pt x="0" y="0"/>
                  </a:moveTo>
                  <a:cubicBezTo>
                    <a:pt x="59" y="3"/>
                    <a:pt x="118" y="4"/>
                    <a:pt x="176" y="10"/>
                  </a:cubicBezTo>
                  <a:cubicBezTo>
                    <a:pt x="186" y="11"/>
                    <a:pt x="200" y="11"/>
                    <a:pt x="206" y="20"/>
                  </a:cubicBezTo>
                  <a:cubicBezTo>
                    <a:pt x="215" y="34"/>
                    <a:pt x="212" y="53"/>
                    <a:pt x="216" y="69"/>
                  </a:cubicBezTo>
                  <a:cubicBezTo>
                    <a:pt x="221" y="89"/>
                    <a:pt x="229" y="108"/>
                    <a:pt x="235" y="127"/>
                  </a:cubicBezTo>
                  <a:cubicBezTo>
                    <a:pt x="238" y="137"/>
                    <a:pt x="245" y="157"/>
                    <a:pt x="245" y="157"/>
                  </a:cubicBezTo>
                  <a:cubicBezTo>
                    <a:pt x="254" y="252"/>
                    <a:pt x="256" y="348"/>
                    <a:pt x="274" y="441"/>
                  </a:cubicBezTo>
                  <a:cubicBezTo>
                    <a:pt x="276" y="451"/>
                    <a:pt x="276" y="464"/>
                    <a:pt x="284" y="470"/>
                  </a:cubicBezTo>
                  <a:cubicBezTo>
                    <a:pt x="301" y="482"/>
                    <a:pt x="343" y="490"/>
                    <a:pt x="343" y="490"/>
                  </a:cubicBezTo>
                  <a:cubicBezTo>
                    <a:pt x="380" y="434"/>
                    <a:pt x="351" y="487"/>
                    <a:pt x="372" y="402"/>
                  </a:cubicBezTo>
                  <a:cubicBezTo>
                    <a:pt x="383" y="358"/>
                    <a:pt x="403" y="319"/>
                    <a:pt x="412" y="274"/>
                  </a:cubicBezTo>
                  <a:cubicBezTo>
                    <a:pt x="423" y="219"/>
                    <a:pt x="430" y="174"/>
                    <a:pt x="461" y="127"/>
                  </a:cubicBezTo>
                  <a:cubicBezTo>
                    <a:pt x="474" y="88"/>
                    <a:pt x="475" y="36"/>
                    <a:pt x="519" y="20"/>
                  </a:cubicBezTo>
                  <a:cubicBezTo>
                    <a:pt x="535" y="14"/>
                    <a:pt x="552" y="13"/>
                    <a:pt x="568" y="10"/>
                  </a:cubicBezTo>
                  <a:cubicBezTo>
                    <a:pt x="836" y="13"/>
                    <a:pt x="1104" y="14"/>
                    <a:pt x="1372" y="20"/>
                  </a:cubicBezTo>
                  <a:cubicBezTo>
                    <a:pt x="1412" y="21"/>
                    <a:pt x="1459" y="44"/>
                    <a:pt x="1499" y="49"/>
                  </a:cubicBezTo>
                  <a:cubicBezTo>
                    <a:pt x="1627" y="64"/>
                    <a:pt x="1752" y="72"/>
                    <a:pt x="1881" y="78"/>
                  </a:cubicBezTo>
                  <a:cubicBezTo>
                    <a:pt x="1971" y="101"/>
                    <a:pt x="1907" y="86"/>
                    <a:pt x="2077" y="108"/>
                  </a:cubicBezTo>
                  <a:cubicBezTo>
                    <a:pt x="2103" y="111"/>
                    <a:pt x="2156" y="118"/>
                    <a:pt x="2156" y="118"/>
                  </a:cubicBezTo>
                  <a:cubicBezTo>
                    <a:pt x="2205" y="151"/>
                    <a:pt x="2206" y="156"/>
                    <a:pt x="2254" y="176"/>
                  </a:cubicBezTo>
                  <a:cubicBezTo>
                    <a:pt x="2286" y="190"/>
                    <a:pt x="2283" y="175"/>
                    <a:pt x="2283" y="196"/>
                  </a:cubicBezTo>
                </a:path>
              </a:pathLst>
            </a:custGeom>
            <a:noFill/>
            <a:ln w="508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2860676" y="4489451"/>
              <a:ext cx="1928813" cy="1290638"/>
            </a:xfrm>
            <a:custGeom>
              <a:avLst/>
              <a:gdLst>
                <a:gd name="T0" fmla="*/ 0 w 1215"/>
                <a:gd name="T1" fmla="*/ 2147483646 h 813"/>
                <a:gd name="T2" fmla="*/ 2147483646 w 1215"/>
                <a:gd name="T3" fmla="*/ 2147483646 h 813"/>
                <a:gd name="T4" fmla="*/ 2147483646 w 1215"/>
                <a:gd name="T5" fmla="*/ 2147483646 h 813"/>
                <a:gd name="T6" fmla="*/ 2147483646 w 1215"/>
                <a:gd name="T7" fmla="*/ 2147483646 h 813"/>
                <a:gd name="T8" fmla="*/ 2147483646 w 1215"/>
                <a:gd name="T9" fmla="*/ 2147483646 h 813"/>
                <a:gd name="T10" fmla="*/ 2147483646 w 1215"/>
                <a:gd name="T11" fmla="*/ 2147483646 h 813"/>
                <a:gd name="T12" fmla="*/ 2147483646 w 1215"/>
                <a:gd name="T13" fmla="*/ 2147483646 h 813"/>
                <a:gd name="T14" fmla="*/ 2147483646 w 1215"/>
                <a:gd name="T15" fmla="*/ 2147483646 h 813"/>
                <a:gd name="T16" fmla="*/ 2147483646 w 1215"/>
                <a:gd name="T17" fmla="*/ 0 h 813"/>
                <a:gd name="T18" fmla="*/ 2147483646 w 1215"/>
                <a:gd name="T19" fmla="*/ 2147483646 h 813"/>
                <a:gd name="T20" fmla="*/ 2147483646 w 1215"/>
                <a:gd name="T21" fmla="*/ 2147483646 h 813"/>
                <a:gd name="T22" fmla="*/ 2147483646 w 1215"/>
                <a:gd name="T23" fmla="*/ 2147483646 h 813"/>
                <a:gd name="T24" fmla="*/ 2147483646 w 1215"/>
                <a:gd name="T25" fmla="*/ 2147483646 h 813"/>
                <a:gd name="T26" fmla="*/ 2147483646 w 1215"/>
                <a:gd name="T27" fmla="*/ 2147483646 h 813"/>
                <a:gd name="T28" fmla="*/ 2147483646 w 1215"/>
                <a:gd name="T29" fmla="*/ 2147483646 h 813"/>
                <a:gd name="T30" fmla="*/ 2147483646 w 1215"/>
                <a:gd name="T31" fmla="*/ 2147483646 h 813"/>
                <a:gd name="T32" fmla="*/ 2147483646 w 1215"/>
                <a:gd name="T33" fmla="*/ 2147483646 h 813"/>
                <a:gd name="T34" fmla="*/ 2147483646 w 1215"/>
                <a:gd name="T35" fmla="*/ 2147483646 h 813"/>
                <a:gd name="T36" fmla="*/ 2147483646 w 1215"/>
                <a:gd name="T37" fmla="*/ 2147483646 h 813"/>
                <a:gd name="T38" fmla="*/ 2147483646 w 1215"/>
                <a:gd name="T39" fmla="*/ 2147483646 h 813"/>
                <a:gd name="T40" fmla="*/ 2147483646 w 1215"/>
                <a:gd name="T41" fmla="*/ 2147483646 h 8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5"/>
                <a:gd name="T64" fmla="*/ 0 h 813"/>
                <a:gd name="T65" fmla="*/ 1215 w 1215"/>
                <a:gd name="T66" fmla="*/ 813 h 8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5" h="813">
                  <a:moveTo>
                    <a:pt x="0" y="813"/>
                  </a:moveTo>
                  <a:cubicBezTo>
                    <a:pt x="10" y="810"/>
                    <a:pt x="22" y="810"/>
                    <a:pt x="29" y="803"/>
                  </a:cubicBezTo>
                  <a:cubicBezTo>
                    <a:pt x="36" y="795"/>
                    <a:pt x="34" y="782"/>
                    <a:pt x="39" y="773"/>
                  </a:cubicBezTo>
                  <a:cubicBezTo>
                    <a:pt x="79" y="694"/>
                    <a:pt x="43" y="791"/>
                    <a:pt x="69" y="715"/>
                  </a:cubicBezTo>
                  <a:cubicBezTo>
                    <a:pt x="72" y="695"/>
                    <a:pt x="73" y="675"/>
                    <a:pt x="78" y="656"/>
                  </a:cubicBezTo>
                  <a:cubicBezTo>
                    <a:pt x="83" y="636"/>
                    <a:pt x="98" y="597"/>
                    <a:pt x="98" y="597"/>
                  </a:cubicBezTo>
                  <a:cubicBezTo>
                    <a:pt x="108" y="526"/>
                    <a:pt x="112" y="509"/>
                    <a:pt x="118" y="431"/>
                  </a:cubicBezTo>
                  <a:cubicBezTo>
                    <a:pt x="130" y="281"/>
                    <a:pt x="122" y="146"/>
                    <a:pt x="206" y="19"/>
                  </a:cubicBezTo>
                  <a:cubicBezTo>
                    <a:pt x="207" y="17"/>
                    <a:pt x="263" y="0"/>
                    <a:pt x="265" y="0"/>
                  </a:cubicBezTo>
                  <a:cubicBezTo>
                    <a:pt x="284" y="3"/>
                    <a:pt x="304" y="3"/>
                    <a:pt x="323" y="9"/>
                  </a:cubicBezTo>
                  <a:cubicBezTo>
                    <a:pt x="363" y="22"/>
                    <a:pt x="374" y="64"/>
                    <a:pt x="402" y="88"/>
                  </a:cubicBezTo>
                  <a:cubicBezTo>
                    <a:pt x="420" y="104"/>
                    <a:pt x="461" y="127"/>
                    <a:pt x="461" y="127"/>
                  </a:cubicBezTo>
                  <a:cubicBezTo>
                    <a:pt x="558" y="121"/>
                    <a:pt x="606" y="148"/>
                    <a:pt x="666" y="98"/>
                  </a:cubicBezTo>
                  <a:cubicBezTo>
                    <a:pt x="686" y="82"/>
                    <a:pt x="693" y="53"/>
                    <a:pt x="715" y="39"/>
                  </a:cubicBezTo>
                  <a:cubicBezTo>
                    <a:pt x="733" y="28"/>
                    <a:pt x="774" y="19"/>
                    <a:pt x="774" y="19"/>
                  </a:cubicBezTo>
                  <a:cubicBezTo>
                    <a:pt x="797" y="22"/>
                    <a:pt x="821" y="21"/>
                    <a:pt x="843" y="29"/>
                  </a:cubicBezTo>
                  <a:cubicBezTo>
                    <a:pt x="896" y="49"/>
                    <a:pt x="922" y="100"/>
                    <a:pt x="970" y="127"/>
                  </a:cubicBezTo>
                  <a:cubicBezTo>
                    <a:pt x="982" y="134"/>
                    <a:pt x="1029" y="144"/>
                    <a:pt x="1039" y="147"/>
                  </a:cubicBezTo>
                  <a:cubicBezTo>
                    <a:pt x="1068" y="144"/>
                    <a:pt x="1098" y="144"/>
                    <a:pt x="1127" y="137"/>
                  </a:cubicBezTo>
                  <a:cubicBezTo>
                    <a:pt x="1159" y="129"/>
                    <a:pt x="1156" y="108"/>
                    <a:pt x="1176" y="88"/>
                  </a:cubicBezTo>
                  <a:cubicBezTo>
                    <a:pt x="1188" y="76"/>
                    <a:pt x="1203" y="70"/>
                    <a:pt x="1215" y="58"/>
                  </a:cubicBezTo>
                </a:path>
              </a:pathLst>
            </a:cu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4773613" y="4491038"/>
              <a:ext cx="1244600" cy="231775"/>
            </a:xfrm>
            <a:custGeom>
              <a:avLst/>
              <a:gdLst>
                <a:gd name="T0" fmla="*/ 0 w 784"/>
                <a:gd name="T1" fmla="*/ 2147483646 h 146"/>
                <a:gd name="T2" fmla="*/ 2147483646 w 784"/>
                <a:gd name="T3" fmla="*/ 2147483646 h 146"/>
                <a:gd name="T4" fmla="*/ 2147483646 w 784"/>
                <a:gd name="T5" fmla="*/ 2147483646 h 146"/>
                <a:gd name="T6" fmla="*/ 2147483646 w 784"/>
                <a:gd name="T7" fmla="*/ 2147483646 h 146"/>
                <a:gd name="T8" fmla="*/ 2147483646 w 784"/>
                <a:gd name="T9" fmla="*/ 2147483646 h 146"/>
                <a:gd name="T10" fmla="*/ 2147483646 w 784"/>
                <a:gd name="T11" fmla="*/ 2147483646 h 146"/>
                <a:gd name="T12" fmla="*/ 2147483646 w 784"/>
                <a:gd name="T13" fmla="*/ 2147483646 h 146"/>
                <a:gd name="T14" fmla="*/ 2147483646 w 784"/>
                <a:gd name="T15" fmla="*/ 2147483646 h 146"/>
                <a:gd name="T16" fmla="*/ 2147483646 w 784"/>
                <a:gd name="T17" fmla="*/ 2147483646 h 146"/>
                <a:gd name="T18" fmla="*/ 2147483646 w 784"/>
                <a:gd name="T19" fmla="*/ 2147483646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4"/>
                <a:gd name="T31" fmla="*/ 0 h 146"/>
                <a:gd name="T32" fmla="*/ 784 w 784"/>
                <a:gd name="T33" fmla="*/ 146 h 1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4" h="146">
                  <a:moveTo>
                    <a:pt x="0" y="67"/>
                  </a:moveTo>
                  <a:cubicBezTo>
                    <a:pt x="14" y="28"/>
                    <a:pt x="30" y="21"/>
                    <a:pt x="69" y="8"/>
                  </a:cubicBezTo>
                  <a:cubicBezTo>
                    <a:pt x="134" y="11"/>
                    <a:pt x="202" y="0"/>
                    <a:pt x="265" y="18"/>
                  </a:cubicBezTo>
                  <a:cubicBezTo>
                    <a:pt x="288" y="25"/>
                    <a:pt x="287" y="60"/>
                    <a:pt x="304" y="77"/>
                  </a:cubicBezTo>
                  <a:cubicBezTo>
                    <a:pt x="340" y="113"/>
                    <a:pt x="362" y="119"/>
                    <a:pt x="402" y="146"/>
                  </a:cubicBezTo>
                  <a:cubicBezTo>
                    <a:pt x="420" y="143"/>
                    <a:pt x="476" y="139"/>
                    <a:pt x="500" y="126"/>
                  </a:cubicBezTo>
                  <a:cubicBezTo>
                    <a:pt x="521" y="115"/>
                    <a:pt x="559" y="87"/>
                    <a:pt x="559" y="87"/>
                  </a:cubicBezTo>
                  <a:cubicBezTo>
                    <a:pt x="565" y="77"/>
                    <a:pt x="566" y="59"/>
                    <a:pt x="578" y="57"/>
                  </a:cubicBezTo>
                  <a:cubicBezTo>
                    <a:pt x="614" y="51"/>
                    <a:pt x="651" y="59"/>
                    <a:pt x="686" y="67"/>
                  </a:cubicBezTo>
                  <a:cubicBezTo>
                    <a:pt x="727" y="76"/>
                    <a:pt x="736" y="126"/>
                    <a:pt x="784" y="126"/>
                  </a:cubicBezTo>
                </a:path>
              </a:pathLst>
            </a:cu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4735514" y="4648224"/>
              <a:ext cx="612775" cy="4000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altLang="pt-BR" sz="2000" b="1">
                  <a:latin typeface="+mn-lt"/>
                </a:rPr>
                <a:t>CD8</a:t>
              </a:r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5878513" y="5105401"/>
              <a:ext cx="7318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BR" sz="2000" b="1"/>
                <a:t>Vírus</a:t>
              </a:r>
              <a:endParaRPr lang="fr-FR" altLang="pt-BR" sz="2000" b="1"/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2790594" y="5791201"/>
              <a:ext cx="32816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 pitchFamily="-84" charset="-128"/>
                </a:defRPr>
              </a:lvl9pPr>
            </a:lstStyle>
            <a:p>
              <a:pPr algn="ctr"/>
              <a:r>
                <a:rPr lang="fr-FR" altLang="pt-BR" sz="2000" b="1"/>
                <a:t>Lenta </a:t>
              </a:r>
              <a:r>
                <a:rPr lang="fr-FR" altLang="pt-BR" sz="2000">
                  <a:sym typeface="Wingdings" pitchFamily="2" charset="2"/>
                </a:rPr>
                <a:t> </a:t>
              </a:r>
              <a:r>
                <a:rPr lang="fr-FR" altLang="pt-BR" sz="2000" i="1">
                  <a:sym typeface="Monotype Sorts"/>
                </a:rPr>
                <a:t>mais de 8 anos: 1-5%</a:t>
              </a:r>
              <a:endParaRPr lang="fr-FR" altLang="pt-BR" sz="2000" b="1"/>
            </a:p>
          </p:txBody>
        </p:sp>
      </p:grpSp>
      <p:sp>
        <p:nvSpPr>
          <p:cNvPr id="43" name="Retângulo 42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Variações na progressão </a:t>
            </a:r>
          </a:p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da infecção pelo HIV-1</a:t>
            </a:r>
          </a:p>
        </p:txBody>
      </p:sp>
      <p:sp>
        <p:nvSpPr>
          <p:cNvPr id="44" name="TextBox 74"/>
          <p:cNvSpPr txBox="1"/>
          <p:nvPr/>
        </p:nvSpPr>
        <p:spPr>
          <a:xfrm>
            <a:off x="3215928" y="6577607"/>
            <a:ext cx="582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</a:t>
            </a:r>
            <a:r>
              <a:rPr lang="en-US" sz="1400" dirty="0" err="1"/>
              <a:t>cedido</a:t>
            </a:r>
            <a:r>
              <a:rPr lang="en-US" sz="1400" dirty="0"/>
              <a:t> </a:t>
            </a:r>
            <a:r>
              <a:rPr lang="en-US" sz="1400" dirty="0" err="1"/>
              <a:t>pelo</a:t>
            </a:r>
            <a:r>
              <a:rPr lang="en-US" sz="1400" dirty="0"/>
              <a:t> Dr. </a:t>
            </a:r>
            <a:r>
              <a:rPr lang="en-US" sz="1400" dirty="0" err="1"/>
              <a:t>Bosco</a:t>
            </a:r>
            <a:r>
              <a:rPr lang="en-US" sz="1400" dirty="0"/>
              <a:t> </a:t>
            </a:r>
            <a:r>
              <a:rPr lang="en-US" sz="1400" dirty="0" err="1"/>
              <a:t>Christiano</a:t>
            </a:r>
            <a:r>
              <a:rPr lang="en-US" sz="1400" dirty="0"/>
              <a:t> </a:t>
            </a:r>
            <a:r>
              <a:rPr lang="en-US" sz="1400" dirty="0" err="1"/>
              <a:t>Maciel</a:t>
            </a:r>
            <a:r>
              <a:rPr lang="en-US" sz="1400" dirty="0"/>
              <a:t> da Silva, LIM-56/FMUSP</a:t>
            </a:r>
          </a:p>
        </p:txBody>
      </p:sp>
    </p:spTree>
    <p:extLst>
      <p:ext uri="{BB962C8B-B14F-4D97-AF65-F5344CB8AC3E}">
        <p14:creationId xmlns:p14="http://schemas.microsoft.com/office/powerpoint/2010/main" val="11865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8" y="1465788"/>
            <a:ext cx="8388424" cy="428858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218486"/>
            <a:ext cx="8777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+mj-lt"/>
              </a:rPr>
              <a:t>Estágios da infecção pelo HIV-1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4057095" y="5955232"/>
            <a:ext cx="450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Fonte</a:t>
            </a:r>
            <a:r>
              <a:rPr lang="en-US" sz="1200" dirty="0"/>
              <a:t>: https://</a:t>
            </a:r>
            <a:r>
              <a:rPr lang="en-US" sz="1200" dirty="0" err="1"/>
              <a:t>aidsinfo.nih.gov</a:t>
            </a:r>
            <a:r>
              <a:rPr lang="en-US" sz="1200" dirty="0"/>
              <a:t>/understanding-</a:t>
            </a:r>
            <a:r>
              <a:rPr lang="en-US" sz="1200" dirty="0" err="1"/>
              <a:t>hiv</a:t>
            </a:r>
            <a:r>
              <a:rPr lang="en-US" sz="1200" dirty="0"/>
              <a:t>-aids/fact-sheets/19/46/the-stages-of-</a:t>
            </a:r>
            <a:r>
              <a:rPr lang="en-US" sz="1200" dirty="0" err="1"/>
              <a:t>hiv</a:t>
            </a:r>
            <a:r>
              <a:rPr lang="en-US" sz="1200" dirty="0"/>
              <a:t>-infection</a:t>
            </a:r>
          </a:p>
        </p:txBody>
      </p:sp>
    </p:spTree>
    <p:extLst>
      <p:ext uri="{BB962C8B-B14F-4D97-AF65-F5344CB8AC3E}">
        <p14:creationId xmlns:p14="http://schemas.microsoft.com/office/powerpoint/2010/main" val="1736401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30573" r="52876" b="16116"/>
          <a:stretch/>
        </p:blipFill>
        <p:spPr bwMode="auto">
          <a:xfrm>
            <a:off x="128395" y="1194619"/>
            <a:ext cx="8476053" cy="554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O que acontece com o</a:t>
            </a:r>
          </a:p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sistema imune na infecção pelo HIV-1?</a:t>
            </a:r>
          </a:p>
        </p:txBody>
      </p:sp>
    </p:spTree>
    <p:extLst>
      <p:ext uri="{BB962C8B-B14F-4D97-AF65-F5344CB8AC3E}">
        <p14:creationId xmlns:p14="http://schemas.microsoft.com/office/powerpoint/2010/main" val="1269324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13209"/>
            <a:ext cx="720090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Resposta imune inata </a:t>
            </a:r>
            <a:r>
              <a:rPr lang="pt-BR" sz="2800" b="1" dirty="0" err="1">
                <a:solidFill>
                  <a:srgbClr val="C00000"/>
                </a:solidFill>
                <a:latin typeface="+mj-lt"/>
              </a:rPr>
              <a:t>anti-HIV</a:t>
            </a:r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38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1989138"/>
            <a:ext cx="79248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13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000" dirty="0">
                <a:cs typeface="Arial" pitchFamily="34" charset="0"/>
              </a:rPr>
              <a:t>Papel central no controle da infecção pelo HIV-1 (Rosenberg </a:t>
            </a:r>
            <a:r>
              <a:rPr lang="pt-BR" sz="2000" i="1" dirty="0">
                <a:cs typeface="Arial" pitchFamily="34" charset="0"/>
              </a:rPr>
              <a:t>et al.</a:t>
            </a:r>
            <a:r>
              <a:rPr lang="pt-BR" sz="2000" dirty="0">
                <a:cs typeface="Arial" pitchFamily="34" charset="0"/>
              </a:rPr>
              <a:t>, 1997).</a:t>
            </a:r>
          </a:p>
          <a:p>
            <a:pPr marL="342900" indent="-342900" algn="just">
              <a:lnSpc>
                <a:spcPct val="120000"/>
              </a:lnSpc>
              <a:spcBef>
                <a:spcPct val="13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000" dirty="0" err="1">
                <a:cs typeface="Arial" pitchFamily="34" charset="0"/>
              </a:rPr>
              <a:t>Espec</a:t>
            </a:r>
            <a:r>
              <a:rPr lang="en-US" sz="2000" dirty="0" err="1">
                <a:cs typeface="Arial" pitchFamily="34" charset="0"/>
              </a:rPr>
              <a:t>íficos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para</a:t>
            </a:r>
            <a:r>
              <a:rPr lang="en-US" sz="2000" dirty="0">
                <a:cs typeface="Arial" pitchFamily="34" charset="0"/>
              </a:rPr>
              <a:t> Gag 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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correlação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negativa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com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carga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viral de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indivíduos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HIV-1</a:t>
            </a:r>
            <a:r>
              <a:rPr lang="en-US" sz="2000" baseline="30000" dirty="0">
                <a:cs typeface="Arial" pitchFamily="34" charset="0"/>
                <a:sym typeface="Symbol" pitchFamily="18" charset="2"/>
              </a:rPr>
              <a:t>+ 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(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Pontesilli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000" i="1" dirty="0">
                <a:cs typeface="Arial" pitchFamily="34" charset="0"/>
                <a:sym typeface="Symbol" pitchFamily="18" charset="2"/>
              </a:rPr>
              <a:t>et al.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, 1998).</a:t>
            </a:r>
          </a:p>
          <a:p>
            <a:pPr marL="342900" indent="-342900" algn="just">
              <a:lnSpc>
                <a:spcPct val="120000"/>
              </a:lnSpc>
              <a:spcBef>
                <a:spcPct val="13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err="1">
                <a:cs typeface="Arial" pitchFamily="34" charset="0"/>
                <a:sym typeface="Symbol" pitchFamily="18" charset="2"/>
              </a:rPr>
              <a:t>Importantes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no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reconhecimento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de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epitopos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do HIV-1 (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Addo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000" i="1" dirty="0">
                <a:cs typeface="Arial" pitchFamily="34" charset="0"/>
                <a:sym typeface="Symbol" pitchFamily="18" charset="2"/>
              </a:rPr>
              <a:t>et al.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, 2003).</a:t>
            </a:r>
          </a:p>
          <a:p>
            <a:pPr marL="342900" indent="-342900" algn="just">
              <a:lnSpc>
                <a:spcPct val="120000"/>
              </a:lnSpc>
              <a:spcBef>
                <a:spcPct val="13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err="1">
                <a:cs typeface="Arial" pitchFamily="34" charset="0"/>
                <a:sym typeface="Symbol" pitchFamily="18" charset="2"/>
              </a:rPr>
              <a:t>Respostas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contra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epitopos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do HIV-1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restritos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a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moléculas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HLA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classe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I 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proteção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natural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em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LTNP (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Kiepiela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000" i="1" dirty="0">
                <a:cs typeface="Arial" pitchFamily="34" charset="0"/>
                <a:sym typeface="Symbol" pitchFamily="18" charset="2"/>
              </a:rPr>
              <a:t>et al.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, 2004).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343025"/>
            <a:ext cx="8382000" cy="51911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buClr>
                <a:srgbClr val="000000"/>
              </a:buClr>
              <a:buFont typeface="Wingdings" pitchFamily="2" charset="2"/>
              <a:buNone/>
            </a:pPr>
            <a:r>
              <a:rPr lang="pt-BR" altLang="pt-BR" sz="2800">
                <a:solidFill>
                  <a:srgbClr val="000000"/>
                </a:solidFill>
                <a:ea typeface="ヒラギノ角ゴ Pro W3" pitchFamily="-84" charset="-128"/>
              </a:rPr>
              <a:t>Céls. T CD4</a:t>
            </a:r>
            <a:r>
              <a:rPr lang="pt-BR" altLang="pt-BR" sz="2800" baseline="30000">
                <a:solidFill>
                  <a:srgbClr val="000000"/>
                </a:solidFill>
                <a:ea typeface="ヒラギノ角ゴ Pro W3" pitchFamily="-84" charset="-128"/>
              </a:rPr>
              <a:t>+ </a:t>
            </a:r>
            <a:r>
              <a:rPr lang="pt-BR" altLang="pt-BR" sz="2800">
                <a:solidFill>
                  <a:srgbClr val="000000"/>
                </a:solidFill>
                <a:ea typeface="ヒラギノ角ゴ Pro W3" pitchFamily="-84" charset="-128"/>
              </a:rPr>
              <a:t> / CD8</a:t>
            </a:r>
            <a:r>
              <a:rPr lang="pt-BR" altLang="pt-BR" sz="2800" baseline="30000">
                <a:solidFill>
                  <a:srgbClr val="000000"/>
                </a:solidFill>
                <a:ea typeface="ヒラギノ角ゴ Pro W3" pitchFamily="-84" charset="-128"/>
              </a:rPr>
              <a:t>+</a:t>
            </a:r>
            <a:r>
              <a:rPr lang="pt-BR" altLang="pt-BR" sz="2800">
                <a:solidFill>
                  <a:srgbClr val="000000"/>
                </a:solidFill>
                <a:ea typeface="ヒラギノ角ゴ Pro W3" pitchFamily="-84" charset="-128"/>
              </a:rPr>
              <a:t>:</a:t>
            </a:r>
          </a:p>
        </p:txBody>
      </p:sp>
      <p:sp>
        <p:nvSpPr>
          <p:cNvPr id="5" name="Retângulo 4"/>
          <p:cNvSpPr/>
          <p:nvPr/>
        </p:nvSpPr>
        <p:spPr>
          <a:xfrm>
            <a:off x="79899" y="360690"/>
            <a:ext cx="877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Resposta imune celular </a:t>
            </a:r>
            <a:r>
              <a:rPr lang="pt-BR" sz="2800" b="1" dirty="0" err="1">
                <a:solidFill>
                  <a:srgbClr val="C00000"/>
                </a:solidFill>
                <a:latin typeface="+mj-lt"/>
              </a:rPr>
              <a:t>anti-HIV</a:t>
            </a:r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74"/>
          <p:cNvSpPr txBox="1"/>
          <p:nvPr/>
        </p:nvSpPr>
        <p:spPr>
          <a:xfrm>
            <a:off x="3215928" y="6577607"/>
            <a:ext cx="582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</a:t>
            </a:r>
            <a:r>
              <a:rPr lang="en-US" sz="1400" dirty="0" err="1"/>
              <a:t>cedido</a:t>
            </a:r>
            <a:r>
              <a:rPr lang="en-US" sz="1400" dirty="0"/>
              <a:t> </a:t>
            </a:r>
            <a:r>
              <a:rPr lang="en-US" sz="1400" dirty="0" err="1"/>
              <a:t>pelo</a:t>
            </a:r>
            <a:r>
              <a:rPr lang="en-US" sz="1400" dirty="0"/>
              <a:t> Dr. </a:t>
            </a:r>
            <a:r>
              <a:rPr lang="en-US" sz="1400" dirty="0" err="1"/>
              <a:t>Bosco</a:t>
            </a:r>
            <a:r>
              <a:rPr lang="en-US" sz="1400" dirty="0"/>
              <a:t> </a:t>
            </a:r>
            <a:r>
              <a:rPr lang="en-US" sz="1400" dirty="0" err="1"/>
              <a:t>Christiano</a:t>
            </a:r>
            <a:r>
              <a:rPr lang="en-US" sz="1400" dirty="0"/>
              <a:t> </a:t>
            </a:r>
            <a:r>
              <a:rPr lang="en-US" sz="1400" dirty="0" err="1"/>
              <a:t>Maciel</a:t>
            </a:r>
            <a:r>
              <a:rPr lang="en-US" sz="1400" dirty="0"/>
              <a:t> da Silva, LIM-56/FMUSP</a:t>
            </a:r>
          </a:p>
        </p:txBody>
      </p:sp>
    </p:spTree>
    <p:extLst>
      <p:ext uri="{BB962C8B-B14F-4D97-AF65-F5344CB8AC3E}">
        <p14:creationId xmlns:p14="http://schemas.microsoft.com/office/powerpoint/2010/main" val="15421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9698" name="Picture 2" descr="https://www.researchgate.net/profile/Suhaib_Hattab/publication/281534229/figure/fig3/AS:483485912702978@1492283432836/The-cytokine-storm-associated-with-HIV-replication-Adapted-from-Stacey-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9970"/>
            <a:ext cx="80962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Tempestade de </a:t>
            </a:r>
            <a:r>
              <a:rPr lang="pt-BR" sz="2800" b="1" dirty="0" err="1">
                <a:solidFill>
                  <a:srgbClr val="C00000"/>
                </a:solidFill>
                <a:latin typeface="+mj-lt"/>
              </a:rPr>
              <a:t>citocinas</a:t>
            </a:r>
            <a:r>
              <a:rPr lang="pt-BR" sz="2800" b="1" dirty="0">
                <a:solidFill>
                  <a:srgbClr val="C00000"/>
                </a:solidFill>
                <a:latin typeface="+mj-lt"/>
              </a:rPr>
              <a:t> associada com a replicação do HIV-1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-16768" y="6550223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Hattab</a:t>
            </a:r>
            <a:r>
              <a:rPr lang="en-US" sz="1400" dirty="0"/>
              <a:t>, 2012, </a:t>
            </a:r>
          </a:p>
        </p:txBody>
      </p:sp>
    </p:spTree>
    <p:extLst>
      <p:ext uri="{BB962C8B-B14F-4D97-AF65-F5344CB8AC3E}">
        <p14:creationId xmlns:p14="http://schemas.microsoft.com/office/powerpoint/2010/main" val="3530569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7650" name="Picture 2" descr="https://www.researchgate.net/profile/Suhaib_Hattab/publication/281534229/figure/fig4/AS:483485912702979@1492283432886/The-cellular-immune-response-against-HIV-infection-Available-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0962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Resposta Imune Celular 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-16767" y="6237312"/>
            <a:ext cx="89812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Hattab</a:t>
            </a:r>
            <a:r>
              <a:rPr lang="en-US" sz="1050" dirty="0"/>
              <a:t>, 2012: https://www.researchgate.net/publication/281534229_Impact_of_different_antiretroviral_therapy_ART_regimens_on_the_evolution_of_soluble_markers_of_inflammation_and_immune_activation_in_HIV-infected_patients </a:t>
            </a:r>
          </a:p>
        </p:txBody>
      </p:sp>
    </p:spTree>
    <p:extLst>
      <p:ext uri="{BB962C8B-B14F-4D97-AF65-F5344CB8AC3E}">
        <p14:creationId xmlns:p14="http://schemas.microsoft.com/office/powerpoint/2010/main" val="2261826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/>
          <a:srcRect r="2994" b="34339"/>
          <a:stretch/>
        </p:blipFill>
        <p:spPr>
          <a:xfrm>
            <a:off x="35496" y="1052736"/>
            <a:ext cx="3657738" cy="511256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/>
          <a:srcRect t="68325"/>
          <a:stretch/>
        </p:blipFill>
        <p:spPr>
          <a:xfrm>
            <a:off x="5643423" y="2852936"/>
            <a:ext cx="3321065" cy="2172276"/>
          </a:xfrm>
          <a:prstGeom prst="rect">
            <a:avLst/>
          </a:prstGeom>
        </p:spPr>
      </p:pic>
      <p:cxnSp>
        <p:nvCxnSpPr>
          <p:cNvPr id="5" name="Straight Arrow Connector 5"/>
          <p:cNvCxnSpPr/>
          <p:nvPr/>
        </p:nvCxnSpPr>
        <p:spPr>
          <a:xfrm flipV="1">
            <a:off x="3635896" y="3140968"/>
            <a:ext cx="2520280" cy="187220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O que acontece com o sistema imune?</a:t>
            </a:r>
          </a:p>
        </p:txBody>
      </p:sp>
    </p:spTree>
    <p:extLst>
      <p:ext uri="{BB962C8B-B14F-4D97-AF65-F5344CB8AC3E}">
        <p14:creationId xmlns:p14="http://schemas.microsoft.com/office/powerpoint/2010/main" val="123358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179"/>
            <a:ext cx="9144000" cy="675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2770" name="Picture 2" descr="Resultado de imagem para cd8 t cell effector f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28" y="620688"/>
            <a:ext cx="44577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4292"/>
            <a:ext cx="8777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+mj-lt"/>
              </a:rPr>
              <a:t>Resposta Imune Celular: Linfócitos T CD8 citotóxicos </a:t>
            </a:r>
          </a:p>
        </p:txBody>
      </p:sp>
    </p:spTree>
    <p:extLst>
      <p:ext uri="{BB962C8B-B14F-4D97-AF65-F5344CB8AC3E}">
        <p14:creationId xmlns:p14="http://schemas.microsoft.com/office/powerpoint/2010/main" val="1609318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8674" name="Picture 2" descr="https://www.researchgate.net/profile/Suhaib_Hattab/publication/281534229/figure/fig5/AS:483485912702980@1492283432999/Early-events-associated-with-acute-HIV-infection-Adapted-from-Moir-S-et-al-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44" y="1196752"/>
            <a:ext cx="7160146" cy="54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99304"/>
            <a:ext cx="8777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Resposta Imune Celular – desequilíbrio e imunodeficiência </a:t>
            </a:r>
          </a:p>
        </p:txBody>
      </p:sp>
    </p:spTree>
    <p:extLst>
      <p:ext uri="{BB962C8B-B14F-4D97-AF65-F5344CB8AC3E}">
        <p14:creationId xmlns:p14="http://schemas.microsoft.com/office/powerpoint/2010/main" val="1052488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27712" r="41285" b="27607"/>
          <a:stretch/>
        </p:blipFill>
        <p:spPr bwMode="auto">
          <a:xfrm>
            <a:off x="251520" y="1196752"/>
            <a:ext cx="759804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O que acontece com o sistema imune na infecção pelo HIV-1?</a:t>
            </a:r>
          </a:p>
        </p:txBody>
      </p:sp>
    </p:spTree>
    <p:extLst>
      <p:ext uri="{BB962C8B-B14F-4D97-AF65-F5344CB8AC3E}">
        <p14:creationId xmlns:p14="http://schemas.microsoft.com/office/powerpoint/2010/main" val="3705208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C1FC1-4E96-490C-89BF-479919431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</a:rPr>
              <a:t>Diagnóstico laboratorial da infecção pelo HIV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F4A8B0-836F-4780-8D71-B2A5CA4D1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15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2226" name="Picture 2" descr="http://www.aids-chushi.or.jp/English/general/antibody_test/img/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" y="1484784"/>
            <a:ext cx="4485803" cy="39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Sobre o teste de anticorpos </a:t>
            </a:r>
            <a:r>
              <a:rPr lang="pt-BR" sz="2800" b="1" dirty="0" err="1">
                <a:solidFill>
                  <a:srgbClr val="C00000"/>
                </a:solidFill>
                <a:latin typeface="+mj-lt"/>
              </a:rPr>
              <a:t>anti-HIV</a:t>
            </a:r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516052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http://www.aids-chushi.or.jp/English/general/antibody_test/index.html</a:t>
            </a:r>
          </a:p>
        </p:txBody>
      </p:sp>
      <p:pic>
        <p:nvPicPr>
          <p:cNvPr id="52228" name="Picture 4" descr="Resultado de imagem para ANTI-HIV TESTS EL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37" y="1216241"/>
            <a:ext cx="4236963" cy="272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Resultado de imagem para WESTERN BLOT H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34" y="4098845"/>
            <a:ext cx="3600400" cy="21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83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9938" name="Picture 2" descr="Resultado de imagem para antibody and h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492"/>
            <a:ext cx="7556222" cy="47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Resposta de anticorpos </a:t>
            </a:r>
          </a:p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na infecção pelo HVI-1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5116" y="6577607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Google: images</a:t>
            </a:r>
          </a:p>
        </p:txBody>
      </p:sp>
    </p:spTree>
    <p:extLst>
      <p:ext uri="{BB962C8B-B14F-4D97-AF65-F5344CB8AC3E}">
        <p14:creationId xmlns:p14="http://schemas.microsoft.com/office/powerpoint/2010/main" val="3874763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HIV-1, entrada na célula e tratamentos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-16768" y="6550223"/>
            <a:ext cx="3805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https://www.nature.com/articles/nrmicro3351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65212"/>
            <a:ext cx="7620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03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97DC5-8E71-4866-B344-0B9A8DAF9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8360"/>
            <a:ext cx="7772400" cy="1470025"/>
          </a:xfrm>
        </p:spPr>
        <p:txBody>
          <a:bodyPr/>
          <a:lstStyle/>
          <a:p>
            <a:r>
              <a:rPr lang="pt-BR" sz="2800" b="1" dirty="0">
                <a:solidFill>
                  <a:srgbClr val="C00000"/>
                </a:solidFill>
              </a:rPr>
              <a:t>Dados atuais da incidência de morte/aids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762A5F-462A-4838-AD5C-07550506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466850"/>
            <a:ext cx="54006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1F4F2A7-9894-4031-96DB-C40DEE9055FE}"/>
              </a:ext>
            </a:extLst>
          </p:cNvPr>
          <p:cNvSpPr txBox="1"/>
          <p:nvPr/>
        </p:nvSpPr>
        <p:spPr>
          <a:xfrm>
            <a:off x="3696024" y="6045694"/>
            <a:ext cx="407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Casseb &amp; ADEE </a:t>
            </a:r>
            <a:r>
              <a:rPr lang="pt-BR" dirty="0" err="1"/>
              <a:t>Group</a:t>
            </a:r>
            <a:r>
              <a:rPr lang="pt-BR" dirty="0"/>
              <a:t>. 2017 e 2020;  </a:t>
            </a:r>
          </a:p>
        </p:txBody>
      </p:sp>
    </p:spTree>
    <p:extLst>
      <p:ext uri="{BB962C8B-B14F-4D97-AF65-F5344CB8AC3E}">
        <p14:creationId xmlns:p14="http://schemas.microsoft.com/office/powerpoint/2010/main" val="1742973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6794" y="1311178"/>
            <a:ext cx="77724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48" tIns="0" rIns="41148" bIns="0"/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800" dirty="0"/>
              <a:t>Resposta imune HIV não resulta em imunidade protetora: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600" dirty="0">
                <a:solidFill>
                  <a:srgbClr val="C00000"/>
                </a:solidFill>
              </a:rPr>
              <a:t>Caxumba, rubéola, sarampo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800" dirty="0"/>
              <a:t>Infecção é persistente, longa, com letalidade de 98% dos infectados sem </a:t>
            </a:r>
            <a:r>
              <a:rPr lang="pt-BR" altLang="pt-BR" sz="1800" dirty="0" err="1"/>
              <a:t>ARTc</a:t>
            </a:r>
            <a:r>
              <a:rPr lang="pt-BR" altLang="pt-BR" sz="1800" dirty="0"/>
              <a:t>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800" dirty="0"/>
              <a:t>Sistema imune é incapaz de eliminar o vírus: Infecção persistente;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800" dirty="0"/>
              <a:t>Mecanismos imunes que impeçam </a:t>
            </a:r>
            <a:r>
              <a:rPr lang="pt-BR" altLang="pt-BR" sz="1800" dirty="0" err="1"/>
              <a:t>re-infecções</a:t>
            </a:r>
            <a:r>
              <a:rPr lang="pt-BR" altLang="pt-BR" sz="1800" dirty="0"/>
              <a:t> não são conhecidos;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800" dirty="0"/>
              <a:t>Difícil neutralização por anticorpos;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800" dirty="0"/>
              <a:t>Progressiva destruição das células T CD4</a:t>
            </a:r>
            <a:r>
              <a:rPr lang="pt-BR" altLang="pt-BR" sz="1800" baseline="30000" dirty="0"/>
              <a:t>+,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800" dirty="0"/>
              <a:t>“Evolução” viral, levando ao escape do sistema imune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800" dirty="0"/>
              <a:t>Diversidade viral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800" i="1" dirty="0"/>
              <a:t>Down-</a:t>
            </a:r>
            <a:r>
              <a:rPr lang="pt-BR" altLang="pt-BR" sz="1800" i="1" dirty="0" err="1"/>
              <a:t>regulation</a:t>
            </a:r>
            <a:r>
              <a:rPr lang="pt-BR" altLang="pt-BR" sz="1800" dirty="0"/>
              <a:t> de MHC-I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800" dirty="0"/>
              <a:t>Integração do pró-vírus em monócitos e células T CD4</a:t>
            </a:r>
            <a:r>
              <a:rPr lang="pt-BR" altLang="pt-BR" sz="1800" baseline="30000" dirty="0"/>
              <a:t> +</a:t>
            </a:r>
            <a:endParaRPr lang="pt-BR" altLang="pt-BR" sz="1800" dirty="0"/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800" dirty="0"/>
              <a:t>Reservatórios virais: Intestino </a:t>
            </a:r>
            <a:r>
              <a:rPr lang="pt-BR" altLang="pt-BR" sz="1800" dirty="0" err="1"/>
              <a:t>vs</a:t>
            </a:r>
            <a:r>
              <a:rPr lang="pt-BR" altLang="pt-BR" sz="1800" dirty="0"/>
              <a:t> sangue periférico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800" dirty="0"/>
              <a:t>Latência viral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1800" dirty="0"/>
              <a:t>Cura impossível??????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74092"/>
            <a:ext cx="8777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j-lt"/>
              </a:rPr>
              <a:t>Por que ainda não temos uma vacina contra o HIV?</a:t>
            </a:r>
          </a:p>
        </p:txBody>
      </p:sp>
    </p:spTree>
    <p:extLst>
      <p:ext uri="{BB962C8B-B14F-4D97-AF65-F5344CB8AC3E}">
        <p14:creationId xmlns:p14="http://schemas.microsoft.com/office/powerpoint/2010/main" val="352400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C00000"/>
                </a:solidFill>
                <a:latin typeface="+mj-lt"/>
              </a:rPr>
              <a:t>Desafios no desenvolvimento de uma vacina </a:t>
            </a:r>
            <a:r>
              <a:rPr lang="pt-BR" sz="2800" b="1" i="1" dirty="0" err="1">
                <a:solidFill>
                  <a:srgbClr val="C00000"/>
                </a:solidFill>
                <a:latin typeface="+mj-lt"/>
              </a:rPr>
              <a:t>anti-HIV</a:t>
            </a:r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32409" y="1189655"/>
            <a:ext cx="7845425" cy="4075113"/>
          </a:xfrm>
          <a:prstGeom prst="rect">
            <a:avLst/>
          </a:prstGeom>
          <a:noFill/>
          <a:ln>
            <a:noFill/>
          </a:ln>
        </p:spPr>
        <p:txBody>
          <a:bodyPr lIns="41148" tIns="0" rIns="41148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1"/>
                </a:solidFill>
              </a:rPr>
              <a:t>Desafios científicos:</a:t>
            </a:r>
          </a:p>
          <a:p>
            <a:pPr algn="l" eaLnBrk="1" hangingPunct="1">
              <a:defRPr/>
            </a:pPr>
            <a:r>
              <a:rPr lang="pt-BR" altLang="pt-BR" sz="1800" dirty="0">
                <a:solidFill>
                  <a:schemeClr val="tx1"/>
                </a:solidFill>
              </a:rPr>
              <a:t>	</a:t>
            </a:r>
            <a:r>
              <a:rPr lang="pt-BR" altLang="pt-BR" sz="1800" dirty="0">
                <a:solidFill>
                  <a:srgbClr val="C00000"/>
                </a:solidFill>
              </a:rPr>
              <a:t>-  </a:t>
            </a:r>
            <a:r>
              <a:rPr lang="pt-BR" altLang="pt-BR" sz="1800" dirty="0">
                <a:solidFill>
                  <a:srgbClr val="C00000"/>
                </a:solidFill>
                <a:sym typeface="Symbol" panose="05050102010706020507" pitchFamily="18" charset="2"/>
              </a:rPr>
              <a:t> variabilidade do HIV</a:t>
            </a:r>
          </a:p>
          <a:p>
            <a:pPr algn="l" eaLnBrk="1" hangingPunct="1">
              <a:defRPr/>
            </a:pPr>
            <a:r>
              <a:rPr lang="pt-BR" altLang="pt-BR" sz="1800" dirty="0">
                <a:solidFill>
                  <a:srgbClr val="C00000"/>
                </a:solidFill>
                <a:sym typeface="Symbol" panose="05050102010706020507" pitchFamily="18" charset="2"/>
              </a:rPr>
              <a:t>	- Falta de correlatos de proteção</a:t>
            </a:r>
          </a:p>
          <a:p>
            <a:pPr algn="l" eaLnBrk="1" hangingPunct="1">
              <a:defRPr/>
            </a:pPr>
            <a:r>
              <a:rPr lang="pt-BR" altLang="pt-BR" sz="1800" dirty="0">
                <a:solidFill>
                  <a:srgbClr val="C00000"/>
                </a:solidFill>
                <a:sym typeface="Symbol" panose="05050102010706020507" pitchFamily="18" charset="2"/>
              </a:rPr>
              <a:t>	-  Limitação de modelos animais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1800" dirty="0">
                <a:solidFill>
                  <a:schemeClr val="tx1"/>
                </a:solidFill>
                <a:sym typeface="Symbol" panose="05050102010706020507" pitchFamily="18" charset="2"/>
              </a:rPr>
              <a:t>  </a:t>
            </a:r>
            <a:r>
              <a:rPr lang="pt-BR" altLang="pt-BR" sz="2400" dirty="0">
                <a:solidFill>
                  <a:schemeClr val="tx1"/>
                </a:solidFill>
              </a:rPr>
              <a:t>Desafios logísticos:</a:t>
            </a:r>
          </a:p>
          <a:p>
            <a:pPr lvl="1" algn="l" eaLnBrk="1" hangingPunct="1">
              <a:defRPr/>
            </a:pPr>
            <a:r>
              <a:rPr lang="pt-BR" altLang="pt-BR" sz="1400" dirty="0">
                <a:solidFill>
                  <a:schemeClr val="tx1"/>
                </a:solidFill>
              </a:rPr>
              <a:t>	</a:t>
            </a:r>
            <a:r>
              <a:rPr lang="pt-BR" altLang="pt-BR" sz="1800" dirty="0">
                <a:solidFill>
                  <a:srgbClr val="C00000"/>
                </a:solidFill>
              </a:rPr>
              <a:t>-  Necessidade de múltiplos ensaios clínicos</a:t>
            </a:r>
          </a:p>
          <a:p>
            <a:pPr lvl="1" algn="l" eaLnBrk="1" hangingPunct="1">
              <a:defRPr/>
            </a:pPr>
            <a:r>
              <a:rPr lang="pt-BR" altLang="pt-BR" sz="1800" dirty="0">
                <a:solidFill>
                  <a:srgbClr val="C00000"/>
                </a:solidFill>
              </a:rPr>
              <a:t>	-  Pesquisas em países em desenvolvimento</a:t>
            </a:r>
          </a:p>
          <a:p>
            <a:pPr lvl="1" algn="l" eaLnBrk="1" hangingPunct="1">
              <a:defRPr/>
            </a:pPr>
            <a:r>
              <a:rPr lang="pt-BR" altLang="pt-BR" sz="1800" dirty="0">
                <a:solidFill>
                  <a:srgbClr val="C00000"/>
                </a:solidFill>
              </a:rPr>
              <a:t>	-  Aspectos éticos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1"/>
                </a:solidFill>
              </a:rPr>
              <a:t>Desafios financeiros:</a:t>
            </a:r>
          </a:p>
          <a:p>
            <a:pPr lvl="1" algn="l" eaLnBrk="1" hangingPunct="1">
              <a:defRPr/>
            </a:pPr>
            <a:r>
              <a:rPr lang="pt-BR" altLang="pt-BR" sz="1400" dirty="0">
                <a:solidFill>
                  <a:schemeClr val="tx1"/>
                </a:solidFill>
              </a:rPr>
              <a:t>	</a:t>
            </a:r>
            <a:r>
              <a:rPr lang="pt-BR" altLang="pt-BR" sz="1800" dirty="0">
                <a:solidFill>
                  <a:srgbClr val="C00000"/>
                </a:solidFill>
              </a:rPr>
              <a:t>-  Baixo investimento (p. ex. comparado com as drogas </a:t>
            </a:r>
            <a:r>
              <a:rPr lang="pt-BR" altLang="pt-BR" sz="1800" dirty="0" err="1">
                <a:solidFill>
                  <a:srgbClr val="C00000"/>
                </a:solidFill>
              </a:rPr>
              <a:t>ARTs</a:t>
            </a:r>
            <a:r>
              <a:rPr lang="pt-BR" altLang="pt-BR" sz="1800" dirty="0">
                <a:solidFill>
                  <a:srgbClr val="C00000"/>
                </a:solidFill>
              </a:rPr>
              <a:t>)</a:t>
            </a:r>
          </a:p>
          <a:p>
            <a:pPr lvl="1" algn="l" eaLnBrk="1" hangingPunct="1">
              <a:defRPr/>
            </a:pPr>
            <a:r>
              <a:rPr lang="pt-BR" altLang="pt-BR" sz="1800" dirty="0">
                <a:solidFill>
                  <a:srgbClr val="C00000"/>
                </a:solidFill>
              </a:rPr>
              <a:t>	-  “Mercados” futuros</a:t>
            </a:r>
          </a:p>
        </p:txBody>
      </p:sp>
    </p:spTree>
    <p:extLst>
      <p:ext uri="{BB962C8B-B14F-4D97-AF65-F5344CB8AC3E}">
        <p14:creationId xmlns:p14="http://schemas.microsoft.com/office/powerpoint/2010/main" val="166339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0" y="14292"/>
            <a:ext cx="8777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>
                <a:solidFill>
                  <a:srgbClr val="C00000"/>
                </a:solidFill>
                <a:latin typeface="+mj-lt"/>
              </a:rPr>
              <a:t>Meta UNAIDS/OMS </a:t>
            </a:r>
          </a:p>
          <a:p>
            <a:pPr algn="ctr"/>
            <a:r>
              <a:rPr lang="pt-BR" sz="2400" b="1" i="1" dirty="0">
                <a:solidFill>
                  <a:srgbClr val="C00000"/>
                </a:solidFill>
                <a:latin typeface="+mj-lt"/>
              </a:rPr>
              <a:t>Erradicar a epidemia HIV/AIDS</a:t>
            </a:r>
            <a:endParaRPr lang="pt-BR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7" name="Picture 4" descr="Screen shot 2018-05-13 at 23.30.2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2" b="5870"/>
          <a:stretch/>
        </p:blipFill>
        <p:spPr>
          <a:xfrm>
            <a:off x="1198364" y="3898881"/>
            <a:ext cx="6830020" cy="2482447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457200" y="1052736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Entre 2013-2015,  o tratamento e uma nova meta foi definida:</a:t>
            </a:r>
          </a:p>
          <a:p>
            <a:pPr lvl="1"/>
            <a:r>
              <a:rPr lang="pt-BR" sz="1800" dirty="0"/>
              <a:t>Até 2020, 90% dos indivíduos infectados pelo HIV saberão que tem o vírus;</a:t>
            </a:r>
          </a:p>
          <a:p>
            <a:pPr lvl="1"/>
            <a:r>
              <a:rPr lang="pt-BR" sz="1800" dirty="0"/>
              <a:t>Até 2020, 90% devem ser tratadas;</a:t>
            </a:r>
          </a:p>
          <a:p>
            <a:pPr lvl="1"/>
            <a:r>
              <a:rPr lang="pt-BR" sz="1800" dirty="0"/>
              <a:t>Até 2020, 90% sob tratamento e supressão viral</a:t>
            </a:r>
          </a:p>
          <a:p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4832873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40"/>
          <p:cNvSpPr txBox="1">
            <a:spLocks noGrp="1"/>
          </p:cNvSpPr>
          <p:nvPr>
            <p:ph type="title"/>
          </p:nvPr>
        </p:nvSpPr>
        <p:spPr>
          <a:xfrm>
            <a:off x="457200" y="123591"/>
            <a:ext cx="8229600" cy="76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3200" b="1" dirty="0">
                <a:solidFill>
                  <a:srgbClr val="980000"/>
                </a:solidFill>
              </a:rPr>
              <a:t>Atividades com a comunidade</a:t>
            </a:r>
            <a:endParaRPr sz="3200" b="1" dirty="0">
              <a:solidFill>
                <a:srgbClr val="980000"/>
              </a:solidFill>
            </a:endParaRPr>
          </a:p>
        </p:txBody>
      </p:sp>
      <p:sp>
        <p:nvSpPr>
          <p:cNvPr id="959" name="Google Shape;959;p40"/>
          <p:cNvSpPr txBox="1">
            <a:spLocks noGrp="1"/>
          </p:cNvSpPr>
          <p:nvPr>
            <p:ph type="body" idx="1"/>
          </p:nvPr>
        </p:nvSpPr>
        <p:spPr>
          <a:xfrm>
            <a:off x="457200" y="978533"/>
            <a:ext cx="8229600" cy="490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2400" dirty="0"/>
              <a:t>Reuniões científicas semanais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2400" dirty="0"/>
              <a:t>Implementação de Canal de comunicação direta (pacientes)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2400" dirty="0"/>
              <a:t>Reuniões anuais abertas aos pacientes e familiares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2400" dirty="0"/>
              <a:t>Mídia: </a:t>
            </a:r>
            <a:r>
              <a:rPr lang="pt-BR" sz="2400" dirty="0">
                <a:hlinkClick r:id="rId3"/>
              </a:rPr>
              <a:t>www.napretrovírus.com.br</a:t>
            </a:r>
            <a:endParaRPr lang="pt-BR" sz="24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2400" dirty="0"/>
              <a:t>sites.napretrovirus.usp.br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2400" dirty="0"/>
              <a:t>www.htlv.com.br</a:t>
            </a:r>
            <a:endParaRPr sz="2400" dirty="0"/>
          </a:p>
        </p:txBody>
      </p:sp>
      <p:pic>
        <p:nvPicPr>
          <p:cNvPr id="960" name="Google Shape;96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563" y="3622887"/>
            <a:ext cx="3920874" cy="2594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40"/>
          <p:cNvSpPr txBox="1"/>
          <p:nvPr/>
        </p:nvSpPr>
        <p:spPr>
          <a:xfrm>
            <a:off x="5743300" y="6308725"/>
            <a:ext cx="1804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Reunião NAP 2018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Google Shape;1064;g6321745f4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512" y="0"/>
            <a:ext cx="91595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6321745f47_0_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3886200" cy="11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b="1">
                <a:solidFill>
                  <a:srgbClr val="980000"/>
                </a:solidFill>
              </a:rPr>
              <a:t>Perspectivas</a:t>
            </a:r>
            <a:endParaRPr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3600" b="1">
                <a:solidFill>
                  <a:srgbClr val="980000"/>
                </a:solidFill>
              </a:rPr>
              <a:t>Situação atual no Amb. ADEE3002</a:t>
            </a:r>
            <a:endParaRPr sz="3600" b="1">
              <a:solidFill>
                <a:srgbClr val="980000"/>
              </a:solidFill>
            </a:endParaRPr>
          </a:p>
        </p:txBody>
      </p:sp>
      <p:sp>
        <p:nvSpPr>
          <p:cNvPr id="1037" name="Google Shape;1037;p4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/>
              <a:t>430 pessoas em acompanhamento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/>
              <a:t>95% das pessoas com cv indetectável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/>
              <a:t>99% pessoas sob tratamento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87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6321745f47_0_10"/>
          <p:cNvSpPr txBox="1">
            <a:spLocks noGrp="1"/>
          </p:cNvSpPr>
          <p:nvPr>
            <p:ph type="title"/>
          </p:nvPr>
        </p:nvSpPr>
        <p:spPr>
          <a:xfrm>
            <a:off x="457199" y="428600"/>
            <a:ext cx="74865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40"/>
              <a:buFont typeface="Calibri"/>
              <a:buNone/>
            </a:pPr>
            <a:r>
              <a:rPr lang="pt-BR" sz="3240" b="1">
                <a:solidFill>
                  <a:srgbClr val="C00000"/>
                </a:solidFill>
              </a:rPr>
              <a:t>Perspectivas e reflexões</a:t>
            </a:r>
            <a:endParaRPr sz="3240" b="1">
              <a:solidFill>
                <a:srgbClr val="C00000"/>
              </a:solidFill>
            </a:endParaRPr>
          </a:p>
        </p:txBody>
      </p:sp>
      <p:sp>
        <p:nvSpPr>
          <p:cNvPr id="1071" name="Google Shape;1071;g6321745f47_0_10"/>
          <p:cNvSpPr txBox="1">
            <a:spLocks noGrp="1"/>
          </p:cNvSpPr>
          <p:nvPr>
            <p:ph type="body" idx="1"/>
          </p:nvPr>
        </p:nvSpPr>
        <p:spPr>
          <a:xfrm>
            <a:off x="457200" y="1196752"/>
            <a:ext cx="8229600" cy="3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 dirty="0"/>
              <a:t>Queda no número de infecções novas, porém estabilizada em número elevado. Exceção: grupo &lt;25 anos de idade </a:t>
            </a:r>
            <a:r>
              <a:rPr lang="pt-BR" sz="2800" dirty="0">
                <a:solidFill>
                  <a:srgbClr val="C00000"/>
                </a:solidFill>
              </a:rPr>
              <a:t>(Crescente!!);</a:t>
            </a:r>
            <a:endParaRPr dirty="0">
              <a:solidFill>
                <a:srgbClr val="C0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 dirty="0"/>
              <a:t>Elevado número de pessoas com comorbidades:  diabetes, hipertensão, alterações renais, ósseas e outros fatores de risco;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 dirty="0"/>
              <a:t>Alterações de memória e atenção (20-60%);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 dirty="0"/>
              <a:t>Elevado custo de drogas mais modernas;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pt-BR" sz="2800" dirty="0"/>
              <a:t>Boas notícias: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 dirty="0"/>
              <a:t>Uso de drogas injetáveis com longo tempo de liberação: uso intramuscular a cada 30-90 dias!</a:t>
            </a:r>
            <a:endParaRPr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6321745f47_0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C00000"/>
                </a:solidFill>
              </a:rPr>
              <a:t>New questions? Old problems?</a:t>
            </a:r>
            <a:endParaRPr sz="3600" b="1">
              <a:solidFill>
                <a:srgbClr val="C00000"/>
              </a:solidFill>
            </a:endParaRPr>
          </a:p>
        </p:txBody>
      </p:sp>
      <p:sp>
        <p:nvSpPr>
          <p:cNvPr id="1077" name="Google Shape;1077;g6321745f47_0_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sz="2800" dirty="0"/>
              <a:t>Novos desafios, comorbidades: HAS; diabetes; ósseas; alteração de humor; como </a:t>
            </a:r>
            <a:r>
              <a:rPr lang="pt-BR" sz="2800" dirty="0" err="1"/>
              <a:t>neuroaids</a:t>
            </a:r>
            <a:r>
              <a:rPr lang="pt-BR" sz="2800" dirty="0"/>
              <a:t>.....!!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sz="2800" dirty="0"/>
              <a:t>Adesão a longo prazo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92"/>
          <p:cNvSpPr/>
          <p:nvPr/>
        </p:nvSpPr>
        <p:spPr>
          <a:xfrm>
            <a:off x="4998128" y="1778313"/>
            <a:ext cx="2464708" cy="28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Duarte</a:t>
            </a:r>
            <a:endParaRPr sz="1050" dirty="0"/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 Carolina de Oliveira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Arthur Paiva</a:t>
            </a:r>
            <a:endParaRPr sz="1050" dirty="0"/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Beatriz </a:t>
            </a:r>
            <a:r>
              <a:rPr lang="pt-BR" sz="13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Pelegrina</a:t>
            </a:r>
            <a:endParaRPr lang="pt-BR" sz="13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Biatriz</a:t>
            </a: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Vecchio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Carolina F. </a:t>
            </a:r>
            <a:r>
              <a:rPr lang="pt-BR" sz="13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Gualqui</a:t>
            </a: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Claudete Ferreira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Gabriela Prates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George G. Souza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Mariana Monteiro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Mônica Meleiro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Rosana  </a:t>
            </a:r>
          </a:p>
          <a:p>
            <a:pPr>
              <a:spcBef>
                <a:spcPts val="270"/>
              </a:spcBef>
            </a:pPr>
            <a:endParaRPr sz="13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spcBef>
                <a:spcPts val="270"/>
              </a:spcBef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Suporte: Edna Reis; Luiza Carlos; Cristina; Lucio; Silvinha; Adriana; Daniel..</a:t>
            </a:r>
          </a:p>
          <a:p>
            <a:pPr marL="257175" indent="-257175">
              <a:spcBef>
                <a:spcPts val="270"/>
              </a:spcBef>
            </a:pPr>
            <a:endParaRPr sz="13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92"/>
          <p:cNvSpPr txBox="1"/>
          <p:nvPr/>
        </p:nvSpPr>
        <p:spPr>
          <a:xfrm>
            <a:off x="3283475" y="407005"/>
            <a:ext cx="2208153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B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Agradecimentos</a:t>
            </a:r>
            <a:endParaRPr sz="1050" dirty="0"/>
          </a:p>
        </p:txBody>
      </p:sp>
      <p:sp>
        <p:nvSpPr>
          <p:cNvPr id="1163" name="Google Shape;1163;p92"/>
          <p:cNvSpPr txBox="1"/>
          <p:nvPr/>
        </p:nvSpPr>
        <p:spPr>
          <a:xfrm>
            <a:off x="5370011" y="1313726"/>
            <a:ext cx="30236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IMTSP/FMUSP/Dermatologia/LIM56</a:t>
            </a:r>
            <a:endParaRPr sz="1050" dirty="0"/>
          </a:p>
        </p:txBody>
      </p:sp>
      <p:pic>
        <p:nvPicPr>
          <p:cNvPr id="1165" name="Google Shape;1165;p92" descr="logo2007imtsp cóp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490" y="5722418"/>
            <a:ext cx="1187807" cy="90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92" descr="C:\Users\Jorge\Dropbox\Trajettoria\logo_htlv_v3_h15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2341" y="5879322"/>
            <a:ext cx="1403293" cy="5959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A75862E-2FBB-4CAB-ABE2-213E91DB2453}"/>
              </a:ext>
            </a:extLst>
          </p:cNvPr>
          <p:cNvSpPr txBox="1"/>
          <p:nvPr/>
        </p:nvSpPr>
        <p:spPr>
          <a:xfrm>
            <a:off x="7051041" y="1931522"/>
            <a:ext cx="1645002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Larissa Curval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Lucas Cerqueira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Patrícia Cordeiro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Pedro Leite Jr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Tatiane Assone 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 A. </a:t>
            </a:r>
            <a:r>
              <a:rPr lang="pt-BR" sz="13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Folgosi</a:t>
            </a:r>
            <a:endParaRPr lang="pt-BR" sz="13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Noemia</a:t>
            </a: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3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Orii</a:t>
            </a:r>
            <a:endParaRPr lang="pt-BR" sz="13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Eduardo Martins</a:t>
            </a: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Tatiane </a:t>
            </a:r>
            <a:r>
              <a:rPr lang="pt-BR" sz="13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Mitiko</a:t>
            </a:r>
            <a:endParaRPr lang="pt-BR" sz="13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spcBef>
                <a:spcPts val="270"/>
              </a:spcBef>
              <a:buClr>
                <a:schemeClr val="dk1"/>
              </a:buClr>
              <a:buSzPts val="1800"/>
              <a:buFont typeface="Calibri"/>
              <a:buChar char="•"/>
            </a:pPr>
            <a:r>
              <a:rPr lang="pt-BR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Maira </a:t>
            </a:r>
            <a:r>
              <a:rPr lang="pt-BR" sz="13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Pedreschi</a:t>
            </a:r>
            <a:endParaRPr lang="pt-BR" sz="13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35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660EDD-1A03-4954-9300-643E1DC33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73" y="1135677"/>
            <a:ext cx="4662133" cy="3809185"/>
          </a:xfrm>
          <a:prstGeom prst="rect">
            <a:avLst/>
          </a:prstGeom>
        </p:spPr>
      </p:pic>
      <p:sp>
        <p:nvSpPr>
          <p:cNvPr id="3" name="Google Shape;1085;g6321745f47_0_15">
            <a:extLst>
              <a:ext uri="{FF2B5EF4-FFF2-40B4-BE49-F238E27FC236}">
                <a16:creationId xmlns:a16="http://schemas.microsoft.com/office/drawing/2014/main" id="{B83D8BB8-59B0-4246-8C67-6B0E4540EEB4}"/>
              </a:ext>
            </a:extLst>
          </p:cNvPr>
          <p:cNvSpPr txBox="1"/>
          <p:nvPr/>
        </p:nvSpPr>
        <p:spPr>
          <a:xfrm>
            <a:off x="4297490" y="5854192"/>
            <a:ext cx="363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www.sites.usp.br/retrovirus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www.napretrovirus.com.br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www.htlv.com.br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6321745f47_0_15"/>
          <p:cNvSpPr/>
          <p:nvPr/>
        </p:nvSpPr>
        <p:spPr>
          <a:xfrm>
            <a:off x="5110175" y="1357325"/>
            <a:ext cx="3594900" cy="2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g6321745f47_0_15"/>
          <p:cNvSpPr txBox="1"/>
          <p:nvPr/>
        </p:nvSpPr>
        <p:spPr>
          <a:xfrm>
            <a:off x="3942383" y="5386029"/>
            <a:ext cx="363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www.sites.usp.br/retrovirus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www.napretrovirus.com.br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www.htlv.com.br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g6321745f47_0_15"/>
          <p:cNvSpPr txBox="1"/>
          <p:nvPr/>
        </p:nvSpPr>
        <p:spPr>
          <a:xfrm>
            <a:off x="3203575" y="188913"/>
            <a:ext cx="2944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Agradecimentos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g6321745f47_0_15"/>
          <p:cNvSpPr txBox="1"/>
          <p:nvPr/>
        </p:nvSpPr>
        <p:spPr>
          <a:xfrm>
            <a:off x="4883400" y="764700"/>
            <a:ext cx="3821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FMUSP/Dermatologia/ADEE3002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E40037F-9675-4FDD-AA1B-344810824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42" y="1305011"/>
            <a:ext cx="4697628" cy="37269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C5FEC40-C9B1-452E-AB4E-BB5F2625E1B5}"/>
              </a:ext>
            </a:extLst>
          </p:cNvPr>
          <p:cNvSpPr txBox="1"/>
          <p:nvPr/>
        </p:nvSpPr>
        <p:spPr>
          <a:xfrm>
            <a:off x="5322111" y="1296132"/>
            <a:ext cx="28719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Alberto JS Duarte</a:t>
            </a:r>
          </a:p>
          <a:p>
            <a:r>
              <a:rPr lang="pt-BR" dirty="0"/>
              <a:t>Jorge Casseb</a:t>
            </a:r>
          </a:p>
          <a:p>
            <a:r>
              <a:rPr lang="pt-BR" dirty="0"/>
              <a:t>Ana PR Veiga</a:t>
            </a:r>
          </a:p>
          <a:p>
            <a:r>
              <a:rPr lang="pt-BR" dirty="0"/>
              <a:t>Marcelo MC Magri</a:t>
            </a:r>
          </a:p>
          <a:p>
            <a:r>
              <a:rPr lang="pt-BR" dirty="0" err="1"/>
              <a:t>Icaro</a:t>
            </a:r>
            <a:r>
              <a:rPr lang="pt-BR" dirty="0"/>
              <a:t> S Oliveira</a:t>
            </a:r>
          </a:p>
          <a:p>
            <a:r>
              <a:rPr lang="pt-BR" dirty="0" err="1"/>
              <a:t>Najara</a:t>
            </a:r>
            <a:r>
              <a:rPr lang="pt-BR" dirty="0"/>
              <a:t> A de Lima</a:t>
            </a:r>
          </a:p>
          <a:p>
            <a:r>
              <a:rPr lang="pt-BR" dirty="0"/>
              <a:t>Thales JB Polis</a:t>
            </a:r>
          </a:p>
          <a:p>
            <a:r>
              <a:rPr lang="pt-BR" dirty="0"/>
              <a:t>Mariana A. Monteiro</a:t>
            </a:r>
          </a:p>
          <a:p>
            <a:r>
              <a:rPr lang="pt-BR" dirty="0"/>
              <a:t>Beatriz Pelegrino</a:t>
            </a:r>
          </a:p>
          <a:p>
            <a:r>
              <a:rPr lang="pt-BR" dirty="0"/>
              <a:t>Rosana Coura Rocha</a:t>
            </a:r>
          </a:p>
          <a:p>
            <a:r>
              <a:rPr lang="pt-BR" dirty="0"/>
              <a:t>Mauricio D. Ferreira</a:t>
            </a:r>
          </a:p>
          <a:p>
            <a:r>
              <a:rPr lang="pt-BR" dirty="0"/>
              <a:t>Wagner Alves</a:t>
            </a:r>
          </a:p>
          <a:p>
            <a:r>
              <a:rPr lang="pt-BR" dirty="0"/>
              <a:t>Gabriela P. Caetano</a:t>
            </a:r>
          </a:p>
          <a:p>
            <a:r>
              <a:rPr lang="pt-BR" dirty="0"/>
              <a:t>Rosa Almeida</a:t>
            </a:r>
          </a:p>
          <a:p>
            <a:r>
              <a:rPr lang="pt-BR" dirty="0"/>
              <a:t>Isadora </a:t>
            </a:r>
            <a:r>
              <a:rPr lang="pt-BR" dirty="0" err="1"/>
              <a:t>Limongelli</a:t>
            </a:r>
            <a:endParaRPr lang="pt-BR" dirty="0"/>
          </a:p>
          <a:p>
            <a:r>
              <a:rPr lang="pt-BR" dirty="0" err="1"/>
              <a:t>Livia</a:t>
            </a:r>
            <a:r>
              <a:rPr lang="pt-BR" dirty="0"/>
              <a:t> M. C. B. V. Costa</a:t>
            </a:r>
          </a:p>
          <a:p>
            <a:r>
              <a:rPr lang="pt-BR" dirty="0"/>
              <a:t>Luiz A. M. Fonseca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E7B6A0-0E7C-4373-8744-9A52BA28EFBB}"/>
              </a:ext>
            </a:extLst>
          </p:cNvPr>
          <p:cNvSpPr txBox="1"/>
          <p:nvPr/>
        </p:nvSpPr>
        <p:spPr>
          <a:xfrm>
            <a:off x="630315" y="5637320"/>
            <a:ext cx="2430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Agradecimento especial:</a:t>
            </a:r>
          </a:p>
          <a:p>
            <a:r>
              <a:rPr lang="pt-BR" dirty="0"/>
              <a:t>Maria Olimpia R. Freitas </a:t>
            </a:r>
          </a:p>
          <a:p>
            <a:r>
              <a:rPr lang="pt-BR" dirty="0"/>
              <a:t>Maria Tereza de Figueiredo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6321745f47_0_27"/>
          <p:cNvSpPr txBox="1">
            <a:spLocks noGrp="1"/>
          </p:cNvSpPr>
          <p:nvPr>
            <p:ph type="title"/>
          </p:nvPr>
        </p:nvSpPr>
        <p:spPr>
          <a:xfrm>
            <a:off x="500025" y="313852"/>
            <a:ext cx="82296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pt-BR" sz="2800" b="1">
                <a:solidFill>
                  <a:srgbClr val="C00000"/>
                </a:solidFill>
              </a:rPr>
              <a:t>MUITO OBRIGADO!!</a:t>
            </a:r>
            <a:br>
              <a:rPr lang="pt-BR" sz="2800" b="1">
                <a:solidFill>
                  <a:srgbClr val="C00000"/>
                </a:solidFill>
              </a:rPr>
            </a:br>
            <a:endParaRPr sz="2800" b="1">
              <a:solidFill>
                <a:srgbClr val="C00000"/>
              </a:solidFill>
            </a:endParaRPr>
          </a:p>
        </p:txBody>
      </p:sp>
      <p:sp>
        <p:nvSpPr>
          <p:cNvPr id="1096" name="Google Shape;1096;g6321745f47_0_27"/>
          <p:cNvSpPr txBox="1">
            <a:spLocks noGrp="1"/>
          </p:cNvSpPr>
          <p:nvPr>
            <p:ph type="body" idx="1"/>
          </p:nvPr>
        </p:nvSpPr>
        <p:spPr>
          <a:xfrm>
            <a:off x="457200" y="780950"/>
            <a:ext cx="8229600" cy="5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pt-BR" sz="2400">
                <a:solidFill>
                  <a:srgbClr val="C00000"/>
                </a:solidFill>
              </a:rPr>
              <a:t>NAP: Núcleo de Apoio em Pesquisa de Retrovirus</a:t>
            </a:r>
            <a:endParaRPr sz="2400">
              <a:solidFill>
                <a:srgbClr val="C00000"/>
              </a:solidFill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pt-BR" sz="2400">
                <a:solidFill>
                  <a:srgbClr val="C00000"/>
                </a:solidFill>
              </a:rPr>
              <a:t>Amb. Imunodeficiências Secundárias/LIM56/IMTSP/FMUSP/Dermatologia/HCFMUSP</a:t>
            </a:r>
            <a:endParaRPr/>
          </a:p>
        </p:txBody>
      </p:sp>
      <p:pic>
        <p:nvPicPr>
          <p:cNvPr id="1097" name="Google Shape;1097;g6321745f47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239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g6321745f47_0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760" y="1991364"/>
            <a:ext cx="7519374" cy="40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g6321745f47_0_27"/>
          <p:cNvSpPr txBox="1"/>
          <p:nvPr/>
        </p:nvSpPr>
        <p:spPr>
          <a:xfrm>
            <a:off x="591935" y="5980200"/>
            <a:ext cx="30000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</a:rPr>
              <a:t> </a:t>
            </a:r>
            <a:r>
              <a:rPr lang="pt-BR" sz="1200" u="sng">
                <a:solidFill>
                  <a:schemeClr val="hlink"/>
                </a:solidFill>
                <a:hlinkClick r:id="rId5"/>
              </a:rPr>
              <a:t>–</a:t>
            </a:r>
            <a:r>
              <a:rPr lang="pt-BR" sz="1200" b="1" u="sng">
                <a:solidFill>
                  <a:schemeClr val="hlink"/>
                </a:solidFill>
                <a:hlinkClick r:id="rId5"/>
              </a:rPr>
              <a:t>http://sites.usp.br/retrovirus/</a:t>
            </a:r>
            <a:r>
              <a:rPr lang="pt-BR" sz="1200" b="1">
                <a:solidFill>
                  <a:srgbClr val="FF0000"/>
                </a:solidFill>
              </a:rPr>
              <a:t> </a:t>
            </a:r>
            <a:endParaRPr sz="12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u="sng">
                <a:solidFill>
                  <a:schemeClr val="hlink"/>
                </a:solidFill>
                <a:hlinkClick r:id="rId6"/>
              </a:rPr>
              <a:t>https://www.napretrovirus.com.br/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4e120b289_0_76"/>
          <p:cNvSpPr txBox="1">
            <a:spLocks noGrp="1"/>
          </p:cNvSpPr>
          <p:nvPr>
            <p:ph type="title"/>
          </p:nvPr>
        </p:nvSpPr>
        <p:spPr>
          <a:xfrm>
            <a:off x="549275" y="107575"/>
            <a:ext cx="80424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pt-BR" sz="3600" b="1">
                <a:solidFill>
                  <a:srgbClr val="980000"/>
                </a:solidFill>
              </a:rPr>
              <a:t>Epidemia de HIV no Brasil</a:t>
            </a:r>
            <a:endParaRPr sz="3600" b="1">
              <a:solidFill>
                <a:srgbClr val="980000"/>
              </a:solidFill>
            </a:endParaRPr>
          </a:p>
        </p:txBody>
      </p:sp>
      <p:pic>
        <p:nvPicPr>
          <p:cNvPr id="207" name="Google Shape;207;g64e120b289_0_76" descr="Unaids Brasil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48068" r="-48048"/>
          <a:stretch/>
        </p:blipFill>
        <p:spPr>
          <a:xfrm>
            <a:off x="-730450" y="787626"/>
            <a:ext cx="10253400" cy="55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64e120b289_0_76"/>
          <p:cNvSpPr txBox="1"/>
          <p:nvPr/>
        </p:nvSpPr>
        <p:spPr>
          <a:xfrm>
            <a:off x="6381750" y="6445250"/>
            <a:ext cx="2209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Fonte: unaids.org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g64e120b289_0_76"/>
          <p:cNvSpPr/>
          <p:nvPr/>
        </p:nvSpPr>
        <p:spPr>
          <a:xfrm>
            <a:off x="5877983" y="4180417"/>
            <a:ext cx="423300" cy="152400"/>
          </a:xfrm>
          <a:prstGeom prst="ellipse">
            <a:avLst/>
          </a:prstGeom>
          <a:noFill/>
          <a:ln w="12700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0" name="Google Shape;210;g64e120b289_0_76"/>
          <p:cNvSpPr/>
          <p:nvPr/>
        </p:nvSpPr>
        <p:spPr>
          <a:xfrm>
            <a:off x="5877983" y="3208867"/>
            <a:ext cx="423300" cy="152400"/>
          </a:xfrm>
          <a:prstGeom prst="ellipse">
            <a:avLst/>
          </a:prstGeom>
          <a:noFill/>
          <a:ln w="12700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1" name="Google Shape;211;g64e120b289_0_76"/>
          <p:cNvSpPr/>
          <p:nvPr/>
        </p:nvSpPr>
        <p:spPr>
          <a:xfrm>
            <a:off x="5877983" y="3848100"/>
            <a:ext cx="423300" cy="204300"/>
          </a:xfrm>
          <a:prstGeom prst="ellipse">
            <a:avLst/>
          </a:prstGeom>
          <a:noFill/>
          <a:ln w="12700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9" y="230818"/>
            <a:ext cx="9135122" cy="662718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 txBox="1"/>
          <p:nvPr/>
        </p:nvSpPr>
        <p:spPr>
          <a:xfrm>
            <a:off x="292963" y="3021189"/>
            <a:ext cx="8558074" cy="523220"/>
          </a:xfrm>
          <a:prstGeom prst="rect">
            <a:avLst/>
          </a:prstGeom>
          <a:solidFill>
            <a:srgbClr val="F2DADA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14.6 million people had no access to ART (38,5%) !!!</a:t>
            </a: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CE916E3-413F-4D81-824C-81513E74A6FA}"/>
              </a:ext>
            </a:extLst>
          </p:cNvPr>
          <p:cNvSpPr txBox="1"/>
          <p:nvPr/>
        </p:nvSpPr>
        <p:spPr>
          <a:xfrm>
            <a:off x="5548544" y="6180891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2018-2020: Inibidores de </a:t>
            </a:r>
          </a:p>
        </p:txBody>
      </p:sp>
    </p:spTree>
    <p:extLst>
      <p:ext uri="{BB962C8B-B14F-4D97-AF65-F5344CB8AC3E}">
        <p14:creationId xmlns:p14="http://schemas.microsoft.com/office/powerpoint/2010/main" val="16012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01;p5">
            <a:extLst>
              <a:ext uri="{FF2B5EF4-FFF2-40B4-BE49-F238E27FC236}">
                <a16:creationId xmlns:a16="http://schemas.microsoft.com/office/drawing/2014/main" id="{31DB0F5E-E3D8-4100-A4B4-1E4C3D96E2A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99" y="256656"/>
            <a:ext cx="8842162" cy="6468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80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357189" y="1235076"/>
            <a:ext cx="8429625" cy="4714875"/>
          </a:xfrm>
          <a:prstGeom prst="roundRect">
            <a:avLst>
              <a:gd name="adj" fmla="val 5352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817564" y="277813"/>
            <a:ext cx="75088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Patients who developed AIDS </a:t>
            </a:r>
            <a:endParaRPr sz="2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ADEE 3002 DERMATOLOGIA – HC-FMUSP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6"/>
          <p:cNvGrpSpPr/>
          <p:nvPr/>
        </p:nvGrpSpPr>
        <p:grpSpPr>
          <a:xfrm>
            <a:off x="1214439" y="1963738"/>
            <a:ext cx="6106728" cy="3822700"/>
            <a:chOff x="599" y="1217"/>
            <a:chExt cx="4512" cy="2808"/>
          </a:xfrm>
        </p:grpSpPr>
        <p:sp>
          <p:nvSpPr>
            <p:cNvPr id="220" name="Google Shape;220;p6"/>
            <p:cNvSpPr/>
            <p:nvPr/>
          </p:nvSpPr>
          <p:spPr>
            <a:xfrm>
              <a:off x="1434" y="1341"/>
              <a:ext cx="37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462" y="1350"/>
              <a:ext cx="18" cy="16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471" y="1357"/>
              <a:ext cx="35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498" y="1366"/>
              <a:ext cx="17" cy="14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506" y="1372"/>
              <a:ext cx="3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1533" y="1380"/>
              <a:ext cx="17" cy="16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1541" y="1388"/>
              <a:ext cx="72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1605" y="1396"/>
              <a:ext cx="17" cy="33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613" y="1420"/>
              <a:ext cx="35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1640" y="1429"/>
              <a:ext cx="17" cy="33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1648" y="1453"/>
              <a:ext cx="73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1712" y="1462"/>
              <a:ext cx="17" cy="6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721" y="1521"/>
              <a:ext cx="72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1784" y="1529"/>
              <a:ext cx="17" cy="16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1793" y="1537"/>
              <a:ext cx="3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1819" y="1545"/>
              <a:ext cx="17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1828" y="1553"/>
              <a:ext cx="3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1854" y="1562"/>
              <a:ext cx="17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1863" y="1572"/>
              <a:ext cx="37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1891" y="1580"/>
              <a:ext cx="18" cy="19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1900" y="1590"/>
              <a:ext cx="35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1926" y="1599"/>
              <a:ext cx="18" cy="19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1935" y="1609"/>
              <a:ext cx="142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068" y="1618"/>
              <a:ext cx="18" cy="21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077" y="1630"/>
              <a:ext cx="37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106" y="1639"/>
              <a:ext cx="17" cy="20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114" y="1651"/>
              <a:ext cx="284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390" y="1659"/>
              <a:ext cx="17" cy="26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398" y="1676"/>
              <a:ext cx="215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604" y="1685"/>
              <a:ext cx="17" cy="59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613" y="1735"/>
              <a:ext cx="37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642" y="1744"/>
              <a:ext cx="17" cy="30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650" y="1765"/>
              <a:ext cx="3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676" y="1774"/>
              <a:ext cx="18" cy="32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685" y="1798"/>
              <a:ext cx="3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711" y="1806"/>
              <a:ext cx="18" cy="33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720" y="1830"/>
              <a:ext cx="72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784" y="1839"/>
              <a:ext cx="17" cy="33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792" y="1863"/>
              <a:ext cx="72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856" y="1872"/>
              <a:ext cx="17" cy="34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864" y="1898"/>
              <a:ext cx="71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926" y="1906"/>
              <a:ext cx="17" cy="75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935" y="1972"/>
              <a:ext cx="214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3140" y="1981"/>
              <a:ext cx="18" cy="44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3149" y="2017"/>
              <a:ext cx="72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212" y="2025"/>
              <a:ext cx="18" cy="49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221" y="2066"/>
              <a:ext cx="180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392" y="2074"/>
              <a:ext cx="17" cy="51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401" y="2117"/>
              <a:ext cx="321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713" y="2125"/>
              <a:ext cx="17" cy="61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722" y="2177"/>
              <a:ext cx="322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4035" y="2186"/>
              <a:ext cx="17" cy="72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4044" y="2250"/>
              <a:ext cx="34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4070" y="2258"/>
              <a:ext cx="17" cy="70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078" y="2319"/>
              <a:ext cx="536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4606" y="2328"/>
              <a:ext cx="17" cy="9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4614" y="2417"/>
              <a:ext cx="180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4785" y="2426"/>
              <a:ext cx="17" cy="13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4794" y="2555"/>
              <a:ext cx="179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965" y="2563"/>
              <a:ext cx="17" cy="415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358" y="3465"/>
              <a:ext cx="12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1358" y="1217"/>
              <a:ext cx="12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071" y="3465"/>
              <a:ext cx="12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071" y="1217"/>
              <a:ext cx="12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2787" y="3465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2787" y="1217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502" y="3465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502" y="1217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17" y="3465"/>
              <a:ext cx="12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217" y="1217"/>
              <a:ext cx="12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930" y="3465"/>
              <a:ext cx="12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4930" y="1217"/>
              <a:ext cx="12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224" y="3387"/>
              <a:ext cx="56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057" y="3387"/>
              <a:ext cx="54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224" y="2872"/>
              <a:ext cx="5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057" y="2872"/>
              <a:ext cx="54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1224" y="2360"/>
              <a:ext cx="56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5057" y="2360"/>
              <a:ext cx="54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224" y="1845"/>
              <a:ext cx="56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5057" y="1845"/>
              <a:ext cx="54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1224" y="1330"/>
              <a:ext cx="5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5057" y="1330"/>
              <a:ext cx="54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1280" y="1258"/>
              <a:ext cx="3777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5051" y="1264"/>
              <a:ext cx="12" cy="2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1280" y="3459"/>
              <a:ext cx="3777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1274" y="1264"/>
              <a:ext cx="12" cy="2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99" y="3844"/>
              <a:ext cx="4399" cy="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MESES APÓS A PRIMEIRA SOROLOGIA POSITIVA CONHECIDA ATÉ 1995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1332" y="3545"/>
              <a:ext cx="82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pt-BR" sz="17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2019" y="3545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pt-BR" sz="17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2709" y="3545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pt-BR" sz="17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451" y="3545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pt-BR" sz="17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60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4167" y="3545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pt-BR" sz="17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80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815" y="3532"/>
              <a:ext cx="245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pt-BR" sz="17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931" y="1267"/>
              <a:ext cx="245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pt-BR" sz="17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977" y="1763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pt-BR" sz="17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75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969" y="2290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pt-BR" sz="17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990" y="2794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pt-BR" sz="17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1045" y="3359"/>
              <a:ext cx="82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pt-BR" sz="17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693" y="2275"/>
              <a:ext cx="139" cy="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6"/>
          <p:cNvSpPr txBox="1"/>
          <p:nvPr/>
        </p:nvSpPr>
        <p:spPr>
          <a:xfrm>
            <a:off x="5899152" y="4110039"/>
            <a:ext cx="9092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(± 8 anos)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6"/>
          <p:cNvSpPr/>
          <p:nvPr/>
        </p:nvSpPr>
        <p:spPr>
          <a:xfrm>
            <a:off x="468314" y="6237289"/>
            <a:ext cx="322171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Fonseca et al, </a:t>
            </a:r>
            <a:r>
              <a:rPr lang="pt-BR" sz="1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Int. J. Epid.</a:t>
            </a: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28:1156-60, 1999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Terapia anti-retroviral de alta eficácia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6"/>
          <p:cNvSpPr txBox="1"/>
          <p:nvPr/>
        </p:nvSpPr>
        <p:spPr>
          <a:xfrm>
            <a:off x="3325814" y="1412875"/>
            <a:ext cx="17263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PRE-HAART  ERA</a:t>
            </a:r>
            <a:r>
              <a:rPr lang="pt-BR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"/>
          <p:cNvSpPr/>
          <p:nvPr/>
        </p:nvSpPr>
        <p:spPr>
          <a:xfrm>
            <a:off x="357189" y="1235076"/>
            <a:ext cx="8429625" cy="4714875"/>
          </a:xfrm>
          <a:prstGeom prst="roundRect">
            <a:avLst>
              <a:gd name="adj" fmla="val 5352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"/>
          <p:cNvSpPr txBox="1"/>
          <p:nvPr/>
        </p:nvSpPr>
        <p:spPr>
          <a:xfrm>
            <a:off x="696914" y="276225"/>
            <a:ext cx="6441635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ESTIMATIVA DE SOBREVIDA DE PACIENTES COM AIDS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ADEE 3002 DERMATOLOGIA – HC-FMUSP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7"/>
          <p:cNvGrpSpPr/>
          <p:nvPr/>
        </p:nvGrpSpPr>
        <p:grpSpPr>
          <a:xfrm>
            <a:off x="1614488" y="2289176"/>
            <a:ext cx="5915574" cy="3470275"/>
            <a:chOff x="747" y="1200"/>
            <a:chExt cx="4398" cy="2680"/>
          </a:xfrm>
        </p:grpSpPr>
        <p:sp>
          <p:nvSpPr>
            <p:cNvPr id="330" name="Google Shape;330;p7"/>
            <p:cNvSpPr/>
            <p:nvPr/>
          </p:nvSpPr>
          <p:spPr>
            <a:xfrm>
              <a:off x="1502" y="1310"/>
              <a:ext cx="290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784" y="1318"/>
              <a:ext cx="17" cy="80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792" y="1389"/>
              <a:ext cx="145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1929" y="1398"/>
              <a:ext cx="17" cy="86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937" y="1475"/>
              <a:ext cx="143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2072" y="1484"/>
              <a:ext cx="16" cy="85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2080" y="1560"/>
              <a:ext cx="14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2217" y="1569"/>
              <a:ext cx="17" cy="8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2225" y="1649"/>
              <a:ext cx="146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2362" y="1657"/>
              <a:ext cx="17" cy="103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2371" y="1751"/>
              <a:ext cx="14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2507" y="1760"/>
              <a:ext cx="17" cy="225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2516" y="1976"/>
              <a:ext cx="581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3088" y="1985"/>
              <a:ext cx="18" cy="302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097" y="2278"/>
              <a:ext cx="1308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396" y="2287"/>
              <a:ext cx="17" cy="302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405" y="2580"/>
              <a:ext cx="581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977" y="2589"/>
              <a:ext cx="17" cy="601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953" y="3714"/>
              <a:ext cx="2721" cy="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SOBREVIVÊNCIA COM AIDS (EM MESES) AtÉ 1995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1419" y="3433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419" y="1200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2127" y="3433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2127" y="1200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2837" y="3433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2837" y="1200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547" y="3433"/>
              <a:ext cx="12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547" y="1200"/>
              <a:ext cx="12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4258" y="3433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4258" y="1200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4966" y="3433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4966" y="1200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285" y="3356"/>
              <a:ext cx="56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092" y="3356"/>
              <a:ext cx="53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285" y="2844"/>
              <a:ext cx="5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092" y="2844"/>
              <a:ext cx="53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1285" y="2335"/>
              <a:ext cx="5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092" y="2335"/>
              <a:ext cx="53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1285" y="1824"/>
              <a:ext cx="56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092" y="1824"/>
              <a:ext cx="53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1285" y="1312"/>
              <a:ext cx="5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5092" y="1312"/>
              <a:ext cx="53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1341" y="1241"/>
              <a:ext cx="3751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086" y="1246"/>
              <a:ext cx="11" cy="2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1341" y="3427"/>
              <a:ext cx="3751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1335" y="1246"/>
              <a:ext cx="12" cy="2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392" y="3535"/>
              <a:ext cx="68" cy="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2074" y="3535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2760" y="3535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3497" y="3535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4208" y="3535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4902" y="3523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994" y="1249"/>
              <a:ext cx="204" cy="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056" y="1742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75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1044" y="2261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1041" y="2766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1113" y="3328"/>
              <a:ext cx="68" cy="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47" y="2251"/>
              <a:ext cx="98" cy="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7"/>
          <p:cNvSpPr/>
          <p:nvPr/>
        </p:nvSpPr>
        <p:spPr>
          <a:xfrm>
            <a:off x="539751" y="1784349"/>
            <a:ext cx="28056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MÉTODO UTILIZADO: KAPLAN-MEIER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7"/>
          <p:cNvSpPr txBox="1"/>
          <p:nvPr/>
        </p:nvSpPr>
        <p:spPr>
          <a:xfrm>
            <a:off x="3325814" y="1412875"/>
            <a:ext cx="21271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PERÍODO PRÉ-HAART</a:t>
            </a:r>
            <a:r>
              <a:rPr lang="pt-BR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7"/>
          <p:cNvSpPr txBox="1"/>
          <p:nvPr/>
        </p:nvSpPr>
        <p:spPr>
          <a:xfrm>
            <a:off x="6107114" y="4357688"/>
            <a:ext cx="10134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(± 2 anos)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7"/>
          <p:cNvSpPr/>
          <p:nvPr/>
        </p:nvSpPr>
        <p:spPr>
          <a:xfrm>
            <a:off x="468314" y="6237289"/>
            <a:ext cx="322171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Fonseca et al, </a:t>
            </a:r>
            <a:r>
              <a:rPr lang="pt-BR" sz="1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Int. J. Epid.</a:t>
            </a: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28:1156-60, 1999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Terapia anti-retroviral de alta eficácia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eez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1985</Words>
  <Application>Microsoft Office PowerPoint</Application>
  <PresentationFormat>Apresentação na tela (4:3)</PresentationFormat>
  <Paragraphs>398</Paragraphs>
  <Slides>47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47</vt:i4>
      </vt:variant>
    </vt:vector>
  </HeadingPairs>
  <TitlesOfParts>
    <vt:vector size="57" baseType="lpstr">
      <vt:lpstr>Wingdings</vt:lpstr>
      <vt:lpstr>BlinkMacSystemFont</vt:lpstr>
      <vt:lpstr>Tahoma</vt:lpstr>
      <vt:lpstr>Calibri</vt:lpstr>
      <vt:lpstr>Arial</vt:lpstr>
      <vt:lpstr>Verdana</vt:lpstr>
      <vt:lpstr>Source Sans Pro</vt:lpstr>
      <vt:lpstr>Noto Sans Symbols</vt:lpstr>
      <vt:lpstr>Tema do Office</vt:lpstr>
      <vt:lpstr>Breeze</vt:lpstr>
      <vt:lpstr>Vírus de imunodeficiência humana (HIV):  Perigo  constante e desafio à ciência</vt:lpstr>
      <vt:lpstr>Apresentação do PowerPoint</vt:lpstr>
      <vt:lpstr>Apresentação do PowerPoint</vt:lpstr>
      <vt:lpstr>Apresentação do PowerPoint</vt:lpstr>
      <vt:lpstr>Epidemia de HIV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Algoritmo para atingir a  meta VL &lt; 200 copies/mL (&gt;95%)</vt:lpstr>
      <vt:lpstr>Carga viral e testes  de resistência realizados: Redução de custo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Diagnóstico laboratorial da infecção pelo HIV</vt:lpstr>
      <vt:lpstr>Apresentação do PowerPoint</vt:lpstr>
      <vt:lpstr>Apresentação do PowerPoint</vt:lpstr>
      <vt:lpstr>Apresentação do PowerPoint</vt:lpstr>
      <vt:lpstr>Dados atuais da incidência de morte/aids </vt:lpstr>
      <vt:lpstr>Apresentação do PowerPoint</vt:lpstr>
      <vt:lpstr>Apresentação do PowerPoint</vt:lpstr>
      <vt:lpstr>Atividades com a comunidade</vt:lpstr>
      <vt:lpstr>Perspectivas</vt:lpstr>
      <vt:lpstr>Situação atual no Amb. ADEE3002</vt:lpstr>
      <vt:lpstr>Perspectivas e reflexões</vt:lpstr>
      <vt:lpstr>New questions? Old problems?</vt:lpstr>
      <vt:lpstr>Apresentação do PowerPoint</vt:lpstr>
      <vt:lpstr>Apresentação do PowerPoint</vt:lpstr>
      <vt:lpstr>MUITO OBRIGADO!!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</dc:creator>
  <cp:lastModifiedBy>Jorge Casseb</cp:lastModifiedBy>
  <cp:revision>26</cp:revision>
  <dcterms:modified xsi:type="dcterms:W3CDTF">2020-09-24T13:56:00Z</dcterms:modified>
</cp:coreProperties>
</file>