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62" r:id="rId23"/>
    <p:sldId id="263" r:id="rId24"/>
    <p:sldId id="264" r:id="rId25"/>
    <p:sldId id="269" r:id="rId26"/>
    <p:sldId id="265" r:id="rId27"/>
    <p:sldId id="257" r:id="rId28"/>
    <p:sldId id="261" r:id="rId29"/>
    <p:sldId id="258" r:id="rId30"/>
    <p:sldId id="259" r:id="rId31"/>
    <p:sldId id="260" r:id="rId32"/>
    <p:sldId id="267" r:id="rId33"/>
    <p:sldId id="268" r:id="rId34"/>
    <p:sldId id="266"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380" y="-96"/>
      </p:cViewPr>
      <p:guideLst>
        <p:guide orient="horz" pos="2160"/>
        <p:guide pos="2880"/>
      </p:guideLst>
    </p:cSldViewPr>
  </p:slideViewPr>
  <p:notesTextViewPr>
    <p:cViewPr>
      <p:scale>
        <a:sx n="1" d="1"/>
        <a:sy n="1" d="1"/>
      </p:scale>
      <p:origin x="0" y="0"/>
    </p:cViewPr>
  </p:notesTextViewPr>
  <p:sorterViewPr>
    <p:cViewPr>
      <p:scale>
        <a:sx n="100" d="100"/>
        <a:sy n="100" d="100"/>
      </p:scale>
      <p:origin x="0" y="77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F28EE-865F-4A44-B6FC-5A384847B381}" type="datetimeFigureOut">
              <a:rPr lang="pt-BR" smtClean="0"/>
              <a:t>29/04/2014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8B72C-5EC1-49F1-ADFA-966D08C1914D}" type="slidenum">
              <a:rPr lang="pt-BR" smtClean="0"/>
              <a:t>‹nº›</a:t>
            </a:fld>
            <a:endParaRPr lang="pt-BR"/>
          </a:p>
        </p:txBody>
      </p:sp>
    </p:spTree>
    <p:extLst>
      <p:ext uri="{BB962C8B-B14F-4D97-AF65-F5344CB8AC3E}">
        <p14:creationId xmlns:p14="http://schemas.microsoft.com/office/powerpoint/2010/main" val="221889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880719" eaLnBrk="0" hangingPunct="0">
              <a:defRPr>
                <a:solidFill>
                  <a:schemeClr val="tx1"/>
                </a:solidFill>
                <a:latin typeface="Arial" pitchFamily="34" charset="0"/>
              </a:defRPr>
            </a:lvl1pPr>
            <a:lvl2pPr marL="685817" indent="-263776" defTabSz="880719" eaLnBrk="0" hangingPunct="0">
              <a:defRPr>
                <a:solidFill>
                  <a:schemeClr val="tx1"/>
                </a:solidFill>
                <a:latin typeface="Arial" pitchFamily="34" charset="0"/>
              </a:defRPr>
            </a:lvl2pPr>
            <a:lvl3pPr marL="1055103" indent="-211021" defTabSz="880719" eaLnBrk="0" hangingPunct="0">
              <a:defRPr>
                <a:solidFill>
                  <a:schemeClr val="tx1"/>
                </a:solidFill>
                <a:latin typeface="Arial" pitchFamily="34" charset="0"/>
              </a:defRPr>
            </a:lvl3pPr>
            <a:lvl4pPr marL="1477145" indent="-211021" defTabSz="880719" eaLnBrk="0" hangingPunct="0">
              <a:defRPr>
                <a:solidFill>
                  <a:schemeClr val="tx1"/>
                </a:solidFill>
                <a:latin typeface="Arial" pitchFamily="34" charset="0"/>
              </a:defRPr>
            </a:lvl4pPr>
            <a:lvl5pPr marL="1899186" indent="-211021" defTabSz="880719" eaLnBrk="0" hangingPunct="0">
              <a:defRPr>
                <a:solidFill>
                  <a:schemeClr val="tx1"/>
                </a:solidFill>
                <a:latin typeface="Arial" pitchFamily="34" charset="0"/>
              </a:defRPr>
            </a:lvl5pPr>
            <a:lvl6pPr marL="2321227" indent="-211021" defTabSz="880719" eaLnBrk="0" fontAlgn="base" hangingPunct="0">
              <a:spcBef>
                <a:spcPct val="0"/>
              </a:spcBef>
              <a:spcAft>
                <a:spcPct val="0"/>
              </a:spcAft>
              <a:defRPr>
                <a:solidFill>
                  <a:schemeClr val="tx1"/>
                </a:solidFill>
                <a:latin typeface="Arial" pitchFamily="34" charset="0"/>
              </a:defRPr>
            </a:lvl6pPr>
            <a:lvl7pPr marL="2743269" indent="-211021" defTabSz="880719" eaLnBrk="0" fontAlgn="base" hangingPunct="0">
              <a:spcBef>
                <a:spcPct val="0"/>
              </a:spcBef>
              <a:spcAft>
                <a:spcPct val="0"/>
              </a:spcAft>
              <a:defRPr>
                <a:solidFill>
                  <a:schemeClr val="tx1"/>
                </a:solidFill>
                <a:latin typeface="Arial" pitchFamily="34" charset="0"/>
              </a:defRPr>
            </a:lvl7pPr>
            <a:lvl8pPr marL="3165310" indent="-211021" defTabSz="880719" eaLnBrk="0" fontAlgn="base" hangingPunct="0">
              <a:spcBef>
                <a:spcPct val="0"/>
              </a:spcBef>
              <a:spcAft>
                <a:spcPct val="0"/>
              </a:spcAft>
              <a:defRPr>
                <a:solidFill>
                  <a:schemeClr val="tx1"/>
                </a:solidFill>
                <a:latin typeface="Arial" pitchFamily="34" charset="0"/>
              </a:defRPr>
            </a:lvl8pPr>
            <a:lvl9pPr marL="3587351" indent="-211021" defTabSz="880719" eaLnBrk="0" fontAlgn="base" hangingPunct="0">
              <a:spcBef>
                <a:spcPct val="0"/>
              </a:spcBef>
              <a:spcAft>
                <a:spcPct val="0"/>
              </a:spcAft>
              <a:defRPr>
                <a:solidFill>
                  <a:schemeClr val="tx1"/>
                </a:solidFill>
                <a:latin typeface="Arial" pitchFamily="34" charset="0"/>
              </a:defRPr>
            </a:lvl9pPr>
          </a:lstStyle>
          <a:p>
            <a:pPr eaLnBrk="1" hangingPunct="1"/>
            <a:fld id="{265AC691-56E1-4C27-8AA7-81151EF2B3C5}" type="slidenum">
              <a:rPr lang="pt-BR"/>
              <a:pPr eaLnBrk="1" hangingPunct="1"/>
              <a:t>2</a:t>
            </a:fld>
            <a:endParaRPr lang="pt-B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FAB96BB-F8B9-427C-B214-6DBE0F1D8934}" type="slidenum">
              <a:rPr lang="pt-BR" sz="1200" smtClean="0">
                <a:latin typeface="Times New Roman" pitchFamily="18" charset="0"/>
              </a:rPr>
              <a:pPr eaLnBrk="1" hangingPunct="1"/>
              <a:t>40</a:t>
            </a:fld>
            <a:endParaRPr lang="pt-BR" sz="1200" smtClean="0">
              <a:latin typeface="Times New Roman" pitchFamily="18"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DE9EAFE-74C1-4F88-909D-DD29B9A85BA7}" type="slidenum">
              <a:rPr lang="pt-BR" sz="1200" smtClean="0">
                <a:latin typeface="Times New Roman" pitchFamily="18" charset="0"/>
              </a:rPr>
              <a:pPr eaLnBrk="1" hangingPunct="1"/>
              <a:t>41</a:t>
            </a:fld>
            <a:endParaRPr lang="pt-BR" sz="1200" smtClean="0">
              <a:latin typeface="Times New Roman" pitchFamily="18"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DA249D7-976C-492E-9974-35AE07885066}" type="slidenum">
              <a:rPr lang="pt-BR" sz="1200" smtClean="0">
                <a:latin typeface="Times New Roman" pitchFamily="18" charset="0"/>
              </a:rPr>
              <a:pPr eaLnBrk="1" hangingPunct="1"/>
              <a:t>42</a:t>
            </a:fld>
            <a:endParaRPr lang="pt-BR" sz="1200" smtClean="0">
              <a:latin typeface="Times New Roman" pitchFamily="18"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0EE0A42B-A1C4-40F5-B84D-A1BF438C98B3}" type="slidenum">
              <a:rPr lang="pt-BR" sz="1200" smtClean="0">
                <a:latin typeface="Times New Roman" pitchFamily="18" charset="0"/>
              </a:rPr>
              <a:pPr eaLnBrk="1" hangingPunct="1"/>
              <a:t>43</a:t>
            </a:fld>
            <a:endParaRPr lang="pt-BR" sz="1200" smtClean="0">
              <a:latin typeface="Times New Roman" pitchFamily="18"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2AA7CC2E-F0BD-4C5C-B7C7-0E8CB19A9924}" type="slidenum">
              <a:rPr lang="pt-BR" sz="1200" smtClean="0">
                <a:latin typeface="Times New Roman" pitchFamily="18" charset="0"/>
              </a:rPr>
              <a:pPr eaLnBrk="1" hangingPunct="1"/>
              <a:t>44</a:t>
            </a:fld>
            <a:endParaRPr lang="pt-BR" sz="1200" smtClean="0">
              <a:latin typeface="Times New Roman" pitchFamily="18"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C540294-1655-49CF-872E-ABC0CA6FB4EF}" type="slidenum">
              <a:rPr lang="pt-BR" sz="1200" smtClean="0">
                <a:latin typeface="Times New Roman" pitchFamily="18" charset="0"/>
              </a:rPr>
              <a:pPr eaLnBrk="1" hangingPunct="1"/>
              <a:t>45</a:t>
            </a:fld>
            <a:endParaRPr lang="pt-BR" sz="1200" smtClean="0">
              <a:latin typeface="Times New Roman" pitchFamily="18"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F78A324-E13E-420D-A78A-4331712E8CEA}" type="slidenum">
              <a:rPr lang="pt-BR" sz="1200" smtClean="0">
                <a:latin typeface="Times New Roman" pitchFamily="18" charset="0"/>
              </a:rPr>
              <a:pPr eaLnBrk="1" hangingPunct="1"/>
              <a:t>46</a:t>
            </a:fld>
            <a:endParaRPr lang="pt-BR" sz="1200" smtClean="0">
              <a:latin typeface="Times New Roman" pitchFamily="18"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E1C090E-E76C-45CC-9060-C5E2461ABF72}" type="slidenum">
              <a:rPr lang="pt-BR" sz="1200" smtClean="0">
                <a:latin typeface="Times New Roman" pitchFamily="18" charset="0"/>
              </a:rPr>
              <a:pPr eaLnBrk="1" hangingPunct="1"/>
              <a:t>47</a:t>
            </a:fld>
            <a:endParaRPr lang="pt-BR" sz="1200" smtClean="0">
              <a:latin typeface="Times New Roman" pitchFamily="18"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6E5BDE7-E9E0-448A-AA0F-9A3C44C1B93A}" type="slidenum">
              <a:rPr lang="pt-BR" sz="1200" smtClean="0">
                <a:latin typeface="Times New Roman" pitchFamily="18" charset="0"/>
              </a:rPr>
              <a:pPr eaLnBrk="1" hangingPunct="1"/>
              <a:t>48</a:t>
            </a:fld>
            <a:endParaRPr lang="pt-BR" sz="1200" smtClean="0">
              <a:latin typeface="Times New Roman"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E235CFC9-19A1-446C-B901-4480D44EA7D4}" type="slidenum">
              <a:rPr lang="pt-BR" sz="1200" smtClean="0">
                <a:latin typeface="Times New Roman" pitchFamily="18" charset="0"/>
              </a:rPr>
              <a:pPr eaLnBrk="1" hangingPunct="1"/>
              <a:t>49</a:t>
            </a:fld>
            <a:endParaRPr lang="pt-BR" sz="1200" smtClean="0">
              <a:latin typeface="Times New Roman"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880719" eaLnBrk="0" hangingPunct="0">
              <a:defRPr>
                <a:solidFill>
                  <a:schemeClr val="tx1"/>
                </a:solidFill>
                <a:latin typeface="Arial" pitchFamily="34" charset="0"/>
              </a:defRPr>
            </a:lvl1pPr>
            <a:lvl2pPr marL="685817" indent="-263776" defTabSz="880719" eaLnBrk="0" hangingPunct="0">
              <a:defRPr>
                <a:solidFill>
                  <a:schemeClr val="tx1"/>
                </a:solidFill>
                <a:latin typeface="Arial" pitchFamily="34" charset="0"/>
              </a:defRPr>
            </a:lvl2pPr>
            <a:lvl3pPr marL="1055103" indent="-211021" defTabSz="880719" eaLnBrk="0" hangingPunct="0">
              <a:defRPr>
                <a:solidFill>
                  <a:schemeClr val="tx1"/>
                </a:solidFill>
                <a:latin typeface="Arial" pitchFamily="34" charset="0"/>
              </a:defRPr>
            </a:lvl3pPr>
            <a:lvl4pPr marL="1477145" indent="-211021" defTabSz="880719" eaLnBrk="0" hangingPunct="0">
              <a:defRPr>
                <a:solidFill>
                  <a:schemeClr val="tx1"/>
                </a:solidFill>
                <a:latin typeface="Arial" pitchFamily="34" charset="0"/>
              </a:defRPr>
            </a:lvl4pPr>
            <a:lvl5pPr marL="1899186" indent="-211021" defTabSz="880719" eaLnBrk="0" hangingPunct="0">
              <a:defRPr>
                <a:solidFill>
                  <a:schemeClr val="tx1"/>
                </a:solidFill>
                <a:latin typeface="Arial" pitchFamily="34" charset="0"/>
              </a:defRPr>
            </a:lvl5pPr>
            <a:lvl6pPr marL="2321227" indent="-211021" defTabSz="880719" eaLnBrk="0" fontAlgn="base" hangingPunct="0">
              <a:spcBef>
                <a:spcPct val="0"/>
              </a:spcBef>
              <a:spcAft>
                <a:spcPct val="0"/>
              </a:spcAft>
              <a:defRPr>
                <a:solidFill>
                  <a:schemeClr val="tx1"/>
                </a:solidFill>
                <a:latin typeface="Arial" pitchFamily="34" charset="0"/>
              </a:defRPr>
            </a:lvl6pPr>
            <a:lvl7pPr marL="2743269" indent="-211021" defTabSz="880719" eaLnBrk="0" fontAlgn="base" hangingPunct="0">
              <a:spcBef>
                <a:spcPct val="0"/>
              </a:spcBef>
              <a:spcAft>
                <a:spcPct val="0"/>
              </a:spcAft>
              <a:defRPr>
                <a:solidFill>
                  <a:schemeClr val="tx1"/>
                </a:solidFill>
                <a:latin typeface="Arial" pitchFamily="34" charset="0"/>
              </a:defRPr>
            </a:lvl7pPr>
            <a:lvl8pPr marL="3165310" indent="-211021" defTabSz="880719" eaLnBrk="0" fontAlgn="base" hangingPunct="0">
              <a:spcBef>
                <a:spcPct val="0"/>
              </a:spcBef>
              <a:spcAft>
                <a:spcPct val="0"/>
              </a:spcAft>
              <a:defRPr>
                <a:solidFill>
                  <a:schemeClr val="tx1"/>
                </a:solidFill>
                <a:latin typeface="Arial" pitchFamily="34" charset="0"/>
              </a:defRPr>
            </a:lvl8pPr>
            <a:lvl9pPr marL="3587351" indent="-211021" defTabSz="880719" eaLnBrk="0" fontAlgn="base" hangingPunct="0">
              <a:spcBef>
                <a:spcPct val="0"/>
              </a:spcBef>
              <a:spcAft>
                <a:spcPct val="0"/>
              </a:spcAft>
              <a:defRPr>
                <a:solidFill>
                  <a:schemeClr val="tx1"/>
                </a:solidFill>
                <a:latin typeface="Arial" pitchFamily="34" charset="0"/>
              </a:defRPr>
            </a:lvl9pPr>
          </a:lstStyle>
          <a:p>
            <a:pPr eaLnBrk="1" hangingPunct="1"/>
            <a:fld id="{A8AD1EB6-BE9F-4DBD-9F91-A92B83C63638}" type="slidenum">
              <a:rPr lang="pt-BR"/>
              <a:pPr eaLnBrk="1" hangingPunct="1"/>
              <a:t>13</a:t>
            </a:fld>
            <a:endParaRPr lang="pt-B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196B081-9258-4D89-9301-B0F2000700B2}" type="slidenum">
              <a:rPr lang="pt-BR" sz="1200" smtClean="0">
                <a:latin typeface="Times New Roman" pitchFamily="18" charset="0"/>
              </a:rPr>
              <a:pPr eaLnBrk="1" hangingPunct="1"/>
              <a:t>50</a:t>
            </a:fld>
            <a:endParaRPr lang="pt-BR" sz="1200" smtClean="0">
              <a:latin typeface="Times New Roman" pitchFamily="18"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2F9BAEA-6431-438B-B541-40341470EB95}" type="slidenum">
              <a:rPr lang="pt-BR" sz="1200" smtClean="0">
                <a:latin typeface="Times New Roman" pitchFamily="18" charset="0"/>
              </a:rPr>
              <a:pPr eaLnBrk="1" hangingPunct="1"/>
              <a:t>51</a:t>
            </a:fld>
            <a:endParaRPr lang="pt-BR" sz="1200" smtClean="0">
              <a:latin typeface="Times New Roman" pitchFamily="18"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0523305-4D93-4496-A806-2A39535DF293}" type="slidenum">
              <a:rPr lang="pt-BR" sz="1200" smtClean="0">
                <a:latin typeface="Times New Roman" pitchFamily="18" charset="0"/>
              </a:rPr>
              <a:pPr eaLnBrk="1" hangingPunct="1"/>
              <a:t>52</a:t>
            </a:fld>
            <a:endParaRPr lang="pt-BR" sz="1200" smtClean="0">
              <a:latin typeface="Times New Roman"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A4813E9-D8B6-4C38-9E6C-85B9CA42535F}" type="slidenum">
              <a:rPr lang="pt-BR" sz="1200" smtClean="0">
                <a:latin typeface="Times New Roman" pitchFamily="18" charset="0"/>
              </a:rPr>
              <a:pPr eaLnBrk="1" hangingPunct="1"/>
              <a:t>53</a:t>
            </a:fld>
            <a:endParaRPr lang="pt-BR" sz="1200" smtClean="0">
              <a:latin typeface="Times New Roman" pitchFamily="18"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985B5B8B-E860-41D4-944F-2E2388D0C79E}" type="slidenum">
              <a:rPr lang="pt-BR" sz="1200" smtClean="0">
                <a:latin typeface="Times New Roman" pitchFamily="18" charset="0"/>
              </a:rPr>
              <a:pPr eaLnBrk="1" hangingPunct="1"/>
              <a:t>54</a:t>
            </a:fld>
            <a:endParaRPr lang="pt-BR" sz="1200" smtClean="0">
              <a:latin typeface="Times New Roman" pitchFamily="18"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2AC0A98-7D72-4557-970E-B0FF9697BBC5}" type="slidenum">
              <a:rPr lang="pt-BR" sz="1200" smtClean="0">
                <a:latin typeface="Times New Roman" pitchFamily="18" charset="0"/>
              </a:rPr>
              <a:pPr eaLnBrk="1" hangingPunct="1"/>
              <a:t>55</a:t>
            </a:fld>
            <a:endParaRPr lang="pt-BR" sz="1200" smtClean="0">
              <a:latin typeface="Times New Roman" pitchFamily="18"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4358452-A56D-41AB-B498-34F933182B9E}" type="slidenum">
              <a:rPr lang="pt-BR" sz="1200" smtClean="0">
                <a:latin typeface="Times New Roman" pitchFamily="18" charset="0"/>
              </a:rPr>
              <a:pPr eaLnBrk="1" hangingPunct="1"/>
              <a:t>56</a:t>
            </a:fld>
            <a:endParaRPr lang="pt-BR" sz="1200" smtClean="0">
              <a:latin typeface="Times New Roman"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6BF71DD0-B611-49E3-B3CC-DC991564A411}" type="slidenum">
              <a:rPr lang="pt-BR" sz="1200" smtClean="0">
                <a:latin typeface="Times New Roman" pitchFamily="18" charset="0"/>
              </a:rPr>
              <a:pPr eaLnBrk="1" hangingPunct="1"/>
              <a:t>57</a:t>
            </a:fld>
            <a:endParaRPr lang="pt-BR" sz="1200" smtClean="0">
              <a:latin typeface="Times New Roman"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9A16808-188F-422B-9DAF-CBE482F8309E}" type="slidenum">
              <a:rPr lang="pt-BR" sz="1200" smtClean="0">
                <a:latin typeface="Times New Roman" pitchFamily="18" charset="0"/>
              </a:rPr>
              <a:pPr eaLnBrk="1" hangingPunct="1"/>
              <a:t>58</a:t>
            </a:fld>
            <a:endParaRPr lang="pt-BR" sz="1200" smtClean="0">
              <a:latin typeface="Times New Roman"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1CB10FB-3B94-47D9-8C4E-B696D9D4343C}" type="slidenum">
              <a:rPr lang="pt-BR" sz="1200" smtClean="0">
                <a:latin typeface="Times New Roman" pitchFamily="18" charset="0"/>
              </a:rPr>
              <a:pPr eaLnBrk="1" hangingPunct="1"/>
              <a:t>59</a:t>
            </a:fld>
            <a:endParaRPr lang="pt-BR" sz="1200" smtClean="0">
              <a:latin typeface="Times New Roman" pitchFamily="18"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880719" eaLnBrk="0" hangingPunct="0">
              <a:defRPr>
                <a:solidFill>
                  <a:schemeClr val="tx1"/>
                </a:solidFill>
                <a:latin typeface="Arial" pitchFamily="34" charset="0"/>
              </a:defRPr>
            </a:lvl1pPr>
            <a:lvl2pPr marL="685817" indent="-263776" defTabSz="880719" eaLnBrk="0" hangingPunct="0">
              <a:defRPr>
                <a:solidFill>
                  <a:schemeClr val="tx1"/>
                </a:solidFill>
                <a:latin typeface="Arial" pitchFamily="34" charset="0"/>
              </a:defRPr>
            </a:lvl2pPr>
            <a:lvl3pPr marL="1055103" indent="-211021" defTabSz="880719" eaLnBrk="0" hangingPunct="0">
              <a:defRPr>
                <a:solidFill>
                  <a:schemeClr val="tx1"/>
                </a:solidFill>
                <a:latin typeface="Arial" pitchFamily="34" charset="0"/>
              </a:defRPr>
            </a:lvl3pPr>
            <a:lvl4pPr marL="1477145" indent="-211021" defTabSz="880719" eaLnBrk="0" hangingPunct="0">
              <a:defRPr>
                <a:solidFill>
                  <a:schemeClr val="tx1"/>
                </a:solidFill>
                <a:latin typeface="Arial" pitchFamily="34" charset="0"/>
              </a:defRPr>
            </a:lvl4pPr>
            <a:lvl5pPr marL="1899186" indent="-211021" defTabSz="880719" eaLnBrk="0" hangingPunct="0">
              <a:defRPr>
                <a:solidFill>
                  <a:schemeClr val="tx1"/>
                </a:solidFill>
                <a:latin typeface="Arial" pitchFamily="34" charset="0"/>
              </a:defRPr>
            </a:lvl5pPr>
            <a:lvl6pPr marL="2321227" indent="-211021" defTabSz="880719" eaLnBrk="0" fontAlgn="base" hangingPunct="0">
              <a:spcBef>
                <a:spcPct val="0"/>
              </a:spcBef>
              <a:spcAft>
                <a:spcPct val="0"/>
              </a:spcAft>
              <a:defRPr>
                <a:solidFill>
                  <a:schemeClr val="tx1"/>
                </a:solidFill>
                <a:latin typeface="Arial" pitchFamily="34" charset="0"/>
              </a:defRPr>
            </a:lvl6pPr>
            <a:lvl7pPr marL="2743269" indent="-211021" defTabSz="880719" eaLnBrk="0" fontAlgn="base" hangingPunct="0">
              <a:spcBef>
                <a:spcPct val="0"/>
              </a:spcBef>
              <a:spcAft>
                <a:spcPct val="0"/>
              </a:spcAft>
              <a:defRPr>
                <a:solidFill>
                  <a:schemeClr val="tx1"/>
                </a:solidFill>
                <a:latin typeface="Arial" pitchFamily="34" charset="0"/>
              </a:defRPr>
            </a:lvl7pPr>
            <a:lvl8pPr marL="3165310" indent="-211021" defTabSz="880719" eaLnBrk="0" fontAlgn="base" hangingPunct="0">
              <a:spcBef>
                <a:spcPct val="0"/>
              </a:spcBef>
              <a:spcAft>
                <a:spcPct val="0"/>
              </a:spcAft>
              <a:defRPr>
                <a:solidFill>
                  <a:schemeClr val="tx1"/>
                </a:solidFill>
                <a:latin typeface="Arial" pitchFamily="34" charset="0"/>
              </a:defRPr>
            </a:lvl8pPr>
            <a:lvl9pPr marL="3587351" indent="-211021" defTabSz="880719" eaLnBrk="0" fontAlgn="base" hangingPunct="0">
              <a:spcBef>
                <a:spcPct val="0"/>
              </a:spcBef>
              <a:spcAft>
                <a:spcPct val="0"/>
              </a:spcAft>
              <a:defRPr>
                <a:solidFill>
                  <a:schemeClr val="tx1"/>
                </a:solidFill>
                <a:latin typeface="Arial" pitchFamily="34" charset="0"/>
              </a:defRPr>
            </a:lvl9pPr>
          </a:lstStyle>
          <a:p>
            <a:pPr eaLnBrk="1" hangingPunct="1"/>
            <a:fld id="{A90BD6EB-9F65-4B56-A09A-B372C22AEC40}" type="slidenum">
              <a:rPr lang="pt-BR"/>
              <a:pPr eaLnBrk="1" hangingPunct="1"/>
              <a:t>14</a:t>
            </a:fld>
            <a:endParaRPr lang="pt-B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9AFF314-743F-4FE5-971E-3FBE5EFB26C4}" type="slidenum">
              <a:rPr lang="pt-BR" sz="1200" smtClean="0">
                <a:latin typeface="Times New Roman" pitchFamily="18" charset="0"/>
              </a:rPr>
              <a:pPr eaLnBrk="1" hangingPunct="1"/>
              <a:t>60</a:t>
            </a:fld>
            <a:endParaRPr lang="pt-BR" sz="1200" smtClean="0">
              <a:latin typeface="Times New Roman" pitchFamily="18"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747B26D-8DC2-47EB-9F83-309A3E24D006}" type="slidenum">
              <a:rPr lang="pt-BR" sz="1200" smtClean="0">
                <a:latin typeface="Times New Roman" pitchFamily="18" charset="0"/>
              </a:rPr>
              <a:pPr eaLnBrk="1" hangingPunct="1"/>
              <a:t>61</a:t>
            </a:fld>
            <a:endParaRPr lang="pt-BR" sz="1200" smtClean="0">
              <a:latin typeface="Times New Roman" pitchFamily="18"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7DB73A9-5FA2-4EA5-9412-AA1799FF16E2}" type="slidenum">
              <a:rPr lang="pt-BR" sz="1200" smtClean="0">
                <a:latin typeface="Times New Roman" pitchFamily="18" charset="0"/>
              </a:rPr>
              <a:pPr eaLnBrk="1" hangingPunct="1"/>
              <a:t>62</a:t>
            </a:fld>
            <a:endParaRPr lang="pt-BR" sz="1200" smtClean="0">
              <a:latin typeface="Times New Roman" pitchFamily="18"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C910C34F-8995-446B-A409-61BB8F622427}" type="slidenum">
              <a:rPr lang="pt-BR" sz="1200" smtClean="0">
                <a:latin typeface="Times New Roman" pitchFamily="18" charset="0"/>
              </a:rPr>
              <a:pPr eaLnBrk="1" hangingPunct="1"/>
              <a:t>63</a:t>
            </a:fld>
            <a:endParaRPr lang="pt-BR" sz="1200" smtClean="0">
              <a:latin typeface="Times New Roman" pitchFamily="18"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0105931-C789-458A-8143-0751A2B6A675}" type="slidenum">
              <a:rPr lang="pt-BR" sz="1200" smtClean="0">
                <a:latin typeface="Times New Roman" pitchFamily="18" charset="0"/>
              </a:rPr>
              <a:pPr eaLnBrk="1" hangingPunct="1"/>
              <a:t>64</a:t>
            </a:fld>
            <a:endParaRPr lang="pt-BR" sz="1200" smtClean="0">
              <a:latin typeface="Times New Roman" pitchFamily="18"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9113D0B-ADCA-4787-85FE-623FFC637D89}" type="slidenum">
              <a:rPr lang="pt-BR" sz="1200" smtClean="0">
                <a:latin typeface="Times New Roman" pitchFamily="18" charset="0"/>
              </a:rPr>
              <a:pPr eaLnBrk="1" hangingPunct="1"/>
              <a:t>65</a:t>
            </a:fld>
            <a:endParaRPr lang="pt-BR" sz="1200" smtClean="0">
              <a:latin typeface="Times New Roman" pitchFamily="18"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8609744-5DDC-4B6B-9E3F-D3E1041DB389}" type="slidenum">
              <a:rPr lang="pt-BR" sz="1200" smtClean="0">
                <a:latin typeface="Times New Roman" pitchFamily="18" charset="0"/>
              </a:rPr>
              <a:pPr eaLnBrk="1" hangingPunct="1"/>
              <a:t>66</a:t>
            </a:fld>
            <a:endParaRPr lang="pt-BR" sz="1200" smtClean="0">
              <a:latin typeface="Times New Roman" pitchFamily="18"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880719" eaLnBrk="0" hangingPunct="0">
              <a:defRPr>
                <a:solidFill>
                  <a:schemeClr val="tx1"/>
                </a:solidFill>
                <a:latin typeface="Arial" pitchFamily="34" charset="0"/>
              </a:defRPr>
            </a:lvl1pPr>
            <a:lvl2pPr marL="685817" indent="-263776" defTabSz="880719" eaLnBrk="0" hangingPunct="0">
              <a:defRPr>
                <a:solidFill>
                  <a:schemeClr val="tx1"/>
                </a:solidFill>
                <a:latin typeface="Arial" pitchFamily="34" charset="0"/>
              </a:defRPr>
            </a:lvl2pPr>
            <a:lvl3pPr marL="1055103" indent="-211021" defTabSz="880719" eaLnBrk="0" hangingPunct="0">
              <a:defRPr>
                <a:solidFill>
                  <a:schemeClr val="tx1"/>
                </a:solidFill>
                <a:latin typeface="Arial" pitchFamily="34" charset="0"/>
              </a:defRPr>
            </a:lvl3pPr>
            <a:lvl4pPr marL="1477145" indent="-211021" defTabSz="880719" eaLnBrk="0" hangingPunct="0">
              <a:defRPr>
                <a:solidFill>
                  <a:schemeClr val="tx1"/>
                </a:solidFill>
                <a:latin typeface="Arial" pitchFamily="34" charset="0"/>
              </a:defRPr>
            </a:lvl4pPr>
            <a:lvl5pPr marL="1899186" indent="-211021" defTabSz="880719" eaLnBrk="0" hangingPunct="0">
              <a:defRPr>
                <a:solidFill>
                  <a:schemeClr val="tx1"/>
                </a:solidFill>
                <a:latin typeface="Arial" pitchFamily="34" charset="0"/>
              </a:defRPr>
            </a:lvl5pPr>
            <a:lvl6pPr marL="2321227" indent="-211021" defTabSz="880719" eaLnBrk="0" fontAlgn="base" hangingPunct="0">
              <a:spcBef>
                <a:spcPct val="0"/>
              </a:spcBef>
              <a:spcAft>
                <a:spcPct val="0"/>
              </a:spcAft>
              <a:defRPr>
                <a:solidFill>
                  <a:schemeClr val="tx1"/>
                </a:solidFill>
                <a:latin typeface="Arial" pitchFamily="34" charset="0"/>
              </a:defRPr>
            </a:lvl6pPr>
            <a:lvl7pPr marL="2743269" indent="-211021" defTabSz="880719" eaLnBrk="0" fontAlgn="base" hangingPunct="0">
              <a:spcBef>
                <a:spcPct val="0"/>
              </a:spcBef>
              <a:spcAft>
                <a:spcPct val="0"/>
              </a:spcAft>
              <a:defRPr>
                <a:solidFill>
                  <a:schemeClr val="tx1"/>
                </a:solidFill>
                <a:latin typeface="Arial" pitchFamily="34" charset="0"/>
              </a:defRPr>
            </a:lvl7pPr>
            <a:lvl8pPr marL="3165310" indent="-211021" defTabSz="880719" eaLnBrk="0" fontAlgn="base" hangingPunct="0">
              <a:spcBef>
                <a:spcPct val="0"/>
              </a:spcBef>
              <a:spcAft>
                <a:spcPct val="0"/>
              </a:spcAft>
              <a:defRPr>
                <a:solidFill>
                  <a:schemeClr val="tx1"/>
                </a:solidFill>
                <a:latin typeface="Arial" pitchFamily="34" charset="0"/>
              </a:defRPr>
            </a:lvl8pPr>
            <a:lvl9pPr marL="3587351" indent="-211021" defTabSz="880719" eaLnBrk="0" fontAlgn="base" hangingPunct="0">
              <a:spcBef>
                <a:spcPct val="0"/>
              </a:spcBef>
              <a:spcAft>
                <a:spcPct val="0"/>
              </a:spcAft>
              <a:defRPr>
                <a:solidFill>
                  <a:schemeClr val="tx1"/>
                </a:solidFill>
                <a:latin typeface="Arial" pitchFamily="34" charset="0"/>
              </a:defRPr>
            </a:lvl9pPr>
          </a:lstStyle>
          <a:p>
            <a:pPr eaLnBrk="1" hangingPunct="1"/>
            <a:fld id="{171A0827-13A8-4873-9C64-8D5E701AF848}" type="slidenum">
              <a:rPr lang="pt-BR"/>
              <a:pPr eaLnBrk="1" hangingPunct="1"/>
              <a:t>21</a:t>
            </a:fld>
            <a:endParaRPr lang="pt-B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A9E3626-9FBA-4736-A0EC-583F96BE06FB}" type="slidenum">
              <a:rPr lang="pt-BR" sz="1200" smtClean="0">
                <a:latin typeface="Times New Roman" pitchFamily="18" charset="0"/>
              </a:rPr>
              <a:pPr eaLnBrk="1" hangingPunct="1"/>
              <a:t>35</a:t>
            </a:fld>
            <a:endParaRPr lang="pt-BR" sz="1200" smtClean="0">
              <a:latin typeface="Times New Roman"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FF835A1-8B92-4AC0-B24D-B1532DB7FA13}" type="slidenum">
              <a:rPr lang="pt-BR" sz="1200" smtClean="0">
                <a:latin typeface="Times New Roman" pitchFamily="18" charset="0"/>
              </a:rPr>
              <a:pPr eaLnBrk="1" hangingPunct="1"/>
              <a:t>36</a:t>
            </a:fld>
            <a:endParaRPr lang="pt-BR" sz="1200" smtClean="0">
              <a:latin typeface="Times New Roman"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AFD296DE-8DF6-4EFE-97D4-07CCFB0975D5}" type="slidenum">
              <a:rPr lang="pt-BR" sz="1200" smtClean="0">
                <a:latin typeface="Times New Roman" pitchFamily="18" charset="0"/>
              </a:rPr>
              <a:pPr eaLnBrk="1" hangingPunct="1"/>
              <a:t>37</a:t>
            </a:fld>
            <a:endParaRPr lang="pt-BR" sz="1200" smtClean="0">
              <a:latin typeface="Times New Roman"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FFFB52B-0B48-4240-9BB5-E3C4FB89AF11}" type="slidenum">
              <a:rPr lang="pt-BR" sz="1200" smtClean="0">
                <a:latin typeface="Times New Roman" pitchFamily="18" charset="0"/>
              </a:rPr>
              <a:pPr eaLnBrk="1" hangingPunct="1"/>
              <a:t>38</a:t>
            </a:fld>
            <a:endParaRPr lang="pt-BR" sz="1200" smtClean="0">
              <a:latin typeface="Times New Roman" pitchFamily="18"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3DEC7579-097A-4A76-938E-14AC23B4AC99}" type="slidenum">
              <a:rPr lang="pt-BR" sz="1200" smtClean="0">
                <a:latin typeface="Times New Roman" pitchFamily="18" charset="0"/>
              </a:rPr>
              <a:pPr eaLnBrk="1" hangingPunct="1"/>
              <a:t>39</a:t>
            </a:fld>
            <a:endParaRPr lang="pt-BR" sz="1200" smtClean="0">
              <a:latin typeface="Times New Roman" pitchFamily="18"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275694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69837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169520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85800" y="1981200"/>
            <a:ext cx="7772400" cy="4114800"/>
          </a:xfrm>
        </p:spPr>
        <p:txBody>
          <a:bodyPr rtlCol="0">
            <a:normAutofit/>
          </a:bodyPr>
          <a:lstStyle/>
          <a:p>
            <a:pPr lvl="0"/>
            <a:endParaRPr lang="pt-BR" noProof="0" smtClean="0"/>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974802E0-B312-49B4-92BF-E31E4EDAF8E3}" type="slidenum">
              <a:rPr lang="pt-BR"/>
              <a:pPr>
                <a:defRPr/>
              </a:pPr>
              <a:t>‹nº›</a:t>
            </a:fld>
            <a:endParaRPr lang="pt-BR"/>
          </a:p>
        </p:txBody>
      </p:sp>
    </p:spTree>
    <p:extLst>
      <p:ext uri="{BB962C8B-B14F-4D97-AF65-F5344CB8AC3E}">
        <p14:creationId xmlns:p14="http://schemas.microsoft.com/office/powerpoint/2010/main" val="182975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153906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183573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41DA971-292A-4DD1-9B11-2E446A25EAA1}"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419807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41DA971-292A-4DD1-9B11-2E446A25EAA1}" type="datetimeFigureOut">
              <a:rPr lang="pt-BR" smtClean="0"/>
              <a:t>29/04/2014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201467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41DA971-292A-4DD1-9B11-2E446A25EAA1}" type="datetimeFigureOut">
              <a:rPr lang="pt-BR" smtClean="0"/>
              <a:t>29/04/2014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381131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41DA971-292A-4DD1-9B11-2E446A25EAA1}" type="datetimeFigureOut">
              <a:rPr lang="pt-BR" smtClean="0"/>
              <a:t>29/04/2014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41301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41DA971-292A-4DD1-9B11-2E446A25EAA1}"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80140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41DA971-292A-4DD1-9B11-2E446A25EAA1}" type="datetimeFigureOut">
              <a:rPr lang="pt-BR" smtClean="0"/>
              <a:t>29/04/2014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C556E6-C66C-4C15-98E1-5E1C13AA83B8}" type="slidenum">
              <a:rPr lang="pt-BR" smtClean="0"/>
              <a:t>‹nº›</a:t>
            </a:fld>
            <a:endParaRPr lang="pt-BR"/>
          </a:p>
        </p:txBody>
      </p:sp>
    </p:spTree>
    <p:extLst>
      <p:ext uri="{BB962C8B-B14F-4D97-AF65-F5344CB8AC3E}">
        <p14:creationId xmlns:p14="http://schemas.microsoft.com/office/powerpoint/2010/main" val="307592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DA971-292A-4DD1-9B11-2E446A25EAA1}" type="datetimeFigureOut">
              <a:rPr lang="pt-BR" smtClean="0"/>
              <a:t>29/04/2014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556E6-C66C-4C15-98E1-5E1C13AA83B8}" type="slidenum">
              <a:rPr lang="pt-BR" smtClean="0"/>
              <a:t>‹nº›</a:t>
            </a:fld>
            <a:endParaRPr lang="pt-BR"/>
          </a:p>
        </p:txBody>
      </p:sp>
    </p:spTree>
    <p:extLst>
      <p:ext uri="{BB962C8B-B14F-4D97-AF65-F5344CB8AC3E}">
        <p14:creationId xmlns:p14="http://schemas.microsoft.com/office/powerpoint/2010/main" val="29342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6.png"/><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7.png"/><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8.png"/><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9.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image" Target="../media/image39.wmf"/><Relationship Id="rId4" Type="http://schemas.openxmlformats.org/officeDocument/2006/relationships/oleObject" Target="../embeddings/oleObject12.bin"/><Relationship Id="rId9" Type="http://schemas.openxmlformats.org/officeDocument/2006/relationships/image" Target="../media/image4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4.png"/><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5.png"/><Relationship Id="rId4" Type="http://schemas.openxmlformats.org/officeDocument/2006/relationships/oleObject" Target="../embeddings/oleObject1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46.png"/><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1"/>
            <a:ext cx="7774632" cy="1971650"/>
          </a:xfrm>
        </p:spPr>
        <p:txBody>
          <a:bodyPr>
            <a:normAutofit fontScale="90000"/>
          </a:bodyPr>
          <a:lstStyle/>
          <a:p>
            <a:r>
              <a:rPr lang="pt-BR" dirty="0" smtClean="0"/>
              <a:t>MEDIÇÃO </a:t>
            </a:r>
            <a:br>
              <a:rPr lang="pt-BR" dirty="0" smtClean="0"/>
            </a:br>
            <a:r>
              <a:rPr lang="pt-BR" dirty="0" smtClean="0"/>
              <a:t>E</a:t>
            </a:r>
            <a:br>
              <a:rPr lang="pt-BR" dirty="0" smtClean="0"/>
            </a:br>
            <a:r>
              <a:rPr lang="pt-BR" dirty="0" smtClean="0"/>
              <a:t>TARIFAS</a:t>
            </a:r>
            <a:endParaRPr lang="pt-BR" dirty="0"/>
          </a:p>
        </p:txBody>
      </p:sp>
    </p:spTree>
    <p:extLst>
      <p:ext uri="{BB962C8B-B14F-4D97-AF65-F5344CB8AC3E}">
        <p14:creationId xmlns:p14="http://schemas.microsoft.com/office/powerpoint/2010/main" val="292950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4484F7C8-E2BC-4E6C-A7FF-3D3B3499AB5F}" type="slidenum">
              <a:rPr lang="pt-BR"/>
              <a:pPr>
                <a:defRPr/>
              </a:pPr>
              <a:t>10</a:t>
            </a:fld>
            <a:endParaRPr lang="pt-BR"/>
          </a:p>
        </p:txBody>
      </p:sp>
      <p:sp>
        <p:nvSpPr>
          <p:cNvPr id="74755" name="Rectangle 2"/>
          <p:cNvSpPr>
            <a:spLocks noGrp="1" noRot="1" noChangeArrowheads="1"/>
          </p:cNvSpPr>
          <p:nvPr>
            <p:ph type="title"/>
          </p:nvPr>
        </p:nvSpPr>
        <p:spPr>
          <a:xfrm>
            <a:off x="304800" y="914400"/>
            <a:ext cx="8510588" cy="639763"/>
          </a:xfrm>
        </p:spPr>
        <p:txBody>
          <a:bodyPr/>
          <a:lstStyle/>
          <a:p>
            <a:pPr eaLnBrk="1" hangingPunct="1"/>
            <a:r>
              <a:rPr lang="pt-BR" sz="2800" b="1" smtClean="0">
                <a:effectLst/>
              </a:rPr>
              <a:t>Facilidades</a:t>
            </a:r>
          </a:p>
        </p:txBody>
      </p:sp>
      <p:sp>
        <p:nvSpPr>
          <p:cNvPr id="74756" name="Rectangle 3"/>
          <p:cNvSpPr>
            <a:spLocks noGrp="1" noRot="1" noChangeArrowheads="1"/>
          </p:cNvSpPr>
          <p:nvPr>
            <p:ph type="body" idx="1"/>
          </p:nvPr>
        </p:nvSpPr>
        <p:spPr/>
        <p:txBody>
          <a:bodyPr/>
          <a:lstStyle/>
          <a:p>
            <a:pPr eaLnBrk="1" hangingPunct="1"/>
            <a:r>
              <a:rPr lang="pt-BR" b="1" smtClean="0">
                <a:effectLst/>
              </a:rPr>
              <a:t>Grupo A</a:t>
            </a:r>
          </a:p>
          <a:p>
            <a:pPr lvl="1" eaLnBrk="1" hangingPunct="1"/>
            <a:r>
              <a:rPr lang="pt-BR" b="1" smtClean="0">
                <a:effectLst/>
              </a:rPr>
              <a:t>Energia ativa, reativa indutiva e capacitiva, demanda ativa e reativa, tensão, corrente, fator de potência, UFER, DMCR, diferenciação horária e sazonal (THS), memória de massa, telemetria (GPRS, PLC, Zigbee, outras), para falta de energia (bateria ou supercap), relógio e calendário</a:t>
            </a:r>
          </a:p>
        </p:txBody>
      </p:sp>
    </p:spTree>
    <p:extLst>
      <p:ext uri="{BB962C8B-B14F-4D97-AF65-F5344CB8AC3E}">
        <p14:creationId xmlns:p14="http://schemas.microsoft.com/office/powerpoint/2010/main" val="344201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559C45C7-2E3F-4CFC-B1AC-D0FE37FD9C88}" type="slidenum">
              <a:rPr lang="pt-BR"/>
              <a:pPr>
                <a:defRPr/>
              </a:pPr>
              <a:t>11</a:t>
            </a:fld>
            <a:endParaRPr lang="pt-BR"/>
          </a:p>
        </p:txBody>
      </p:sp>
      <p:graphicFrame>
        <p:nvGraphicFramePr>
          <p:cNvPr id="75779" name="Object 2"/>
          <p:cNvGraphicFramePr>
            <a:graphicFrameLocks noChangeAspect="1"/>
          </p:cNvGraphicFramePr>
          <p:nvPr/>
        </p:nvGraphicFramePr>
        <p:xfrm>
          <a:off x="2005013" y="1000125"/>
          <a:ext cx="5133975" cy="4857750"/>
        </p:xfrm>
        <a:graphic>
          <a:graphicData uri="http://schemas.openxmlformats.org/presentationml/2006/ole">
            <mc:AlternateContent xmlns:mc="http://schemas.openxmlformats.org/markup-compatibility/2006">
              <mc:Choice xmlns:v="urn:schemas-microsoft-com:vml" Requires="v">
                <p:oleObj spid="_x0000_s6147" name="Imagem de bitmap" r:id="rId3" imgW="5133333" imgH="4858428" progId="Paint.Picture">
                  <p:embed/>
                </p:oleObj>
              </mc:Choice>
              <mc:Fallback>
                <p:oleObj name="Imagem de bitmap" r:id="rId3" imgW="5133333" imgH="485842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013" y="1000125"/>
                        <a:ext cx="51339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202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D28478C6-3A5D-4F1F-9D0D-66B37873121B}" type="slidenum">
              <a:rPr lang="pt-BR"/>
              <a:pPr>
                <a:defRPr/>
              </a:pPr>
              <a:t>12</a:t>
            </a:fld>
            <a:endParaRPr lang="pt-BR"/>
          </a:p>
        </p:txBody>
      </p:sp>
      <p:graphicFrame>
        <p:nvGraphicFramePr>
          <p:cNvPr id="76803" name="Object 1026"/>
          <p:cNvGraphicFramePr>
            <a:graphicFrameLocks noChangeAspect="1"/>
          </p:cNvGraphicFramePr>
          <p:nvPr/>
        </p:nvGraphicFramePr>
        <p:xfrm>
          <a:off x="2138363" y="995363"/>
          <a:ext cx="4867275" cy="4867275"/>
        </p:xfrm>
        <a:graphic>
          <a:graphicData uri="http://schemas.openxmlformats.org/presentationml/2006/ole">
            <mc:AlternateContent xmlns:mc="http://schemas.openxmlformats.org/markup-compatibility/2006">
              <mc:Choice xmlns:v="urn:schemas-microsoft-com:vml" Requires="v">
                <p:oleObj spid="_x0000_s7171" name="Imagem de bitmap" r:id="rId3" imgW="4866667" imgH="4866667" progId="Paint.Picture">
                  <p:embed/>
                </p:oleObj>
              </mc:Choice>
              <mc:Fallback>
                <p:oleObj name="Imagem de bitmap" r:id="rId3" imgW="4866667" imgH="48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995363"/>
                        <a:ext cx="48672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878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pPr>
              <a:defRPr/>
            </a:pPr>
            <a:fld id="{94180E71-BE90-4741-A64A-293F8019D056}" type="slidenum">
              <a:rPr lang="pt-BR"/>
              <a:pPr>
                <a:defRPr/>
              </a:pPr>
              <a:t>13</a:t>
            </a:fld>
            <a:endParaRPr lang="pt-BR"/>
          </a:p>
        </p:txBody>
      </p:sp>
      <p:sp>
        <p:nvSpPr>
          <p:cNvPr id="61445" name="Rectangle 5"/>
          <p:cNvSpPr>
            <a:spLocks noGrp="1" noRot="1" noChangeArrowheads="1"/>
          </p:cNvSpPr>
          <p:nvPr>
            <p:ph type="title"/>
          </p:nvPr>
        </p:nvSpPr>
        <p:spPr>
          <a:xfrm>
            <a:off x="633413" y="1066800"/>
            <a:ext cx="8510587" cy="735013"/>
          </a:xfrm>
        </p:spPr>
        <p:txBody>
          <a:bodyPr/>
          <a:lstStyle/>
          <a:p>
            <a:pPr eaLnBrk="1" hangingPunct="1">
              <a:defRPr/>
            </a:pPr>
            <a:r>
              <a:rPr lang="pt-BR" sz="2800" b="1" smtClean="0"/>
              <a:t>Google PowerMeter Project</a:t>
            </a:r>
          </a:p>
        </p:txBody>
      </p:sp>
      <p:sp>
        <p:nvSpPr>
          <p:cNvPr id="61446" name="Rectangle 6"/>
          <p:cNvSpPr>
            <a:spLocks noGrp="1" noRot="1" noChangeArrowheads="1"/>
          </p:cNvSpPr>
          <p:nvPr>
            <p:ph type="body" idx="1"/>
          </p:nvPr>
        </p:nvSpPr>
        <p:spPr>
          <a:xfrm>
            <a:off x="1066800" y="4419600"/>
            <a:ext cx="6846888" cy="528638"/>
          </a:xfrm>
        </p:spPr>
        <p:txBody>
          <a:bodyPr/>
          <a:lstStyle/>
          <a:p>
            <a:pPr eaLnBrk="1" hangingPunct="1">
              <a:defRPr/>
            </a:pPr>
            <a:r>
              <a:rPr lang="pt-BR" sz="2800" smtClean="0"/>
              <a:t>http://www.google.org/powermeter/</a:t>
            </a:r>
          </a:p>
        </p:txBody>
      </p:sp>
      <p:sp>
        <p:nvSpPr>
          <p:cNvPr id="61472" name="Rectangle 32"/>
          <p:cNvSpPr>
            <a:spLocks noRot="1" noChangeArrowheads="1"/>
          </p:cNvSpPr>
          <p:nvPr/>
        </p:nvSpPr>
        <p:spPr bwMode="auto">
          <a:xfrm>
            <a:off x="304800" y="2286000"/>
            <a:ext cx="8540750"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Font typeface="Wingdings" pitchFamily="2" charset="2"/>
              <a:buChar char="§"/>
              <a:defRPr/>
            </a:pPr>
            <a:r>
              <a:rPr lang="pt-BR">
                <a:effectLst>
                  <a:outerShdw blurRad="38100" dist="38100" dir="2700000" algn="tl">
                    <a:srgbClr val="C0C0C0"/>
                  </a:outerShdw>
                </a:effectLst>
              </a:rPr>
              <a:t>What Google is Doing</a:t>
            </a:r>
          </a:p>
          <a:p>
            <a:pPr marL="742950" lvl="1" indent="-285750">
              <a:spcBef>
                <a:spcPct val="20000"/>
              </a:spcBef>
              <a:buFontTx/>
              <a:buChar char="–"/>
              <a:defRPr/>
            </a:pPr>
            <a:r>
              <a:rPr lang="pt-BR">
                <a:effectLst>
                  <a:outerShdw blurRad="38100" dist="38100" dir="2700000" algn="tl">
                    <a:srgbClr val="C0C0C0"/>
                  </a:outerShdw>
                </a:effectLst>
              </a:rPr>
              <a:t>Google PowerMeter, now in prototype, will receive information from utility smart meters and energy management devices and provide anyone who signs up access to her home electricity consumption right on her iGoogle homepage. The graph shows how someone could use this information to figure out how much energy is used by different household activites.</a:t>
            </a:r>
          </a:p>
        </p:txBody>
      </p:sp>
    </p:spTree>
    <p:extLst>
      <p:ext uri="{BB962C8B-B14F-4D97-AF65-F5344CB8AC3E}">
        <p14:creationId xmlns:p14="http://schemas.microsoft.com/office/powerpoint/2010/main" val="115191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Número de Slide 3"/>
          <p:cNvSpPr>
            <a:spLocks noGrp="1"/>
          </p:cNvSpPr>
          <p:nvPr>
            <p:ph type="sldNum" sz="quarter" idx="12"/>
          </p:nvPr>
        </p:nvSpPr>
        <p:spPr/>
        <p:txBody>
          <a:bodyPr/>
          <a:lstStyle/>
          <a:p>
            <a:pPr>
              <a:defRPr/>
            </a:pPr>
            <a:fld id="{322AC814-F22F-46E5-A418-13269C27CD93}" type="slidenum">
              <a:rPr lang="pt-BR"/>
              <a:pPr>
                <a:defRPr/>
              </a:pPr>
              <a:t>14</a:t>
            </a:fld>
            <a:endParaRPr lang="pt-BR"/>
          </a:p>
        </p:txBody>
      </p:sp>
      <p:graphicFrame>
        <p:nvGraphicFramePr>
          <p:cNvPr id="68660" name="Group 52"/>
          <p:cNvGraphicFramePr>
            <a:graphicFrameLocks noGrp="1"/>
          </p:cNvGraphicFramePr>
          <p:nvPr/>
        </p:nvGraphicFramePr>
        <p:xfrm>
          <a:off x="827088" y="3213100"/>
          <a:ext cx="7848600" cy="3108942"/>
        </p:xfrm>
        <a:graphic>
          <a:graphicData uri="http://schemas.openxmlformats.org/drawingml/2006/table">
            <a:tbl>
              <a:tblPr/>
              <a:tblGrid>
                <a:gridCol w="231775"/>
                <a:gridCol w="7616825"/>
              </a:tblGrid>
              <a:tr h="310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rPr>
                        <a:t>  </a:t>
                      </a:r>
                      <a:r>
                        <a:rPr kumimoji="0" lang="pt-BR" sz="1900" b="0" i="0" u="none" strike="noStrike" cap="none" normalizeH="0" baseline="0" smtClean="0">
                          <a:ln>
                            <a:noFill/>
                          </a:ln>
                          <a:solidFill>
                            <a:schemeClr val="tx1"/>
                          </a:solidFill>
                          <a:effectLst/>
                          <a:latin typeface="Arial" pitchFamily="34" charset="0"/>
                        </a:rPr>
                        <a:t> </a:t>
                      </a:r>
                      <a:r>
                        <a:rPr kumimoji="0" lang="pt-BR" sz="1800" b="0" i="0" u="none" strike="noStrike" cap="none" normalizeH="0" baseline="0" smtClean="0">
                          <a:ln>
                            <a:noFill/>
                          </a:ln>
                          <a:solidFill>
                            <a:schemeClr val="tx1"/>
                          </a:solidFill>
                          <a:effectLst/>
                          <a:latin typeface="Arial" pitchFamily="34" charset="0"/>
                        </a:rPr>
                        <a:t>   </a:t>
                      </a:r>
                    </a:p>
                  </a:txBody>
                  <a:tcPr marT="45711" marB="45711"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pitchFamily="34" charset="0"/>
                        </a:rPr>
                        <a:t>Analyze:</a:t>
                      </a:r>
                      <a:br>
                        <a:rPr kumimoji="0" lang="pt-BR" sz="1800" b="1" i="0" u="none" strike="noStrike" cap="none" normalizeH="0" baseline="0" smtClean="0">
                          <a:ln>
                            <a:noFill/>
                          </a:ln>
                          <a:solidFill>
                            <a:schemeClr val="tx1"/>
                          </a:solidFill>
                          <a:effectLst/>
                          <a:latin typeface="Arial" pitchFamily="34" charset="0"/>
                        </a:rPr>
                      </a:br>
                      <a:r>
                        <a:rPr kumimoji="0" lang="pt-BR" sz="1800" b="0" i="0" u="none" strike="noStrike" cap="none" normalizeH="0" baseline="0" smtClean="0">
                          <a:ln>
                            <a:noFill/>
                          </a:ln>
                          <a:solidFill>
                            <a:schemeClr val="tx1"/>
                          </a:solidFill>
                          <a:effectLst/>
                          <a:latin typeface="Arial" pitchFamily="34" charset="0"/>
                        </a:rPr>
                        <a:t>Get better information about how you use energy and what you can do to be more efficient.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pitchFamily="34" charset="0"/>
                        </a:rPr>
                        <a:t>Save:</a:t>
                      </a:r>
                      <a:r>
                        <a:rPr kumimoji="0" lang="pt-BR" sz="1800" b="0" i="0" u="none" strike="noStrike" cap="none" normalizeH="0" baseline="0" smtClean="0">
                          <a:ln>
                            <a:noFill/>
                          </a:ln>
                          <a:solidFill>
                            <a:schemeClr val="tx1"/>
                          </a:solidFill>
                          <a:effectLst/>
                          <a:latin typeface="Arial" pitchFamily="34" charset="0"/>
                        </a:rPr>
                        <a:t/>
                      </a:r>
                      <a:br>
                        <a:rPr kumimoji="0" lang="pt-BR" sz="1800" b="0" i="0" u="none" strike="noStrike" cap="none" normalizeH="0" baseline="0" smtClean="0">
                          <a:ln>
                            <a:noFill/>
                          </a:ln>
                          <a:solidFill>
                            <a:schemeClr val="tx1"/>
                          </a:solidFill>
                          <a:effectLst/>
                          <a:latin typeface="Arial" pitchFamily="34" charset="0"/>
                        </a:rPr>
                      </a:br>
                      <a:r>
                        <a:rPr kumimoji="0" lang="pt-BR" sz="1800" b="0" i="0" u="none" strike="noStrike" cap="none" normalizeH="0" baseline="0" smtClean="0">
                          <a:ln>
                            <a:noFill/>
                          </a:ln>
                          <a:solidFill>
                            <a:schemeClr val="tx1"/>
                          </a:solidFill>
                          <a:effectLst/>
                          <a:latin typeface="Arial" pitchFamily="34" charset="0"/>
                        </a:rPr>
                        <a:t>Reduce your energy bills and carbon footprint by making smart decisions about your energy use.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smtClean="0">
                          <a:ln>
                            <a:noFill/>
                          </a:ln>
                          <a:solidFill>
                            <a:schemeClr val="tx1"/>
                          </a:solidFill>
                          <a:effectLst/>
                          <a:latin typeface="Arial" pitchFamily="34" charset="0"/>
                        </a:rPr>
                        <a:t>Share:</a:t>
                      </a:r>
                      <a:r>
                        <a:rPr kumimoji="0" lang="pt-BR" sz="1800" b="0" i="0" u="none" strike="noStrike" cap="none" normalizeH="0" baseline="0" smtClean="0">
                          <a:ln>
                            <a:noFill/>
                          </a:ln>
                          <a:solidFill>
                            <a:schemeClr val="tx1"/>
                          </a:solidFill>
                          <a:effectLst/>
                          <a:latin typeface="Arial" pitchFamily="34" charset="0"/>
                        </a:rPr>
                        <a:t/>
                      </a:r>
                      <a:br>
                        <a:rPr kumimoji="0" lang="pt-BR" sz="1800" b="0" i="0" u="none" strike="noStrike" cap="none" normalizeH="0" baseline="0" smtClean="0">
                          <a:ln>
                            <a:noFill/>
                          </a:ln>
                          <a:solidFill>
                            <a:schemeClr val="tx1"/>
                          </a:solidFill>
                          <a:effectLst/>
                          <a:latin typeface="Arial" pitchFamily="34" charset="0"/>
                        </a:rPr>
                      </a:br>
                      <a:r>
                        <a:rPr kumimoji="0" lang="pt-BR" sz="1800" b="0" i="0" u="none" strike="noStrike" cap="none" normalizeH="0" baseline="0" smtClean="0">
                          <a:ln>
                            <a:noFill/>
                          </a:ln>
                          <a:solidFill>
                            <a:schemeClr val="tx1"/>
                          </a:solidFill>
                          <a:effectLst/>
                          <a:latin typeface="Arial" pitchFamily="34" charset="0"/>
                        </a:rPr>
                        <a:t>Strike up a little friendly competition to see how your energy consumption compares to your friends and neighbors. </a:t>
                      </a:r>
                    </a:p>
                  </a:txBody>
                  <a:tcPr marT="45711" marB="45711" anchor="ctr" horzOverflow="overflow">
                    <a:lnL>
                      <a:noFill/>
                    </a:lnL>
                    <a:lnR cap="flat">
                      <a:noFill/>
                    </a:lnR>
                    <a:lnT cap="flat">
                      <a:noFill/>
                    </a:lnT>
                    <a:lnB cap="flat">
                      <a:noFill/>
                    </a:lnB>
                    <a:lnTlToBr>
                      <a:noFill/>
                    </a:lnTlToBr>
                    <a:lnBlToTr>
                      <a:noFill/>
                    </a:lnBlToTr>
                    <a:noFill/>
                  </a:tcPr>
                </a:tc>
              </a:tr>
            </a:tbl>
          </a:graphicData>
        </a:graphic>
      </p:graphicFrame>
      <p:pic>
        <p:nvPicPr>
          <p:cNvPr id="78854" name="Picture 51" descr="PowerMeter annotated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620713"/>
            <a:ext cx="4762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9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pPr>
              <a:defRPr/>
            </a:pPr>
            <a:fld id="{F12D4FD7-E5D6-4188-B1C5-5D83AE5C141B}" type="slidenum">
              <a:rPr lang="pt-BR"/>
              <a:pPr>
                <a:defRPr/>
              </a:pPr>
              <a:t>15</a:t>
            </a:fld>
            <a:endParaRPr lang="pt-BR"/>
          </a:p>
        </p:txBody>
      </p:sp>
      <p:sp>
        <p:nvSpPr>
          <p:cNvPr id="309250" name="Rectangle 1026"/>
          <p:cNvSpPr>
            <a:spLocks noGrp="1" noRot="1" noChangeArrowheads="1"/>
          </p:cNvSpPr>
          <p:nvPr>
            <p:ph type="title"/>
          </p:nvPr>
        </p:nvSpPr>
        <p:spPr>
          <a:xfrm>
            <a:off x="3886200" y="2286000"/>
            <a:ext cx="4191000" cy="2514600"/>
          </a:xfrm>
        </p:spPr>
        <p:txBody>
          <a:bodyPr/>
          <a:lstStyle/>
          <a:p>
            <a:pPr eaLnBrk="1" hangingPunct="1">
              <a:defRPr/>
            </a:pPr>
            <a:r>
              <a:rPr lang="pt-BR" sz="2800" b="1" smtClean="0"/>
              <a:t>Google Power Meter</a:t>
            </a:r>
          </a:p>
        </p:txBody>
      </p:sp>
      <p:pic>
        <p:nvPicPr>
          <p:cNvPr id="79876" name="Picture 1027" descr="electricity power energy monitor 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26463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27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4"/>
          <p:cNvSpPr>
            <a:spLocks noGrp="1"/>
          </p:cNvSpPr>
          <p:nvPr>
            <p:ph type="sldNum" sz="quarter" idx="12"/>
          </p:nvPr>
        </p:nvSpPr>
        <p:spPr/>
        <p:txBody>
          <a:bodyPr/>
          <a:lstStyle/>
          <a:p>
            <a:pPr>
              <a:defRPr/>
            </a:pPr>
            <a:fld id="{ADCDF119-E18B-4244-8011-5560CA12F181}" type="slidenum">
              <a:rPr lang="pt-BR"/>
              <a:pPr>
                <a:defRPr/>
              </a:pPr>
              <a:t>16</a:t>
            </a:fld>
            <a:endParaRPr lang="pt-BR"/>
          </a:p>
        </p:txBody>
      </p:sp>
      <p:grpSp>
        <p:nvGrpSpPr>
          <p:cNvPr id="80899" name="Group 7"/>
          <p:cNvGrpSpPr>
            <a:grpSpLocks/>
          </p:cNvGrpSpPr>
          <p:nvPr/>
        </p:nvGrpSpPr>
        <p:grpSpPr bwMode="auto">
          <a:xfrm>
            <a:off x="1485900" y="342900"/>
            <a:ext cx="8099425" cy="0"/>
            <a:chOff x="0" y="0"/>
            <a:chExt cx="5102" cy="0"/>
          </a:xfrm>
        </p:grpSpPr>
        <p:sp>
          <p:nvSpPr>
            <p:cNvPr id="80903" name="Rectangle 6"/>
            <p:cNvSpPr>
              <a:spLocks noChangeArrowheads="1"/>
            </p:cNvSpPr>
            <p:nvPr/>
          </p:nvSpPr>
          <p:spPr bwMode="auto">
            <a:xfrm>
              <a:off x="0" y="0"/>
              <a:ext cx="5102"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0904" name="Rectangle 3"/>
            <p:cNvSpPr>
              <a:spLocks noChangeArrowheads="1"/>
            </p:cNvSpPr>
            <p:nvPr/>
          </p:nvSpPr>
          <p:spPr bwMode="auto">
            <a:xfrm>
              <a:off x="0" y="0"/>
              <a:ext cx="5102"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grpSp>
      <p:pic>
        <p:nvPicPr>
          <p:cNvPr id="80900" name="Picture 4" descr="intellygreen 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ChangeArrowheads="1"/>
          </p:cNvSpPr>
          <p:nvPr/>
        </p:nvSpPr>
        <p:spPr bwMode="auto">
          <a:xfrm>
            <a:off x="1485900" y="3429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pic>
        <p:nvPicPr>
          <p:cNvPr id="80902" name="Picture 8" descr="http://www.chicagotribune.com/media/photo/2011-04/60736530-081442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24574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3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a:spLocks noGrp="1"/>
          </p:cNvSpPr>
          <p:nvPr>
            <p:ph type="sldNum" sz="quarter" idx="12"/>
          </p:nvPr>
        </p:nvSpPr>
        <p:spPr/>
        <p:txBody>
          <a:bodyPr/>
          <a:lstStyle/>
          <a:p>
            <a:pPr>
              <a:defRPr/>
            </a:pPr>
            <a:fld id="{BBDFA175-893F-459C-A20D-DB00169A7A9D}" type="slidenum">
              <a:rPr lang="pt-BR"/>
              <a:pPr>
                <a:defRPr/>
              </a:pPr>
              <a:t>17</a:t>
            </a:fld>
            <a:endParaRPr lang="pt-BR"/>
          </a:p>
        </p:txBody>
      </p:sp>
      <p:sp>
        <p:nvSpPr>
          <p:cNvPr id="81923" name="Rectangle 2"/>
          <p:cNvSpPr>
            <a:spLocks noGrp="1" noRot="1" noChangeArrowheads="1"/>
          </p:cNvSpPr>
          <p:nvPr>
            <p:ph type="title"/>
          </p:nvPr>
        </p:nvSpPr>
        <p:spPr>
          <a:xfrm>
            <a:off x="304800" y="609600"/>
            <a:ext cx="4038600" cy="1325563"/>
          </a:xfrm>
        </p:spPr>
        <p:txBody>
          <a:bodyPr/>
          <a:lstStyle/>
          <a:p>
            <a:pPr eaLnBrk="1" hangingPunct="1"/>
            <a:r>
              <a:rPr lang="pt-BR" sz="2800" b="1" smtClean="0">
                <a:solidFill>
                  <a:schemeClr val="tx1"/>
                </a:solidFill>
                <a:effectLst/>
              </a:rPr>
              <a:t>Ecometer display (source: Landis &amp; Gyr)</a:t>
            </a:r>
            <a:r>
              <a:rPr lang="pt-BR" b="1" smtClean="0">
                <a:solidFill>
                  <a:srgbClr val="000000"/>
                </a:solidFill>
                <a:effectLst/>
              </a:rPr>
              <a:t> </a:t>
            </a:r>
          </a:p>
        </p:txBody>
      </p:sp>
      <p:pic>
        <p:nvPicPr>
          <p:cNvPr id="81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263366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264025"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5"/>
          <p:cNvSpPr>
            <a:spLocks noRot="1" noChangeArrowheads="1"/>
          </p:cNvSpPr>
          <p:nvPr/>
        </p:nvSpPr>
        <p:spPr bwMode="auto">
          <a:xfrm>
            <a:off x="4648200" y="990600"/>
            <a:ext cx="40386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BR" sz="2800" b="1" i="1"/>
              <a:t>Disaggregated Data  -</a:t>
            </a:r>
            <a:r>
              <a:rPr lang="pt-BR" sz="2800" b="1" i="1">
                <a:solidFill>
                  <a:srgbClr val="000000"/>
                </a:solidFill>
              </a:rPr>
              <a:t> </a:t>
            </a:r>
            <a:r>
              <a:rPr lang="pt-BR" sz="2800"/>
              <a:t>Sentec and Navetas Energy Management Ltd</a:t>
            </a:r>
          </a:p>
        </p:txBody>
      </p:sp>
    </p:spTree>
    <p:extLst>
      <p:ext uri="{BB962C8B-B14F-4D97-AF65-F5344CB8AC3E}">
        <p14:creationId xmlns:p14="http://schemas.microsoft.com/office/powerpoint/2010/main" val="429235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2F5210B4-9EB7-40D4-A06C-8B4B357EFEEC}" type="slidenum">
              <a:rPr lang="pt-BR"/>
              <a:pPr>
                <a:defRPr/>
              </a:pPr>
              <a:t>18</a:t>
            </a:fld>
            <a:endParaRPr lang="pt-BR"/>
          </a:p>
        </p:txBody>
      </p:sp>
      <p:graphicFrame>
        <p:nvGraphicFramePr>
          <p:cNvPr id="82947" name="Object 4"/>
          <p:cNvGraphicFramePr>
            <a:graphicFrameLocks noChangeAspect="1"/>
          </p:cNvGraphicFramePr>
          <p:nvPr/>
        </p:nvGraphicFramePr>
        <p:xfrm>
          <a:off x="1052513" y="1257300"/>
          <a:ext cx="7040562" cy="4343400"/>
        </p:xfrm>
        <a:graphic>
          <a:graphicData uri="http://schemas.openxmlformats.org/presentationml/2006/ole">
            <mc:AlternateContent xmlns:mc="http://schemas.openxmlformats.org/markup-compatibility/2006">
              <mc:Choice xmlns:v="urn:schemas-microsoft-com:vml" Requires="v">
                <p:oleObj spid="_x0000_s8195" name="Imagem de bitmap" r:id="rId3" imgW="7039958" imgH="4342857" progId="Paint.Picture">
                  <p:embed/>
                </p:oleObj>
              </mc:Choice>
              <mc:Fallback>
                <p:oleObj name="Imagem de bitmap" r:id="rId3" imgW="7039958" imgH="434285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257300"/>
                        <a:ext cx="704056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Text Box 5"/>
          <p:cNvSpPr txBox="1">
            <a:spLocks noChangeArrowheads="1"/>
          </p:cNvSpPr>
          <p:nvPr/>
        </p:nvSpPr>
        <p:spPr bwMode="auto">
          <a:xfrm>
            <a:off x="1143000" y="57150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pt-BR"/>
              <a:t>Fonte Landys Gir</a:t>
            </a:r>
          </a:p>
        </p:txBody>
      </p:sp>
    </p:spTree>
    <p:extLst>
      <p:ext uri="{BB962C8B-B14F-4D97-AF65-F5344CB8AC3E}">
        <p14:creationId xmlns:p14="http://schemas.microsoft.com/office/powerpoint/2010/main" val="54400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pPr>
              <a:defRPr/>
            </a:pPr>
            <a:fld id="{CCA0C013-6832-4692-AD85-5D8A85500738}" type="slidenum">
              <a:rPr lang="pt-BR"/>
              <a:pPr>
                <a:defRPr/>
              </a:pPr>
              <a:t>19</a:t>
            </a:fld>
            <a:endParaRPr lang="pt-BR"/>
          </a:p>
        </p:txBody>
      </p:sp>
      <p:sp>
        <p:nvSpPr>
          <p:cNvPr id="83971" name="Rectangle 1026"/>
          <p:cNvSpPr>
            <a:spLocks noGrp="1" noRot="1" noChangeArrowheads="1"/>
          </p:cNvSpPr>
          <p:nvPr>
            <p:ph type="title"/>
          </p:nvPr>
        </p:nvSpPr>
        <p:spPr>
          <a:xfrm>
            <a:off x="304800" y="990600"/>
            <a:ext cx="8534400" cy="914400"/>
          </a:xfrm>
        </p:spPr>
        <p:txBody>
          <a:bodyPr>
            <a:normAutofit fontScale="90000"/>
          </a:bodyPr>
          <a:lstStyle/>
          <a:p>
            <a:pPr eaLnBrk="1" hangingPunct="1"/>
            <a:r>
              <a:rPr lang="pt-BR" sz="2800" b="1" smtClean="0">
                <a:solidFill>
                  <a:schemeClr val="tx1"/>
                </a:solidFill>
                <a:effectLst/>
              </a:rPr>
              <a:t>Types of feedback instruments tested in the UK trial with the number of participants</a:t>
            </a:r>
            <a:r>
              <a:rPr lang="pt-BR" b="1" smtClean="0">
                <a:solidFill>
                  <a:srgbClr val="000000"/>
                </a:solidFill>
                <a:effectLst/>
              </a:rPr>
              <a:t> </a:t>
            </a:r>
          </a:p>
        </p:txBody>
      </p:sp>
      <p:pic>
        <p:nvPicPr>
          <p:cNvPr id="83972"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0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Número de Slide 4"/>
          <p:cNvSpPr>
            <a:spLocks noGrp="1"/>
          </p:cNvSpPr>
          <p:nvPr>
            <p:ph type="sldNum" sz="quarter" idx="12"/>
          </p:nvPr>
        </p:nvSpPr>
        <p:spPr/>
        <p:txBody>
          <a:bodyPr/>
          <a:lstStyle/>
          <a:p>
            <a:pPr>
              <a:defRPr/>
            </a:pPr>
            <a:fld id="{5717C78B-8B56-4707-AE5A-6481EA82C570}" type="slidenum">
              <a:rPr lang="pt-BR"/>
              <a:pPr>
                <a:defRPr/>
              </a:pPr>
              <a:t>2</a:t>
            </a:fld>
            <a:endParaRPr lang="pt-BR"/>
          </a:p>
        </p:txBody>
      </p:sp>
      <p:sp>
        <p:nvSpPr>
          <p:cNvPr id="168964" name="Rectangle 4"/>
          <p:cNvSpPr>
            <a:spLocks noGrp="1" noRot="1" noChangeArrowheads="1"/>
          </p:cNvSpPr>
          <p:nvPr>
            <p:ph type="title"/>
          </p:nvPr>
        </p:nvSpPr>
        <p:spPr>
          <a:xfrm>
            <a:off x="304800" y="914400"/>
            <a:ext cx="8510588" cy="533400"/>
          </a:xfrm>
        </p:spPr>
        <p:txBody>
          <a:bodyPr/>
          <a:lstStyle/>
          <a:p>
            <a:pPr eaLnBrk="1" hangingPunct="1">
              <a:defRPr/>
            </a:pPr>
            <a:r>
              <a:rPr lang="pt-BR" sz="2800" b="1" smtClean="0"/>
              <a:t>Medição Inteligente</a:t>
            </a:r>
          </a:p>
        </p:txBody>
      </p:sp>
      <p:pic>
        <p:nvPicPr>
          <p:cNvPr id="665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341438"/>
            <a:ext cx="30575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508500"/>
            <a:ext cx="34385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7" name="Rectangle 7"/>
          <p:cNvSpPr>
            <a:spLocks noRot="1" noChangeArrowheads="1"/>
          </p:cNvSpPr>
          <p:nvPr/>
        </p:nvSpPr>
        <p:spPr bwMode="auto">
          <a:xfrm>
            <a:off x="5795963" y="2492375"/>
            <a:ext cx="3024187"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pt-BR" sz="2000">
                <a:solidFill>
                  <a:schemeClr val="tx2"/>
                </a:solidFill>
                <a:effectLst>
                  <a:outerShdw blurRad="38100" dist="38100" dir="2700000" algn="tl">
                    <a:srgbClr val="C0C0C0"/>
                  </a:outerShdw>
                </a:effectLst>
              </a:rPr>
              <a:t>Evolução das Tecnologias</a:t>
            </a:r>
          </a:p>
        </p:txBody>
      </p:sp>
      <p:sp>
        <p:nvSpPr>
          <p:cNvPr id="168968" name="Rectangle 8"/>
          <p:cNvSpPr>
            <a:spLocks noRot="1" noChangeArrowheads="1"/>
          </p:cNvSpPr>
          <p:nvPr/>
        </p:nvSpPr>
        <p:spPr bwMode="auto">
          <a:xfrm>
            <a:off x="6372225" y="4437063"/>
            <a:ext cx="24130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pt-BR" sz="2000">
                <a:solidFill>
                  <a:schemeClr val="tx2"/>
                </a:solidFill>
                <a:effectLst>
                  <a:outerShdw blurRad="38100" dist="38100" dir="2700000" algn="tl">
                    <a:srgbClr val="C0C0C0"/>
                  </a:outerShdw>
                </a:effectLst>
              </a:rPr>
              <a:t>Medição</a:t>
            </a:r>
            <a:br>
              <a:rPr lang="pt-BR" sz="2000">
                <a:solidFill>
                  <a:schemeClr val="tx2"/>
                </a:solidFill>
                <a:effectLst>
                  <a:outerShdw blurRad="38100" dist="38100" dir="2700000" algn="tl">
                    <a:srgbClr val="C0C0C0"/>
                  </a:outerShdw>
                </a:effectLst>
              </a:rPr>
            </a:br>
            <a:r>
              <a:rPr lang="pt-BR" sz="2000">
                <a:solidFill>
                  <a:schemeClr val="tx2"/>
                </a:solidFill>
                <a:effectLst>
                  <a:outerShdw blurRad="38100" dist="38100" dir="2700000" algn="tl">
                    <a:srgbClr val="C0C0C0"/>
                  </a:outerShdw>
                </a:effectLst>
              </a:rPr>
              <a:t>Infraestrutura de Telecomunicação</a:t>
            </a:r>
            <a:br>
              <a:rPr lang="pt-BR" sz="2000">
                <a:solidFill>
                  <a:schemeClr val="tx2"/>
                </a:solidFill>
                <a:effectLst>
                  <a:outerShdw blurRad="38100" dist="38100" dir="2700000" algn="tl">
                    <a:srgbClr val="C0C0C0"/>
                  </a:outerShdw>
                </a:effectLst>
              </a:rPr>
            </a:br>
            <a:r>
              <a:rPr lang="pt-BR" sz="2000">
                <a:solidFill>
                  <a:schemeClr val="tx2"/>
                </a:solidFill>
                <a:effectLst>
                  <a:outerShdw blurRad="38100" dist="38100" dir="2700000" algn="tl">
                    <a:srgbClr val="C0C0C0"/>
                  </a:outerShdw>
                </a:effectLst>
              </a:rPr>
              <a:t>Gerenciamento da Medição</a:t>
            </a:r>
          </a:p>
        </p:txBody>
      </p:sp>
      <p:sp>
        <p:nvSpPr>
          <p:cNvPr id="168969" name="Rectangle 9"/>
          <p:cNvSpPr>
            <a:spLocks noRot="1" noChangeArrowheads="1"/>
          </p:cNvSpPr>
          <p:nvPr/>
        </p:nvSpPr>
        <p:spPr bwMode="auto">
          <a:xfrm>
            <a:off x="179388" y="2276475"/>
            <a:ext cx="25923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pt-BR" sz="2000">
                <a:solidFill>
                  <a:schemeClr val="tx2"/>
                </a:solidFill>
                <a:effectLst>
                  <a:outerShdw blurRad="38100" dist="38100" dir="2700000" algn="tl">
                    <a:srgbClr val="C0C0C0"/>
                  </a:outerShdw>
                </a:effectLst>
              </a:rPr>
              <a:t>Smart Metering</a:t>
            </a:r>
            <a:br>
              <a:rPr lang="pt-BR" sz="2000">
                <a:solidFill>
                  <a:schemeClr val="tx2"/>
                </a:solidFill>
                <a:effectLst>
                  <a:outerShdw blurRad="38100" dist="38100" dir="2700000" algn="tl">
                    <a:srgbClr val="C0C0C0"/>
                  </a:outerShdw>
                </a:effectLst>
              </a:rPr>
            </a:br>
            <a:r>
              <a:rPr lang="pt-BR" sz="2000">
                <a:solidFill>
                  <a:schemeClr val="tx2"/>
                </a:solidFill>
                <a:effectLst>
                  <a:outerShdw blurRad="38100" dist="38100" dir="2700000" algn="tl">
                    <a:srgbClr val="C0C0C0"/>
                  </a:outerShdw>
                </a:effectLst>
              </a:rPr>
              <a:t>Kema</a:t>
            </a:r>
            <a:br>
              <a:rPr lang="pt-BR" sz="2000">
                <a:solidFill>
                  <a:schemeClr val="tx2"/>
                </a:solidFill>
                <a:effectLst>
                  <a:outerShdw blurRad="38100" dist="38100" dir="2700000" algn="tl">
                    <a:srgbClr val="C0C0C0"/>
                  </a:outerShdw>
                </a:effectLst>
              </a:rPr>
            </a:br>
            <a:r>
              <a:rPr lang="pt-BR" sz="2000">
                <a:solidFill>
                  <a:schemeClr val="tx2"/>
                </a:solidFill>
                <a:effectLst>
                  <a:outerShdw blurRad="38100" dist="38100" dir="2700000" algn="tl">
                    <a:srgbClr val="C0C0C0"/>
                  </a:outerShdw>
                </a:effectLst>
              </a:rPr>
              <a:t/>
            </a:r>
            <a:br>
              <a:rPr lang="pt-BR" sz="2000">
                <a:solidFill>
                  <a:schemeClr val="tx2"/>
                </a:solidFill>
                <a:effectLst>
                  <a:outerShdw blurRad="38100" dist="38100" dir="2700000" algn="tl">
                    <a:srgbClr val="C0C0C0"/>
                  </a:outerShdw>
                </a:effectLst>
              </a:rPr>
            </a:br>
            <a:r>
              <a:rPr lang="pt-BR" sz="2000">
                <a:solidFill>
                  <a:schemeClr val="tx2"/>
                </a:solidFill>
                <a:effectLst>
                  <a:outerShdw blurRad="38100" dist="38100" dir="2700000" algn="tl">
                    <a:srgbClr val="C0C0C0"/>
                  </a:outerShdw>
                </a:effectLst>
              </a:rPr>
              <a:t>Leonardo Energy</a:t>
            </a:r>
            <a:br>
              <a:rPr lang="pt-BR" sz="2000">
                <a:solidFill>
                  <a:schemeClr val="tx2"/>
                </a:solidFill>
                <a:effectLst>
                  <a:outerShdw blurRad="38100" dist="38100" dir="2700000" algn="tl">
                    <a:srgbClr val="C0C0C0"/>
                  </a:outerShdw>
                </a:effectLst>
              </a:rPr>
            </a:br>
            <a:r>
              <a:rPr lang="pt-BR" sz="1400">
                <a:solidFill>
                  <a:schemeClr val="tx2"/>
                </a:solidFill>
                <a:effectLst>
                  <a:outerShdw blurRad="38100" dist="38100" dir="2700000" algn="tl">
                    <a:srgbClr val="C0C0C0"/>
                  </a:outerShdw>
                </a:effectLst>
              </a:rPr>
              <a:t>http://www.leonardo-energy.org/</a:t>
            </a:r>
          </a:p>
        </p:txBody>
      </p:sp>
    </p:spTree>
    <p:extLst>
      <p:ext uri="{BB962C8B-B14F-4D97-AF65-F5344CB8AC3E}">
        <p14:creationId xmlns:p14="http://schemas.microsoft.com/office/powerpoint/2010/main" val="7214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pPr>
              <a:defRPr/>
            </a:pPr>
            <a:fld id="{08290DAC-064D-4A9E-BE0F-8F7B666BA424}" type="slidenum">
              <a:rPr lang="pt-BR"/>
              <a:pPr>
                <a:defRPr/>
              </a:pPr>
              <a:t>20</a:t>
            </a:fld>
            <a:endParaRPr lang="pt-BR"/>
          </a:p>
        </p:txBody>
      </p:sp>
      <p:sp>
        <p:nvSpPr>
          <p:cNvPr id="84995" name="Rectangle 2"/>
          <p:cNvSpPr>
            <a:spLocks noGrp="1" noRot="1" noChangeArrowheads="1"/>
          </p:cNvSpPr>
          <p:nvPr>
            <p:ph type="title"/>
          </p:nvPr>
        </p:nvSpPr>
        <p:spPr>
          <a:xfrm>
            <a:off x="304800" y="1066800"/>
            <a:ext cx="8510588" cy="563563"/>
          </a:xfrm>
        </p:spPr>
        <p:txBody>
          <a:bodyPr/>
          <a:lstStyle/>
          <a:p>
            <a:pPr eaLnBrk="1" hangingPunct="1"/>
            <a:r>
              <a:rPr lang="pt-BR" sz="2800" b="1" dirty="0" smtClean="0">
                <a:solidFill>
                  <a:schemeClr val="tx1"/>
                </a:solidFill>
                <a:effectLst/>
                <a:latin typeface="Tahoma-Bold"/>
              </a:rPr>
              <a:t>Integração – Energia, Água e Gás</a:t>
            </a:r>
          </a:p>
        </p:txBody>
      </p:sp>
      <p:graphicFrame>
        <p:nvGraphicFramePr>
          <p:cNvPr id="84996" name="Object 3"/>
          <p:cNvGraphicFramePr>
            <a:graphicFrameLocks noChangeAspect="1"/>
          </p:cNvGraphicFramePr>
          <p:nvPr/>
        </p:nvGraphicFramePr>
        <p:xfrm>
          <a:off x="1371600" y="2133600"/>
          <a:ext cx="6392863" cy="4400550"/>
        </p:xfrm>
        <a:graphic>
          <a:graphicData uri="http://schemas.openxmlformats.org/presentationml/2006/ole">
            <mc:AlternateContent xmlns:mc="http://schemas.openxmlformats.org/markup-compatibility/2006">
              <mc:Choice xmlns:v="urn:schemas-microsoft-com:vml" Requires="v">
                <p:oleObj spid="_x0000_s9219" name="Imagem de bitmap" r:id="rId3" imgW="6392167" imgH="4401164" progId="Paint.Picture">
                  <p:embed/>
                </p:oleObj>
              </mc:Choice>
              <mc:Fallback>
                <p:oleObj name="Imagem de bitmap" r:id="rId3" imgW="6392167" imgH="440116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6392863"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3105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a:spLocks noGrp="1"/>
          </p:cNvSpPr>
          <p:nvPr>
            <p:ph type="sldNum" sz="quarter" idx="12"/>
          </p:nvPr>
        </p:nvSpPr>
        <p:spPr/>
        <p:txBody>
          <a:bodyPr/>
          <a:lstStyle/>
          <a:p>
            <a:pPr>
              <a:defRPr/>
            </a:pPr>
            <a:fld id="{7F5F1E38-35C6-4A54-ACE8-8AE16AD1EE25}" type="slidenum">
              <a:rPr lang="pt-BR"/>
              <a:pPr>
                <a:defRPr/>
              </a:pPr>
              <a:t>21</a:t>
            </a:fld>
            <a:endParaRPr lang="pt-BR"/>
          </a:p>
        </p:txBody>
      </p:sp>
      <p:sp>
        <p:nvSpPr>
          <p:cNvPr id="47108" name="Rectangle 4"/>
          <p:cNvSpPr>
            <a:spLocks noGrp="1" noRot="1" noChangeArrowheads="1"/>
          </p:cNvSpPr>
          <p:nvPr>
            <p:ph type="title"/>
          </p:nvPr>
        </p:nvSpPr>
        <p:spPr>
          <a:xfrm>
            <a:off x="323850" y="990600"/>
            <a:ext cx="8510588" cy="739775"/>
          </a:xfrm>
        </p:spPr>
        <p:txBody>
          <a:bodyPr/>
          <a:lstStyle/>
          <a:p>
            <a:pPr eaLnBrk="1" hangingPunct="1">
              <a:defRPr/>
            </a:pPr>
            <a:r>
              <a:rPr lang="pt-BR" sz="2800" b="1" smtClean="0"/>
              <a:t>Desagregação de Carga</a:t>
            </a:r>
          </a:p>
        </p:txBody>
      </p:sp>
      <p:pic>
        <p:nvPicPr>
          <p:cNvPr id="860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5616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descr="lds-10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205038"/>
            <a:ext cx="22860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9"/>
          <p:cNvSpPr>
            <a:spLocks noChangeArrowheads="1"/>
          </p:cNvSpPr>
          <p:nvPr/>
        </p:nvSpPr>
        <p:spPr bwMode="auto">
          <a:xfrm>
            <a:off x="2484438" y="5734050"/>
            <a:ext cx="457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http://www.enetics.com/prod-LDS1070.html</a:t>
            </a:r>
          </a:p>
        </p:txBody>
      </p:sp>
    </p:spTree>
    <p:extLst>
      <p:ext uri="{BB962C8B-B14F-4D97-AF65-F5344CB8AC3E}">
        <p14:creationId xmlns:p14="http://schemas.microsoft.com/office/powerpoint/2010/main" val="289815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5435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1835696" y="764704"/>
            <a:ext cx="5688632" cy="523220"/>
          </a:xfrm>
          <a:prstGeom prst="rect">
            <a:avLst/>
          </a:prstGeom>
          <a:noFill/>
        </p:spPr>
        <p:txBody>
          <a:bodyPr wrap="square" rtlCol="0">
            <a:spAutoFit/>
          </a:bodyPr>
          <a:lstStyle/>
          <a:p>
            <a:pPr algn="ctr"/>
            <a:r>
              <a:rPr lang="pt-BR" sz="2800" dirty="0" smtClean="0"/>
              <a:t>Tarifas - Custos</a:t>
            </a:r>
            <a:endParaRPr lang="pt-BR" sz="2800" dirty="0"/>
          </a:p>
        </p:txBody>
      </p:sp>
    </p:spTree>
    <p:extLst>
      <p:ext uri="{BB962C8B-B14F-4D97-AF65-F5344CB8AC3E}">
        <p14:creationId xmlns:p14="http://schemas.microsoft.com/office/powerpoint/2010/main" val="365105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447675"/>
            <a:ext cx="55816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2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62198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437112"/>
            <a:ext cx="60674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04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16849"/>
            <a:ext cx="4797109" cy="672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45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128713"/>
            <a:ext cx="58293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51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Tarifa social de baixa renda</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528888"/>
            <a:ext cx="7486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373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18147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1" y="476672"/>
            <a:ext cx="55911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47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215357" cy="605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95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C931B438-D41B-4D7D-B3A2-82812D8D49DB}" type="slidenum">
              <a:rPr lang="pt-BR"/>
              <a:pPr>
                <a:defRPr/>
              </a:pPr>
              <a:t>3</a:t>
            </a:fld>
            <a:endParaRPr lang="pt-BR"/>
          </a:p>
        </p:txBody>
      </p:sp>
      <p:sp>
        <p:nvSpPr>
          <p:cNvPr id="67587" name="Rectangle 3"/>
          <p:cNvSpPr>
            <a:spLocks noGrp="1" noRot="1" noChangeArrowheads="1"/>
          </p:cNvSpPr>
          <p:nvPr>
            <p:ph type="body" idx="1"/>
          </p:nvPr>
        </p:nvSpPr>
        <p:spPr>
          <a:xfrm>
            <a:off x="381000" y="990600"/>
            <a:ext cx="8534400" cy="2667000"/>
          </a:xfrm>
        </p:spPr>
        <p:txBody>
          <a:bodyPr/>
          <a:lstStyle/>
          <a:p>
            <a:pPr eaLnBrk="1" hangingPunct="1">
              <a:lnSpc>
                <a:spcPct val="90000"/>
              </a:lnSpc>
            </a:pPr>
            <a:r>
              <a:rPr lang="pt-BR" sz="2800" smtClean="0">
                <a:effectLst/>
              </a:rPr>
              <a:t>Medição individualizada: simples mudança de um modelo eletromecânico para o modelo eletrônico (maioria dos casos)</a:t>
            </a:r>
          </a:p>
          <a:p>
            <a:pPr eaLnBrk="1" hangingPunct="1">
              <a:lnSpc>
                <a:spcPct val="90000"/>
              </a:lnSpc>
            </a:pPr>
            <a:r>
              <a:rPr lang="pt-BR" sz="2800" smtClean="0">
                <a:effectLst/>
              </a:rPr>
              <a:t>Parque instalado: cerca de </a:t>
            </a:r>
            <a:r>
              <a:rPr lang="pt-BR" sz="2800" b="1" smtClean="0">
                <a:effectLst/>
              </a:rPr>
              <a:t>5,35% </a:t>
            </a:r>
            <a:r>
              <a:rPr lang="pt-BR" sz="2800" smtClean="0">
                <a:effectLst/>
              </a:rPr>
              <a:t>(3.200.000 unidades)</a:t>
            </a:r>
          </a:p>
          <a:p>
            <a:pPr eaLnBrk="1" hangingPunct="1">
              <a:lnSpc>
                <a:spcPct val="90000"/>
              </a:lnSpc>
            </a:pPr>
            <a:r>
              <a:rPr lang="pt-BR" sz="2800" smtClean="0">
                <a:effectLst/>
              </a:rPr>
              <a:t>Já atinge </a:t>
            </a:r>
            <a:r>
              <a:rPr lang="pt-BR" sz="2800" b="1" smtClean="0">
                <a:effectLst/>
              </a:rPr>
              <a:t>33% </a:t>
            </a:r>
            <a:r>
              <a:rPr lang="pt-BR" sz="2800" smtClean="0">
                <a:effectLst/>
              </a:rPr>
              <a:t>em algumas distribuidoras</a:t>
            </a:r>
          </a:p>
        </p:txBody>
      </p:sp>
      <p:graphicFrame>
        <p:nvGraphicFramePr>
          <p:cNvPr id="67588" name="Object 4"/>
          <p:cNvGraphicFramePr>
            <a:graphicFrameLocks noChangeAspect="1"/>
          </p:cNvGraphicFramePr>
          <p:nvPr/>
        </p:nvGraphicFramePr>
        <p:xfrm>
          <a:off x="2438400" y="4191000"/>
          <a:ext cx="4219575" cy="1571625"/>
        </p:xfrm>
        <a:graphic>
          <a:graphicData uri="http://schemas.openxmlformats.org/presentationml/2006/ole">
            <mc:AlternateContent xmlns:mc="http://schemas.openxmlformats.org/markup-compatibility/2006">
              <mc:Choice xmlns:v="urn:schemas-microsoft-com:vml" Requires="v">
                <p:oleObj spid="_x0000_s2051" name="Imagem de bitmap" r:id="rId3" imgW="4219048" imgH="1571844" progId="Paint.Picture">
                  <p:embed/>
                </p:oleObj>
              </mc:Choice>
              <mc:Fallback>
                <p:oleObj name="Imagem de bitmap" r:id="rId3" imgW="4219048" imgH="157184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91000"/>
                        <a:ext cx="42195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097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REAJUSTES TARIFÁRIOS</a:t>
            </a:r>
            <a:endParaRPr lang="pt-BR" dirty="0"/>
          </a:p>
        </p:txBody>
      </p:sp>
      <p:sp>
        <p:nvSpPr>
          <p:cNvPr id="3" name="Espaço Reservado para Conteúdo 2"/>
          <p:cNvSpPr>
            <a:spLocks noGrp="1"/>
          </p:cNvSpPr>
          <p:nvPr>
            <p:ph idx="1"/>
          </p:nvPr>
        </p:nvSpPr>
        <p:spPr/>
        <p:txBody>
          <a:bodyPr>
            <a:noAutofit/>
          </a:bodyPr>
          <a:lstStyle/>
          <a:p>
            <a:r>
              <a:rPr lang="pt-BR" sz="2000" b="1" dirty="0"/>
              <a:t>Reajuste tarifário </a:t>
            </a:r>
            <a:r>
              <a:rPr lang="pt-BR" sz="2000" b="1" dirty="0" smtClean="0"/>
              <a:t>anual - </a:t>
            </a:r>
            <a:r>
              <a:rPr lang="pt-BR" sz="2000" dirty="0"/>
              <a:t>O objetivo do Reajuste Tarifário Anual (IRT) é restabelecer </a:t>
            </a:r>
            <a:r>
              <a:rPr lang="pt-BR" sz="2000" dirty="0" smtClean="0"/>
              <a:t>anualmente o </a:t>
            </a:r>
            <a:r>
              <a:rPr lang="pt-BR" sz="2000" dirty="0"/>
              <a:t>poder de compra da receita obtida pelo concessionário</a:t>
            </a:r>
            <a:r>
              <a:rPr lang="pt-BR" sz="2000" dirty="0" smtClean="0"/>
              <a:t>.</a:t>
            </a:r>
          </a:p>
          <a:p>
            <a:r>
              <a:rPr lang="pt-BR" sz="2000" b="1" dirty="0"/>
              <a:t>Revisão tarifária </a:t>
            </a:r>
            <a:r>
              <a:rPr lang="pt-BR" sz="2000" b="1" dirty="0" smtClean="0"/>
              <a:t>periódica - </a:t>
            </a:r>
            <a:r>
              <a:rPr lang="pt-BR" sz="2000" dirty="0"/>
              <a:t>tem como principal objetivo analisar</a:t>
            </a:r>
            <a:r>
              <a:rPr lang="pt-BR" sz="2000" dirty="0" smtClean="0"/>
              <a:t>, após </a:t>
            </a:r>
            <a:r>
              <a:rPr lang="pt-BR" sz="2000" dirty="0"/>
              <a:t>um período previamente definido no contrato de concessão (geralmente de </a:t>
            </a:r>
            <a:r>
              <a:rPr lang="pt-BR" sz="2000" dirty="0" smtClean="0"/>
              <a:t>4 anos</a:t>
            </a:r>
            <a:r>
              <a:rPr lang="pt-BR" sz="2000" dirty="0"/>
              <a:t>), o equilíbrio econômico-financeiro da concessão</a:t>
            </a:r>
            <a:r>
              <a:rPr lang="pt-BR" sz="2000" dirty="0" smtClean="0"/>
              <a:t>.</a:t>
            </a:r>
          </a:p>
          <a:p>
            <a:r>
              <a:rPr lang="pt-BR" sz="2000" b="1" dirty="0"/>
              <a:t>Revisão tarifária </a:t>
            </a:r>
            <a:r>
              <a:rPr lang="pt-BR" sz="2000" b="1" dirty="0" smtClean="0"/>
              <a:t>extraordinária - </a:t>
            </a:r>
            <a:r>
              <a:rPr lang="pt-BR" sz="2000" dirty="0"/>
              <a:t>por meio do qual a ANEEL, </a:t>
            </a:r>
            <a:r>
              <a:rPr lang="pt-BR" sz="2000" dirty="0" smtClean="0"/>
              <a:t>poderá, a </a:t>
            </a:r>
            <a:r>
              <a:rPr lang="pt-BR" sz="2000" dirty="0"/>
              <a:t>qualquer tempo, por solicitação da empresa de distribuição e </a:t>
            </a:r>
            <a:r>
              <a:rPr lang="pt-BR" sz="2000" dirty="0" smtClean="0"/>
              <a:t>quando devidamente </a:t>
            </a:r>
            <a:r>
              <a:rPr lang="pt-BR" sz="2000" dirty="0"/>
              <a:t>comprovada, proceder a revisão das tarifas, visando manter </a:t>
            </a:r>
            <a:r>
              <a:rPr lang="pt-BR" sz="2000" dirty="0" smtClean="0"/>
              <a:t>o equilíbrio </a:t>
            </a:r>
            <a:r>
              <a:rPr lang="pt-BR" sz="2000" dirty="0"/>
              <a:t>econômico-financeiro do contrato, caso haja alterações </a:t>
            </a:r>
            <a:r>
              <a:rPr lang="pt-BR" sz="2000" dirty="0" smtClean="0"/>
              <a:t>significativas nos </a:t>
            </a:r>
            <a:r>
              <a:rPr lang="pt-BR" sz="2000" dirty="0"/>
              <a:t>custos da empresa de distribuição, incluindo as modificações de tarifas </a:t>
            </a:r>
            <a:r>
              <a:rPr lang="pt-BR" sz="2000" dirty="0" smtClean="0"/>
              <a:t>de compra </a:t>
            </a:r>
            <a:r>
              <a:rPr lang="pt-BR" sz="2000" dirty="0"/>
              <a:t>de energia, encargos setoriais ou encargos de uso das redes </a:t>
            </a:r>
            <a:r>
              <a:rPr lang="pt-BR" sz="2000" dirty="0" smtClean="0"/>
              <a:t>elétricas que </a:t>
            </a:r>
            <a:r>
              <a:rPr lang="pt-BR" sz="2000" dirty="0"/>
              <a:t>possam ser estabelecidos durante o período.</a:t>
            </a:r>
          </a:p>
        </p:txBody>
      </p:sp>
    </p:spTree>
    <p:extLst>
      <p:ext uri="{BB962C8B-B14F-4D97-AF65-F5344CB8AC3E}">
        <p14:creationId xmlns:p14="http://schemas.microsoft.com/office/powerpoint/2010/main" val="282015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38" y="0"/>
            <a:ext cx="3456384" cy="676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6084168" y="2204864"/>
            <a:ext cx="2880320" cy="923330"/>
          </a:xfrm>
          <a:prstGeom prst="rect">
            <a:avLst/>
          </a:prstGeom>
          <a:noFill/>
        </p:spPr>
        <p:txBody>
          <a:bodyPr wrap="square" rtlCol="0">
            <a:spAutoFit/>
          </a:bodyPr>
          <a:lstStyle/>
          <a:p>
            <a:r>
              <a:rPr lang="pt-BR" b="1" dirty="0" smtClean="0">
                <a:effectLst/>
              </a:rPr>
              <a:t>TARIFAS</a:t>
            </a:r>
          </a:p>
          <a:p>
            <a:r>
              <a:rPr lang="pt-BR" b="1" dirty="0" smtClean="0">
                <a:effectLst/>
              </a:rPr>
              <a:t>B1 - Residencial (R$/kWh)</a:t>
            </a:r>
          </a:p>
          <a:p>
            <a:r>
              <a:rPr lang="pt-BR" b="1" dirty="0" smtClean="0"/>
              <a:t>2013</a:t>
            </a:r>
            <a:endParaRPr lang="pt-BR" dirty="0"/>
          </a:p>
        </p:txBody>
      </p:sp>
    </p:spTree>
    <p:extLst>
      <p:ext uri="{BB962C8B-B14F-4D97-AF65-F5344CB8AC3E}">
        <p14:creationId xmlns:p14="http://schemas.microsoft.com/office/powerpoint/2010/main" val="338234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7" y="1196752"/>
            <a:ext cx="62960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34387"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Revisão tarifária anual</a:t>
            </a:r>
            <a:endParaRPr lang="pt-BR" dirty="0"/>
          </a:p>
        </p:txBody>
      </p:sp>
      <p:sp>
        <p:nvSpPr>
          <p:cNvPr id="3" name="Retângulo 2"/>
          <p:cNvSpPr/>
          <p:nvPr/>
        </p:nvSpPr>
        <p:spPr>
          <a:xfrm>
            <a:off x="1423987" y="2904559"/>
            <a:ext cx="6172349" cy="1754326"/>
          </a:xfrm>
          <a:prstGeom prst="rect">
            <a:avLst/>
          </a:prstGeom>
        </p:spPr>
        <p:txBody>
          <a:bodyPr wrap="square">
            <a:spAutoFit/>
          </a:bodyPr>
          <a:lstStyle/>
          <a:p>
            <a:r>
              <a:rPr lang="pt-BR" b="1" dirty="0"/>
              <a:t>o fator </a:t>
            </a:r>
            <a:r>
              <a:rPr lang="pt-BR" b="1" dirty="0" smtClean="0"/>
              <a:t>X</a:t>
            </a:r>
            <a:r>
              <a:rPr lang="pt-BR" dirty="0" smtClean="0"/>
              <a:t> -  </a:t>
            </a:r>
            <a:r>
              <a:rPr lang="pt-BR" dirty="0"/>
              <a:t>índice fixado pela ANEEL na época </a:t>
            </a:r>
            <a:r>
              <a:rPr lang="pt-BR" dirty="0" smtClean="0"/>
              <a:t>da revisão </a:t>
            </a:r>
            <a:r>
              <a:rPr lang="pt-BR" dirty="0"/>
              <a:t>tarifária. Sua função é repartir com o consumidor os ganhos de </a:t>
            </a:r>
            <a:r>
              <a:rPr lang="pt-BR" dirty="0" smtClean="0"/>
              <a:t>produtividade da </a:t>
            </a:r>
            <a:r>
              <a:rPr lang="pt-BR" dirty="0"/>
              <a:t>concessionária, decorrentes do crescimento do número de unidades </a:t>
            </a:r>
            <a:r>
              <a:rPr lang="pt-BR" dirty="0" smtClean="0"/>
              <a:t>consumidoras e </a:t>
            </a:r>
            <a:r>
              <a:rPr lang="pt-BR" dirty="0"/>
              <a:t>do aumento do consumo do mercado existente, o que contribui para a </a:t>
            </a:r>
            <a:r>
              <a:rPr lang="pt-BR" dirty="0" smtClean="0"/>
              <a:t> modicidade tarifária</a:t>
            </a:r>
            <a:r>
              <a:rPr lang="pt-BR" dirty="0"/>
              <a:t>.</a:t>
            </a:r>
          </a:p>
        </p:txBody>
      </p:sp>
    </p:spTree>
    <p:extLst>
      <p:ext uri="{BB962C8B-B14F-4D97-AF65-F5344CB8AC3E}">
        <p14:creationId xmlns:p14="http://schemas.microsoft.com/office/powerpoint/2010/main" val="3594875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110" y="1260752"/>
            <a:ext cx="5256584" cy="246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p:cNvSpPr txBox="1">
            <a:spLocks/>
          </p:cNvSpPr>
          <p:nvPr/>
        </p:nvSpPr>
        <p:spPr>
          <a:xfrm>
            <a:off x="465744" y="40466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Revisão tarifária periódica</a:t>
            </a:r>
            <a:endParaRPr lang="pt-BR" dirty="0"/>
          </a:p>
        </p:txBody>
      </p:sp>
      <p:sp>
        <p:nvSpPr>
          <p:cNvPr id="4" name="Retângulo 3"/>
          <p:cNvSpPr/>
          <p:nvPr/>
        </p:nvSpPr>
        <p:spPr>
          <a:xfrm>
            <a:off x="262591" y="3613666"/>
            <a:ext cx="8443824" cy="2585323"/>
          </a:xfrm>
          <a:prstGeom prst="rect">
            <a:avLst/>
          </a:prstGeom>
        </p:spPr>
        <p:txBody>
          <a:bodyPr wrap="square">
            <a:spAutoFit/>
          </a:bodyPr>
          <a:lstStyle/>
          <a:p>
            <a:r>
              <a:rPr lang="pt-BR" dirty="0"/>
              <a:t>Esse mecanismo se diferencia </a:t>
            </a:r>
            <a:r>
              <a:rPr lang="pt-BR" dirty="0" smtClean="0"/>
              <a:t>do reajuste </a:t>
            </a:r>
            <a:r>
              <a:rPr lang="pt-BR" dirty="0"/>
              <a:t>anual por ser mais amplo e levar em conta todos os custos, investimentos </a:t>
            </a:r>
            <a:r>
              <a:rPr lang="pt-BR" dirty="0" smtClean="0"/>
              <a:t>e receitas </a:t>
            </a:r>
            <a:r>
              <a:rPr lang="pt-BR" dirty="0"/>
              <a:t>para fixar um novo patamar de tarifa, adequado à estrutura da empresa e </a:t>
            </a:r>
            <a:r>
              <a:rPr lang="pt-BR" dirty="0" smtClean="0"/>
              <a:t>ao seu </a:t>
            </a:r>
            <a:r>
              <a:rPr lang="pt-BR" dirty="0"/>
              <a:t>mercado. Para obter um resultado que não dependa apenas das </a:t>
            </a:r>
            <a:r>
              <a:rPr lang="pt-BR" dirty="0" smtClean="0"/>
              <a:t>informações fornecidas </a:t>
            </a:r>
            <a:r>
              <a:rPr lang="pt-BR" dirty="0"/>
              <a:t>pela própria distribuidora, o que poderia contaminar o processo de revisão, </a:t>
            </a:r>
            <a:r>
              <a:rPr lang="pt-BR" dirty="0" smtClean="0"/>
              <a:t>a </a:t>
            </a:r>
            <a:r>
              <a:rPr lang="pt-BR" dirty="0" err="1" smtClean="0"/>
              <a:t>ANEELutiliza</a:t>
            </a:r>
            <a:r>
              <a:rPr lang="pt-BR" dirty="0" smtClean="0"/>
              <a:t> </a:t>
            </a:r>
            <a:r>
              <a:rPr lang="pt-BR" dirty="0"/>
              <a:t>a metodologia da “empresa de referência”. Trata-se de um modelo </a:t>
            </a:r>
            <a:r>
              <a:rPr lang="pt-BR" dirty="0" smtClean="0"/>
              <a:t>teórico que </a:t>
            </a:r>
            <a:r>
              <a:rPr lang="pt-BR" dirty="0"/>
              <a:t>reflete os custos operacionais eficientes de uma concessionária ideal e </a:t>
            </a:r>
            <a:r>
              <a:rPr lang="pt-BR" dirty="0" smtClean="0"/>
              <a:t>os investimentos </a:t>
            </a:r>
            <a:r>
              <a:rPr lang="pt-BR" dirty="0"/>
              <a:t>prudentes realizados pela distribuidora para a prestação dos serviços </a:t>
            </a:r>
            <a:r>
              <a:rPr lang="pt-BR" dirty="0" smtClean="0"/>
              <a:t>e que </a:t>
            </a:r>
            <a:r>
              <a:rPr lang="pt-BR" dirty="0"/>
              <a:t>terão direito à remuneração das tarifas cobradas dos consumidores. </a:t>
            </a:r>
            <a:r>
              <a:rPr lang="pt-BR" dirty="0" smtClean="0"/>
              <a:t>Esse investimento </a:t>
            </a:r>
            <a:r>
              <a:rPr lang="pt-BR" dirty="0"/>
              <a:t>é chamado de Base de Remuneração.</a:t>
            </a:r>
          </a:p>
        </p:txBody>
      </p:sp>
    </p:spTree>
    <p:extLst>
      <p:ext uri="{BB962C8B-B14F-4D97-AF65-F5344CB8AC3E}">
        <p14:creationId xmlns:p14="http://schemas.microsoft.com/office/powerpoint/2010/main" val="370484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8"/>
            <a:ext cx="52673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p:cNvSpPr txBox="1">
            <a:spLocks/>
          </p:cNvSpPr>
          <p:nvPr/>
        </p:nvSpPr>
        <p:spPr>
          <a:xfrm>
            <a:off x="457200" y="274637"/>
            <a:ext cx="8229600" cy="149817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t>Outras Informações na Conta de Luz</a:t>
            </a:r>
            <a:endParaRPr lang="pt-BR" dirty="0"/>
          </a:p>
        </p:txBody>
      </p:sp>
    </p:spTree>
    <p:extLst>
      <p:ext uri="{BB962C8B-B14F-4D97-AF65-F5344CB8AC3E}">
        <p14:creationId xmlns:p14="http://schemas.microsoft.com/office/powerpoint/2010/main" val="162554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2590800"/>
            <a:ext cx="7924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pt-BR" sz="3200" b="1">
                <a:solidFill>
                  <a:srgbClr val="663300"/>
                </a:solidFill>
              </a:rPr>
              <a:t>ANALISE TARIFÁRIA</a:t>
            </a:r>
          </a:p>
          <a:p>
            <a:pPr algn="ctr">
              <a:spcBef>
                <a:spcPct val="50000"/>
              </a:spcBef>
            </a:pPr>
            <a:r>
              <a:rPr lang="pt-BR" sz="3200" b="1">
                <a:solidFill>
                  <a:srgbClr val="663300"/>
                </a:solidFill>
              </a:rPr>
              <a:t>ADMINISTRAÇÃO E GERENCIAMENTO DE ENERGIA</a:t>
            </a:r>
          </a:p>
        </p:txBody>
      </p:sp>
      <p:sp>
        <p:nvSpPr>
          <p:cNvPr id="3075" name="Line 3"/>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076" name="Text Box 4"/>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334746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0" y="198120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pt-BR">
                <a:solidFill>
                  <a:srgbClr val="000000"/>
                </a:solidFill>
              </a:rPr>
              <a:t> </a:t>
            </a:r>
            <a:r>
              <a:rPr lang="pt-BR" b="1">
                <a:solidFill>
                  <a:srgbClr val="000000"/>
                </a:solidFill>
              </a:rPr>
              <a:t>Legislação</a:t>
            </a:r>
          </a:p>
          <a:p>
            <a:pPr>
              <a:spcBef>
                <a:spcPct val="50000"/>
              </a:spcBef>
              <a:buFontTx/>
              <a:buChar char="•"/>
            </a:pPr>
            <a:r>
              <a:rPr lang="pt-BR">
                <a:solidFill>
                  <a:srgbClr val="000000"/>
                </a:solidFill>
              </a:rPr>
              <a:t> </a:t>
            </a:r>
            <a:r>
              <a:rPr lang="pt-BR" b="1">
                <a:solidFill>
                  <a:srgbClr val="000000"/>
                </a:solidFill>
              </a:rPr>
              <a:t>Conceitos Básicos</a:t>
            </a:r>
          </a:p>
          <a:p>
            <a:pPr>
              <a:spcBef>
                <a:spcPct val="50000"/>
              </a:spcBef>
              <a:buFontTx/>
              <a:buChar char="•"/>
            </a:pPr>
            <a:r>
              <a:rPr lang="pt-BR">
                <a:solidFill>
                  <a:srgbClr val="000000"/>
                </a:solidFill>
              </a:rPr>
              <a:t> </a:t>
            </a:r>
            <a:r>
              <a:rPr lang="pt-BR" b="1">
                <a:solidFill>
                  <a:srgbClr val="000000"/>
                </a:solidFill>
              </a:rPr>
              <a:t>Definições</a:t>
            </a:r>
          </a:p>
          <a:p>
            <a:pPr>
              <a:spcBef>
                <a:spcPct val="50000"/>
              </a:spcBef>
              <a:buFontTx/>
              <a:buChar char="•"/>
            </a:pPr>
            <a:r>
              <a:rPr lang="pt-BR">
                <a:solidFill>
                  <a:srgbClr val="000000"/>
                </a:solidFill>
              </a:rPr>
              <a:t> </a:t>
            </a:r>
            <a:r>
              <a:rPr lang="pt-BR" b="1">
                <a:solidFill>
                  <a:srgbClr val="000000"/>
                </a:solidFill>
              </a:rPr>
              <a:t>Estrutura Tarifária</a:t>
            </a:r>
          </a:p>
          <a:p>
            <a:pPr>
              <a:spcBef>
                <a:spcPct val="50000"/>
              </a:spcBef>
              <a:buFontTx/>
              <a:buChar char="•"/>
            </a:pPr>
            <a:r>
              <a:rPr lang="pt-BR" b="1">
                <a:solidFill>
                  <a:srgbClr val="000000"/>
                </a:solidFill>
              </a:rPr>
              <a:t>  ICMS</a:t>
            </a:r>
          </a:p>
        </p:txBody>
      </p:sp>
      <p:sp>
        <p:nvSpPr>
          <p:cNvPr id="4099" name="Text Box 3"/>
          <p:cNvSpPr txBox="1">
            <a:spLocks noChangeArrowheads="1"/>
          </p:cNvSpPr>
          <p:nvPr/>
        </p:nvSpPr>
        <p:spPr bwMode="auto">
          <a:xfrm>
            <a:off x="2362200" y="277813"/>
            <a:ext cx="3881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ANALISE TARIFÁRIA</a:t>
            </a:r>
          </a:p>
        </p:txBody>
      </p:sp>
      <p:sp>
        <p:nvSpPr>
          <p:cNvPr id="4100"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01"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02"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380754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800" y="990600"/>
            <a:ext cx="83058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i="1">
                <a:solidFill>
                  <a:srgbClr val="663300"/>
                </a:solidFill>
              </a:rPr>
              <a:t>Portaria N Portaria No33, de 11 de fevereiro de 1988 33, de 11 de fevereiro de 1988</a:t>
            </a:r>
          </a:p>
          <a:p>
            <a:pPr>
              <a:lnSpc>
                <a:spcPct val="70000"/>
              </a:lnSpc>
              <a:spcBef>
                <a:spcPct val="50000"/>
              </a:spcBef>
            </a:pPr>
            <a:r>
              <a:rPr lang="pt-BR" sz="1800">
                <a:solidFill>
                  <a:srgbClr val="000000"/>
                </a:solidFill>
              </a:rPr>
              <a:t>* Adapta critérios vigentes às tarifas horo-sazonais;</a:t>
            </a:r>
          </a:p>
          <a:p>
            <a:pPr>
              <a:lnSpc>
                <a:spcPct val="70000"/>
              </a:lnSpc>
              <a:spcBef>
                <a:spcPct val="50000"/>
              </a:spcBef>
            </a:pPr>
            <a:r>
              <a:rPr lang="pt-BR" sz="1800" b="1" i="1">
                <a:solidFill>
                  <a:srgbClr val="663300"/>
                </a:solidFill>
              </a:rPr>
              <a:t>Portaria N Portaria No1569, de 23 de dezembro de 1993 1569, de 23 de dezembro de 1993</a:t>
            </a:r>
          </a:p>
          <a:p>
            <a:pPr>
              <a:lnSpc>
                <a:spcPct val="70000"/>
              </a:lnSpc>
              <a:spcBef>
                <a:spcPct val="50000"/>
              </a:spcBef>
            </a:pPr>
            <a:r>
              <a:rPr lang="pt-BR" sz="1800">
                <a:solidFill>
                  <a:srgbClr val="000000"/>
                </a:solidFill>
              </a:rPr>
              <a:t>* Muda o limite do FP de 0,85 para 0,92;</a:t>
            </a:r>
          </a:p>
          <a:p>
            <a:pPr>
              <a:lnSpc>
                <a:spcPct val="70000"/>
              </a:lnSpc>
              <a:spcBef>
                <a:spcPct val="50000"/>
              </a:spcBef>
            </a:pPr>
            <a:r>
              <a:rPr lang="pt-BR" sz="1800">
                <a:solidFill>
                  <a:srgbClr val="000000"/>
                </a:solidFill>
              </a:rPr>
              <a:t>* A verificação da energia reativa pode ser feita:</a:t>
            </a:r>
          </a:p>
          <a:p>
            <a:pPr>
              <a:lnSpc>
                <a:spcPct val="70000"/>
              </a:lnSpc>
              <a:spcBef>
                <a:spcPct val="50000"/>
              </a:spcBef>
            </a:pPr>
            <a:r>
              <a:rPr lang="pt-BR" sz="1800">
                <a:solidFill>
                  <a:srgbClr val="000000"/>
                </a:solidFill>
              </a:rPr>
              <a:t>- de hora em hora (indutiva e capacitiva)</a:t>
            </a:r>
          </a:p>
          <a:p>
            <a:pPr>
              <a:lnSpc>
                <a:spcPct val="70000"/>
              </a:lnSpc>
              <a:spcBef>
                <a:spcPct val="50000"/>
              </a:spcBef>
            </a:pPr>
            <a:r>
              <a:rPr lang="pt-BR" sz="1800">
                <a:solidFill>
                  <a:srgbClr val="000000"/>
                </a:solidFill>
              </a:rPr>
              <a:t>- valor médio mensal (indutiva)</a:t>
            </a:r>
          </a:p>
          <a:p>
            <a:pPr>
              <a:lnSpc>
                <a:spcPct val="70000"/>
              </a:lnSpc>
              <a:spcBef>
                <a:spcPct val="50000"/>
              </a:spcBef>
            </a:pPr>
            <a:r>
              <a:rPr lang="pt-BR" sz="1800">
                <a:solidFill>
                  <a:srgbClr val="000000"/>
                </a:solidFill>
              </a:rPr>
              <a:t>* Pode ser avaliado o fator de potência capacitivo no período das 0 h às 6</a:t>
            </a:r>
          </a:p>
          <a:p>
            <a:pPr>
              <a:lnSpc>
                <a:spcPct val="70000"/>
              </a:lnSpc>
              <a:spcBef>
                <a:spcPct val="50000"/>
              </a:spcBef>
            </a:pPr>
            <a:r>
              <a:rPr lang="pt-BR" sz="1800">
                <a:solidFill>
                  <a:srgbClr val="000000"/>
                </a:solidFill>
              </a:rPr>
              <a:t>h; (Mais recentemente, algumas concessionárias que adotam a medição</a:t>
            </a:r>
          </a:p>
          <a:p>
            <a:pPr>
              <a:lnSpc>
                <a:spcPct val="70000"/>
              </a:lnSpc>
              <a:spcBef>
                <a:spcPct val="50000"/>
              </a:spcBef>
            </a:pPr>
            <a:r>
              <a:rPr lang="pt-BR" sz="1800">
                <a:solidFill>
                  <a:srgbClr val="000000"/>
                </a:solidFill>
              </a:rPr>
              <a:t>horária, mudaram esse período para: 0:30 h às 6:30 h)</a:t>
            </a:r>
          </a:p>
          <a:p>
            <a:pPr>
              <a:lnSpc>
                <a:spcPct val="70000"/>
              </a:lnSpc>
              <a:spcBef>
                <a:spcPct val="50000"/>
              </a:spcBef>
            </a:pPr>
            <a:r>
              <a:rPr lang="pt-BR" sz="1800">
                <a:solidFill>
                  <a:srgbClr val="000000"/>
                </a:solidFill>
              </a:rPr>
              <a:t>* O antigo ajuste é desmembrado em faturamento de demanda e consumo;</a:t>
            </a:r>
          </a:p>
          <a:p>
            <a:pPr>
              <a:lnSpc>
                <a:spcPct val="70000"/>
              </a:lnSpc>
              <a:spcBef>
                <a:spcPct val="50000"/>
              </a:spcBef>
            </a:pPr>
            <a:r>
              <a:rPr lang="pt-BR" sz="1800" b="1" i="1">
                <a:solidFill>
                  <a:srgbClr val="663300"/>
                </a:solidFill>
              </a:rPr>
              <a:t>Resolução ANEEL n Resolução ANEEL no 456, de 29 de novembro de 2000 456, de 29 de novembro de 2000</a:t>
            </a:r>
          </a:p>
          <a:p>
            <a:pPr>
              <a:lnSpc>
                <a:spcPct val="70000"/>
              </a:lnSpc>
              <a:spcBef>
                <a:spcPct val="50000"/>
              </a:spcBef>
            </a:pPr>
            <a:r>
              <a:rPr lang="pt-BR" sz="1800">
                <a:solidFill>
                  <a:srgbClr val="000000"/>
                </a:solidFill>
              </a:rPr>
              <a:t>* Estabelece, de forma atualizada e consolidada, as Condições Gerais de</a:t>
            </a:r>
          </a:p>
          <a:p>
            <a:pPr>
              <a:lnSpc>
                <a:spcPct val="70000"/>
              </a:lnSpc>
              <a:spcBef>
                <a:spcPct val="50000"/>
              </a:spcBef>
            </a:pPr>
            <a:r>
              <a:rPr lang="pt-BR" sz="1800">
                <a:solidFill>
                  <a:srgbClr val="000000"/>
                </a:solidFill>
              </a:rPr>
              <a:t>Fornecimento de Energia Elétrica. Substitui a 277, 45, 33, 185, 1.233, 1,569,</a:t>
            </a:r>
          </a:p>
          <a:p>
            <a:pPr>
              <a:lnSpc>
                <a:spcPct val="70000"/>
              </a:lnSpc>
              <a:spcBef>
                <a:spcPct val="50000"/>
              </a:spcBef>
            </a:pPr>
            <a:r>
              <a:rPr lang="pt-BR" sz="1800">
                <a:solidFill>
                  <a:srgbClr val="000000"/>
                </a:solidFill>
              </a:rPr>
              <a:t>438, 466.</a:t>
            </a:r>
          </a:p>
        </p:txBody>
      </p:sp>
      <p:sp>
        <p:nvSpPr>
          <p:cNvPr id="5123" name="Text Box 3"/>
          <p:cNvSpPr txBox="1">
            <a:spLocks noChangeArrowheads="1"/>
          </p:cNvSpPr>
          <p:nvPr/>
        </p:nvSpPr>
        <p:spPr bwMode="auto">
          <a:xfrm>
            <a:off x="2971800" y="228600"/>
            <a:ext cx="2468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LEGISLAÇÃO</a:t>
            </a:r>
          </a:p>
        </p:txBody>
      </p:sp>
      <p:sp>
        <p:nvSpPr>
          <p:cNvPr id="5124"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5"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6"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425907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57200" y="3733800"/>
            <a:ext cx="8458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a:solidFill>
                  <a:srgbClr val="000000"/>
                </a:solidFill>
              </a:rPr>
              <a:t>Demanda e Consumo</a:t>
            </a:r>
          </a:p>
          <a:p>
            <a:pPr>
              <a:lnSpc>
                <a:spcPct val="70000"/>
              </a:lnSpc>
              <a:spcBef>
                <a:spcPct val="50000"/>
              </a:spcBef>
            </a:pPr>
            <a:r>
              <a:rPr lang="pt-BR" sz="1800">
                <a:solidFill>
                  <a:srgbClr val="000000"/>
                </a:solidFill>
              </a:rPr>
              <a:t>* </a:t>
            </a:r>
            <a:r>
              <a:rPr lang="pt-BR" sz="1800" b="1">
                <a:solidFill>
                  <a:srgbClr val="000000"/>
                </a:solidFill>
              </a:rPr>
              <a:t>Demanda: </a:t>
            </a:r>
            <a:r>
              <a:rPr lang="pt-BR" sz="1800">
                <a:solidFill>
                  <a:srgbClr val="000000"/>
                </a:solidFill>
              </a:rPr>
              <a:t>É a potência média, durante qualquer intervalo de tempo, medida por</a:t>
            </a:r>
          </a:p>
          <a:p>
            <a:pPr>
              <a:lnSpc>
                <a:spcPct val="70000"/>
              </a:lnSpc>
              <a:spcBef>
                <a:spcPct val="50000"/>
              </a:spcBef>
            </a:pPr>
            <a:r>
              <a:rPr lang="pt-BR" sz="1800">
                <a:solidFill>
                  <a:srgbClr val="000000"/>
                </a:solidFill>
              </a:rPr>
              <a:t>aparelho integrador (medidor). É expressa em kW. Abaixo, na curva de carga, é</a:t>
            </a:r>
          </a:p>
          <a:p>
            <a:pPr>
              <a:lnSpc>
                <a:spcPct val="70000"/>
              </a:lnSpc>
              <a:spcBef>
                <a:spcPct val="50000"/>
              </a:spcBef>
            </a:pPr>
            <a:r>
              <a:rPr lang="pt-BR" sz="1800">
                <a:solidFill>
                  <a:srgbClr val="000000"/>
                </a:solidFill>
              </a:rPr>
              <a:t>indicada as demandas médias e máximas para um dia.</a:t>
            </a:r>
          </a:p>
          <a:p>
            <a:pPr>
              <a:lnSpc>
                <a:spcPct val="70000"/>
              </a:lnSpc>
              <a:spcBef>
                <a:spcPct val="50000"/>
              </a:spcBef>
            </a:pPr>
            <a:r>
              <a:rPr lang="pt-BR" sz="1800">
                <a:solidFill>
                  <a:srgbClr val="000000"/>
                </a:solidFill>
              </a:rPr>
              <a:t>* </a:t>
            </a:r>
            <a:r>
              <a:rPr lang="pt-BR" sz="1800" b="1">
                <a:solidFill>
                  <a:srgbClr val="000000"/>
                </a:solidFill>
              </a:rPr>
              <a:t>Consumo: </a:t>
            </a:r>
            <a:r>
              <a:rPr lang="pt-BR" sz="1800">
                <a:solidFill>
                  <a:srgbClr val="000000"/>
                </a:solidFill>
              </a:rPr>
              <a:t>É a quantidade de energia elétrica utilizada durante qualquer período</a:t>
            </a:r>
          </a:p>
          <a:p>
            <a:pPr>
              <a:lnSpc>
                <a:spcPct val="70000"/>
              </a:lnSpc>
              <a:spcBef>
                <a:spcPct val="50000"/>
              </a:spcBef>
            </a:pPr>
            <a:r>
              <a:rPr lang="pt-BR" sz="1800">
                <a:solidFill>
                  <a:srgbClr val="000000"/>
                </a:solidFill>
              </a:rPr>
              <a:t>de tempo, expressa em kWh.</a:t>
            </a:r>
          </a:p>
        </p:txBody>
      </p:sp>
      <p:graphicFrame>
        <p:nvGraphicFramePr>
          <p:cNvPr id="6147" name="Object 4"/>
          <p:cNvGraphicFramePr>
            <a:graphicFrameLocks noChangeAspect="1"/>
          </p:cNvGraphicFramePr>
          <p:nvPr/>
        </p:nvGraphicFramePr>
        <p:xfrm>
          <a:off x="1981200" y="914400"/>
          <a:ext cx="5238750" cy="2743200"/>
        </p:xfrm>
        <a:graphic>
          <a:graphicData uri="http://schemas.openxmlformats.org/presentationml/2006/ole">
            <mc:AlternateContent xmlns:mc="http://schemas.openxmlformats.org/markup-compatibility/2006">
              <mc:Choice xmlns:v="urn:schemas-microsoft-com:vml" Requires="v">
                <p:oleObj spid="_x0000_s10242" name="Imagem de bitmap" r:id="rId4" imgW="5619048" imgH="2943636" progId="Paint.Picture">
                  <p:embed/>
                </p:oleObj>
              </mc:Choice>
              <mc:Fallback>
                <p:oleObj name="Imagem de bitmap" r:id="rId4" imgW="5619048" imgH="294363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914400"/>
                        <a:ext cx="52387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5"/>
          <p:cNvSpPr txBox="1">
            <a:spLocks noChangeArrowheads="1"/>
          </p:cNvSpPr>
          <p:nvPr/>
        </p:nvSpPr>
        <p:spPr bwMode="auto">
          <a:xfrm>
            <a:off x="2514600" y="228600"/>
            <a:ext cx="4040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CONCEITOS BASICOS</a:t>
            </a:r>
          </a:p>
        </p:txBody>
      </p:sp>
      <p:sp>
        <p:nvSpPr>
          <p:cNvPr id="6149" name="Line 6"/>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50" name="Line 7"/>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51" name="Text Box 8"/>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107605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685800" y="1676400"/>
          <a:ext cx="7526338" cy="3741738"/>
        </p:xfrm>
        <a:graphic>
          <a:graphicData uri="http://schemas.openxmlformats.org/presentationml/2006/ole">
            <mc:AlternateContent xmlns:mc="http://schemas.openxmlformats.org/markup-compatibility/2006">
              <mc:Choice xmlns:v="urn:schemas-microsoft-com:vml" Requires="v">
                <p:oleObj spid="_x0000_s11266" name="Imagem de bitmap" r:id="rId4" imgW="6916115" imgH="3438095" progId="Paint.Picture">
                  <p:embed/>
                </p:oleObj>
              </mc:Choice>
              <mc:Fallback>
                <p:oleObj name="Imagem de bitmap" r:id="rId4" imgW="6916115" imgH="34380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7526338"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2"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3"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7174" name="Text Box 7"/>
          <p:cNvSpPr txBox="1">
            <a:spLocks noChangeArrowheads="1"/>
          </p:cNvSpPr>
          <p:nvPr/>
        </p:nvSpPr>
        <p:spPr bwMode="auto">
          <a:xfrm>
            <a:off x="2514600" y="228600"/>
            <a:ext cx="4040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CONCEITOS BASICOS</a:t>
            </a:r>
          </a:p>
        </p:txBody>
      </p:sp>
    </p:spTree>
    <p:extLst>
      <p:ext uri="{BB962C8B-B14F-4D97-AF65-F5344CB8AC3E}">
        <p14:creationId xmlns:p14="http://schemas.microsoft.com/office/powerpoint/2010/main" val="179862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4"/>
          <p:cNvSpPr>
            <a:spLocks noGrp="1"/>
          </p:cNvSpPr>
          <p:nvPr>
            <p:ph type="sldNum" sz="quarter" idx="12"/>
          </p:nvPr>
        </p:nvSpPr>
        <p:spPr/>
        <p:txBody>
          <a:bodyPr/>
          <a:lstStyle/>
          <a:p>
            <a:pPr>
              <a:defRPr/>
            </a:pPr>
            <a:fld id="{D74984D0-15BE-463A-921B-B74AAE8B2B2F}" type="slidenum">
              <a:rPr lang="pt-BR"/>
              <a:pPr>
                <a:defRPr/>
              </a:pPr>
              <a:t>4</a:t>
            </a:fld>
            <a:endParaRPr lang="pt-BR"/>
          </a:p>
        </p:txBody>
      </p:sp>
      <p:sp>
        <p:nvSpPr>
          <p:cNvPr id="68611" name="Rectangle 4"/>
          <p:cNvSpPr>
            <a:spLocks noRot="1" noChangeArrowheads="1"/>
          </p:cNvSpPr>
          <p:nvPr/>
        </p:nvSpPr>
        <p:spPr bwMode="auto">
          <a:xfrm>
            <a:off x="304800" y="914400"/>
            <a:ext cx="8534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Font typeface="Wingdings" pitchFamily="2" charset="2"/>
              <a:buChar char="§"/>
            </a:pPr>
            <a:r>
              <a:rPr lang="pt-BR" sz="2800"/>
              <a:t>Medição centralizada: utilização de um sistema de medição com diversas funções agregadas (combate à fraude, leitura remota, suspensão e religação à distância, pré-pagamento, etc).</a:t>
            </a:r>
          </a:p>
          <a:p>
            <a:pPr marL="342900" indent="-342900">
              <a:lnSpc>
                <a:spcPct val="90000"/>
              </a:lnSpc>
              <a:spcBef>
                <a:spcPct val="20000"/>
              </a:spcBef>
              <a:buClr>
                <a:schemeClr val="hlink"/>
              </a:buClr>
              <a:buFont typeface="Wingdings" pitchFamily="2" charset="2"/>
              <a:buChar char="§"/>
            </a:pPr>
            <a:r>
              <a:rPr lang="pt-BR" sz="2800"/>
              <a:t>Parque instalado: cerca de </a:t>
            </a:r>
            <a:r>
              <a:rPr lang="pt-BR" sz="2800" b="1"/>
              <a:t>0,67% </a:t>
            </a:r>
            <a:r>
              <a:rPr lang="pt-BR" sz="2800"/>
              <a:t>(404.000 unidades)</a:t>
            </a:r>
            <a:endParaRPr lang="pt-BR" sz="2800" b="1"/>
          </a:p>
          <a:p>
            <a:pPr marL="342900" indent="-342900">
              <a:lnSpc>
                <a:spcPct val="90000"/>
              </a:lnSpc>
              <a:spcBef>
                <a:spcPct val="20000"/>
              </a:spcBef>
              <a:buClr>
                <a:schemeClr val="hlink"/>
              </a:buClr>
              <a:buFont typeface="Wingdings" pitchFamily="2" charset="2"/>
              <a:buChar char="§"/>
            </a:pPr>
            <a:r>
              <a:rPr lang="pt-BR" sz="2800"/>
              <a:t>A previsão era de </a:t>
            </a:r>
            <a:r>
              <a:rPr lang="pt-BR" sz="2800" b="1"/>
              <a:t>1.500.000 </a:t>
            </a:r>
            <a:r>
              <a:rPr lang="pt-BR" sz="2800"/>
              <a:t>em 2008</a:t>
            </a:r>
          </a:p>
        </p:txBody>
      </p:sp>
      <p:pic>
        <p:nvPicPr>
          <p:cNvPr id="686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33559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962400"/>
            <a:ext cx="2408238"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84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1143000"/>
            <a:ext cx="84582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pt-BR" sz="1800"/>
              <a:t>O Fator de Carga (FC) é um índice que mostra se as instalações elétricas</a:t>
            </a:r>
          </a:p>
          <a:p>
            <a:pPr>
              <a:spcBef>
                <a:spcPct val="50000"/>
              </a:spcBef>
            </a:pPr>
            <a:r>
              <a:rPr lang="pt-BR" sz="1800"/>
              <a:t>estão sendo utilizadas de forma racional por um determinado consumidor. Ele</a:t>
            </a:r>
          </a:p>
          <a:p>
            <a:pPr>
              <a:spcBef>
                <a:spcPct val="50000"/>
              </a:spcBef>
            </a:pPr>
            <a:r>
              <a:rPr lang="pt-BR" sz="1800"/>
              <a:t>pode ser expresso pela fórmula abaixo:</a:t>
            </a:r>
          </a:p>
          <a:p>
            <a:pPr>
              <a:spcBef>
                <a:spcPct val="50000"/>
              </a:spcBef>
            </a:pPr>
            <a:endParaRPr lang="pt-BR" sz="1800"/>
          </a:p>
          <a:p>
            <a:pPr algn="ctr">
              <a:spcBef>
                <a:spcPct val="50000"/>
              </a:spcBef>
            </a:pPr>
            <a:r>
              <a:rPr lang="pt-BR" sz="1800" b="1" i="1"/>
              <a:t>FC = Demanda Média / Demanda Máxima Medida</a:t>
            </a:r>
          </a:p>
          <a:p>
            <a:pPr>
              <a:spcBef>
                <a:spcPct val="50000"/>
              </a:spcBef>
            </a:pPr>
            <a:endParaRPr lang="pt-BR" sz="1800"/>
          </a:p>
          <a:p>
            <a:pPr>
              <a:spcBef>
                <a:spcPct val="50000"/>
              </a:spcBef>
            </a:pPr>
            <a:r>
              <a:rPr lang="pt-BR" sz="1800"/>
              <a:t>Um baixo fator de carga pode indicar que está havendo uma demanda de</a:t>
            </a:r>
          </a:p>
          <a:p>
            <a:pPr>
              <a:spcBef>
                <a:spcPct val="50000"/>
              </a:spcBef>
            </a:pPr>
            <a:r>
              <a:rPr lang="pt-BR" sz="1800"/>
              <a:t>energia excessiva em determinado período do dia enquanto que a demanda</a:t>
            </a:r>
          </a:p>
          <a:p>
            <a:pPr>
              <a:spcBef>
                <a:spcPct val="50000"/>
              </a:spcBef>
            </a:pPr>
            <a:r>
              <a:rPr lang="pt-BR" sz="1800"/>
              <a:t>média ao longo do dia é baixa.</a:t>
            </a:r>
          </a:p>
          <a:p>
            <a:pPr>
              <a:spcBef>
                <a:spcPct val="50000"/>
              </a:spcBef>
            </a:pPr>
            <a:r>
              <a:rPr lang="pt-BR" sz="1800"/>
              <a:t>Para se melhorar o FC pode-se, por exemplo reprogramar o período de</a:t>
            </a:r>
          </a:p>
          <a:p>
            <a:pPr>
              <a:spcBef>
                <a:spcPct val="50000"/>
              </a:spcBef>
            </a:pPr>
            <a:r>
              <a:rPr lang="pt-BR" sz="1800"/>
              <a:t>funcionamento das cargas passíveis de deslocamento.</a:t>
            </a:r>
          </a:p>
          <a:p>
            <a:pPr>
              <a:spcBef>
                <a:spcPct val="50000"/>
              </a:spcBef>
            </a:pPr>
            <a:r>
              <a:rPr lang="pt-BR" sz="1800"/>
              <a:t>Fator de Carga</a:t>
            </a:r>
          </a:p>
        </p:txBody>
      </p:sp>
      <p:sp>
        <p:nvSpPr>
          <p:cNvPr id="8195"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196"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197"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8198" name="Text Box 7"/>
          <p:cNvSpPr txBox="1">
            <a:spLocks noChangeArrowheads="1"/>
          </p:cNvSpPr>
          <p:nvPr/>
        </p:nvSpPr>
        <p:spPr bwMode="auto">
          <a:xfrm>
            <a:off x="2514600" y="228600"/>
            <a:ext cx="4040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CONCEITOS BASICOS</a:t>
            </a:r>
          </a:p>
        </p:txBody>
      </p:sp>
    </p:spTree>
    <p:extLst>
      <p:ext uri="{BB962C8B-B14F-4D97-AF65-F5344CB8AC3E}">
        <p14:creationId xmlns:p14="http://schemas.microsoft.com/office/powerpoint/2010/main" val="1050229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810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i="1"/>
              <a:t>Horário de Ponta</a:t>
            </a:r>
          </a:p>
          <a:p>
            <a:pPr>
              <a:lnSpc>
                <a:spcPct val="70000"/>
              </a:lnSpc>
              <a:spcBef>
                <a:spcPct val="50000"/>
              </a:spcBef>
            </a:pPr>
            <a:r>
              <a:rPr lang="pt-BR" sz="1800"/>
              <a:t>Corresponde ao intervalo de 3 (três) horas consecutivas, definido</a:t>
            </a:r>
          </a:p>
          <a:p>
            <a:pPr>
              <a:lnSpc>
                <a:spcPct val="70000"/>
              </a:lnSpc>
              <a:spcBef>
                <a:spcPct val="50000"/>
              </a:spcBef>
            </a:pPr>
            <a:r>
              <a:rPr lang="pt-BR" sz="1800"/>
              <a:t>pela concessionária, compreendido entre 17 e 22 horas, de segunda à</a:t>
            </a:r>
          </a:p>
          <a:p>
            <a:pPr>
              <a:lnSpc>
                <a:spcPct val="70000"/>
              </a:lnSpc>
              <a:spcBef>
                <a:spcPct val="50000"/>
              </a:spcBef>
            </a:pPr>
            <a:r>
              <a:rPr lang="pt-BR" sz="1800"/>
              <a:t>sexta-feira.</a:t>
            </a:r>
          </a:p>
          <a:p>
            <a:pPr>
              <a:lnSpc>
                <a:spcPct val="70000"/>
              </a:lnSpc>
              <a:spcBef>
                <a:spcPct val="50000"/>
              </a:spcBef>
            </a:pPr>
            <a:r>
              <a:rPr lang="pt-BR" sz="1800" b="1" i="1"/>
              <a:t>Horário Fora de Ponta</a:t>
            </a:r>
          </a:p>
          <a:p>
            <a:pPr>
              <a:lnSpc>
                <a:spcPct val="70000"/>
              </a:lnSpc>
              <a:spcBef>
                <a:spcPct val="50000"/>
              </a:spcBef>
            </a:pPr>
            <a:r>
              <a:rPr lang="pt-BR" sz="1800"/>
              <a:t>Corresponde às horas complementares às 3 (três) horas relativas</a:t>
            </a:r>
          </a:p>
          <a:p>
            <a:pPr>
              <a:lnSpc>
                <a:spcPct val="70000"/>
              </a:lnSpc>
              <a:spcBef>
                <a:spcPct val="50000"/>
              </a:spcBef>
            </a:pPr>
            <a:r>
              <a:rPr lang="pt-BR" sz="1800"/>
              <a:t>ao horário de ponta definido acima,. acrescido do total das horas dos</a:t>
            </a:r>
          </a:p>
          <a:p>
            <a:pPr>
              <a:lnSpc>
                <a:spcPct val="70000"/>
              </a:lnSpc>
              <a:spcBef>
                <a:spcPct val="50000"/>
              </a:spcBef>
            </a:pPr>
            <a:r>
              <a:rPr lang="pt-BR" sz="1800"/>
              <a:t>sábados e domingos.</a:t>
            </a:r>
          </a:p>
          <a:p>
            <a:pPr>
              <a:lnSpc>
                <a:spcPct val="70000"/>
              </a:lnSpc>
              <a:spcBef>
                <a:spcPct val="50000"/>
              </a:spcBef>
            </a:pPr>
            <a:r>
              <a:rPr lang="pt-BR" sz="1800" b="1" i="1"/>
              <a:t>Período Seco</a:t>
            </a:r>
          </a:p>
          <a:p>
            <a:pPr>
              <a:lnSpc>
                <a:spcPct val="70000"/>
              </a:lnSpc>
              <a:spcBef>
                <a:spcPct val="50000"/>
              </a:spcBef>
            </a:pPr>
            <a:r>
              <a:rPr lang="pt-BR" sz="1800"/>
              <a:t>Compreende o intervalo situado entre os fornecimentos</a:t>
            </a:r>
          </a:p>
          <a:p>
            <a:pPr>
              <a:lnSpc>
                <a:spcPct val="70000"/>
              </a:lnSpc>
              <a:spcBef>
                <a:spcPct val="50000"/>
              </a:spcBef>
            </a:pPr>
            <a:r>
              <a:rPr lang="pt-BR" sz="1800"/>
              <a:t>abrangidos pelas leituras dos meses de maio a novembro de cada ano.</a:t>
            </a:r>
          </a:p>
          <a:p>
            <a:pPr>
              <a:lnSpc>
                <a:spcPct val="70000"/>
              </a:lnSpc>
              <a:spcBef>
                <a:spcPct val="50000"/>
              </a:spcBef>
            </a:pPr>
            <a:r>
              <a:rPr lang="pt-BR" sz="1800" b="1" i="1"/>
              <a:t>Período Úmido</a:t>
            </a:r>
          </a:p>
          <a:p>
            <a:pPr>
              <a:lnSpc>
                <a:spcPct val="70000"/>
              </a:lnSpc>
              <a:spcBef>
                <a:spcPct val="50000"/>
              </a:spcBef>
            </a:pPr>
            <a:r>
              <a:rPr lang="pt-BR" sz="1800"/>
              <a:t>Compreende o intervalo situado entre os fornecimentos</a:t>
            </a:r>
          </a:p>
          <a:p>
            <a:pPr>
              <a:lnSpc>
                <a:spcPct val="70000"/>
              </a:lnSpc>
              <a:spcBef>
                <a:spcPct val="50000"/>
              </a:spcBef>
            </a:pPr>
            <a:r>
              <a:rPr lang="pt-BR" sz="1800"/>
              <a:t>abrangidos pelas leituras dos meses de dezembro de um ano a abril do</a:t>
            </a:r>
          </a:p>
          <a:p>
            <a:pPr>
              <a:lnSpc>
                <a:spcPct val="70000"/>
              </a:lnSpc>
              <a:spcBef>
                <a:spcPct val="50000"/>
              </a:spcBef>
            </a:pPr>
            <a:r>
              <a:rPr lang="pt-BR" sz="1800"/>
              <a:t>ano seguinte.</a:t>
            </a:r>
          </a:p>
        </p:txBody>
      </p:sp>
      <p:sp>
        <p:nvSpPr>
          <p:cNvPr id="9219" name="Text Box 4"/>
          <p:cNvSpPr txBox="1">
            <a:spLocks noChangeArrowheads="1"/>
          </p:cNvSpPr>
          <p:nvPr/>
        </p:nvSpPr>
        <p:spPr bwMode="auto">
          <a:xfrm>
            <a:off x="3124200" y="228600"/>
            <a:ext cx="2452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DEFINICOES</a:t>
            </a:r>
          </a:p>
        </p:txBody>
      </p:sp>
      <p:sp>
        <p:nvSpPr>
          <p:cNvPr id="9220" name="Line 5"/>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1" name="Line 6"/>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222" name="Text Box 7"/>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94706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1219200"/>
            <a:ext cx="8382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pt-BR" sz="2000" b="1">
                <a:solidFill>
                  <a:srgbClr val="000000"/>
                </a:solidFill>
              </a:rPr>
              <a:t>GRUPOS DE CONSUMIDORES</a:t>
            </a:r>
          </a:p>
          <a:p>
            <a:pPr algn="ctr">
              <a:spcBef>
                <a:spcPct val="50000"/>
              </a:spcBef>
            </a:pPr>
            <a:endParaRPr lang="pt-BR" sz="2000" b="1">
              <a:solidFill>
                <a:srgbClr val="000000"/>
              </a:solidFill>
            </a:endParaRPr>
          </a:p>
          <a:p>
            <a:pPr>
              <a:spcBef>
                <a:spcPct val="50000"/>
              </a:spcBef>
            </a:pPr>
            <a:r>
              <a:rPr lang="pt-BR" sz="1800">
                <a:solidFill>
                  <a:srgbClr val="000000"/>
                </a:solidFill>
              </a:rPr>
              <a:t>Existem dois grupos de consumidores: Grupo A e Grupo B. Esses grupos</a:t>
            </a:r>
          </a:p>
          <a:p>
            <a:pPr>
              <a:spcBef>
                <a:spcPct val="50000"/>
              </a:spcBef>
            </a:pPr>
            <a:r>
              <a:rPr lang="pt-BR" sz="1800">
                <a:solidFill>
                  <a:srgbClr val="000000"/>
                </a:solidFill>
              </a:rPr>
              <a:t>se diferenciam pelo tipo de fornecimento como é descrito abaixo:</a:t>
            </a:r>
          </a:p>
          <a:p>
            <a:pPr>
              <a:spcBef>
                <a:spcPct val="50000"/>
              </a:spcBef>
            </a:pPr>
            <a:r>
              <a:rPr lang="pt-BR" sz="1800">
                <a:solidFill>
                  <a:srgbClr val="000000"/>
                </a:solidFill>
              </a:rPr>
              <a:t>- </a:t>
            </a:r>
            <a:r>
              <a:rPr lang="pt-BR" sz="1800" b="1">
                <a:solidFill>
                  <a:srgbClr val="000000"/>
                </a:solidFill>
              </a:rPr>
              <a:t>Grupo A : </a:t>
            </a:r>
            <a:r>
              <a:rPr lang="pt-BR" sz="1800">
                <a:solidFill>
                  <a:srgbClr val="000000"/>
                </a:solidFill>
              </a:rPr>
              <a:t>consumidores ligados em tensão igual ou superior a 2,3 kV ou</a:t>
            </a:r>
          </a:p>
          <a:p>
            <a:pPr>
              <a:spcBef>
                <a:spcPct val="50000"/>
              </a:spcBef>
            </a:pPr>
            <a:r>
              <a:rPr lang="pt-BR" sz="1800">
                <a:solidFill>
                  <a:srgbClr val="000000"/>
                </a:solidFill>
              </a:rPr>
              <a:t>ligados em baixa tensão em sistema subterrâneo mas considerados, para efeito</a:t>
            </a:r>
          </a:p>
          <a:p>
            <a:pPr>
              <a:spcBef>
                <a:spcPct val="50000"/>
              </a:spcBef>
            </a:pPr>
            <a:r>
              <a:rPr lang="pt-BR" sz="1800">
                <a:solidFill>
                  <a:srgbClr val="000000"/>
                </a:solidFill>
              </a:rPr>
              <a:t>de faturamento, como de alta tensão. Para esses consumidores são aplicadas</a:t>
            </a:r>
          </a:p>
          <a:p>
            <a:pPr>
              <a:spcBef>
                <a:spcPct val="50000"/>
              </a:spcBef>
            </a:pPr>
            <a:r>
              <a:rPr lang="pt-BR" sz="1800">
                <a:solidFill>
                  <a:srgbClr val="000000"/>
                </a:solidFill>
              </a:rPr>
              <a:t>tarifas de demanda e de consumo.</a:t>
            </a:r>
          </a:p>
          <a:p>
            <a:pPr>
              <a:spcBef>
                <a:spcPct val="50000"/>
              </a:spcBef>
            </a:pPr>
            <a:r>
              <a:rPr lang="pt-BR" sz="1800">
                <a:solidFill>
                  <a:srgbClr val="000000"/>
                </a:solidFill>
              </a:rPr>
              <a:t>- </a:t>
            </a:r>
            <a:r>
              <a:rPr lang="pt-BR" sz="1800" b="1">
                <a:solidFill>
                  <a:srgbClr val="000000"/>
                </a:solidFill>
              </a:rPr>
              <a:t>Grupo B : </a:t>
            </a:r>
            <a:r>
              <a:rPr lang="pt-BR" sz="1800">
                <a:solidFill>
                  <a:srgbClr val="000000"/>
                </a:solidFill>
              </a:rPr>
              <a:t>consumidores ligados em tensão inferior a 2,3 kV. Para esses</a:t>
            </a:r>
          </a:p>
          <a:p>
            <a:pPr>
              <a:spcBef>
                <a:spcPct val="50000"/>
              </a:spcBef>
            </a:pPr>
            <a:r>
              <a:rPr lang="pt-BR" sz="1800">
                <a:solidFill>
                  <a:srgbClr val="000000"/>
                </a:solidFill>
              </a:rPr>
              <a:t>consumidores é aplicada somente tarifa de consumo.</a:t>
            </a:r>
          </a:p>
          <a:p>
            <a:pPr>
              <a:spcBef>
                <a:spcPct val="50000"/>
              </a:spcBef>
            </a:pPr>
            <a:r>
              <a:rPr lang="pt-BR" sz="1800">
                <a:solidFill>
                  <a:srgbClr val="000000"/>
                </a:solidFill>
              </a:rPr>
              <a:t>Grupos de Consumidores</a:t>
            </a:r>
          </a:p>
        </p:txBody>
      </p:sp>
      <p:sp>
        <p:nvSpPr>
          <p:cNvPr id="10243"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44"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45"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10246" name="Text Box 7"/>
          <p:cNvSpPr txBox="1">
            <a:spLocks noChangeArrowheads="1"/>
          </p:cNvSpPr>
          <p:nvPr/>
        </p:nvSpPr>
        <p:spPr bwMode="auto">
          <a:xfrm>
            <a:off x="3124200" y="228600"/>
            <a:ext cx="2452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DEFINICOES</a:t>
            </a:r>
          </a:p>
        </p:txBody>
      </p:sp>
    </p:spTree>
    <p:extLst>
      <p:ext uri="{BB962C8B-B14F-4D97-AF65-F5344CB8AC3E}">
        <p14:creationId xmlns:p14="http://schemas.microsoft.com/office/powerpoint/2010/main" val="2913497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143000" y="2286000"/>
          <a:ext cx="6472238" cy="2495550"/>
        </p:xfrm>
        <a:graphic>
          <a:graphicData uri="http://schemas.openxmlformats.org/presentationml/2006/ole">
            <mc:AlternateContent xmlns:mc="http://schemas.openxmlformats.org/markup-compatibility/2006">
              <mc:Choice xmlns:v="urn:schemas-microsoft-com:vml" Requires="v">
                <p:oleObj spid="_x0000_s12290" name="Imagem de bitmap" r:id="rId4" imgW="4866667" imgH="1876190" progId="Paint.Picture">
                  <p:embed/>
                </p:oleObj>
              </mc:Choice>
              <mc:Fallback>
                <p:oleObj name="Imagem de bitmap" r:id="rId4" imgW="4866667" imgH="18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6472238"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268"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269"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11270" name="Text Box 7"/>
          <p:cNvSpPr txBox="1">
            <a:spLocks noChangeArrowheads="1"/>
          </p:cNvSpPr>
          <p:nvPr/>
        </p:nvSpPr>
        <p:spPr bwMode="auto">
          <a:xfrm>
            <a:off x="3124200" y="228600"/>
            <a:ext cx="2452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DEFINICOES</a:t>
            </a:r>
          </a:p>
        </p:txBody>
      </p:sp>
    </p:spTree>
    <p:extLst>
      <p:ext uri="{BB962C8B-B14F-4D97-AF65-F5344CB8AC3E}">
        <p14:creationId xmlns:p14="http://schemas.microsoft.com/office/powerpoint/2010/main" val="1945780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pt-BR" smtClean="0"/>
              <a:t>Tensões do Grupo A</a:t>
            </a:r>
          </a:p>
        </p:txBody>
      </p:sp>
      <p:graphicFrame>
        <p:nvGraphicFramePr>
          <p:cNvPr id="67615" name="Group 31"/>
          <p:cNvGraphicFramePr>
            <a:graphicFrameLocks noGrp="1"/>
          </p:cNvGraphicFramePr>
          <p:nvPr>
            <p:ph type="tbl" idx="1"/>
          </p:nvPr>
        </p:nvGraphicFramePr>
        <p:xfrm>
          <a:off x="685800" y="1981200"/>
          <a:ext cx="7772400" cy="4114803"/>
        </p:xfrm>
        <a:graphic>
          <a:graphicData uri="http://schemas.openxmlformats.org/drawingml/2006/table">
            <a:tbl>
              <a:tblPr/>
              <a:tblGrid>
                <a:gridCol w="3886200"/>
                <a:gridCol w="3886200"/>
              </a:tblGrid>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Subgrupos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Tensão de Fornecimento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&gt; 230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88 a 138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69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A3a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30 a 44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2,3 a 25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rPr>
                        <a:t>Subterrâneo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34305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pt-BR" smtClean="0"/>
              <a:t>Tarifa Convencional</a:t>
            </a:r>
          </a:p>
        </p:txBody>
      </p:sp>
      <p:sp>
        <p:nvSpPr>
          <p:cNvPr id="13315" name="Rectangle 6"/>
          <p:cNvSpPr>
            <a:spLocks noChangeArrowheads="1"/>
          </p:cNvSpPr>
          <p:nvPr/>
        </p:nvSpPr>
        <p:spPr bwMode="auto">
          <a:xfrm>
            <a:off x="1547813" y="4076700"/>
            <a:ext cx="5481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800"/>
              <a:t>P consumo = Tarifa de Consumo x Consumo Medido</a:t>
            </a:r>
          </a:p>
        </p:txBody>
      </p:sp>
      <p:sp>
        <p:nvSpPr>
          <p:cNvPr id="13316" name="Rectangle 7"/>
          <p:cNvSpPr>
            <a:spLocks noChangeArrowheads="1"/>
          </p:cNvSpPr>
          <p:nvPr/>
        </p:nvSpPr>
        <p:spPr bwMode="auto">
          <a:xfrm>
            <a:off x="1331913" y="4868863"/>
            <a:ext cx="5964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800"/>
              <a:t>P demanda = Tarifa de Demanda x Demanda Contratada</a:t>
            </a:r>
          </a:p>
        </p:txBody>
      </p:sp>
      <p:sp>
        <p:nvSpPr>
          <p:cNvPr id="13317" name="Rectangle 8"/>
          <p:cNvSpPr>
            <a:spLocks noChangeArrowheads="1"/>
          </p:cNvSpPr>
          <p:nvPr/>
        </p:nvSpPr>
        <p:spPr bwMode="auto">
          <a:xfrm>
            <a:off x="755650" y="5516563"/>
            <a:ext cx="815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600"/>
              <a:t>P ultrapassagem = Tarifa de Ultrapassagem x (Demanda Medida . Demanda Contratada)</a:t>
            </a:r>
          </a:p>
        </p:txBody>
      </p:sp>
      <p:sp>
        <p:nvSpPr>
          <p:cNvPr id="13318" name="Rectangle 9"/>
          <p:cNvSpPr>
            <a:spLocks noChangeArrowheads="1"/>
          </p:cNvSpPr>
          <p:nvPr/>
        </p:nvSpPr>
        <p:spPr bwMode="auto">
          <a:xfrm>
            <a:off x="323850" y="1484313"/>
            <a:ext cx="88201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Os consumidores do Grupo A, sub-grupos A3a, A4 ou AS, podem ser enquadrados na tarifa Convencional quando a demanda contratada for inferior a 300 kW, desde que não tenham ocorrido, nos 11 meses anteriores, 3 (três) registros consecutivos ou 6 (seis) registros alternados de demanda superior a 300 kW.</a:t>
            </a:r>
          </a:p>
        </p:txBody>
      </p:sp>
    </p:spTree>
    <p:extLst>
      <p:ext uri="{BB962C8B-B14F-4D97-AF65-F5344CB8AC3E}">
        <p14:creationId xmlns:p14="http://schemas.microsoft.com/office/powerpoint/2010/main" val="1016078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pt-BR" smtClean="0"/>
              <a:t>Tarifa Verde</a:t>
            </a:r>
          </a:p>
        </p:txBody>
      </p:sp>
      <p:sp>
        <p:nvSpPr>
          <p:cNvPr id="14339" name="Rectangle 6"/>
          <p:cNvSpPr>
            <a:spLocks noChangeArrowheads="1"/>
          </p:cNvSpPr>
          <p:nvPr/>
        </p:nvSpPr>
        <p:spPr bwMode="auto">
          <a:xfrm>
            <a:off x="971550" y="1628775"/>
            <a:ext cx="741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 enquadramento na tarifa Verde dos consumidores do Grupo A, sub-grupos A3a, A4 e AS, é opcional</a:t>
            </a:r>
          </a:p>
        </p:txBody>
      </p:sp>
      <p:sp>
        <p:nvSpPr>
          <p:cNvPr id="14340" name="Rectangle 7"/>
          <p:cNvSpPr>
            <a:spLocks noChangeArrowheads="1"/>
          </p:cNvSpPr>
          <p:nvPr/>
        </p:nvSpPr>
        <p:spPr bwMode="auto">
          <a:xfrm>
            <a:off x="827088" y="2781300"/>
            <a:ext cx="7632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P consumo= Tarifa de Consumo na ponta x Consumo Medido na Ponta + Tarifa de Consumo fora de Ponta x Consumo Medido fora de Ponta</a:t>
            </a:r>
          </a:p>
        </p:txBody>
      </p:sp>
      <p:sp>
        <p:nvSpPr>
          <p:cNvPr id="14341" name="Rectangle 8"/>
          <p:cNvSpPr>
            <a:spLocks noChangeArrowheads="1"/>
          </p:cNvSpPr>
          <p:nvPr/>
        </p:nvSpPr>
        <p:spPr bwMode="auto">
          <a:xfrm>
            <a:off x="755650" y="4652963"/>
            <a:ext cx="787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t>P demanda = Tarifa de Demanda x Demanda Contratada</a:t>
            </a:r>
          </a:p>
        </p:txBody>
      </p:sp>
      <p:sp>
        <p:nvSpPr>
          <p:cNvPr id="14342" name="Rectangle 9"/>
          <p:cNvSpPr>
            <a:spLocks noChangeArrowheads="1"/>
          </p:cNvSpPr>
          <p:nvPr/>
        </p:nvSpPr>
        <p:spPr bwMode="auto">
          <a:xfrm>
            <a:off x="611188" y="5445125"/>
            <a:ext cx="795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800"/>
              <a:t>P ultrapassagem = Tarifa de Ultrapassagem x (Demanda Medida - Demanda Contratada)</a:t>
            </a:r>
          </a:p>
        </p:txBody>
      </p:sp>
    </p:spTree>
    <p:extLst>
      <p:ext uri="{BB962C8B-B14F-4D97-AF65-F5344CB8AC3E}">
        <p14:creationId xmlns:p14="http://schemas.microsoft.com/office/powerpoint/2010/main" val="1144583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88913"/>
            <a:ext cx="7772400" cy="1143000"/>
          </a:xfrm>
        </p:spPr>
        <p:txBody>
          <a:bodyPr/>
          <a:lstStyle/>
          <a:p>
            <a:r>
              <a:rPr lang="pt-BR" smtClean="0"/>
              <a:t>Tarifa Azul</a:t>
            </a:r>
          </a:p>
        </p:txBody>
      </p:sp>
      <p:sp>
        <p:nvSpPr>
          <p:cNvPr id="15363" name="Rectangle 7"/>
          <p:cNvSpPr>
            <a:spLocks noChangeArrowheads="1"/>
          </p:cNvSpPr>
          <p:nvPr/>
        </p:nvSpPr>
        <p:spPr bwMode="auto">
          <a:xfrm>
            <a:off x="395288" y="1052513"/>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 enquadramento dos consumidores do Grupo A na tarifação horo-sazonal azul é obrigatório para os consumidores dos sub-grupos A1, A2 ou A3.</a:t>
            </a:r>
          </a:p>
        </p:txBody>
      </p:sp>
      <p:sp>
        <p:nvSpPr>
          <p:cNvPr id="15364" name="Rectangle 8"/>
          <p:cNvSpPr>
            <a:spLocks noChangeArrowheads="1"/>
          </p:cNvSpPr>
          <p:nvPr/>
        </p:nvSpPr>
        <p:spPr bwMode="auto">
          <a:xfrm>
            <a:off x="468313" y="2420938"/>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P consumo= Tarifa de Consumo na ponta x Consumo Medido na Ponta + Tarifa de Consumo fora de Ponta x Consumo Medido fora de Ponta</a:t>
            </a:r>
          </a:p>
        </p:txBody>
      </p:sp>
      <p:sp>
        <p:nvSpPr>
          <p:cNvPr id="15365" name="Rectangle 9"/>
          <p:cNvSpPr>
            <a:spLocks noChangeArrowheads="1"/>
          </p:cNvSpPr>
          <p:nvPr/>
        </p:nvSpPr>
        <p:spPr bwMode="auto">
          <a:xfrm>
            <a:off x="468313" y="3716338"/>
            <a:ext cx="82089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P demanda= Tarifa de Demanda na Ponta x Demanda Contratada na Ponta + Tarifa de Demanda fora de Ponta x Demanda Contratada fora de Ponta</a:t>
            </a:r>
          </a:p>
        </p:txBody>
      </p:sp>
      <p:sp>
        <p:nvSpPr>
          <p:cNvPr id="15366" name="Rectangle 10"/>
          <p:cNvSpPr>
            <a:spLocks noChangeArrowheads="1"/>
          </p:cNvSpPr>
          <p:nvPr/>
        </p:nvSpPr>
        <p:spPr bwMode="auto">
          <a:xfrm>
            <a:off x="250825" y="508476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P ultrapassagem = Tarifa de Ultrapassagem na Ponta x (Demanda Medida na Ponta . Demanda Contratada na Ponta) + Tarifa de Ultrapassagem fora de Ponta x (Demanda Medida fora de Ponta . Demanda Contratada fora de Ponta)</a:t>
            </a:r>
          </a:p>
        </p:txBody>
      </p:sp>
    </p:spTree>
    <p:extLst>
      <p:ext uri="{BB962C8B-B14F-4D97-AF65-F5344CB8AC3E}">
        <p14:creationId xmlns:p14="http://schemas.microsoft.com/office/powerpoint/2010/main" val="457725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79388" y="609600"/>
            <a:ext cx="8640762" cy="1143000"/>
          </a:xfrm>
        </p:spPr>
        <p:txBody>
          <a:bodyPr rtlCol="0">
            <a:normAutofit fontScale="90000"/>
          </a:bodyPr>
          <a:lstStyle/>
          <a:p>
            <a:pPr fontAlgn="auto">
              <a:spcAft>
                <a:spcPts val="0"/>
              </a:spcAft>
              <a:defRPr/>
            </a:pPr>
            <a:r>
              <a:rPr lang="pt-BR" sz="4000" b="1" smtClean="0"/>
              <a:t>ENERGIA REATIVA E FATOR DE POTÊNCIA - CONVENCIONAL</a:t>
            </a:r>
          </a:p>
        </p:txBody>
      </p:sp>
      <p:sp>
        <p:nvSpPr>
          <p:cNvPr id="16387" name="Rectangle 5"/>
          <p:cNvSpPr>
            <a:spLocks noChangeArrowheads="1"/>
          </p:cNvSpPr>
          <p:nvPr/>
        </p:nvSpPr>
        <p:spPr bwMode="auto">
          <a:xfrm>
            <a:off x="179388" y="1844675"/>
            <a:ext cx="87137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Os consumidores do Grupo A, tarifa Convencional, pagam tanto o consumo de energia reativa (UFER) quanto a demanda reativa (UFDR):</a:t>
            </a:r>
          </a:p>
        </p:txBody>
      </p:sp>
      <p:sp>
        <p:nvSpPr>
          <p:cNvPr id="16388" name="Rectangle 6"/>
          <p:cNvSpPr>
            <a:spLocks noChangeArrowheads="1"/>
          </p:cNvSpPr>
          <p:nvPr/>
        </p:nvSpPr>
        <p:spPr bwMode="auto">
          <a:xfrm>
            <a:off x="468313" y="3860800"/>
            <a:ext cx="82089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FER = Tarifa de Consumo x UFER</a:t>
            </a:r>
          </a:p>
          <a:p>
            <a:endParaRPr lang="pt-BR"/>
          </a:p>
          <a:p>
            <a:r>
              <a:rPr lang="pt-BR"/>
              <a:t>FDR = Tarifa de Demanda x UFDR</a:t>
            </a:r>
          </a:p>
          <a:p>
            <a:endParaRPr lang="pt-BR"/>
          </a:p>
          <a:p>
            <a:r>
              <a:rPr lang="pt-BR"/>
              <a:t>FER: Faturamento de Energia Reativa e</a:t>
            </a:r>
          </a:p>
          <a:p>
            <a:r>
              <a:rPr lang="pt-BR"/>
              <a:t>FDR: Faturamento de Demanda Reativa)</a:t>
            </a:r>
          </a:p>
        </p:txBody>
      </p:sp>
    </p:spTree>
    <p:extLst>
      <p:ext uri="{BB962C8B-B14F-4D97-AF65-F5344CB8AC3E}">
        <p14:creationId xmlns:p14="http://schemas.microsoft.com/office/powerpoint/2010/main" val="181152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8"/>
          <p:cNvGraphicFramePr>
            <a:graphicFrameLocks noChangeAspect="1"/>
          </p:cNvGraphicFramePr>
          <p:nvPr/>
        </p:nvGraphicFramePr>
        <p:xfrm>
          <a:off x="2700338" y="476250"/>
          <a:ext cx="4248150" cy="455613"/>
        </p:xfrm>
        <a:graphic>
          <a:graphicData uri="http://schemas.openxmlformats.org/presentationml/2006/ole">
            <mc:AlternateContent xmlns:mc="http://schemas.openxmlformats.org/markup-compatibility/2006">
              <mc:Choice xmlns:v="urn:schemas-microsoft-com:vml" Requires="v">
                <p:oleObj spid="_x0000_s13314" name="Equation" r:id="rId4" imgW="1422400" imgH="152400" progId="Equation.3">
                  <p:embed/>
                </p:oleObj>
              </mc:Choice>
              <mc:Fallback>
                <p:oleObj name="Equation" r:id="rId4" imgW="1422400" imgH="15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76250"/>
                        <a:ext cx="42481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1" name="Object 7"/>
          <p:cNvGraphicFramePr>
            <a:graphicFrameLocks noChangeAspect="1"/>
          </p:cNvGraphicFramePr>
          <p:nvPr/>
        </p:nvGraphicFramePr>
        <p:xfrm>
          <a:off x="5756275" y="2203450"/>
          <a:ext cx="2908300" cy="698500"/>
        </p:xfrm>
        <a:graphic>
          <a:graphicData uri="http://schemas.openxmlformats.org/presentationml/2006/ole">
            <mc:AlternateContent xmlns:mc="http://schemas.openxmlformats.org/markup-compatibility/2006">
              <mc:Choice xmlns:v="urn:schemas-microsoft-com:vml" Requires="v">
                <p:oleObj spid="_x0000_s13315" name="Equação" r:id="rId6" imgW="1371600" imgH="457200" progId="Equation.3">
                  <p:embed/>
                </p:oleObj>
              </mc:Choice>
              <mc:Fallback>
                <p:oleObj name="Equação" r:id="rId6" imgW="1371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275" y="2203450"/>
                        <a:ext cx="2908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2" name="Object 6"/>
          <p:cNvGraphicFramePr>
            <a:graphicFrameLocks noChangeAspect="1"/>
          </p:cNvGraphicFramePr>
          <p:nvPr/>
        </p:nvGraphicFramePr>
        <p:xfrm>
          <a:off x="2592388" y="4351338"/>
          <a:ext cx="4894262" cy="1239837"/>
        </p:xfrm>
        <a:graphic>
          <a:graphicData uri="http://schemas.openxmlformats.org/presentationml/2006/ole">
            <mc:AlternateContent xmlns:mc="http://schemas.openxmlformats.org/markup-compatibility/2006">
              <mc:Choice xmlns:v="urn:schemas-microsoft-com:vml" Requires="v">
                <p:oleObj spid="_x0000_s13316" name="Equação" r:id="rId8" imgW="2006600" imgH="508000" progId="Equation.3">
                  <p:embed/>
                </p:oleObj>
              </mc:Choice>
              <mc:Fallback>
                <p:oleObj name="Equação" r:id="rId8" imgW="20066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2388" y="4351338"/>
                        <a:ext cx="48942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Rectangle 9"/>
          <p:cNvSpPr>
            <a:spLocks noChangeArrowheads="1"/>
          </p:cNvSpPr>
          <p:nvPr/>
        </p:nvSpPr>
        <p:spPr bwMode="auto">
          <a:xfrm>
            <a:off x="900113" y="1125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sp>
        <p:nvSpPr>
          <p:cNvPr id="17414" name="Rectangle 10"/>
          <p:cNvSpPr>
            <a:spLocks noChangeArrowheads="1"/>
          </p:cNvSpPr>
          <p:nvPr/>
        </p:nvSpPr>
        <p:spPr bwMode="auto">
          <a:xfrm>
            <a:off x="1403350" y="1196975"/>
            <a:ext cx="71278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100">
                <a:latin typeface="Times New Roman" pitchFamily="18" charset="0"/>
                <a:cs typeface="Times New Roman" pitchFamily="18" charset="0"/>
              </a:rPr>
              <a:t>, </a:t>
            </a:r>
            <a:r>
              <a:rPr lang="pt-BR" sz="1600">
                <a:latin typeface="Times New Roman" pitchFamily="18" charset="0"/>
                <a:cs typeface="Times New Roman" pitchFamily="18" charset="0"/>
              </a:rPr>
              <a:t>onde:</a:t>
            </a:r>
            <a:endParaRPr lang="en-US" sz="1600">
              <a:latin typeface="Times New Roman" pitchFamily="18" charset="0"/>
            </a:endParaRPr>
          </a:p>
          <a:p>
            <a:pPr algn="just"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600">
                <a:latin typeface="Times New Roman" pitchFamily="18" charset="0"/>
                <a:cs typeface="Times New Roman" pitchFamily="18" charset="0"/>
              </a:rPr>
              <a:t>DF: demanda faturável no ciclo de faturamento (maior valor da demanda, dentre a medida ou a contratada); e</a:t>
            </a:r>
          </a:p>
          <a:p>
            <a:pPr algn="just"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endParaRPr lang="pt-BR" sz="1600">
              <a:latin typeface="Times New Roman" pitchFamily="18" charset="0"/>
              <a:cs typeface="Times New Roman" pitchFamily="18" charset="0"/>
            </a:endParaRPr>
          </a:p>
          <a:p>
            <a:pPr algn="just"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sz="1600">
              <a:latin typeface="Times New Roman" pitchFamily="18" charset="0"/>
            </a:endParaRPr>
          </a:p>
          <a:p>
            <a:pPr algn="just"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600">
                <a:latin typeface="Times New Roman" pitchFamily="18" charset="0"/>
                <a:cs typeface="Times New Roman" pitchFamily="18" charset="0"/>
              </a:rPr>
              <a:t>DMCR: maior valor de demanda ativa corrigida = </a:t>
            </a:r>
            <a:endParaRPr lang="pt-BR" sz="1600">
              <a:latin typeface="Times New Roman" pitchFamily="18" charset="0"/>
            </a:endParaRPr>
          </a:p>
        </p:txBody>
      </p:sp>
      <p:sp>
        <p:nvSpPr>
          <p:cNvPr id="17415" name="Rectangle 11"/>
          <p:cNvSpPr>
            <a:spLocks noChangeArrowheads="1"/>
          </p:cNvSpPr>
          <p:nvPr/>
        </p:nvSpPr>
        <p:spPr bwMode="auto">
          <a:xfrm>
            <a:off x="1476375" y="3213100"/>
            <a:ext cx="5832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800">
                <a:latin typeface="Times New Roman" pitchFamily="18" charset="0"/>
                <a:cs typeface="Times New Roman" pitchFamily="18" charset="0"/>
              </a:rPr>
              <a:t>, sendo:</a:t>
            </a:r>
            <a:endParaRPr lang="en-US" sz="1800">
              <a:latin typeface="Times New Roman" pitchFamily="18" charset="0"/>
            </a:endParaRPr>
          </a:p>
          <a:p>
            <a:pPr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800">
                <a:latin typeface="Times New Roman" pitchFamily="18" charset="0"/>
                <a:cs typeface="Times New Roman" pitchFamily="18" charset="0"/>
              </a:rPr>
              <a:t>DAi - demanda ativa registrada, integralização horária, e</a:t>
            </a:r>
            <a:endParaRPr lang="en-US" sz="1800">
              <a:latin typeface="Times New Roman" pitchFamily="18" charset="0"/>
            </a:endParaRPr>
          </a:p>
          <a:p>
            <a:pPr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800">
                <a:latin typeface="Times New Roman" pitchFamily="18" charset="0"/>
                <a:cs typeface="Times New Roman" pitchFamily="18" charset="0"/>
              </a:rPr>
              <a:t>fi - fator de potência médio horário.</a:t>
            </a:r>
            <a:endParaRPr lang="en-US" sz="1800">
              <a:latin typeface="Times New Roman" pitchFamily="18" charset="0"/>
            </a:endParaRPr>
          </a:p>
          <a:p>
            <a:pPr eaLnBrk="0" hangingPunct="0">
              <a:tabLst>
                <a:tab pos="457200" algn="l"/>
                <a:tab pos="914400" algn="l"/>
                <a:tab pos="1371600" algn="l"/>
                <a:tab pos="1828800" algn="l"/>
                <a:tab pos="2286000" algn="l"/>
                <a:tab pos="2743200" algn="l"/>
                <a:tab pos="3200400" algn="l"/>
                <a:tab pos="3657600" algn="l"/>
                <a:tab pos="4114800" algn="l"/>
                <a:tab pos="4572000" algn="l"/>
                <a:tab pos="5029200" algn="l"/>
              </a:tabLst>
            </a:pPr>
            <a:endParaRPr lang="en-US" sz="1800">
              <a:latin typeface="Times New Roman" pitchFamily="18" charset="0"/>
            </a:endParaRPr>
          </a:p>
        </p:txBody>
      </p:sp>
      <p:sp>
        <p:nvSpPr>
          <p:cNvPr id="17416" name="Rectangle 12"/>
          <p:cNvSpPr>
            <a:spLocks noChangeArrowheads="1"/>
          </p:cNvSpPr>
          <p:nvPr/>
        </p:nvSpPr>
        <p:spPr bwMode="auto">
          <a:xfrm>
            <a:off x="2411413" y="5734050"/>
            <a:ext cx="476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100">
                <a:latin typeface="Times New Roman" pitchFamily="18" charset="0"/>
                <a:cs typeface="Times New Roman" pitchFamily="18" charset="0"/>
              </a:rPr>
              <a:t>, </a:t>
            </a:r>
            <a:r>
              <a:rPr lang="pt-BR" sz="1800">
                <a:latin typeface="Times New Roman" pitchFamily="18" charset="0"/>
                <a:cs typeface="Times New Roman" pitchFamily="18" charset="0"/>
              </a:rPr>
              <a:t>onde:</a:t>
            </a:r>
            <a:endParaRPr lang="en-US" sz="1800">
              <a:latin typeface="Times New Roman" pitchFamily="18" charset="0"/>
            </a:endParaRPr>
          </a:p>
          <a:p>
            <a:pPr algn="just" eaLnBrk="0" hangingPunct="0">
              <a:buFontTx/>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Lst>
            </a:pPr>
            <a:r>
              <a:rPr lang="pt-BR" sz="1800">
                <a:latin typeface="Times New Roman" pitchFamily="18" charset="0"/>
                <a:cs typeface="Times New Roman" pitchFamily="18" charset="0"/>
              </a:rPr>
              <a:t>Cai - consumo ativo registrado de hora em hora.</a:t>
            </a:r>
            <a:endParaRPr lang="pt-BR" sz="1800">
              <a:latin typeface="Times New Roman" pitchFamily="18" charset="0"/>
            </a:endParaRPr>
          </a:p>
        </p:txBody>
      </p:sp>
    </p:spTree>
    <p:extLst>
      <p:ext uri="{BB962C8B-B14F-4D97-AF65-F5344CB8AC3E}">
        <p14:creationId xmlns:p14="http://schemas.microsoft.com/office/powerpoint/2010/main" val="429164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p:cNvSpPr>
            <a:spLocks noGrp="1"/>
          </p:cNvSpPr>
          <p:nvPr>
            <p:ph type="sldNum" sz="quarter" idx="12"/>
          </p:nvPr>
        </p:nvSpPr>
        <p:spPr/>
        <p:txBody>
          <a:bodyPr/>
          <a:lstStyle/>
          <a:p>
            <a:pPr>
              <a:defRPr/>
            </a:pPr>
            <a:fld id="{619A0C3A-9A44-47B1-BBF5-6295D8C1DF5A}" type="slidenum">
              <a:rPr lang="pt-BR"/>
              <a:pPr>
                <a:defRPr/>
              </a:pPr>
              <a:t>5</a:t>
            </a:fld>
            <a:endParaRPr lang="pt-BR"/>
          </a:p>
        </p:txBody>
      </p:sp>
      <p:graphicFrame>
        <p:nvGraphicFramePr>
          <p:cNvPr id="69635" name="Object 3"/>
          <p:cNvGraphicFramePr>
            <a:graphicFrameLocks noChangeAspect="1"/>
          </p:cNvGraphicFramePr>
          <p:nvPr/>
        </p:nvGraphicFramePr>
        <p:xfrm>
          <a:off x="914400" y="1143000"/>
          <a:ext cx="7094538" cy="4914900"/>
        </p:xfrm>
        <a:graphic>
          <a:graphicData uri="http://schemas.openxmlformats.org/presentationml/2006/ole">
            <mc:AlternateContent xmlns:mc="http://schemas.openxmlformats.org/markup-compatibility/2006">
              <mc:Choice xmlns:v="urn:schemas-microsoft-com:vml" Requires="v">
                <p:oleObj spid="_x0000_s3075" name="Imagem de bitmap" r:id="rId3" imgW="7095238" imgH="4915586" progId="Paint.Picture">
                  <p:embed/>
                </p:oleObj>
              </mc:Choice>
              <mc:Fallback>
                <p:oleObj name="Imagem de bitmap" r:id="rId3" imgW="7095238" imgH="49155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43000"/>
                        <a:ext cx="709453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07448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fontAlgn="auto">
              <a:spcAft>
                <a:spcPts val="0"/>
              </a:spcAft>
              <a:defRPr/>
            </a:pPr>
            <a:r>
              <a:rPr lang="pt-BR" sz="4000" b="1" smtClean="0"/>
              <a:t>ENERGIA REATIVA E FATOR DE POTÊNCIA - VERDE</a:t>
            </a:r>
          </a:p>
        </p:txBody>
      </p:sp>
      <p:sp>
        <p:nvSpPr>
          <p:cNvPr id="18435" name="Rectangle 3"/>
          <p:cNvSpPr>
            <a:spLocks noChangeArrowheads="1"/>
          </p:cNvSpPr>
          <p:nvPr/>
        </p:nvSpPr>
        <p:spPr bwMode="auto">
          <a:xfrm>
            <a:off x="179388" y="1844675"/>
            <a:ext cx="87137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Os consumidores do Grupo A, tarifa Verde, pagam o consumo de energia reativa na ponta e fora de ponta (UFER) e a demanda reativa (UFDR):</a:t>
            </a:r>
          </a:p>
        </p:txBody>
      </p:sp>
      <p:sp>
        <p:nvSpPr>
          <p:cNvPr id="18436" name="Rectangle 5"/>
          <p:cNvSpPr>
            <a:spLocks noChangeArrowheads="1"/>
          </p:cNvSpPr>
          <p:nvPr/>
        </p:nvSpPr>
        <p:spPr bwMode="auto">
          <a:xfrm>
            <a:off x="755650" y="3644900"/>
            <a:ext cx="77041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FER = Tarifa de Consumo na Ponta x UFER na Ponta +</a:t>
            </a:r>
          </a:p>
          <a:p>
            <a:r>
              <a:rPr lang="pt-BR"/>
              <a:t>Tarifa de Consumo fora de Ponta x UFER fora de Ponta</a:t>
            </a:r>
          </a:p>
          <a:p>
            <a:endParaRPr lang="pt-BR"/>
          </a:p>
          <a:p>
            <a:r>
              <a:rPr lang="pt-BR"/>
              <a:t>FDR = Tarifa de Demanda x UFDR</a:t>
            </a:r>
          </a:p>
        </p:txBody>
      </p:sp>
    </p:spTree>
    <p:extLst>
      <p:ext uri="{BB962C8B-B14F-4D97-AF65-F5344CB8AC3E}">
        <p14:creationId xmlns:p14="http://schemas.microsoft.com/office/powerpoint/2010/main" val="124311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fontScale="90000"/>
          </a:bodyPr>
          <a:lstStyle/>
          <a:p>
            <a:pPr fontAlgn="auto">
              <a:spcAft>
                <a:spcPts val="0"/>
              </a:spcAft>
              <a:defRPr/>
            </a:pPr>
            <a:r>
              <a:rPr lang="pt-BR" sz="4000" b="1" smtClean="0"/>
              <a:t>ENERGIA REATIVA E FATOR DE POTÊNCIA - AZUL</a:t>
            </a:r>
          </a:p>
        </p:txBody>
      </p:sp>
      <p:sp>
        <p:nvSpPr>
          <p:cNvPr id="19459" name="Rectangle 5"/>
          <p:cNvSpPr>
            <a:spLocks noChangeArrowheads="1"/>
          </p:cNvSpPr>
          <p:nvPr/>
        </p:nvSpPr>
        <p:spPr bwMode="auto">
          <a:xfrm>
            <a:off x="323850" y="2105025"/>
            <a:ext cx="83518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Os consumidores do Grupo A, tarifa Azul, pagam tanto o consumo de energia reativa (UFER) quanto da demanda reativa (UFDR), para as horas de ponta e horas fora de</a:t>
            </a:r>
          </a:p>
          <a:p>
            <a:r>
              <a:rPr lang="pt-BR"/>
              <a:t>ponta.</a:t>
            </a:r>
          </a:p>
        </p:txBody>
      </p:sp>
      <p:sp>
        <p:nvSpPr>
          <p:cNvPr id="19460" name="Rectangle 6"/>
          <p:cNvSpPr>
            <a:spLocks noChangeArrowheads="1"/>
          </p:cNvSpPr>
          <p:nvPr/>
        </p:nvSpPr>
        <p:spPr bwMode="auto">
          <a:xfrm>
            <a:off x="323850" y="4005263"/>
            <a:ext cx="8640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FER = Tarifa de Consumo na Ponta x UFER na Ponta +</a:t>
            </a:r>
          </a:p>
          <a:p>
            <a:r>
              <a:rPr lang="pt-BR"/>
              <a:t>Tarifa de Consumo fora de Ponta x UFER fora de Ponta</a:t>
            </a:r>
          </a:p>
          <a:p>
            <a:endParaRPr lang="pt-BR"/>
          </a:p>
          <a:p>
            <a:r>
              <a:rPr lang="pt-BR"/>
              <a:t>FDR = Tarifa de Demanda na Ponta x UFDR na Ponta +</a:t>
            </a:r>
          </a:p>
          <a:p>
            <a:r>
              <a:rPr lang="pt-BR"/>
              <a:t>Tarifa de Demanda fora de Ponta x UFDR fora de Ponta</a:t>
            </a:r>
          </a:p>
        </p:txBody>
      </p:sp>
    </p:spTree>
    <p:extLst>
      <p:ext uri="{BB962C8B-B14F-4D97-AF65-F5344CB8AC3E}">
        <p14:creationId xmlns:p14="http://schemas.microsoft.com/office/powerpoint/2010/main" val="903990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44675"/>
            <a:ext cx="703262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612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41438"/>
            <a:ext cx="63373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789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57200" y="838200"/>
            <a:ext cx="83058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a:t>Modalidades Tarifárias</a:t>
            </a:r>
          </a:p>
          <a:p>
            <a:pPr>
              <a:lnSpc>
                <a:spcPct val="70000"/>
              </a:lnSpc>
              <a:spcBef>
                <a:spcPct val="50000"/>
              </a:spcBef>
            </a:pPr>
            <a:r>
              <a:rPr lang="pt-BR" sz="1800"/>
              <a:t>Tarifa Convencional</a:t>
            </a:r>
          </a:p>
          <a:p>
            <a:pPr>
              <a:lnSpc>
                <a:spcPct val="70000"/>
              </a:lnSpc>
              <a:spcBef>
                <a:spcPct val="50000"/>
              </a:spcBef>
            </a:pPr>
            <a:r>
              <a:rPr lang="pt-BR" sz="1800"/>
              <a:t>Tarifas Horo-Sazonais (THS):</a:t>
            </a:r>
          </a:p>
          <a:p>
            <a:pPr>
              <a:lnSpc>
                <a:spcPct val="70000"/>
              </a:lnSpc>
              <a:spcBef>
                <a:spcPct val="50000"/>
              </a:spcBef>
            </a:pPr>
            <a:r>
              <a:rPr lang="pt-BR" sz="1800"/>
              <a:t>	Tarifa Verde</a:t>
            </a:r>
          </a:p>
          <a:p>
            <a:pPr>
              <a:lnSpc>
                <a:spcPct val="70000"/>
              </a:lnSpc>
              <a:spcBef>
                <a:spcPct val="50000"/>
              </a:spcBef>
            </a:pPr>
            <a:r>
              <a:rPr lang="pt-BR" sz="1800"/>
              <a:t>	Tarifa Azul</a:t>
            </a:r>
          </a:p>
          <a:p>
            <a:pPr>
              <a:lnSpc>
                <a:spcPct val="70000"/>
              </a:lnSpc>
              <a:spcBef>
                <a:spcPct val="50000"/>
              </a:spcBef>
            </a:pPr>
            <a:r>
              <a:rPr lang="pt-BR" sz="1800" b="1"/>
              <a:t>Possibilidades de Tarifação</a:t>
            </a:r>
          </a:p>
          <a:p>
            <a:pPr>
              <a:lnSpc>
                <a:spcPct val="70000"/>
              </a:lnSpc>
              <a:spcBef>
                <a:spcPct val="50000"/>
              </a:spcBef>
            </a:pPr>
            <a:r>
              <a:rPr lang="pt-BR" sz="1800"/>
              <a:t> Demanda de Potência [kW]</a:t>
            </a:r>
          </a:p>
          <a:p>
            <a:pPr>
              <a:lnSpc>
                <a:spcPct val="70000"/>
              </a:lnSpc>
              <a:spcBef>
                <a:spcPct val="50000"/>
              </a:spcBef>
            </a:pPr>
            <a:r>
              <a:rPr lang="pt-BR" sz="1800"/>
              <a:t>	a) Preço único</a:t>
            </a:r>
          </a:p>
          <a:p>
            <a:pPr>
              <a:lnSpc>
                <a:spcPct val="70000"/>
              </a:lnSpc>
              <a:spcBef>
                <a:spcPct val="50000"/>
              </a:spcBef>
            </a:pPr>
            <a:r>
              <a:rPr lang="pt-BR" sz="1800"/>
              <a:t>	b) Preço para Ponta (P)</a:t>
            </a:r>
          </a:p>
          <a:p>
            <a:pPr>
              <a:lnSpc>
                <a:spcPct val="70000"/>
              </a:lnSpc>
              <a:spcBef>
                <a:spcPct val="50000"/>
              </a:spcBef>
            </a:pPr>
            <a:r>
              <a:rPr lang="pt-BR" sz="1800"/>
              <a:t>	c) Preço para Fora de Ponta (FP)</a:t>
            </a:r>
          </a:p>
          <a:p>
            <a:pPr>
              <a:lnSpc>
                <a:spcPct val="70000"/>
              </a:lnSpc>
              <a:spcBef>
                <a:spcPct val="50000"/>
              </a:spcBef>
            </a:pPr>
            <a:r>
              <a:rPr lang="pt-BR" sz="1800"/>
              <a:t> Consumo de Energia [kWh]</a:t>
            </a:r>
          </a:p>
          <a:p>
            <a:pPr>
              <a:lnSpc>
                <a:spcPct val="70000"/>
              </a:lnSpc>
              <a:spcBef>
                <a:spcPct val="50000"/>
              </a:spcBef>
            </a:pPr>
            <a:r>
              <a:rPr lang="pt-BR" sz="1800"/>
              <a:t>	a) Preço para ponta em período úmido</a:t>
            </a:r>
          </a:p>
          <a:p>
            <a:pPr>
              <a:lnSpc>
                <a:spcPct val="70000"/>
              </a:lnSpc>
              <a:spcBef>
                <a:spcPct val="50000"/>
              </a:spcBef>
            </a:pPr>
            <a:r>
              <a:rPr lang="pt-BR" sz="1800"/>
              <a:t>	b) Preço para fora de ponta em período úmido</a:t>
            </a:r>
          </a:p>
          <a:p>
            <a:pPr>
              <a:lnSpc>
                <a:spcPct val="70000"/>
              </a:lnSpc>
              <a:spcBef>
                <a:spcPct val="50000"/>
              </a:spcBef>
            </a:pPr>
            <a:r>
              <a:rPr lang="pt-BR" sz="1800"/>
              <a:t>	c) Preço para ponta em período seco</a:t>
            </a:r>
          </a:p>
          <a:p>
            <a:pPr>
              <a:lnSpc>
                <a:spcPct val="70000"/>
              </a:lnSpc>
              <a:spcBef>
                <a:spcPct val="50000"/>
              </a:spcBef>
            </a:pPr>
            <a:r>
              <a:rPr lang="pt-BR" sz="1800"/>
              <a:t>	d) Preço para fora de ponta em período seco</a:t>
            </a:r>
          </a:p>
        </p:txBody>
      </p:sp>
      <p:sp>
        <p:nvSpPr>
          <p:cNvPr id="22531" name="Text Box 4"/>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
        <p:nvSpPr>
          <p:cNvPr id="22532" name="Line 5"/>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2533" name="Line 6"/>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2534" name="Text Box 7"/>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2683826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1066800"/>
            <a:ext cx="85344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pt-BR" sz="1800" b="1">
                <a:solidFill>
                  <a:srgbClr val="663300"/>
                </a:solidFill>
              </a:rPr>
              <a:t>Tarifa Convencional</a:t>
            </a:r>
          </a:p>
          <a:p>
            <a:pPr>
              <a:lnSpc>
                <a:spcPct val="60000"/>
              </a:lnSpc>
              <a:spcBef>
                <a:spcPct val="50000"/>
              </a:spcBef>
            </a:pPr>
            <a:r>
              <a:rPr lang="pt-BR" sz="1800">
                <a:solidFill>
                  <a:srgbClr val="000000"/>
                </a:solidFill>
              </a:rPr>
              <a:t>Condições de Aplicação</a:t>
            </a:r>
          </a:p>
          <a:p>
            <a:pPr>
              <a:lnSpc>
                <a:spcPct val="60000"/>
              </a:lnSpc>
              <a:spcBef>
                <a:spcPct val="50000"/>
              </a:spcBef>
            </a:pPr>
            <a:r>
              <a:rPr lang="pt-BR" sz="1800">
                <a:solidFill>
                  <a:srgbClr val="000000"/>
                </a:solidFill>
              </a:rPr>
              <a:t>	É aplicada às unidades consumidoras do Grupo A, atendidas em</a:t>
            </a:r>
          </a:p>
          <a:p>
            <a:pPr>
              <a:lnSpc>
                <a:spcPct val="60000"/>
              </a:lnSpc>
              <a:spcBef>
                <a:spcPct val="50000"/>
              </a:spcBef>
            </a:pPr>
            <a:r>
              <a:rPr lang="pt-BR" sz="1800">
                <a:solidFill>
                  <a:srgbClr val="000000"/>
                </a:solidFill>
              </a:rPr>
              <a:t>	tensão inferior a 69 kV e com demanda menor do que 300 kW.</a:t>
            </a:r>
          </a:p>
          <a:p>
            <a:pPr>
              <a:lnSpc>
                <a:spcPct val="60000"/>
              </a:lnSpc>
              <a:spcBef>
                <a:spcPct val="50000"/>
              </a:spcBef>
            </a:pPr>
            <a:r>
              <a:rPr lang="pt-BR" sz="1800">
                <a:solidFill>
                  <a:srgbClr val="000000"/>
                </a:solidFill>
              </a:rPr>
              <a:t>Faturamento</a:t>
            </a:r>
          </a:p>
          <a:p>
            <a:pPr>
              <a:lnSpc>
                <a:spcPct val="60000"/>
              </a:lnSpc>
              <a:spcBef>
                <a:spcPct val="50000"/>
              </a:spcBef>
            </a:pPr>
            <a:r>
              <a:rPr lang="pt-BR" sz="1800">
                <a:solidFill>
                  <a:srgbClr val="000000"/>
                </a:solidFill>
              </a:rPr>
              <a:t>	Demanda</a:t>
            </a:r>
          </a:p>
          <a:p>
            <a:pPr>
              <a:lnSpc>
                <a:spcPct val="60000"/>
              </a:lnSpc>
              <a:spcBef>
                <a:spcPct val="50000"/>
              </a:spcBef>
            </a:pPr>
            <a:r>
              <a:rPr lang="pt-BR" sz="1800">
                <a:solidFill>
                  <a:srgbClr val="000000"/>
                </a:solidFill>
              </a:rPr>
              <a:t>	A demanda a ser faturada será o da escolha do maior valor entre</a:t>
            </a:r>
          </a:p>
          <a:p>
            <a:pPr>
              <a:lnSpc>
                <a:spcPct val="60000"/>
              </a:lnSpc>
              <a:spcBef>
                <a:spcPct val="50000"/>
              </a:spcBef>
            </a:pPr>
            <a:r>
              <a:rPr lang="pt-BR" sz="1800">
                <a:solidFill>
                  <a:srgbClr val="000000"/>
                </a:solidFill>
              </a:rPr>
              <a:t>	os seguintes:</a:t>
            </a:r>
          </a:p>
          <a:p>
            <a:pPr>
              <a:lnSpc>
                <a:spcPct val="60000"/>
              </a:lnSpc>
              <a:spcBef>
                <a:spcPct val="50000"/>
              </a:spcBef>
            </a:pPr>
            <a:r>
              <a:rPr lang="pt-BR" sz="1800">
                <a:solidFill>
                  <a:srgbClr val="000000"/>
                </a:solidFill>
              </a:rPr>
              <a:t>	a) a maior potência demandada, verificada por medição,</a:t>
            </a:r>
          </a:p>
          <a:p>
            <a:pPr>
              <a:lnSpc>
                <a:spcPct val="60000"/>
              </a:lnSpc>
              <a:spcBef>
                <a:spcPct val="50000"/>
              </a:spcBef>
            </a:pPr>
            <a:r>
              <a:rPr lang="pt-BR" sz="1800">
                <a:solidFill>
                  <a:srgbClr val="000000"/>
                </a:solidFill>
              </a:rPr>
              <a:t>	durante o ciclo de faturamento;</a:t>
            </a:r>
          </a:p>
          <a:p>
            <a:pPr>
              <a:lnSpc>
                <a:spcPct val="60000"/>
              </a:lnSpc>
              <a:spcBef>
                <a:spcPct val="50000"/>
              </a:spcBef>
            </a:pPr>
            <a:r>
              <a:rPr lang="pt-BR" sz="1800">
                <a:solidFill>
                  <a:srgbClr val="000000"/>
                </a:solidFill>
              </a:rPr>
              <a:t>	b) a demanda contratada, se houver, exclusive nos casos de</a:t>
            </a:r>
          </a:p>
          <a:p>
            <a:pPr>
              <a:lnSpc>
                <a:spcPct val="60000"/>
              </a:lnSpc>
              <a:spcBef>
                <a:spcPct val="50000"/>
              </a:spcBef>
            </a:pPr>
            <a:r>
              <a:rPr lang="pt-BR" sz="1800">
                <a:solidFill>
                  <a:srgbClr val="000000"/>
                </a:solidFill>
              </a:rPr>
              <a:t>	unidade consumidora classificada como rural ou sazonal;</a:t>
            </a:r>
          </a:p>
          <a:p>
            <a:pPr>
              <a:lnSpc>
                <a:spcPct val="60000"/>
              </a:lnSpc>
              <a:spcBef>
                <a:spcPct val="50000"/>
              </a:spcBef>
            </a:pPr>
            <a:r>
              <a:rPr lang="pt-BR" sz="1800">
                <a:solidFill>
                  <a:srgbClr val="000000"/>
                </a:solidFill>
              </a:rPr>
              <a:t>	c) 85% da maior demanda registrada nos últimos 11 meses;</a:t>
            </a:r>
          </a:p>
          <a:p>
            <a:pPr>
              <a:lnSpc>
                <a:spcPct val="60000"/>
              </a:lnSpc>
              <a:spcBef>
                <a:spcPct val="50000"/>
              </a:spcBef>
            </a:pPr>
            <a:r>
              <a:rPr lang="pt-BR" sz="1800">
                <a:solidFill>
                  <a:srgbClr val="000000"/>
                </a:solidFill>
              </a:rPr>
              <a:t>	exclusive nos casos de unidade consumidora classificada como</a:t>
            </a:r>
          </a:p>
          <a:p>
            <a:pPr>
              <a:lnSpc>
                <a:spcPct val="60000"/>
              </a:lnSpc>
              <a:spcBef>
                <a:spcPct val="50000"/>
              </a:spcBef>
            </a:pPr>
            <a:r>
              <a:rPr lang="pt-BR" sz="1800">
                <a:solidFill>
                  <a:srgbClr val="000000"/>
                </a:solidFill>
              </a:rPr>
              <a:t>	rural ou sazonal;</a:t>
            </a:r>
          </a:p>
          <a:p>
            <a:pPr>
              <a:lnSpc>
                <a:spcPct val="60000"/>
              </a:lnSpc>
              <a:spcBef>
                <a:spcPct val="50000"/>
              </a:spcBef>
            </a:pPr>
            <a:r>
              <a:rPr lang="pt-BR" sz="1800">
                <a:solidFill>
                  <a:srgbClr val="000000"/>
                </a:solidFill>
              </a:rPr>
              <a:t>	d) 10% da maior demanda verificada por medição nos últimos</a:t>
            </a:r>
          </a:p>
          <a:p>
            <a:pPr>
              <a:lnSpc>
                <a:spcPct val="60000"/>
              </a:lnSpc>
              <a:spcBef>
                <a:spcPct val="50000"/>
              </a:spcBef>
            </a:pPr>
            <a:r>
              <a:rPr lang="pt-BR" sz="1800">
                <a:solidFill>
                  <a:srgbClr val="000000"/>
                </a:solidFill>
              </a:rPr>
              <a:t>	11 meses, quando se tratar de unidade consumidora</a:t>
            </a:r>
          </a:p>
          <a:p>
            <a:pPr>
              <a:lnSpc>
                <a:spcPct val="60000"/>
              </a:lnSpc>
              <a:spcBef>
                <a:spcPct val="50000"/>
              </a:spcBef>
            </a:pPr>
            <a:r>
              <a:rPr lang="pt-BR" sz="1800">
                <a:solidFill>
                  <a:srgbClr val="000000"/>
                </a:solidFill>
              </a:rPr>
              <a:t>	classificada como rural ou sazonal.</a:t>
            </a:r>
          </a:p>
        </p:txBody>
      </p:sp>
      <p:sp>
        <p:nvSpPr>
          <p:cNvPr id="23555"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3556"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3557"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3558"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753030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1828800"/>
            <a:ext cx="83058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pt-BR" sz="1800" b="1">
                <a:solidFill>
                  <a:srgbClr val="663300"/>
                </a:solidFill>
              </a:rPr>
              <a:t>Tarifa Convencional</a:t>
            </a:r>
          </a:p>
          <a:p>
            <a:pPr>
              <a:spcBef>
                <a:spcPct val="50000"/>
              </a:spcBef>
            </a:pPr>
            <a:r>
              <a:rPr lang="pt-BR" sz="1800">
                <a:solidFill>
                  <a:srgbClr val="000000"/>
                </a:solidFill>
              </a:rPr>
              <a:t>Consumo</a:t>
            </a:r>
          </a:p>
          <a:p>
            <a:pPr>
              <a:spcBef>
                <a:spcPct val="50000"/>
              </a:spcBef>
            </a:pPr>
            <a:r>
              <a:rPr lang="pt-BR" sz="1800">
                <a:solidFill>
                  <a:srgbClr val="000000"/>
                </a:solidFill>
              </a:rPr>
              <a:t>	O consumo a ser faturado é aquele medido durante o período.</a:t>
            </a:r>
          </a:p>
          <a:p>
            <a:pPr>
              <a:spcBef>
                <a:spcPct val="50000"/>
              </a:spcBef>
            </a:pPr>
            <a:r>
              <a:rPr lang="pt-BR" sz="1800">
                <a:solidFill>
                  <a:srgbClr val="000000"/>
                </a:solidFill>
              </a:rPr>
              <a:t>Aplicação de Tarifa de Ultrapassagem</a:t>
            </a:r>
          </a:p>
          <a:p>
            <a:pPr>
              <a:spcBef>
                <a:spcPct val="50000"/>
              </a:spcBef>
            </a:pPr>
            <a:r>
              <a:rPr lang="pt-BR" sz="1800">
                <a:solidFill>
                  <a:srgbClr val="000000"/>
                </a:solidFill>
              </a:rPr>
              <a:t>	Neste tipo de tarifa não ocorre a aplicação das Tarifas de</a:t>
            </a:r>
          </a:p>
          <a:p>
            <a:pPr>
              <a:spcBef>
                <a:spcPct val="50000"/>
              </a:spcBef>
            </a:pPr>
            <a:r>
              <a:rPr lang="pt-BR" sz="1800">
                <a:solidFill>
                  <a:srgbClr val="000000"/>
                </a:solidFill>
              </a:rPr>
              <a:t>	Ultrapassagem. No entanto, se ocorrer o registro de uma demanda</a:t>
            </a:r>
          </a:p>
          <a:p>
            <a:pPr>
              <a:spcBef>
                <a:spcPct val="50000"/>
              </a:spcBef>
            </a:pPr>
            <a:r>
              <a:rPr lang="pt-BR" sz="1800">
                <a:solidFill>
                  <a:srgbClr val="000000"/>
                </a:solidFill>
              </a:rPr>
              <a:t>	muito alta, irá refletir nos 11 (onze) meses seguintes, através do</a:t>
            </a:r>
          </a:p>
          <a:p>
            <a:pPr>
              <a:spcBef>
                <a:spcPct val="50000"/>
              </a:spcBef>
            </a:pPr>
            <a:r>
              <a:rPr lang="pt-BR" sz="1800">
                <a:solidFill>
                  <a:srgbClr val="000000"/>
                </a:solidFill>
              </a:rPr>
              <a:t>	faturamento de no mínimo 85% deste valor.</a:t>
            </a:r>
          </a:p>
        </p:txBody>
      </p:sp>
      <p:sp>
        <p:nvSpPr>
          <p:cNvPr id="24579"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580"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4581"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4582"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598903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 y="990600"/>
            <a:ext cx="83820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a:solidFill>
                  <a:srgbClr val="663300"/>
                </a:solidFill>
              </a:rPr>
              <a:t>Tarifa Verde</a:t>
            </a:r>
          </a:p>
          <a:p>
            <a:pPr>
              <a:lnSpc>
                <a:spcPct val="70000"/>
              </a:lnSpc>
              <a:spcBef>
                <a:spcPct val="50000"/>
              </a:spcBef>
            </a:pPr>
            <a:r>
              <a:rPr lang="pt-BR" sz="1800">
                <a:solidFill>
                  <a:srgbClr val="000000"/>
                </a:solidFill>
              </a:rPr>
              <a:t>Condições de Aplicação</a:t>
            </a:r>
          </a:p>
          <a:p>
            <a:pPr>
              <a:lnSpc>
                <a:spcPct val="70000"/>
              </a:lnSpc>
              <a:spcBef>
                <a:spcPct val="50000"/>
              </a:spcBef>
            </a:pPr>
            <a:r>
              <a:rPr lang="pt-BR" sz="1800">
                <a:solidFill>
                  <a:srgbClr val="000000"/>
                </a:solidFill>
              </a:rPr>
              <a:t>	É aplicada às unidades consumidoras atendidas em tensão de</a:t>
            </a:r>
          </a:p>
          <a:p>
            <a:pPr>
              <a:lnSpc>
                <a:spcPct val="70000"/>
              </a:lnSpc>
              <a:spcBef>
                <a:spcPct val="50000"/>
              </a:spcBef>
            </a:pPr>
            <a:r>
              <a:rPr lang="pt-BR" sz="1800">
                <a:solidFill>
                  <a:srgbClr val="000000"/>
                </a:solidFill>
              </a:rPr>
              <a:t>	fornecimento inferior à 69 kV, que tenham apresentado nos últimos</a:t>
            </a:r>
          </a:p>
          <a:p>
            <a:pPr>
              <a:lnSpc>
                <a:spcPct val="70000"/>
              </a:lnSpc>
              <a:spcBef>
                <a:spcPct val="50000"/>
              </a:spcBef>
            </a:pPr>
            <a:r>
              <a:rPr lang="pt-BR" sz="1800">
                <a:solidFill>
                  <a:srgbClr val="000000"/>
                </a:solidFill>
              </a:rPr>
              <a:t>	11 (onze) meses, 3 (três) ou mais registros de demandas máximas</a:t>
            </a:r>
          </a:p>
          <a:p>
            <a:pPr>
              <a:lnSpc>
                <a:spcPct val="70000"/>
              </a:lnSpc>
              <a:spcBef>
                <a:spcPct val="50000"/>
              </a:spcBef>
            </a:pPr>
            <a:r>
              <a:rPr lang="pt-BR" sz="1800">
                <a:solidFill>
                  <a:srgbClr val="000000"/>
                </a:solidFill>
              </a:rPr>
              <a:t>	mensais medidas e integralizadas iguais ou superiores a 30 kW.</a:t>
            </a:r>
          </a:p>
          <a:p>
            <a:pPr>
              <a:lnSpc>
                <a:spcPct val="70000"/>
              </a:lnSpc>
              <a:spcBef>
                <a:spcPct val="50000"/>
              </a:spcBef>
            </a:pPr>
            <a:r>
              <a:rPr lang="pt-BR" sz="1800">
                <a:solidFill>
                  <a:srgbClr val="000000"/>
                </a:solidFill>
              </a:rPr>
              <a:t>Faturamento</a:t>
            </a:r>
          </a:p>
          <a:p>
            <a:pPr>
              <a:lnSpc>
                <a:spcPct val="70000"/>
              </a:lnSpc>
              <a:spcBef>
                <a:spcPct val="50000"/>
              </a:spcBef>
            </a:pPr>
            <a:r>
              <a:rPr lang="pt-BR" sz="1800">
                <a:solidFill>
                  <a:srgbClr val="000000"/>
                </a:solidFill>
              </a:rPr>
              <a:t>Demanda</a:t>
            </a:r>
          </a:p>
          <a:p>
            <a:pPr>
              <a:lnSpc>
                <a:spcPct val="70000"/>
              </a:lnSpc>
              <a:spcBef>
                <a:spcPct val="50000"/>
              </a:spcBef>
            </a:pPr>
            <a:r>
              <a:rPr lang="pt-BR" sz="1800">
                <a:solidFill>
                  <a:srgbClr val="000000"/>
                </a:solidFill>
              </a:rPr>
              <a:t>	A demanda a ser faturada será o da escolha do maior valor entre</a:t>
            </a:r>
          </a:p>
          <a:p>
            <a:pPr>
              <a:lnSpc>
                <a:spcPct val="70000"/>
              </a:lnSpc>
              <a:spcBef>
                <a:spcPct val="50000"/>
              </a:spcBef>
            </a:pPr>
            <a:r>
              <a:rPr lang="pt-BR" sz="1800">
                <a:solidFill>
                  <a:srgbClr val="000000"/>
                </a:solidFill>
              </a:rPr>
              <a:t>	os seguintes:</a:t>
            </a:r>
          </a:p>
          <a:p>
            <a:pPr>
              <a:lnSpc>
                <a:spcPct val="70000"/>
              </a:lnSpc>
              <a:spcBef>
                <a:spcPct val="50000"/>
              </a:spcBef>
            </a:pPr>
            <a:r>
              <a:rPr lang="pt-BR" sz="1800">
                <a:solidFill>
                  <a:srgbClr val="000000"/>
                </a:solidFill>
              </a:rPr>
              <a:t>	a) a maior potência demanda, verificada por medição, durante</a:t>
            </a:r>
          </a:p>
          <a:p>
            <a:pPr>
              <a:lnSpc>
                <a:spcPct val="70000"/>
              </a:lnSpc>
              <a:spcBef>
                <a:spcPct val="50000"/>
              </a:spcBef>
            </a:pPr>
            <a:r>
              <a:rPr lang="pt-BR" sz="1800">
                <a:solidFill>
                  <a:srgbClr val="000000"/>
                </a:solidFill>
              </a:rPr>
              <a:t>	o ciclo de faturamento;</a:t>
            </a:r>
          </a:p>
          <a:p>
            <a:pPr>
              <a:lnSpc>
                <a:spcPct val="70000"/>
              </a:lnSpc>
              <a:spcBef>
                <a:spcPct val="50000"/>
              </a:spcBef>
            </a:pPr>
            <a:r>
              <a:rPr lang="pt-BR" sz="1800">
                <a:solidFill>
                  <a:srgbClr val="000000"/>
                </a:solidFill>
              </a:rPr>
              <a:t>	b) a demanda contratada, exclusive nos casos de unidade</a:t>
            </a:r>
          </a:p>
          <a:p>
            <a:pPr>
              <a:lnSpc>
                <a:spcPct val="70000"/>
              </a:lnSpc>
              <a:spcBef>
                <a:spcPct val="50000"/>
              </a:spcBef>
            </a:pPr>
            <a:r>
              <a:rPr lang="pt-BR" sz="1800">
                <a:solidFill>
                  <a:srgbClr val="000000"/>
                </a:solidFill>
              </a:rPr>
              <a:t>	consumidora classificada como rural ou sazonal;</a:t>
            </a:r>
          </a:p>
          <a:p>
            <a:pPr>
              <a:lnSpc>
                <a:spcPct val="70000"/>
              </a:lnSpc>
              <a:spcBef>
                <a:spcPct val="50000"/>
              </a:spcBef>
            </a:pPr>
            <a:r>
              <a:rPr lang="pt-BR" sz="1800">
                <a:solidFill>
                  <a:srgbClr val="000000"/>
                </a:solidFill>
              </a:rPr>
              <a:t>	c) 10% da maior demanda verificada por medição nos últimos</a:t>
            </a:r>
          </a:p>
          <a:p>
            <a:pPr>
              <a:lnSpc>
                <a:spcPct val="70000"/>
              </a:lnSpc>
              <a:spcBef>
                <a:spcPct val="50000"/>
              </a:spcBef>
            </a:pPr>
            <a:r>
              <a:rPr lang="pt-BR" sz="1800">
                <a:solidFill>
                  <a:srgbClr val="000000"/>
                </a:solidFill>
              </a:rPr>
              <a:t>	11 meses, quando se tratar de unidade consumidora</a:t>
            </a:r>
          </a:p>
          <a:p>
            <a:pPr>
              <a:lnSpc>
                <a:spcPct val="70000"/>
              </a:lnSpc>
              <a:spcBef>
                <a:spcPct val="50000"/>
              </a:spcBef>
            </a:pPr>
            <a:r>
              <a:rPr lang="pt-BR" sz="1800">
                <a:solidFill>
                  <a:srgbClr val="000000"/>
                </a:solidFill>
              </a:rPr>
              <a:t>	classificada como rural ou sazonal.</a:t>
            </a:r>
          </a:p>
        </p:txBody>
      </p:sp>
      <p:sp>
        <p:nvSpPr>
          <p:cNvPr id="25603"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04"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605"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5606"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597472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1219200"/>
            <a:ext cx="82296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pt-BR" sz="1800" b="1">
                <a:solidFill>
                  <a:srgbClr val="663300"/>
                </a:solidFill>
              </a:rPr>
              <a:t>Tarifa Verde</a:t>
            </a:r>
          </a:p>
          <a:p>
            <a:pPr>
              <a:spcBef>
                <a:spcPct val="50000"/>
              </a:spcBef>
            </a:pPr>
            <a:r>
              <a:rPr lang="pt-BR" sz="1800">
                <a:solidFill>
                  <a:srgbClr val="000000"/>
                </a:solidFill>
              </a:rPr>
              <a:t>Consumo</a:t>
            </a:r>
          </a:p>
          <a:p>
            <a:pPr>
              <a:spcBef>
                <a:spcPct val="50000"/>
              </a:spcBef>
            </a:pPr>
            <a:r>
              <a:rPr lang="pt-BR" sz="1800">
                <a:solidFill>
                  <a:srgbClr val="000000"/>
                </a:solidFill>
              </a:rPr>
              <a:t>	O consumo a ser faturado é aquele medido durante o período de</a:t>
            </a:r>
          </a:p>
          <a:p>
            <a:pPr>
              <a:spcBef>
                <a:spcPct val="50000"/>
              </a:spcBef>
            </a:pPr>
            <a:r>
              <a:rPr lang="pt-BR" sz="1800">
                <a:solidFill>
                  <a:srgbClr val="000000"/>
                </a:solidFill>
              </a:rPr>
              <a:t>	ponta e fora de ponta aplicando as respectivas tarifas.</a:t>
            </a:r>
          </a:p>
          <a:p>
            <a:pPr>
              <a:spcBef>
                <a:spcPct val="50000"/>
              </a:spcBef>
            </a:pPr>
            <a:r>
              <a:rPr lang="pt-BR" sz="1800">
                <a:solidFill>
                  <a:srgbClr val="000000"/>
                </a:solidFill>
              </a:rPr>
              <a:t>Aplicação de Tarifa de Ultrapassagem</a:t>
            </a:r>
          </a:p>
          <a:p>
            <a:pPr>
              <a:spcBef>
                <a:spcPct val="50000"/>
              </a:spcBef>
            </a:pPr>
            <a:r>
              <a:rPr lang="pt-BR" sz="1800">
                <a:solidFill>
                  <a:srgbClr val="000000"/>
                </a:solidFill>
              </a:rPr>
              <a:t>	A tarifa de ultrapassagem é aplicada no caso em que os valores</a:t>
            </a:r>
          </a:p>
          <a:p>
            <a:pPr>
              <a:spcBef>
                <a:spcPct val="50000"/>
              </a:spcBef>
            </a:pPr>
            <a:r>
              <a:rPr lang="pt-BR" sz="1800">
                <a:solidFill>
                  <a:srgbClr val="000000"/>
                </a:solidFill>
              </a:rPr>
              <a:t>	medidos de demanda forem superiores aos contratados. No entanto,</a:t>
            </a:r>
          </a:p>
          <a:p>
            <a:pPr>
              <a:spcBef>
                <a:spcPct val="50000"/>
              </a:spcBef>
            </a:pPr>
            <a:r>
              <a:rPr lang="pt-BR" sz="1800">
                <a:solidFill>
                  <a:srgbClr val="000000"/>
                </a:solidFill>
              </a:rPr>
              <a:t>	esta não será aplicada se não forem superados os limites de</a:t>
            </a:r>
          </a:p>
          <a:p>
            <a:pPr>
              <a:spcBef>
                <a:spcPct val="50000"/>
              </a:spcBef>
            </a:pPr>
            <a:r>
              <a:rPr lang="pt-BR" sz="1800">
                <a:solidFill>
                  <a:srgbClr val="000000"/>
                </a:solidFill>
              </a:rPr>
              <a:t>	estabelecidos pela lei.</a:t>
            </a:r>
          </a:p>
        </p:txBody>
      </p:sp>
      <p:sp>
        <p:nvSpPr>
          <p:cNvPr id="26627"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28"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629"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6630"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2548756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0" y="990600"/>
            <a:ext cx="82296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a:solidFill>
                  <a:srgbClr val="663300"/>
                </a:solidFill>
              </a:rPr>
              <a:t>Tarifa Azul</a:t>
            </a:r>
          </a:p>
          <a:p>
            <a:pPr>
              <a:lnSpc>
                <a:spcPct val="70000"/>
              </a:lnSpc>
              <a:spcBef>
                <a:spcPct val="50000"/>
              </a:spcBef>
            </a:pPr>
            <a:r>
              <a:rPr lang="pt-BR" sz="1800">
                <a:solidFill>
                  <a:srgbClr val="000000"/>
                </a:solidFill>
              </a:rPr>
              <a:t>Condições de Aplicação</a:t>
            </a:r>
          </a:p>
          <a:p>
            <a:pPr>
              <a:lnSpc>
                <a:spcPct val="70000"/>
              </a:lnSpc>
              <a:spcBef>
                <a:spcPct val="50000"/>
              </a:spcBef>
            </a:pPr>
            <a:r>
              <a:rPr lang="pt-BR" sz="1800">
                <a:solidFill>
                  <a:srgbClr val="000000"/>
                </a:solidFill>
              </a:rPr>
              <a:t>A Tarifa Azul aplicar-se-á às unidades consumidoras do Grupo A,</a:t>
            </a:r>
          </a:p>
          <a:p>
            <a:pPr>
              <a:lnSpc>
                <a:spcPct val="70000"/>
              </a:lnSpc>
              <a:spcBef>
                <a:spcPct val="50000"/>
              </a:spcBef>
            </a:pPr>
            <a:r>
              <a:rPr lang="pt-BR" sz="1800">
                <a:solidFill>
                  <a:srgbClr val="000000"/>
                </a:solidFill>
              </a:rPr>
              <a:t>conforme as condições a seguir estabelecidas:</a:t>
            </a:r>
          </a:p>
          <a:p>
            <a:pPr>
              <a:lnSpc>
                <a:spcPct val="70000"/>
              </a:lnSpc>
              <a:spcBef>
                <a:spcPct val="50000"/>
              </a:spcBef>
            </a:pPr>
            <a:r>
              <a:rPr lang="pt-BR" sz="1800">
                <a:solidFill>
                  <a:srgbClr val="000000"/>
                </a:solidFill>
              </a:rPr>
              <a:t>a) Aplicação Compulsória</a:t>
            </a:r>
          </a:p>
          <a:p>
            <a:pPr>
              <a:lnSpc>
                <a:spcPct val="70000"/>
              </a:lnSpc>
              <a:spcBef>
                <a:spcPct val="50000"/>
              </a:spcBef>
            </a:pPr>
            <a:r>
              <a:rPr lang="pt-BR" sz="1800">
                <a:solidFill>
                  <a:srgbClr val="000000"/>
                </a:solidFill>
              </a:rPr>
              <a:t>i - atendidas em tensão de fornecimento igual ou superior a 69</a:t>
            </a:r>
          </a:p>
          <a:p>
            <a:pPr>
              <a:lnSpc>
                <a:spcPct val="70000"/>
              </a:lnSpc>
              <a:spcBef>
                <a:spcPct val="50000"/>
              </a:spcBef>
            </a:pPr>
            <a:r>
              <a:rPr lang="pt-BR" sz="1800">
                <a:solidFill>
                  <a:srgbClr val="000000"/>
                </a:solidFill>
              </a:rPr>
              <a:t>kV;</a:t>
            </a:r>
          </a:p>
          <a:p>
            <a:pPr>
              <a:lnSpc>
                <a:spcPct val="70000"/>
              </a:lnSpc>
              <a:spcBef>
                <a:spcPct val="50000"/>
              </a:spcBef>
            </a:pPr>
            <a:r>
              <a:rPr lang="pt-BR" sz="1800">
                <a:solidFill>
                  <a:srgbClr val="000000"/>
                </a:solidFill>
              </a:rPr>
              <a:t>ii - atendidas em tensão de fornecimento inferior a 69 kV, com</a:t>
            </a:r>
          </a:p>
          <a:p>
            <a:pPr>
              <a:lnSpc>
                <a:spcPct val="70000"/>
              </a:lnSpc>
              <a:spcBef>
                <a:spcPct val="50000"/>
              </a:spcBef>
            </a:pPr>
            <a:r>
              <a:rPr lang="pt-BR" sz="1800">
                <a:solidFill>
                  <a:srgbClr val="000000"/>
                </a:solidFill>
              </a:rPr>
              <a:t>demanda de potência igual ou superior a 300 kW, ou que</a:t>
            </a:r>
          </a:p>
          <a:p>
            <a:pPr>
              <a:lnSpc>
                <a:spcPct val="70000"/>
              </a:lnSpc>
              <a:spcBef>
                <a:spcPct val="50000"/>
              </a:spcBef>
            </a:pPr>
            <a:r>
              <a:rPr lang="pt-BR" sz="1800">
                <a:solidFill>
                  <a:srgbClr val="000000"/>
                </a:solidFill>
              </a:rPr>
              <a:t>apresentarem nos últimos 11 (onze) meses, 3 (três) ou</a:t>
            </a:r>
          </a:p>
          <a:p>
            <a:pPr>
              <a:lnSpc>
                <a:spcPct val="70000"/>
              </a:lnSpc>
              <a:spcBef>
                <a:spcPct val="50000"/>
              </a:spcBef>
            </a:pPr>
            <a:r>
              <a:rPr lang="pt-BR" sz="1800">
                <a:solidFill>
                  <a:srgbClr val="000000"/>
                </a:solidFill>
              </a:rPr>
              <a:t>mais registros de demandas máximas mensais medidas e</a:t>
            </a:r>
          </a:p>
          <a:p>
            <a:pPr>
              <a:lnSpc>
                <a:spcPct val="70000"/>
              </a:lnSpc>
              <a:spcBef>
                <a:spcPct val="50000"/>
              </a:spcBef>
            </a:pPr>
            <a:r>
              <a:rPr lang="pt-BR" sz="1800">
                <a:solidFill>
                  <a:srgbClr val="000000"/>
                </a:solidFill>
              </a:rPr>
              <a:t>integralizadas iguais ou superiores a 300 kW.</a:t>
            </a:r>
          </a:p>
          <a:p>
            <a:pPr>
              <a:lnSpc>
                <a:spcPct val="70000"/>
              </a:lnSpc>
              <a:spcBef>
                <a:spcPct val="50000"/>
              </a:spcBef>
            </a:pPr>
            <a:r>
              <a:rPr lang="pt-BR" sz="1800">
                <a:solidFill>
                  <a:srgbClr val="000000"/>
                </a:solidFill>
              </a:rPr>
              <a:t>b) Aplicação Opcional</a:t>
            </a:r>
          </a:p>
          <a:p>
            <a:pPr>
              <a:lnSpc>
                <a:spcPct val="70000"/>
              </a:lnSpc>
              <a:spcBef>
                <a:spcPct val="50000"/>
              </a:spcBef>
            </a:pPr>
            <a:r>
              <a:rPr lang="pt-BR" sz="1800">
                <a:solidFill>
                  <a:srgbClr val="000000"/>
                </a:solidFill>
              </a:rPr>
              <a:t>Atendidas em tensão de fornecimento inferior a 69 kV, desde</a:t>
            </a:r>
          </a:p>
          <a:p>
            <a:pPr>
              <a:lnSpc>
                <a:spcPct val="70000"/>
              </a:lnSpc>
              <a:spcBef>
                <a:spcPct val="50000"/>
              </a:spcBef>
            </a:pPr>
            <a:r>
              <a:rPr lang="pt-BR" sz="1800">
                <a:solidFill>
                  <a:srgbClr val="000000"/>
                </a:solidFill>
              </a:rPr>
              <a:t>que tenham apresentado nos últimos 11 (onze) meses, 3 (três)</a:t>
            </a:r>
          </a:p>
          <a:p>
            <a:pPr>
              <a:lnSpc>
                <a:spcPct val="70000"/>
              </a:lnSpc>
              <a:spcBef>
                <a:spcPct val="50000"/>
              </a:spcBef>
            </a:pPr>
            <a:r>
              <a:rPr lang="pt-BR" sz="1800">
                <a:solidFill>
                  <a:srgbClr val="000000"/>
                </a:solidFill>
              </a:rPr>
              <a:t>ou mais registros de demandas máximas mensais medidas e</a:t>
            </a:r>
          </a:p>
          <a:p>
            <a:pPr>
              <a:lnSpc>
                <a:spcPct val="70000"/>
              </a:lnSpc>
              <a:spcBef>
                <a:spcPct val="50000"/>
              </a:spcBef>
            </a:pPr>
            <a:r>
              <a:rPr lang="pt-BR" sz="1800">
                <a:solidFill>
                  <a:srgbClr val="000000"/>
                </a:solidFill>
              </a:rPr>
              <a:t>integralizadas iguais ou superiores a 30 kW.</a:t>
            </a:r>
          </a:p>
        </p:txBody>
      </p:sp>
      <p:sp>
        <p:nvSpPr>
          <p:cNvPr id="27651"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2"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653"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7654"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93065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F76A32C2-D767-4948-828E-99CAB2757DD9}" type="slidenum">
              <a:rPr lang="pt-BR"/>
              <a:pPr>
                <a:defRPr/>
              </a:pPr>
              <a:t>6</a:t>
            </a:fld>
            <a:endParaRPr lang="pt-BR"/>
          </a:p>
        </p:txBody>
      </p:sp>
      <p:sp>
        <p:nvSpPr>
          <p:cNvPr id="70659" name="Rectangle 2"/>
          <p:cNvSpPr>
            <a:spLocks noGrp="1" noRot="1" noChangeArrowheads="1"/>
          </p:cNvSpPr>
          <p:nvPr>
            <p:ph type="title"/>
          </p:nvPr>
        </p:nvSpPr>
        <p:spPr>
          <a:xfrm>
            <a:off x="304800" y="838200"/>
            <a:ext cx="8510588" cy="715963"/>
          </a:xfrm>
        </p:spPr>
        <p:txBody>
          <a:bodyPr/>
          <a:lstStyle/>
          <a:p>
            <a:pPr eaLnBrk="1" hangingPunct="1"/>
            <a:r>
              <a:rPr lang="pt-BR" sz="2800" b="1" smtClean="0">
                <a:solidFill>
                  <a:schemeClr val="tx1"/>
                </a:solidFill>
                <a:effectLst/>
              </a:rPr>
              <a:t>Medidores de energia elétrica</a:t>
            </a:r>
          </a:p>
        </p:txBody>
      </p:sp>
      <p:sp>
        <p:nvSpPr>
          <p:cNvPr id="70660" name="Rectangle 3"/>
          <p:cNvSpPr>
            <a:spLocks noGrp="1" noRot="1" noChangeArrowheads="1"/>
          </p:cNvSpPr>
          <p:nvPr>
            <p:ph type="body" idx="1"/>
          </p:nvPr>
        </p:nvSpPr>
        <p:spPr/>
        <p:txBody>
          <a:bodyPr/>
          <a:lstStyle/>
          <a:p>
            <a:pPr eaLnBrk="1" hangingPunct="1">
              <a:lnSpc>
                <a:spcPct val="90000"/>
              </a:lnSpc>
            </a:pPr>
            <a:r>
              <a:rPr lang="pt-BR" b="1" smtClean="0">
                <a:effectLst/>
              </a:rPr>
              <a:t>Mercado interno:</a:t>
            </a:r>
          </a:p>
          <a:p>
            <a:pPr lvl="1" eaLnBrk="1" hangingPunct="1">
              <a:lnSpc>
                <a:spcPct val="90000"/>
              </a:lnSpc>
            </a:pPr>
            <a:r>
              <a:rPr lang="pt-BR" b="1" smtClean="0">
                <a:effectLst/>
              </a:rPr>
              <a:t>3,2 milhões de medidores/ano</a:t>
            </a:r>
          </a:p>
          <a:p>
            <a:pPr lvl="1" eaLnBrk="1" hangingPunct="1">
              <a:lnSpc>
                <a:spcPct val="90000"/>
              </a:lnSpc>
            </a:pPr>
            <a:r>
              <a:rPr lang="pt-BR" b="1" smtClean="0">
                <a:effectLst/>
              </a:rPr>
              <a:t>Em 2008: 60 % de eletrônicos (previsto)</a:t>
            </a:r>
          </a:p>
          <a:p>
            <a:pPr eaLnBrk="1" hangingPunct="1">
              <a:lnSpc>
                <a:spcPct val="90000"/>
              </a:lnSpc>
            </a:pPr>
            <a:r>
              <a:rPr lang="pt-BR" b="1" smtClean="0">
                <a:effectLst/>
              </a:rPr>
              <a:t>Dados da Abradee:</a:t>
            </a:r>
          </a:p>
          <a:p>
            <a:pPr lvl="1" eaLnBrk="1" hangingPunct="1">
              <a:lnSpc>
                <a:spcPct val="90000"/>
              </a:lnSpc>
            </a:pPr>
            <a:r>
              <a:rPr lang="pt-BR" b="1" smtClean="0">
                <a:effectLst/>
              </a:rPr>
              <a:t>Número de consumidores (dez/2007): 60 milhões</a:t>
            </a:r>
          </a:p>
          <a:p>
            <a:pPr lvl="1" eaLnBrk="1" hangingPunct="1">
              <a:lnSpc>
                <a:spcPct val="90000"/>
              </a:lnSpc>
            </a:pPr>
            <a:r>
              <a:rPr lang="pt-BR" b="1" smtClean="0">
                <a:effectLst/>
              </a:rPr>
              <a:t>Crescimento em 2008 (4%): 2,4 milhões</a:t>
            </a:r>
          </a:p>
          <a:p>
            <a:pPr lvl="1" eaLnBrk="1" hangingPunct="1">
              <a:lnSpc>
                <a:spcPct val="90000"/>
              </a:lnSpc>
            </a:pPr>
            <a:r>
              <a:rPr lang="pt-BR" b="1" smtClean="0">
                <a:effectLst/>
              </a:rPr>
              <a:t>Mercado de substituição: de 700 mil a 1 milhão</a:t>
            </a:r>
          </a:p>
        </p:txBody>
      </p:sp>
    </p:spTree>
    <p:extLst>
      <p:ext uri="{BB962C8B-B14F-4D97-AF65-F5344CB8AC3E}">
        <p14:creationId xmlns:p14="http://schemas.microsoft.com/office/powerpoint/2010/main" val="158414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1000" y="914400"/>
            <a:ext cx="83058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pt-BR" sz="1800" b="1">
                <a:solidFill>
                  <a:srgbClr val="663300"/>
                </a:solidFill>
              </a:rPr>
              <a:t>Tarifa Azul</a:t>
            </a:r>
          </a:p>
          <a:p>
            <a:pPr>
              <a:lnSpc>
                <a:spcPct val="70000"/>
              </a:lnSpc>
              <a:spcBef>
                <a:spcPct val="50000"/>
              </a:spcBef>
            </a:pPr>
            <a:r>
              <a:rPr lang="pt-BR" sz="1800">
                <a:solidFill>
                  <a:srgbClr val="000000"/>
                </a:solidFill>
              </a:rPr>
              <a:t>Faturamento</a:t>
            </a:r>
          </a:p>
          <a:p>
            <a:pPr>
              <a:lnSpc>
                <a:spcPct val="70000"/>
              </a:lnSpc>
              <a:spcBef>
                <a:spcPct val="50000"/>
              </a:spcBef>
            </a:pPr>
            <a:r>
              <a:rPr lang="pt-BR" sz="1800">
                <a:solidFill>
                  <a:srgbClr val="000000"/>
                </a:solidFill>
              </a:rPr>
              <a:t>Demanda</a:t>
            </a:r>
          </a:p>
          <a:p>
            <a:pPr>
              <a:lnSpc>
                <a:spcPct val="70000"/>
              </a:lnSpc>
              <a:spcBef>
                <a:spcPct val="50000"/>
              </a:spcBef>
            </a:pPr>
            <a:r>
              <a:rPr lang="pt-BR" sz="1800">
                <a:solidFill>
                  <a:srgbClr val="000000"/>
                </a:solidFill>
              </a:rPr>
              <a:t>A demanda a ser faturada será o da escolha do maior valor entre</a:t>
            </a:r>
          </a:p>
          <a:p>
            <a:pPr>
              <a:lnSpc>
                <a:spcPct val="70000"/>
              </a:lnSpc>
              <a:spcBef>
                <a:spcPct val="50000"/>
              </a:spcBef>
            </a:pPr>
            <a:r>
              <a:rPr lang="pt-BR" sz="1800">
                <a:solidFill>
                  <a:srgbClr val="000000"/>
                </a:solidFill>
              </a:rPr>
              <a:t>os seguintes:</a:t>
            </a:r>
          </a:p>
          <a:p>
            <a:pPr>
              <a:lnSpc>
                <a:spcPct val="70000"/>
              </a:lnSpc>
              <a:spcBef>
                <a:spcPct val="50000"/>
              </a:spcBef>
            </a:pPr>
            <a:r>
              <a:rPr lang="pt-BR" sz="1800">
                <a:solidFill>
                  <a:srgbClr val="000000"/>
                </a:solidFill>
              </a:rPr>
              <a:t>a) a maior potência demanda, verificada por medição, durante</a:t>
            </a:r>
          </a:p>
          <a:p>
            <a:pPr>
              <a:lnSpc>
                <a:spcPct val="70000"/>
              </a:lnSpc>
              <a:spcBef>
                <a:spcPct val="50000"/>
              </a:spcBef>
            </a:pPr>
            <a:r>
              <a:rPr lang="pt-BR" sz="1800">
                <a:solidFill>
                  <a:srgbClr val="000000"/>
                </a:solidFill>
              </a:rPr>
              <a:t>o ciclo de faturamento;</a:t>
            </a:r>
          </a:p>
          <a:p>
            <a:pPr>
              <a:lnSpc>
                <a:spcPct val="70000"/>
              </a:lnSpc>
              <a:spcBef>
                <a:spcPct val="50000"/>
              </a:spcBef>
            </a:pPr>
            <a:r>
              <a:rPr lang="pt-BR" sz="1800">
                <a:solidFill>
                  <a:srgbClr val="000000"/>
                </a:solidFill>
              </a:rPr>
              <a:t>b) a demanda contratada, se houver, exclusive nos casos de</a:t>
            </a:r>
          </a:p>
          <a:p>
            <a:pPr>
              <a:lnSpc>
                <a:spcPct val="70000"/>
              </a:lnSpc>
              <a:spcBef>
                <a:spcPct val="50000"/>
              </a:spcBef>
            </a:pPr>
            <a:r>
              <a:rPr lang="pt-BR" sz="1800">
                <a:solidFill>
                  <a:srgbClr val="000000"/>
                </a:solidFill>
              </a:rPr>
              <a:t>unidade consumidora classificada como rural ou sazonal;</a:t>
            </a:r>
          </a:p>
          <a:p>
            <a:pPr>
              <a:lnSpc>
                <a:spcPct val="70000"/>
              </a:lnSpc>
              <a:spcBef>
                <a:spcPct val="50000"/>
              </a:spcBef>
            </a:pPr>
            <a:r>
              <a:rPr lang="pt-BR" sz="1800">
                <a:solidFill>
                  <a:srgbClr val="000000"/>
                </a:solidFill>
              </a:rPr>
              <a:t>c) 10% da maior demanda verificada por medição nos últimos</a:t>
            </a:r>
          </a:p>
          <a:p>
            <a:pPr>
              <a:lnSpc>
                <a:spcPct val="70000"/>
              </a:lnSpc>
              <a:spcBef>
                <a:spcPct val="50000"/>
              </a:spcBef>
            </a:pPr>
            <a:r>
              <a:rPr lang="pt-BR" sz="1800">
                <a:solidFill>
                  <a:srgbClr val="000000"/>
                </a:solidFill>
              </a:rPr>
              <a:t>11 meses, quando se tratar de unidade consumidora</a:t>
            </a:r>
          </a:p>
          <a:p>
            <a:pPr>
              <a:lnSpc>
                <a:spcPct val="70000"/>
              </a:lnSpc>
              <a:spcBef>
                <a:spcPct val="50000"/>
              </a:spcBef>
            </a:pPr>
            <a:r>
              <a:rPr lang="pt-BR" sz="1800">
                <a:solidFill>
                  <a:srgbClr val="000000"/>
                </a:solidFill>
              </a:rPr>
              <a:t>classificada como rural ou sazonal.</a:t>
            </a:r>
          </a:p>
          <a:p>
            <a:pPr>
              <a:lnSpc>
                <a:spcPct val="70000"/>
              </a:lnSpc>
              <a:spcBef>
                <a:spcPct val="50000"/>
              </a:spcBef>
            </a:pPr>
            <a:r>
              <a:rPr lang="pt-BR" sz="1800">
                <a:solidFill>
                  <a:srgbClr val="000000"/>
                </a:solidFill>
              </a:rPr>
              <a:t>Consumo</a:t>
            </a:r>
          </a:p>
          <a:p>
            <a:pPr>
              <a:lnSpc>
                <a:spcPct val="70000"/>
              </a:lnSpc>
              <a:spcBef>
                <a:spcPct val="50000"/>
              </a:spcBef>
            </a:pPr>
            <a:r>
              <a:rPr lang="pt-BR" sz="1800">
                <a:solidFill>
                  <a:srgbClr val="000000"/>
                </a:solidFill>
              </a:rPr>
              <a:t>O consumo a ser faturado é aquele medido durante o período de</a:t>
            </a:r>
          </a:p>
          <a:p>
            <a:pPr>
              <a:lnSpc>
                <a:spcPct val="70000"/>
              </a:lnSpc>
              <a:spcBef>
                <a:spcPct val="50000"/>
              </a:spcBef>
            </a:pPr>
            <a:r>
              <a:rPr lang="pt-BR" sz="1800">
                <a:solidFill>
                  <a:srgbClr val="000000"/>
                </a:solidFill>
              </a:rPr>
              <a:t>ponta e fora de ponta aplicando as respectivas tarifas.</a:t>
            </a:r>
          </a:p>
          <a:p>
            <a:pPr>
              <a:lnSpc>
                <a:spcPct val="70000"/>
              </a:lnSpc>
              <a:spcBef>
                <a:spcPct val="50000"/>
              </a:spcBef>
            </a:pPr>
            <a:r>
              <a:rPr lang="pt-BR" sz="1800">
                <a:solidFill>
                  <a:srgbClr val="000000"/>
                </a:solidFill>
              </a:rPr>
              <a:t>Aplicação de Tarifa de Ultrapassagem</a:t>
            </a:r>
          </a:p>
          <a:p>
            <a:pPr>
              <a:lnSpc>
                <a:spcPct val="70000"/>
              </a:lnSpc>
              <a:spcBef>
                <a:spcPct val="50000"/>
              </a:spcBef>
            </a:pPr>
            <a:r>
              <a:rPr lang="pt-BR" sz="1800">
                <a:solidFill>
                  <a:srgbClr val="000000"/>
                </a:solidFill>
              </a:rPr>
              <a:t>Segue os mesmos critérios da Tarifa Verde.</a:t>
            </a:r>
          </a:p>
        </p:txBody>
      </p:sp>
      <p:sp>
        <p:nvSpPr>
          <p:cNvPr id="28675"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676"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677"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8678"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379349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443038" y="1452563"/>
          <a:ext cx="6259512" cy="3952875"/>
        </p:xfrm>
        <a:graphic>
          <a:graphicData uri="http://schemas.openxmlformats.org/presentationml/2006/ole">
            <mc:AlternateContent xmlns:mc="http://schemas.openxmlformats.org/markup-compatibility/2006">
              <mc:Choice xmlns:v="urn:schemas-microsoft-com:vml" Requires="v">
                <p:oleObj spid="_x0000_s14338" name="Imagem de bitmap" r:id="rId4" imgW="6257143" imgH="3952381" progId="Paint.Picture">
                  <p:embed/>
                </p:oleObj>
              </mc:Choice>
              <mc:Fallback>
                <p:oleObj name="Imagem de bitmap" r:id="rId4" imgW="6257143" imgH="39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038" y="1452563"/>
                        <a:ext cx="6259512"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0"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1"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9702" name="Line 7"/>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9703" name="Text Box 8"/>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29704" name="Text Box 9"/>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976572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57200" y="914400"/>
            <a:ext cx="8077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pt-BR" sz="1800" b="1">
                <a:solidFill>
                  <a:srgbClr val="663300"/>
                </a:solidFill>
              </a:rPr>
              <a:t>Principais Diferenças</a:t>
            </a:r>
          </a:p>
          <a:p>
            <a:pPr>
              <a:lnSpc>
                <a:spcPct val="60000"/>
              </a:lnSpc>
              <a:spcBef>
                <a:spcPct val="50000"/>
              </a:spcBef>
            </a:pPr>
            <a:r>
              <a:rPr lang="pt-BR" sz="1800">
                <a:solidFill>
                  <a:srgbClr val="010000"/>
                </a:solidFill>
              </a:rPr>
              <a:t>Ultrapassagem de Demanda</a:t>
            </a:r>
          </a:p>
          <a:p>
            <a:pPr>
              <a:lnSpc>
                <a:spcPct val="60000"/>
              </a:lnSpc>
              <a:spcBef>
                <a:spcPct val="50000"/>
              </a:spcBef>
            </a:pPr>
            <a:r>
              <a:rPr lang="pt-BR" sz="1800">
                <a:solidFill>
                  <a:srgbClr val="010000"/>
                </a:solidFill>
              </a:rPr>
              <a:t>Nas Tarifas Hora-Sazonais é cobrada a ultrapassagem de demanda</a:t>
            </a:r>
          </a:p>
          <a:p>
            <a:pPr>
              <a:lnSpc>
                <a:spcPct val="60000"/>
              </a:lnSpc>
              <a:spcBef>
                <a:spcPct val="50000"/>
              </a:spcBef>
            </a:pPr>
            <a:r>
              <a:rPr lang="pt-BR" sz="1800">
                <a:solidFill>
                  <a:srgbClr val="010000"/>
                </a:solidFill>
              </a:rPr>
              <a:t>quando esta exceder o valor de demanda contratado.</a:t>
            </a:r>
          </a:p>
          <a:p>
            <a:pPr>
              <a:lnSpc>
                <a:spcPct val="60000"/>
              </a:lnSpc>
              <a:spcBef>
                <a:spcPct val="50000"/>
              </a:spcBef>
            </a:pPr>
            <a:r>
              <a:rPr lang="pt-BR" sz="1800">
                <a:solidFill>
                  <a:srgbClr val="010000"/>
                </a:solidFill>
              </a:rPr>
              <a:t>No entanto há certos limites de tolerância como descrito a seguir:</a:t>
            </a:r>
          </a:p>
          <a:p>
            <a:pPr>
              <a:lnSpc>
                <a:spcPct val="60000"/>
              </a:lnSpc>
              <a:spcBef>
                <a:spcPct val="50000"/>
              </a:spcBef>
            </a:pPr>
            <a:r>
              <a:rPr lang="pt-BR" sz="1800">
                <a:solidFill>
                  <a:srgbClr val="010000"/>
                </a:solidFill>
              </a:rPr>
              <a:t>i) 5% para unidade consumidora atendida em tensão de</a:t>
            </a:r>
          </a:p>
          <a:p>
            <a:pPr>
              <a:lnSpc>
                <a:spcPct val="60000"/>
              </a:lnSpc>
              <a:spcBef>
                <a:spcPct val="50000"/>
              </a:spcBef>
            </a:pPr>
            <a:r>
              <a:rPr lang="pt-BR" sz="1800">
                <a:solidFill>
                  <a:srgbClr val="010000"/>
                </a:solidFill>
              </a:rPr>
              <a:t>fornecimento igual ou superior a 69 kV e enquadrada na</a:t>
            </a:r>
          </a:p>
          <a:p>
            <a:pPr>
              <a:lnSpc>
                <a:spcPct val="60000"/>
              </a:lnSpc>
              <a:spcBef>
                <a:spcPct val="50000"/>
              </a:spcBef>
            </a:pPr>
            <a:r>
              <a:rPr lang="pt-BR" sz="1800">
                <a:solidFill>
                  <a:srgbClr val="010000"/>
                </a:solidFill>
              </a:rPr>
              <a:t>Tarifa Azul;</a:t>
            </a:r>
          </a:p>
          <a:p>
            <a:pPr>
              <a:lnSpc>
                <a:spcPct val="60000"/>
              </a:lnSpc>
              <a:spcBef>
                <a:spcPct val="50000"/>
              </a:spcBef>
            </a:pPr>
            <a:r>
              <a:rPr lang="pt-BR" sz="1800">
                <a:solidFill>
                  <a:srgbClr val="010000"/>
                </a:solidFill>
              </a:rPr>
              <a:t>ii) 10% para unidade consumidora atendida em tensão de</a:t>
            </a:r>
          </a:p>
          <a:p>
            <a:pPr>
              <a:lnSpc>
                <a:spcPct val="60000"/>
              </a:lnSpc>
              <a:spcBef>
                <a:spcPct val="50000"/>
              </a:spcBef>
            </a:pPr>
            <a:r>
              <a:rPr lang="pt-BR" sz="1800">
                <a:solidFill>
                  <a:srgbClr val="010000"/>
                </a:solidFill>
              </a:rPr>
              <a:t>fornecimento inferior a 69 kV, enquadrada na Tarifa Azul ou</a:t>
            </a:r>
          </a:p>
          <a:p>
            <a:pPr>
              <a:lnSpc>
                <a:spcPct val="60000"/>
              </a:lnSpc>
              <a:spcBef>
                <a:spcPct val="50000"/>
              </a:spcBef>
            </a:pPr>
            <a:r>
              <a:rPr lang="pt-BR" sz="1800">
                <a:solidFill>
                  <a:srgbClr val="010000"/>
                </a:solidFill>
              </a:rPr>
              <a:t>Verde, com demanda de potência contratada superior a 100</a:t>
            </a:r>
          </a:p>
          <a:p>
            <a:pPr>
              <a:lnSpc>
                <a:spcPct val="60000"/>
              </a:lnSpc>
              <a:spcBef>
                <a:spcPct val="50000"/>
              </a:spcBef>
            </a:pPr>
            <a:r>
              <a:rPr lang="pt-BR" sz="1800">
                <a:solidFill>
                  <a:srgbClr val="010000"/>
                </a:solidFill>
              </a:rPr>
              <a:t>kW;</a:t>
            </a:r>
          </a:p>
          <a:p>
            <a:pPr>
              <a:lnSpc>
                <a:spcPct val="60000"/>
              </a:lnSpc>
              <a:spcBef>
                <a:spcPct val="50000"/>
              </a:spcBef>
            </a:pPr>
            <a:r>
              <a:rPr lang="pt-BR" sz="1800">
                <a:solidFill>
                  <a:srgbClr val="010000"/>
                </a:solidFill>
              </a:rPr>
              <a:t>iii) 20% para unidade consumidora atendida em tensão de</a:t>
            </a:r>
          </a:p>
          <a:p>
            <a:pPr>
              <a:lnSpc>
                <a:spcPct val="60000"/>
              </a:lnSpc>
              <a:spcBef>
                <a:spcPct val="50000"/>
              </a:spcBef>
            </a:pPr>
            <a:r>
              <a:rPr lang="pt-BR" sz="1800">
                <a:solidFill>
                  <a:srgbClr val="010000"/>
                </a:solidFill>
              </a:rPr>
              <a:t>fornecimento inferior a 69 kV, enquadrada na Tarifa Azul ou</a:t>
            </a:r>
          </a:p>
          <a:p>
            <a:pPr>
              <a:lnSpc>
                <a:spcPct val="60000"/>
              </a:lnSpc>
              <a:spcBef>
                <a:spcPct val="50000"/>
              </a:spcBef>
            </a:pPr>
            <a:r>
              <a:rPr lang="pt-BR" sz="1800">
                <a:solidFill>
                  <a:srgbClr val="010000"/>
                </a:solidFill>
              </a:rPr>
              <a:t>Verde, com demanda de potência contratada de 30 kW até</a:t>
            </a:r>
          </a:p>
          <a:p>
            <a:pPr>
              <a:lnSpc>
                <a:spcPct val="60000"/>
              </a:lnSpc>
              <a:spcBef>
                <a:spcPct val="50000"/>
              </a:spcBef>
            </a:pPr>
            <a:r>
              <a:rPr lang="pt-BR" sz="1800">
                <a:solidFill>
                  <a:srgbClr val="010000"/>
                </a:solidFill>
              </a:rPr>
              <a:t>100 kW.</a:t>
            </a:r>
          </a:p>
          <a:p>
            <a:pPr>
              <a:lnSpc>
                <a:spcPct val="60000"/>
              </a:lnSpc>
              <a:spcBef>
                <a:spcPct val="50000"/>
              </a:spcBef>
            </a:pPr>
            <a:endParaRPr lang="pt-BR" sz="1800">
              <a:solidFill>
                <a:srgbClr val="000000"/>
              </a:solidFill>
            </a:endParaRPr>
          </a:p>
        </p:txBody>
      </p:sp>
      <p:sp>
        <p:nvSpPr>
          <p:cNvPr id="30723"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0724"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0725"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30726"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32630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1066800"/>
            <a:ext cx="82296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pt-BR" sz="1800" b="1">
                <a:solidFill>
                  <a:srgbClr val="663300"/>
                </a:solidFill>
              </a:rPr>
              <a:t>Principais Diferenças</a:t>
            </a:r>
          </a:p>
          <a:p>
            <a:pPr>
              <a:spcBef>
                <a:spcPct val="50000"/>
              </a:spcBef>
            </a:pPr>
            <a:r>
              <a:rPr lang="pt-BR" sz="1800">
                <a:solidFill>
                  <a:srgbClr val="010000"/>
                </a:solidFill>
              </a:rPr>
              <a:t>Cobrança de Reativos</a:t>
            </a:r>
          </a:p>
          <a:p>
            <a:pPr>
              <a:spcBef>
                <a:spcPct val="50000"/>
              </a:spcBef>
            </a:pPr>
            <a:r>
              <a:rPr lang="pt-BR" sz="1800">
                <a:solidFill>
                  <a:srgbClr val="010000"/>
                </a:solidFill>
              </a:rPr>
              <a:t>A portaria DNAEE No 1569, de 23/12/93, estabelece um nível</a:t>
            </a:r>
          </a:p>
          <a:p>
            <a:pPr>
              <a:spcBef>
                <a:spcPct val="50000"/>
              </a:spcBef>
            </a:pPr>
            <a:r>
              <a:rPr lang="pt-BR" sz="1800">
                <a:solidFill>
                  <a:srgbClr val="010000"/>
                </a:solidFill>
              </a:rPr>
              <a:t>máximo para utilização de reativo indutivo ou capacitivo, em função</a:t>
            </a:r>
          </a:p>
          <a:p>
            <a:pPr>
              <a:spcBef>
                <a:spcPct val="50000"/>
              </a:spcBef>
            </a:pPr>
            <a:r>
              <a:rPr lang="pt-BR" sz="1800">
                <a:solidFill>
                  <a:srgbClr val="010000"/>
                </a:solidFill>
              </a:rPr>
              <a:t>da energia ativa consumida (“kWh”). Assim, para cada “kWh” de</a:t>
            </a:r>
          </a:p>
          <a:p>
            <a:pPr>
              <a:spcBef>
                <a:spcPct val="50000"/>
              </a:spcBef>
            </a:pPr>
            <a:r>
              <a:rPr lang="pt-BR" sz="1800">
                <a:solidFill>
                  <a:srgbClr val="010000"/>
                </a:solidFill>
              </a:rPr>
              <a:t>energia ativa consumida, a concessionária permite a utilização de</a:t>
            </a:r>
          </a:p>
          <a:p>
            <a:pPr>
              <a:spcBef>
                <a:spcPct val="50000"/>
              </a:spcBef>
            </a:pPr>
            <a:r>
              <a:rPr lang="pt-BR" sz="1800">
                <a:solidFill>
                  <a:srgbClr val="010000"/>
                </a:solidFill>
              </a:rPr>
              <a:t>“0,425 kVArh” de energia reativa, sem acréscimo no custo, o que</a:t>
            </a:r>
          </a:p>
          <a:p>
            <a:pPr>
              <a:spcBef>
                <a:spcPct val="50000"/>
              </a:spcBef>
            </a:pPr>
            <a:r>
              <a:rPr lang="pt-BR" sz="1800">
                <a:solidFill>
                  <a:srgbClr val="010000"/>
                </a:solidFill>
              </a:rPr>
              <a:t>resulta num limite de 0,92 para o fator de potência.</a:t>
            </a:r>
          </a:p>
          <a:p>
            <a:pPr>
              <a:spcBef>
                <a:spcPct val="50000"/>
              </a:spcBef>
            </a:pPr>
            <a:r>
              <a:rPr lang="pt-BR" sz="1800">
                <a:solidFill>
                  <a:srgbClr val="010000"/>
                </a:solidFill>
              </a:rPr>
              <a:t>Períodos de Medição de Energia Reativa:</a:t>
            </a:r>
          </a:p>
          <a:p>
            <a:pPr>
              <a:spcBef>
                <a:spcPct val="50000"/>
              </a:spcBef>
            </a:pPr>
            <a:r>
              <a:rPr lang="pt-BR" sz="1800">
                <a:solidFill>
                  <a:srgbClr val="010000"/>
                </a:solidFill>
              </a:rPr>
              <a:t>0h às 6h – medição de energia reativa capacitiva</a:t>
            </a:r>
          </a:p>
          <a:p>
            <a:pPr>
              <a:spcBef>
                <a:spcPct val="50000"/>
              </a:spcBef>
            </a:pPr>
            <a:r>
              <a:rPr lang="pt-BR" sz="1800">
                <a:solidFill>
                  <a:srgbClr val="010000"/>
                </a:solidFill>
              </a:rPr>
              <a:t>6h às 24 h – medição de energia reativa indutiva</a:t>
            </a:r>
          </a:p>
          <a:p>
            <a:pPr>
              <a:spcBef>
                <a:spcPct val="50000"/>
              </a:spcBef>
            </a:pPr>
            <a:r>
              <a:rPr lang="pt-BR" sz="1800">
                <a:solidFill>
                  <a:srgbClr val="010000"/>
                </a:solidFill>
              </a:rPr>
              <a:t>Nas tarifas Horo-Sazonais, a medição de reativos, assim como</a:t>
            </a:r>
          </a:p>
          <a:p>
            <a:pPr>
              <a:spcBef>
                <a:spcPct val="50000"/>
              </a:spcBef>
            </a:pPr>
            <a:r>
              <a:rPr lang="pt-BR" sz="1800">
                <a:solidFill>
                  <a:srgbClr val="010000"/>
                </a:solidFill>
              </a:rPr>
              <a:t>da demanda e consumo é horária. </a:t>
            </a:r>
          </a:p>
        </p:txBody>
      </p:sp>
      <p:sp>
        <p:nvSpPr>
          <p:cNvPr id="31747"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1748"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1749"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31750" name="Text Box 7"/>
          <p:cNvSpPr txBox="1">
            <a:spLocks noChangeArrowheads="1"/>
          </p:cNvSpPr>
          <p:nvPr/>
        </p:nvSpPr>
        <p:spPr bwMode="auto">
          <a:xfrm>
            <a:off x="2438400" y="228600"/>
            <a:ext cx="4465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ESTRUTURA TARIFÁRIA</a:t>
            </a:r>
          </a:p>
        </p:txBody>
      </p:sp>
    </p:spTree>
    <p:extLst>
      <p:ext uri="{BB962C8B-B14F-4D97-AF65-F5344CB8AC3E}">
        <p14:creationId xmlns:p14="http://schemas.microsoft.com/office/powerpoint/2010/main" val="4051694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1447800"/>
            <a:ext cx="8229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pt-BR" sz="2000" b="1">
              <a:solidFill>
                <a:srgbClr val="663300"/>
              </a:solidFill>
            </a:endParaRPr>
          </a:p>
          <a:p>
            <a:pPr>
              <a:spcBef>
                <a:spcPct val="50000"/>
              </a:spcBef>
            </a:pPr>
            <a:r>
              <a:rPr lang="pt-BR" sz="1800">
                <a:solidFill>
                  <a:srgbClr val="010000"/>
                </a:solidFill>
              </a:rPr>
              <a:t>A seguir é mostrado um exemplo de um caso típico nas seguintes</a:t>
            </a:r>
          </a:p>
          <a:p>
            <a:pPr>
              <a:spcBef>
                <a:spcPct val="50000"/>
              </a:spcBef>
            </a:pPr>
            <a:r>
              <a:rPr lang="pt-BR" sz="1800">
                <a:solidFill>
                  <a:srgbClr val="010000"/>
                </a:solidFill>
              </a:rPr>
              <a:t>condições:</a:t>
            </a:r>
          </a:p>
          <a:p>
            <a:pPr>
              <a:spcBef>
                <a:spcPct val="50000"/>
              </a:spcBef>
            </a:pPr>
            <a:r>
              <a:rPr lang="pt-BR" sz="1800">
                <a:solidFill>
                  <a:srgbClr val="010000"/>
                </a:solidFill>
              </a:rPr>
              <a:t>• Cliente atualmente tarifado pela Convencional;</a:t>
            </a:r>
          </a:p>
          <a:p>
            <a:pPr>
              <a:spcBef>
                <a:spcPct val="50000"/>
              </a:spcBef>
            </a:pPr>
            <a:r>
              <a:rPr lang="pt-BR" sz="1800">
                <a:solidFill>
                  <a:srgbClr val="010000"/>
                </a:solidFill>
              </a:rPr>
              <a:t>• Demanda constante ao longo do ano de 300 kW e um pico de 450</a:t>
            </a:r>
          </a:p>
          <a:p>
            <a:pPr>
              <a:spcBef>
                <a:spcPct val="50000"/>
              </a:spcBef>
            </a:pPr>
            <a:r>
              <a:rPr lang="pt-BR" sz="1800">
                <a:solidFill>
                  <a:srgbClr val="010000"/>
                </a:solidFill>
              </a:rPr>
              <a:t>kW em fevereiro;</a:t>
            </a:r>
          </a:p>
          <a:p>
            <a:pPr>
              <a:spcBef>
                <a:spcPct val="50000"/>
              </a:spcBef>
            </a:pPr>
            <a:r>
              <a:rPr lang="pt-BR" sz="1800">
                <a:solidFill>
                  <a:srgbClr val="010000"/>
                </a:solidFill>
              </a:rPr>
              <a:t>• Consumo suposto constante ao longo do ano valendo 55000 kWh,</a:t>
            </a:r>
          </a:p>
          <a:p>
            <a:pPr>
              <a:spcBef>
                <a:spcPct val="50000"/>
              </a:spcBef>
            </a:pPr>
            <a:r>
              <a:rPr lang="pt-BR" sz="1800">
                <a:solidFill>
                  <a:srgbClr val="010000"/>
                </a:solidFill>
              </a:rPr>
              <a:t>sendo que o consumo na ponta corresponde a 10% do total.</a:t>
            </a:r>
          </a:p>
        </p:txBody>
      </p:sp>
      <p:sp>
        <p:nvSpPr>
          <p:cNvPr id="32771" name="Text Box 4"/>
          <p:cNvSpPr txBox="1">
            <a:spLocks noChangeArrowheads="1"/>
          </p:cNvSpPr>
          <p:nvPr/>
        </p:nvSpPr>
        <p:spPr bwMode="auto">
          <a:xfrm>
            <a:off x="3429000" y="228600"/>
            <a:ext cx="1892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EXEMPLO</a:t>
            </a:r>
          </a:p>
        </p:txBody>
      </p:sp>
      <p:sp>
        <p:nvSpPr>
          <p:cNvPr id="32772" name="Line 5"/>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73" name="Line 6"/>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74" name="Text Box 7"/>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Tree>
    <p:extLst>
      <p:ext uri="{BB962C8B-B14F-4D97-AF65-F5344CB8AC3E}">
        <p14:creationId xmlns:p14="http://schemas.microsoft.com/office/powerpoint/2010/main" val="514811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295400" y="1676400"/>
          <a:ext cx="6524625" cy="3800475"/>
        </p:xfrm>
        <a:graphic>
          <a:graphicData uri="http://schemas.openxmlformats.org/presentationml/2006/ole">
            <mc:AlternateContent xmlns:mc="http://schemas.openxmlformats.org/markup-compatibility/2006">
              <mc:Choice xmlns:v="urn:schemas-microsoft-com:vml" Requires="v">
                <p:oleObj spid="_x0000_s15362" name="Imagem de bitmap" r:id="rId4" imgW="4971429" imgH="2895238" progId="Paint.Picture">
                  <p:embed/>
                </p:oleObj>
              </mc:Choice>
              <mc:Fallback>
                <p:oleObj name="Imagem de bitmap" r:id="rId4" imgW="4971429" imgH="28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652462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Line 4"/>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796" name="Line 5"/>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797" name="Text Box 6"/>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33798" name="Text Box 7"/>
          <p:cNvSpPr txBox="1">
            <a:spLocks noChangeArrowheads="1"/>
          </p:cNvSpPr>
          <p:nvPr/>
        </p:nvSpPr>
        <p:spPr bwMode="auto">
          <a:xfrm>
            <a:off x="3429000" y="228600"/>
            <a:ext cx="1892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EXEMPLO</a:t>
            </a:r>
          </a:p>
        </p:txBody>
      </p:sp>
    </p:spTree>
    <p:extLst>
      <p:ext uri="{BB962C8B-B14F-4D97-AF65-F5344CB8AC3E}">
        <p14:creationId xmlns:p14="http://schemas.microsoft.com/office/powerpoint/2010/main" val="2893078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752600" y="914400"/>
          <a:ext cx="5648325" cy="3314700"/>
        </p:xfrm>
        <a:graphic>
          <a:graphicData uri="http://schemas.openxmlformats.org/presentationml/2006/ole">
            <mc:AlternateContent xmlns:mc="http://schemas.openxmlformats.org/markup-compatibility/2006">
              <mc:Choice xmlns:v="urn:schemas-microsoft-com:vml" Requires="v">
                <p:oleObj spid="_x0000_s16386" name="Imagem de bitmap" r:id="rId4" imgW="4657143" imgH="2734057" progId="Paint.Picture">
                  <p:embed/>
                </p:oleObj>
              </mc:Choice>
              <mc:Fallback>
                <p:oleObj name="Imagem de bitmap" r:id="rId4" imgW="4657143" imgH="27340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914400"/>
                        <a:ext cx="56483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2133600" y="4724400"/>
          <a:ext cx="5286375" cy="1466850"/>
        </p:xfrm>
        <a:graphic>
          <a:graphicData uri="http://schemas.openxmlformats.org/presentationml/2006/ole">
            <mc:AlternateContent xmlns:mc="http://schemas.openxmlformats.org/markup-compatibility/2006">
              <mc:Choice xmlns:v="urn:schemas-microsoft-com:vml" Requires="v">
                <p:oleObj spid="_x0000_s16387" name="Imagem de bitmap" r:id="rId6" imgW="5285714" imgH="1467055" progId="Paint.Picture">
                  <p:embed/>
                </p:oleObj>
              </mc:Choice>
              <mc:Fallback>
                <p:oleObj name="Imagem de bitmap" r:id="rId6" imgW="5285714" imgH="146705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724400"/>
                        <a:ext cx="52863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Line 5"/>
          <p:cNvSpPr>
            <a:spLocks noChangeShapeType="1"/>
          </p:cNvSpPr>
          <p:nvPr/>
        </p:nvSpPr>
        <p:spPr bwMode="auto">
          <a:xfrm>
            <a:off x="304800" y="762000"/>
            <a:ext cx="8458200"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4821" name="Line 6"/>
          <p:cNvSpPr>
            <a:spLocks noChangeShapeType="1"/>
          </p:cNvSpPr>
          <p:nvPr/>
        </p:nvSpPr>
        <p:spPr bwMode="auto">
          <a:xfrm>
            <a:off x="381000" y="6619875"/>
            <a:ext cx="84582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4822" name="Text Box 7"/>
          <p:cNvSpPr txBox="1">
            <a:spLocks noChangeArrowheads="1"/>
          </p:cNvSpPr>
          <p:nvPr/>
        </p:nvSpPr>
        <p:spPr bwMode="auto">
          <a:xfrm>
            <a:off x="3352800" y="6604000"/>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1000">
                <a:solidFill>
                  <a:schemeClr val="bg1"/>
                </a:solidFill>
              </a:rPr>
              <a:t>INSTALACOES ELETRICAS I – PEA 2402</a:t>
            </a:r>
          </a:p>
        </p:txBody>
      </p:sp>
      <p:sp>
        <p:nvSpPr>
          <p:cNvPr id="34823" name="Text Box 8"/>
          <p:cNvSpPr txBox="1">
            <a:spLocks noChangeArrowheads="1"/>
          </p:cNvSpPr>
          <p:nvPr/>
        </p:nvSpPr>
        <p:spPr bwMode="auto">
          <a:xfrm>
            <a:off x="3429000" y="228600"/>
            <a:ext cx="1892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pt-BR" sz="2800" b="1">
                <a:solidFill>
                  <a:srgbClr val="663300"/>
                </a:solidFill>
              </a:rPr>
              <a:t>EXEMPLO</a:t>
            </a:r>
          </a:p>
        </p:txBody>
      </p:sp>
    </p:spTree>
    <p:extLst>
      <p:ext uri="{BB962C8B-B14F-4D97-AF65-F5344CB8AC3E}">
        <p14:creationId xmlns:p14="http://schemas.microsoft.com/office/powerpoint/2010/main" val="358481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pPr>
              <a:defRPr/>
            </a:pPr>
            <a:fld id="{199FC7D0-E6EA-48CA-AF22-0E3746636D48}" type="slidenum">
              <a:rPr lang="pt-BR"/>
              <a:pPr>
                <a:defRPr/>
              </a:pPr>
              <a:t>7</a:t>
            </a:fld>
            <a:endParaRPr lang="pt-BR"/>
          </a:p>
        </p:txBody>
      </p:sp>
      <p:sp>
        <p:nvSpPr>
          <p:cNvPr id="71683" name="Rectangle 2"/>
          <p:cNvSpPr>
            <a:spLocks noGrp="1" noRot="1" noChangeArrowheads="1"/>
          </p:cNvSpPr>
          <p:nvPr>
            <p:ph type="title"/>
          </p:nvPr>
        </p:nvSpPr>
        <p:spPr>
          <a:xfrm>
            <a:off x="304800" y="838200"/>
            <a:ext cx="8510588" cy="715963"/>
          </a:xfrm>
        </p:spPr>
        <p:txBody>
          <a:bodyPr/>
          <a:lstStyle/>
          <a:p>
            <a:pPr eaLnBrk="1" hangingPunct="1"/>
            <a:r>
              <a:rPr lang="pt-BR" sz="2800" b="1" smtClean="0">
                <a:effectLst/>
              </a:rPr>
              <a:t>Facilidades</a:t>
            </a:r>
          </a:p>
        </p:txBody>
      </p:sp>
      <p:sp>
        <p:nvSpPr>
          <p:cNvPr id="71684" name="Rectangle 3"/>
          <p:cNvSpPr>
            <a:spLocks noGrp="1" noRot="1" noChangeArrowheads="1"/>
          </p:cNvSpPr>
          <p:nvPr>
            <p:ph type="body" idx="1"/>
          </p:nvPr>
        </p:nvSpPr>
        <p:spPr/>
        <p:txBody>
          <a:bodyPr/>
          <a:lstStyle/>
          <a:p>
            <a:pPr eaLnBrk="1" hangingPunct="1"/>
            <a:r>
              <a:rPr lang="pt-BR" b="1" smtClean="0">
                <a:effectLst/>
              </a:rPr>
              <a:t>Grupo B direto</a:t>
            </a:r>
          </a:p>
          <a:p>
            <a:pPr lvl="1" eaLnBrk="1" hangingPunct="1"/>
            <a:r>
              <a:rPr lang="pt-BR" b="1" smtClean="0">
                <a:effectLst/>
              </a:rPr>
              <a:t>Energia ativa e reativa, saída para energia ativa</a:t>
            </a:r>
          </a:p>
          <a:p>
            <a:pPr eaLnBrk="1" hangingPunct="1"/>
            <a:r>
              <a:rPr lang="pt-BR" b="1" smtClean="0">
                <a:effectLst/>
              </a:rPr>
              <a:t>Grupo B indireto</a:t>
            </a:r>
          </a:p>
          <a:p>
            <a:pPr lvl="1" eaLnBrk="1" hangingPunct="1"/>
            <a:r>
              <a:rPr lang="pt-BR" b="1" smtClean="0">
                <a:effectLst/>
              </a:rPr>
              <a:t>Energia ativa e reativa, saída para energia ativa e diferenciação horária</a:t>
            </a:r>
          </a:p>
        </p:txBody>
      </p:sp>
    </p:spTree>
    <p:extLst>
      <p:ext uri="{BB962C8B-B14F-4D97-AF65-F5344CB8AC3E}">
        <p14:creationId xmlns:p14="http://schemas.microsoft.com/office/powerpoint/2010/main" val="428506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38FD7360-71E2-40BA-933E-A0B730C8AEF2}" type="slidenum">
              <a:rPr lang="pt-BR"/>
              <a:pPr>
                <a:defRPr/>
              </a:pPr>
              <a:t>8</a:t>
            </a:fld>
            <a:endParaRPr lang="pt-BR"/>
          </a:p>
        </p:txBody>
      </p:sp>
      <p:graphicFrame>
        <p:nvGraphicFramePr>
          <p:cNvPr id="72707" name="Object 2"/>
          <p:cNvGraphicFramePr>
            <a:graphicFrameLocks noChangeAspect="1"/>
          </p:cNvGraphicFramePr>
          <p:nvPr/>
        </p:nvGraphicFramePr>
        <p:xfrm>
          <a:off x="2095500" y="1309688"/>
          <a:ext cx="4953000" cy="4238625"/>
        </p:xfrm>
        <a:graphic>
          <a:graphicData uri="http://schemas.openxmlformats.org/presentationml/2006/ole">
            <mc:AlternateContent xmlns:mc="http://schemas.openxmlformats.org/markup-compatibility/2006">
              <mc:Choice xmlns:v="urn:schemas-microsoft-com:vml" Requires="v">
                <p:oleObj spid="_x0000_s4099" name="Imagem de bitmap" r:id="rId3" imgW="4952381" imgH="4238095" progId="Paint.Picture">
                  <p:embed/>
                </p:oleObj>
              </mc:Choice>
              <mc:Fallback>
                <p:oleObj name="Imagem de bitmap" r:id="rId3" imgW="4952381" imgH="42380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309688"/>
                        <a:ext cx="49530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929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557E7EC8-02BF-4A30-B68F-1F8140F49159}" type="slidenum">
              <a:rPr lang="pt-BR"/>
              <a:pPr>
                <a:defRPr/>
              </a:pPr>
              <a:t>9</a:t>
            </a:fld>
            <a:endParaRPr lang="pt-BR"/>
          </a:p>
        </p:txBody>
      </p:sp>
      <p:graphicFrame>
        <p:nvGraphicFramePr>
          <p:cNvPr id="73731" name="Object 2"/>
          <p:cNvGraphicFramePr>
            <a:graphicFrameLocks noChangeAspect="1"/>
          </p:cNvGraphicFramePr>
          <p:nvPr/>
        </p:nvGraphicFramePr>
        <p:xfrm>
          <a:off x="2114550" y="1157288"/>
          <a:ext cx="4914900" cy="4543425"/>
        </p:xfrm>
        <a:graphic>
          <a:graphicData uri="http://schemas.openxmlformats.org/presentationml/2006/ole">
            <mc:AlternateContent xmlns:mc="http://schemas.openxmlformats.org/markup-compatibility/2006">
              <mc:Choice xmlns:v="urn:schemas-microsoft-com:vml" Requires="v">
                <p:oleObj spid="_x0000_s5123" name="Imagem de bitmap" r:id="rId3" imgW="4915586" imgH="4544059" progId="Paint.Picture">
                  <p:embed/>
                </p:oleObj>
              </mc:Choice>
              <mc:Fallback>
                <p:oleObj name="Imagem de bitmap" r:id="rId3" imgW="4915586" imgH="454405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157288"/>
                        <a:ext cx="49149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1218865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2732</Words>
  <Application>Microsoft Office PowerPoint</Application>
  <PresentationFormat>Apresentação na tela (4:3)</PresentationFormat>
  <Paragraphs>425</Paragraphs>
  <Slides>66</Slides>
  <Notes>36</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66</vt:i4>
      </vt:variant>
    </vt:vector>
  </HeadingPairs>
  <TitlesOfParts>
    <vt:vector size="69" baseType="lpstr">
      <vt:lpstr>Tema do Office</vt:lpstr>
      <vt:lpstr>Imagem de bitmap</vt:lpstr>
      <vt:lpstr>Microsoft Equation 3.0</vt:lpstr>
      <vt:lpstr>MEDIÇÃO  E TARIFAS</vt:lpstr>
      <vt:lpstr>Medição Inteligente</vt:lpstr>
      <vt:lpstr>Apresentação do PowerPoint</vt:lpstr>
      <vt:lpstr>Apresentação do PowerPoint</vt:lpstr>
      <vt:lpstr>Apresentação do PowerPoint</vt:lpstr>
      <vt:lpstr>Medidores de energia elétrica</vt:lpstr>
      <vt:lpstr>Facilidades</vt:lpstr>
      <vt:lpstr>Apresentação do PowerPoint</vt:lpstr>
      <vt:lpstr>Apresentação do PowerPoint</vt:lpstr>
      <vt:lpstr>Facilidades</vt:lpstr>
      <vt:lpstr>Apresentação do PowerPoint</vt:lpstr>
      <vt:lpstr>Apresentação do PowerPoint</vt:lpstr>
      <vt:lpstr>Google PowerMeter Project</vt:lpstr>
      <vt:lpstr>Apresentação do PowerPoint</vt:lpstr>
      <vt:lpstr>Google Power Meter</vt:lpstr>
      <vt:lpstr>Apresentação do PowerPoint</vt:lpstr>
      <vt:lpstr>Ecometer display (source: Landis &amp; Gyr) </vt:lpstr>
      <vt:lpstr>Apresentação do PowerPoint</vt:lpstr>
      <vt:lpstr>Types of feedback instruments tested in the UK trial with the number of participants </vt:lpstr>
      <vt:lpstr>Integração – Energia, Água e Gás</vt:lpstr>
      <vt:lpstr>Desagregação de Carga</vt:lpstr>
      <vt:lpstr>Apresentação do PowerPoint</vt:lpstr>
      <vt:lpstr>Apresentação do PowerPoint</vt:lpstr>
      <vt:lpstr>Apresentação do PowerPoint</vt:lpstr>
      <vt:lpstr>Apresentação do PowerPoint</vt:lpstr>
      <vt:lpstr>Apresentação do PowerPoint</vt:lpstr>
      <vt:lpstr>Tarifa social de baixa renda</vt:lpstr>
      <vt:lpstr>Apresentação do PowerPoint</vt:lpstr>
      <vt:lpstr>Apresentação do PowerPoint</vt:lpstr>
      <vt:lpstr>REAJUSTES TARIFÁRIOS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Tensões do Grupo A</vt:lpstr>
      <vt:lpstr>Tarifa Convencional</vt:lpstr>
      <vt:lpstr>Tarifa Verde</vt:lpstr>
      <vt:lpstr>Tarifa Azul</vt:lpstr>
      <vt:lpstr>ENERGIA REATIVA E FATOR DE POTÊNCIA - CONVENCIONAL</vt:lpstr>
      <vt:lpstr>Apresentação do PowerPoint</vt:lpstr>
      <vt:lpstr>ENERGIA REATIVA E FATOR DE POTÊNCIA - VERDE</vt:lpstr>
      <vt:lpstr>ENERGIA REATIVA E FATOR DE POTÊNCIA - AZUL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TARIFAS</dc:title>
  <dc:creator>Aquiles</dc:creator>
  <cp:lastModifiedBy>Aquiles-usp</cp:lastModifiedBy>
  <cp:revision>9</cp:revision>
  <dcterms:created xsi:type="dcterms:W3CDTF">2013-05-13T19:23:09Z</dcterms:created>
  <dcterms:modified xsi:type="dcterms:W3CDTF">2014-04-29T17:03:32Z</dcterms:modified>
</cp:coreProperties>
</file>