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57" r:id="rId2"/>
    <p:sldId id="363" r:id="rId3"/>
    <p:sldId id="461" r:id="rId4"/>
    <p:sldId id="458" r:id="rId5"/>
    <p:sldId id="459" r:id="rId6"/>
    <p:sldId id="462" r:id="rId7"/>
    <p:sldId id="463" r:id="rId8"/>
    <p:sldId id="465" r:id="rId9"/>
    <p:sldId id="466" r:id="rId10"/>
    <p:sldId id="467" r:id="rId11"/>
    <p:sldId id="468" r:id="rId12"/>
    <p:sldId id="469" r:id="rId13"/>
    <p:sldId id="364" r:id="rId14"/>
    <p:sldId id="377" r:id="rId15"/>
    <p:sldId id="470" r:id="rId16"/>
    <p:sldId id="471" r:id="rId17"/>
    <p:sldId id="472" r:id="rId18"/>
    <p:sldId id="383" r:id="rId19"/>
    <p:sldId id="384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2" r:id="rId29"/>
    <p:sldId id="483" r:id="rId30"/>
    <p:sldId id="484" r:id="rId31"/>
    <p:sldId id="485" r:id="rId32"/>
    <p:sldId id="486" r:id="rId33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C0C0C0"/>
    <a:srgbClr val="FFFF99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673" autoAdjust="0"/>
  </p:normalViewPr>
  <p:slideViewPr>
    <p:cSldViewPr snapToGrid="0" showGuides="1">
      <p:cViewPr varScale="1">
        <p:scale>
          <a:sx n="75" d="100"/>
          <a:sy n="75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5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Liquidação Swap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Plan1!$A$2:$A$13</c:f>
              <c:numCache>
                <c:formatCode>General</c:formatCode>
                <c:ptCount val="12"/>
                <c:pt idx="0">
                  <c:v>1.8</c:v>
                </c:pt>
                <c:pt idx="1">
                  <c:v>1.9</c:v>
                </c:pt>
                <c:pt idx="2">
                  <c:v>2</c:v>
                </c:pt>
                <c:pt idx="3">
                  <c:v>2.1</c:v>
                </c:pt>
                <c:pt idx="4">
                  <c:v>2.2000000000000002</c:v>
                </c:pt>
                <c:pt idx="5">
                  <c:v>2.2999999999999998</c:v>
                </c:pt>
                <c:pt idx="6">
                  <c:v>2.4</c:v>
                </c:pt>
                <c:pt idx="7">
                  <c:v>2.5</c:v>
                </c:pt>
                <c:pt idx="8">
                  <c:v>2.6</c:v>
                </c:pt>
                <c:pt idx="9">
                  <c:v>2.7</c:v>
                </c:pt>
                <c:pt idx="10">
                  <c:v>2.8</c:v>
                </c:pt>
                <c:pt idx="11">
                  <c:v>2.9</c:v>
                </c:pt>
              </c:numCache>
            </c:numRef>
          </c:xVal>
          <c:yVal>
            <c:numRef>
              <c:f>Plan1!$B$2:$B$13</c:f>
              <c:numCache>
                <c:formatCode>#,##0</c:formatCode>
                <c:ptCount val="12"/>
                <c:pt idx="0">
                  <c:v>-942195</c:v>
                </c:pt>
                <c:pt idx="1">
                  <c:v>-738545</c:v>
                </c:pt>
                <c:pt idx="2">
                  <c:v>-535195</c:v>
                </c:pt>
                <c:pt idx="3">
                  <c:v>-331695</c:v>
                </c:pt>
                <c:pt idx="4">
                  <c:v>-128195</c:v>
                </c:pt>
                <c:pt idx="5">
                  <c:v>75305</c:v>
                </c:pt>
                <c:pt idx="6">
                  <c:v>278805</c:v>
                </c:pt>
                <c:pt idx="7">
                  <c:v>482305</c:v>
                </c:pt>
                <c:pt idx="8">
                  <c:v>685805</c:v>
                </c:pt>
                <c:pt idx="9">
                  <c:v>888805</c:v>
                </c:pt>
                <c:pt idx="10">
                  <c:v>1092805</c:v>
                </c:pt>
                <c:pt idx="11">
                  <c:v>1296305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342944"/>
        <c:axId val="882347296"/>
      </c:scatterChart>
      <c:valAx>
        <c:axId val="882342944"/>
        <c:scaling>
          <c:orientation val="minMax"/>
          <c:max val="3"/>
          <c:min val="1.8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400" dirty="0" err="1" smtClean="0">
                    <a:solidFill>
                      <a:srgbClr val="000000"/>
                    </a:solidFill>
                  </a:rPr>
                  <a:t>ptax</a:t>
                </a:r>
                <a:endParaRPr lang="pt-BR" sz="2400" dirty="0">
                  <a:solidFill>
                    <a:srgbClr val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2347296"/>
        <c:crosses val="autoZero"/>
        <c:crossBetween val="midCat"/>
      </c:valAx>
      <c:valAx>
        <c:axId val="8823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>
                    <a:solidFill>
                      <a:srgbClr val="000000"/>
                    </a:solidFill>
                  </a:rPr>
                  <a:t>Valor de liquidação</a:t>
                </a:r>
                <a:r>
                  <a:rPr lang="pt-BR" sz="2000" baseline="0" dirty="0" smtClean="0">
                    <a:solidFill>
                      <a:srgbClr val="000000"/>
                    </a:solidFill>
                  </a:rPr>
                  <a:t> do swap</a:t>
                </a:r>
                <a:endParaRPr lang="pt-BR" sz="2000" dirty="0">
                  <a:solidFill>
                    <a:srgbClr val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2342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463651-8224-4714-98EB-29B3B4EAD3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69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E45937-7775-414D-A3D7-C4EAE623C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0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91C0-B8F2-42F5-A8A8-32B9DD310F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0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C034E-81F3-47FC-B9D4-73141FE1BF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39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59E76-B108-4869-A3A6-B10AE9C20E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9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2584-E05A-4089-A576-EFB85C928A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82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2A142-D0BC-45F1-9663-947859ED6F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632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81666-BD46-4EE7-A0CA-D68201F3C8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213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08373-1858-4B70-A32C-1B16767AA1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83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7C1A5-FD7F-4B92-970E-CAA59DE23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6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EBDD5-0622-4A58-B6CB-584302930A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39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A3910-E660-496F-97EB-CDA9CB0939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66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476B5-C0E7-4F1E-ADE8-1EC312FF31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3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94AEA-FB23-46E5-A653-EC801F8FB6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47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2B09-BB54-4CA9-9DFE-B449915F0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0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EEE44-587B-47C0-96ED-521D947703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18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6C3CB-371C-4C19-BE62-0BEBB1C38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8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CB9D237B-7DFA-4626-9E52-9801C7C39A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€ 100 milhões em títulos no seu país para financiar um investimento no Brasil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695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  <a:endParaRPr lang="pt-BR" sz="18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€ 100 milhões em títulos no seu país para financiar um investimento no Brasil</a:t>
            </a: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1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se encontram e combinam trocar (SWAP) os fluxos de caixa numa data pré estabelecida, isto é: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A recebe € na Alemanha pelo investimento e os repassa à empresa B para que esta liquide o seu financiamento em € feito naquele país.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B recebe R$ no Brasil pelo investimento e os repassa à empresa A para que esta liquide o seu financiamento em 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9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1760" y="132080"/>
            <a:ext cx="8890000" cy="401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uma empresa esteja avaliando um financiamento de capital de giro junto a dois bancos: A e B. Um terceiro banco, o banco C, oferece uma operação de swap. As condições oferecidas são: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A: taxa pré‐fixada = 15,5%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B: taxa pós‐fixada = 5,0% a.a. + variação cambial </a:t>
            </a: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t-B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C:  swap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a empresa deverá fazer? Qual será seu resultado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78711" y="2389304"/>
            <a:ext cx="333595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cobra = 7,5% a.a.de juros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 = variação cambial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760" y="4312471"/>
            <a:ext cx="8890000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empresa tomadora de recursos para capital de giro ao aceitar as propostas dos bancos B e C, incorrerá no custo financeiro de: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7,5</a:t>
            </a: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+ 5% = 12,5%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é uma taxa pré‐fixada 3 pp inferior à cobrada pelo banco A.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2488559" y="2500132"/>
            <a:ext cx="136452" cy="78707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Origem: </a:t>
            </a:r>
            <a:endParaRPr lang="pt-BR" altLang="pt-BR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Empresas com passivo à taxa pós fixada antes da globalização aumentavam seus preços para cobrir os riscos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Com a concorrência internacional  necessidade de reduzir o risco sem elevar margem de lucro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Exemplo: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 de moedas</a:t>
            </a:r>
            <a:r>
              <a:rPr lang="pt-BR" altLang="pt-BR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Suponha que uma empresa que exporta para os EUA (ou seja, possui ativos em US$) deseja investir US$ 1 MM na Europa. </a:t>
            </a:r>
            <a:endParaRPr lang="pt-BR" altLang="pt-B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Considere que esta empresa deseja garantir o retorno de sua aplicação em US$. </a:t>
            </a:r>
            <a:endParaRPr lang="pt-BR" altLang="pt-B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Desta forma, realizará um swap de Euros para dólar.</a:t>
            </a:r>
            <a:r>
              <a:rPr lang="pt-BR" altLang="pt-BR" sz="4000" smtClean="0">
                <a:solidFill>
                  <a:srgbClr val="000000"/>
                </a:solidFill>
              </a:rPr>
              <a:t> </a:t>
            </a:r>
            <a:endParaRPr lang="pt-BR" altLang="pt-BR" sz="4000" dirty="0" smtClean="0">
              <a:solidFill>
                <a:srgbClr val="000000"/>
              </a:solidFill>
            </a:endParaRP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44346"/>
            <a:ext cx="9144000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US$ 1,12 ou seja, €$ 0,89 = US$ 1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5% a.a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1% a.a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câmbio futura (</a:t>
            </a:r>
            <a:r>
              <a:rPr lang="pt-BR" altLang="pt-BR" sz="32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$/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US$ ):</a:t>
            </a:r>
            <a:endParaRPr lang="pt-BR" altLang="pt-BR" sz="3200" dirty="0" smtClean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lvl="1" indent="0" eaLnBrk="1" hangingPunct="1">
              <a:buNone/>
            </a:pPr>
            <a:endParaRPr lang="pt-BR" altLang="pt-BR" sz="4400" dirty="0" smtClean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</a:rPr>
              <a:t>a fórmula que determina o valor do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é a mesma que determina o valor de um contrato futuro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pt-BR" altLang="pt-BR" sz="3200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32813"/>
              </p:ext>
            </p:extLst>
          </p:nvPr>
        </p:nvGraphicFramePr>
        <p:xfrm>
          <a:off x="2631281" y="46116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8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281" y="46116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6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44346"/>
            <a:ext cx="9144000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US$ 1,12 ou seja, €$ 0,89 = US$ 1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5% a.a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1% a.a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câmbio futura (</a:t>
            </a:r>
            <a:r>
              <a:rPr lang="pt-BR" altLang="pt-BR" sz="32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$/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US$ ):</a:t>
            </a:r>
            <a:endParaRPr lang="pt-BR" altLang="pt-BR" sz="3200" dirty="0" smtClean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lvl="1" indent="0" eaLnBrk="1" hangingPunct="1">
              <a:buNone/>
            </a:pPr>
            <a:endParaRPr lang="pt-BR" altLang="pt-BR" sz="6600" dirty="0" smtClean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pt-BR" altLang="pt-BR" sz="32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feito a uma taxa de €$ 0,925 = US$ 1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pt-BR" altLang="pt-B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32813"/>
              </p:ext>
            </p:extLst>
          </p:nvPr>
        </p:nvGraphicFramePr>
        <p:xfrm>
          <a:off x="2631281" y="46116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3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281" y="46116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  <a:endParaRPr lang="pt-BR" altLang="pt-BR" sz="2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668176" y="1515867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Cenário 1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endParaRPr lang="pt-BR" altLang="pt-BR" sz="11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 0,900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  </a:t>
            </a: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1.038.333,33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</a:t>
            </a: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1.010.270,27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    -</a:t>
            </a:r>
            <a:r>
              <a:rPr lang="pt-BR" altLang="pt-BR" sz="2400" dirty="0" smtClean="0">
                <a:solidFill>
                  <a:srgbClr val="000000"/>
                </a:solidFill>
              </a:rPr>
              <a:t>28.063,06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endParaRPr lang="pt-BR" altLang="pt-BR" sz="7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Empresa paga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29457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Taxa de mercado, no vencimento</a:t>
            </a:r>
            <a:r>
              <a:rPr lang="pt-BR" altLang="pt-BR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Valor obtido ao câmbio do mercado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 smtClean="0">
                <a:solidFill>
                  <a:srgbClr val="000000"/>
                </a:solidFill>
              </a:rPr>
              <a:t>swap</a:t>
            </a:r>
            <a:endParaRPr lang="pt-BR" altLang="pt-BR" sz="2400" i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Diferença     </a:t>
            </a:r>
            <a:r>
              <a:rPr lang="pt-BR" altLang="pt-BR" sz="2400" i="1" smtClean="0">
                <a:solidFill>
                  <a:srgbClr val="000000"/>
                </a:solidFill>
              </a:rPr>
              <a:t>swap</a:t>
            </a:r>
            <a:r>
              <a:rPr lang="pt-BR" altLang="pt-BR" sz="2400" smtClean="0">
                <a:solidFill>
                  <a:srgbClr val="000000"/>
                </a:solidFill>
              </a:rPr>
              <a:t> -</a:t>
            </a:r>
            <a:r>
              <a:rPr lang="pt-BR" altLang="pt-BR" sz="2400" dirty="0" smtClean="0">
                <a:solidFill>
                  <a:srgbClr val="000000"/>
                </a:solidFill>
              </a:rPr>
              <a:t>mercado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874640" y="1506244"/>
            <a:ext cx="22098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Cenário 2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1200">
                <a:solidFill>
                  <a:srgbClr val="000000"/>
                </a:solidFill>
              </a:rPr>
              <a:t>	</a:t>
            </a:r>
            <a:r>
              <a:rPr lang="pt-BR" altLang="pt-BR" sz="1200" smtClean="0">
                <a:solidFill>
                  <a:srgbClr val="000000"/>
                </a:solidFill>
              </a:rPr>
              <a:t>    </a:t>
            </a:r>
            <a:endParaRPr lang="pt-BR" altLang="pt-BR" sz="12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 0,950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  </a:t>
            </a: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     983.684,21</a:t>
            </a:r>
            <a:endParaRPr lang="pt-BR" altLang="pt-BR" sz="24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		</a:t>
            </a:r>
            <a:r>
              <a:rPr lang="pt-BR" altLang="pt-BR" sz="2400" smtClean="0">
                <a:solidFill>
                  <a:srgbClr val="000000"/>
                </a:solidFill>
              </a:rPr>
              <a:t>	        1.010.270,27</a:t>
            </a:r>
            <a:endParaRPr lang="pt-BR" altLang="pt-BR" sz="24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  26.586,06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endParaRPr lang="pt-BR" altLang="pt-BR" sz="7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Banco paga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7084440" y="1515671"/>
            <a:ext cx="205956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Cenário 3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ts val="0"/>
              </a:spcAft>
            </a:pPr>
            <a:r>
              <a:rPr lang="pt-BR" altLang="pt-BR" sz="600">
                <a:solidFill>
                  <a:srgbClr val="000000"/>
                </a:solidFill>
              </a:rPr>
              <a:t>	</a:t>
            </a:r>
            <a:r>
              <a:rPr lang="pt-BR" altLang="pt-BR" smtClean="0">
                <a:solidFill>
                  <a:srgbClr val="000000"/>
                </a:solidFill>
              </a:rPr>
              <a:t>   </a:t>
            </a:r>
            <a:endParaRPr lang="pt-BR" altLang="pt-BR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0,925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</a:rPr>
              <a:t>  </a:t>
            </a: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1.010.270,27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</a:t>
            </a: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1.010.270,27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</a:t>
            </a:r>
            <a:r>
              <a:rPr lang="pt-BR" altLang="pt-BR" sz="2400" smtClean="0">
                <a:solidFill>
                  <a:srgbClr val="000000"/>
                </a:solidFill>
              </a:rPr>
              <a:t>            0,00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endParaRPr lang="pt-BR" altLang="pt-BR" sz="7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Não há fluxo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0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1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4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1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1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1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uiExpand="1" build="p"/>
      <p:bldP spid="161798" grpId="0" uiExpand="1" build="p"/>
      <p:bldP spid="1617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F82021-A442-4252-A78A-1183ED160924}" type="slidenum">
              <a:rPr lang="pt-BR" altLang="pt-BR">
                <a:solidFill>
                  <a:srgbClr val="969696"/>
                </a:solidFill>
              </a:rPr>
              <a:pPr/>
              <a:t>18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000000"/>
                </a:solidFill>
              </a:rPr>
              <a:t>Observações: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Não há troca de $ na contratação, apenas as diferenças que ocorrerem</a:t>
            </a:r>
            <a:r>
              <a:rPr lang="pt-BR" sz="3200" dirty="0" smtClean="0">
                <a:solidFill>
                  <a:srgbClr val="000000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O resultado ficou fixo</a:t>
            </a:r>
            <a:r>
              <a:rPr lang="pt-BR" sz="3200" dirty="0" smtClean="0">
                <a:solidFill>
                  <a:srgbClr val="000000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Retorno obtido foi próximo ao que seria obtido aplicando nos EUA</a:t>
            </a:r>
            <a:r>
              <a:rPr lang="pt-BR" sz="3200" dirty="0" smtClean="0">
                <a:solidFill>
                  <a:srgbClr val="000000"/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Arbitragem</a:t>
            </a:r>
            <a:endParaRPr lang="pt-BR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EFCE72-2782-4577-B72B-EA20C3763E6B}" type="slidenum">
              <a:rPr lang="pt-BR" altLang="pt-BR">
                <a:solidFill>
                  <a:srgbClr val="969696"/>
                </a:solidFill>
              </a:rPr>
              <a:pPr/>
              <a:t>19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Teoria da Arbitragem</a:t>
            </a:r>
            <a:r>
              <a:rPr lang="pt-BR" altLang="pt-BR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Em geral, os preços dos </a:t>
            </a:r>
            <a:r>
              <a:rPr lang="pt-BR" altLang="pt-BR" i="1" smtClean="0">
                <a:solidFill>
                  <a:srgbClr val="000000"/>
                </a:solidFill>
              </a:rPr>
              <a:t>swaps</a:t>
            </a:r>
            <a:r>
              <a:rPr lang="pt-BR" altLang="pt-BR" smtClean="0">
                <a:solidFill>
                  <a:srgbClr val="000000"/>
                </a:solidFill>
              </a:rPr>
              <a:t> encontram-se de tal forma que não é possível obter vantagens devido a diferentes taxas de juros nos títulos livres de risco emitidos pelos governos dos países</a:t>
            </a:r>
            <a:r>
              <a:rPr lang="pt-BR" altLang="pt-BR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Swap </a:t>
            </a:r>
            <a:r>
              <a:rPr lang="pt-BR" altLang="pt-BR" dirty="0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dirty="0">
              <a:solidFill>
                <a:srgbClr val="000000"/>
              </a:solidFill>
            </a:endParaRPr>
          </a:p>
          <a:p>
            <a:pPr eaLnBrk="1" hangingPunct="1"/>
            <a:r>
              <a:rPr lang="pt-BR" dirty="0" smtClean="0">
                <a:solidFill>
                  <a:srgbClr val="000000"/>
                </a:solidFill>
              </a:rPr>
              <a:t>No mercado de swap, negocia-se a troca de rentabilidade entre dois bens (mercadorias ou ativos financeiros).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pt-BR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Lista de Exercícios</a:t>
            </a:r>
            <a:endParaRPr lang="pt-BR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499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7390" y="75411"/>
            <a:ext cx="8710367" cy="673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empresa, em 28/05, possui uma dívida de R$ 1 milhão indexada a 100% do DI, a ser pago em 34 dias corridos e deseja converter sua dívida para uma taxa prefixada. Dado que a taxa para um swap de 34 dias corridos é negociada na Bolsa por 21,48% a.a., calcule o resultado do swap, supondo que 100% do DI efetivo no período (34 dias) tenham sido 3%. (obs: para o swap considerar os dias corridos e ano comercial, isto é, ano com 360 dias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1,03 = - R$ 1.030.000,00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 = 1.000.000 x (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1+0,2148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baseline="30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400" baseline="30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= R$ 1.018.546,85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R$ 1.030.000,00 - R$ 1.018.546,85 = </a:t>
            </a:r>
            <a:endParaRPr lang="pt-BR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R$ 11.453,15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R$ 11.453,15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0829" y="1"/>
            <a:ext cx="8891571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fundo de investimento referenciado em DI possui em sua carteira títulos do governo prefixados no montante de R$ 1 milhão, com vencimento em 33 dias corridos. O gestor deste fundo espera um aumento da taxa básica de juros e deseja proteger a carteira, trocando seu investimento pré-fixado por pós-fixado. Dado que a taxa para um swap de 33 dias corridos é negociada na Bolsa por 19,20% a.a. calcule o resultado do swap, sabendo que 100% do DI efetivo no período foi de 2,0%. (obs: para o swap considerar os dias corridos e ano comercial, isto é, ano com 360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1,02 = R$ 1.020.000,00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1.000.000 x (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1+0,1920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baseline="30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33/360</a:t>
            </a:r>
            <a:r>
              <a:rPr lang="pt-BR" sz="2400" baseline="30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  <a:endParaRPr lang="pt-BR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 R$ 1.016.229,95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R$ 1.020.000,00 - R$ 1.016.229,95 =</a:t>
            </a:r>
            <a:endParaRPr lang="pt-BR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= R$ 3.770,05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R$ 3.770,05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94268" y="52435"/>
            <a:ext cx="8974318" cy="6716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R$ 10 milhões indexada a 100% do DI, a ser paga em 181 dias corridos (126 dias úteis) e deseja converter sua dívida, através de um swap, para prefixada. Dado que a taxa do swap de 126 dias úteis é de 26,65% a.a. e a taxa de DI efetivo no período foi de 14%, o fluxo deste swap no vencimento será: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t-BR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(obs: para o swap considerar os dias úteis e ano com 252 dias úteis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- 10.000.000 x (1 + 14%) = - R$ 11.400.000,00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+ 11.400.000,00 - 10.000.000 x (1 + 26,65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r>
              <a:rPr lang="pt-BR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000" baseline="30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126/252</a:t>
            </a:r>
            <a:r>
              <a:rPr lang="pt-BR" sz="2000" baseline="30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0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= R$ 146.111,78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R$ 11.400.000,00 + R$ 146.111,78 = - R$ 11.253.888,22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R$ 146.111,78            b) R$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11.253.888,22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67" y="1819364"/>
            <a:ext cx="5584007" cy="8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3122" y="131975"/>
            <a:ext cx="8929278" cy="661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uma empresa que, em uma determinada data, possui ativo de R$ 10 milhões a 100% do DI, a ser recebido em 34 dias corridos e deseja que este ativo seja indexado ao dólar. Dado que a taxa para um swap de 34 dias corridos é de 31,15% a.a., a taxa de DI efetivo foi de 2% e a variação cambial foi de 1%, o fluxo deste swap no vencimento é o seguinte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t-BR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(obs: quando se tem variação cambial utiliza-se juros simples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R$ 10.000.000 * (1 + 2%) = R$ 10.200.000,00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R$ 10.200.000,00 + 10.000.000 * (</a:t>
            </a:r>
            <a:r>
              <a:rPr lang="pt-BR" sz="2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</a:t>
            </a: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 [1 + 31,15% * 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* (</a:t>
            </a:r>
            <a:r>
              <a:rPr lang="pt-BR" sz="2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 = R$ 197.136,39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R$ 10.200.000,00 + R$ 197.136,39 = R$ 10.397.136,39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R$ 197.136,39        b) R$ 10.397.136,39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361" y="1997921"/>
            <a:ext cx="6405199" cy="91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8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240" y="142240"/>
            <a:ext cx="8879840" cy="6342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R$ 5.000.000,00, com vencimento em 90 dias, a 100% do DI, e deseja realizar um swap DI x pré. Dados: Banco paga 14,8% a.a. (360 dias corridos), contra 100% do DI e recebe 16,2% a.a. (360 dias corridos), contra 100% do DI. Vale salientar que nesses 90 dias, a taxa efetiva do DI foi de 3,80%.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+ 5.000.000 x (1 + 3,8%) = R$ 5.190.000,00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- 5.190.000,00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5.000.000*(1+0,148)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baseline="30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90/360</a:t>
            </a:r>
            <a:r>
              <a:rPr lang="pt-BR" sz="2400" baseline="30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 -5.190.000,00 + 5.175.537,70 = - R$ 14.462,30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R$ 5.190.000,00 – 14.462,30 = R$ 5.175.537,70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a) - R$ 14.462,30            b) R$ 5.175.537,70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6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3200" y="172721"/>
            <a:ext cx="8717280" cy="653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tem uma dívida de R$ 3.000.000,00, com vencimento em 120 dias, a uma variação cambial +8% a.a., e deseja realizar um swap dólar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15,8% a.a. (taxa efetiva para 360 dias corridos). Dados: Nesses 120 dias, a variação cambial efetiva foi de 9%. Pergunta-se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devedor?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120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3.000.000 x 1,09 x [1 + (0,08 x (120/360)] =  			   = - R$ 3.357.200,00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+ 3.357.200,00 -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3.000.000*(1+0,158)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		         = + 3.357.200,00 – 3.150.340,10 =  R$ 206.859,90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R$ 3.357.200,00 + 206.859,90 =                                 		             = - R$ 3.150.340,10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R$ 206.859,90           b) - R$ 3.150.340,10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51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R$ 9.000.000,00, com vencimento em 90 dias, a 100% do DI, e deseja realizar um swap DI x pré. Dados: Banco paga 15,9% a.a. (360 dias corridos), contra 100% do DI e recebe 16,2% a.a. (360 dias corridos), contra 100% do DI. Vale salientar que nesses 90 dias, a taxa efetiva do CDI foi de 5,80%.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+ 9.000.000 x (1 + 5,8%) = R$ 9.522.000,00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- 9.522.000,00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9.000.000*(1+0,159)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baseline="30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90/360</a:t>
            </a:r>
            <a:r>
              <a:rPr lang="pt-BR" sz="2400" baseline="300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 	                          = -9.522.000 + 9.338.204,24 = - R$ 183.795,76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R$ 9.522.000,00 – R$ 183.795,76 =                             	                          =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</a:t>
            </a:r>
            <a:r>
              <a:rPr lang="pt-BR" sz="240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a) - R$ 183.795,76            b)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5742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8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R$ 2 milhões indexada a 100% do DI, a ser pago em 34 dias corridos e deseja converter sua dívida para um referencial prefixado. Dado que a taxa para um swap de 34 dias corridos é negociada na Bolsa por 21,48% a.a. calcule o resultado do swap, supondo que 100% do DI efetivo no período (34 dias) tenham sido 2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2.000.000 x 1,02 = - R$ 2.040.000,00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2.000.000 x (1+0,2148)^(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          	                                             = R$ 2.037.093,69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R$ 2.040.000,00 - R$ 2.037.093,69 =                     	                                =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US$ 5 milhões, com juros de 8% a.a., para vencer após um ano. A empresa deseja se proteger da variação cambial e, assim, faz um contrato de swap. </a:t>
            </a: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Nesse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contrato, o banco fica ativo em taxa pré-fixada de 26% a.a. e a empresa fica ativa em variação cambial + juros de 8% a.a., por um ano.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(taxa de câmbio) inicial do contrato estava em             R$ 3,00/US$.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desvalorização do Real, em que a taxa de câmbio atingisse R$ 3,80/US$ em um ano, a liquidação financeira do swap seria em qual valor? Quem pagaria para quem?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valorização do Real, em que a taxa de câmbio atingisse R$ 2,50/US$ em um ano, a liquidação financeira do swap seria em qual valor? Quem pagaria para quem? </a:t>
            </a:r>
          </a:p>
        </p:txBody>
      </p:sp>
    </p:spTree>
    <p:extLst>
      <p:ext uri="{BB962C8B-B14F-4D97-AF65-F5344CB8AC3E}">
        <p14:creationId xmlns:p14="http://schemas.microsoft.com/office/powerpoint/2010/main" val="3328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2553"/>
            <a:ext cx="8229600" cy="46418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FF"/>
                </a:solidFill>
                <a:sym typeface="Symbol" panose="05050102010706020507" pitchFamily="18" charset="2"/>
              </a:rPr>
              <a:t>A Sojexp, uma empresa exportadora de soja, necessita de US$ 5 milhões em financiamento. Ela possui linha de crédito já aprovada no Banco Santander e no Banco ABC Brasil</a:t>
            </a:r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pt-BR" altLang="pt-BR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Internacional, empresa exportadora de café, também necessita de US$ 5 milhões em financiamento, mas possui crédito somente no Banco Itau Unibanco</a:t>
            </a:r>
            <a:r>
              <a:rPr lang="pt-BR" altLang="pt-BR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61843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 startAt="2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quer apostar na alta do dólar e um banco não acredita nisso. Desse modo, celebram um contrato de swap no valor nocional de R$ 4,4 milhões. Nesse contrato, o banco fica ativo em taxa pré fixada de 20% e a empresa fica ativa em variação cambial + juros de 7% a.a., por três meses. A ptax inicial do contrato estava em R$ 2,20/US$ e a ptax final em R$ 2,30/US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resultado financeiro para o especulador (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investidor)?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taxa ptax de equilíbrio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627519"/>
              </p:ext>
            </p:extLst>
          </p:nvPr>
        </p:nvGraphicFramePr>
        <p:xfrm>
          <a:off x="504334" y="175260"/>
          <a:ext cx="8135332" cy="6507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8786"/>
                <a:gridCol w="2246480"/>
                <a:gridCol w="1968500"/>
                <a:gridCol w="2251566"/>
              </a:tblGrid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Ptax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Juros </a:t>
                      </a:r>
                      <a:r>
                        <a:rPr lang="pt-BR" sz="2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pré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VC + 7</a:t>
                      </a:r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Liquidação Swap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1,800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- 737.000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- 942.195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1,900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- 533.350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- 738.545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- 330.000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- 535.195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2,100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- 126.500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- 331.695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2,200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        77.000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- 128.195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2,263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     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-  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2,300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280.500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75.305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2,400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      484.000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278.805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2,500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      687.500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482.305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2,600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      891.000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685.805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2,700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  1.094.000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888.805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2,800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  1.298.000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1.092.805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2,900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- 205.195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smtClean="0">
                          <a:effectLst/>
                        </a:rPr>
                        <a:t>  1.501.500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1.296.305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29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Análise de sensibilidade</a:t>
            </a:r>
            <a:endParaRPr lang="pt-BR" dirty="0">
              <a:solidFill>
                <a:srgbClr val="000000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473739"/>
              </p:ext>
            </p:extLst>
          </p:nvPr>
        </p:nvGraphicFramePr>
        <p:xfrm>
          <a:off x="254000" y="1168400"/>
          <a:ext cx="8597900" cy="54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o explicativo retangular 9"/>
          <p:cNvSpPr/>
          <p:nvPr/>
        </p:nvSpPr>
        <p:spPr>
          <a:xfrm>
            <a:off x="3962400" y="3136900"/>
            <a:ext cx="850900" cy="457200"/>
          </a:xfrm>
          <a:prstGeom prst="wedgeRectCallout">
            <a:avLst>
              <a:gd name="adj1" fmla="val 22451"/>
              <a:gd name="adj2" fmla="val 7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2,263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6116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63388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431235" y="6132444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434550" y="5161724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1311965" y="2882348"/>
            <a:ext cx="2653748" cy="9939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2672" y="5064186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672" y="6045642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1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27" y="-1"/>
            <a:ext cx="9137920" cy="682307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431235" y="3846444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434550" y="5996876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1310640" y="2776728"/>
            <a:ext cx="585216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2672" y="5899338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672" y="3759642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2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01433"/>
            <a:ext cx="8310880" cy="46418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FF"/>
                </a:solidFill>
                <a:sym typeface="Symbol" panose="05050102010706020507" pitchFamily="18" charset="2"/>
              </a:rPr>
              <a:t>A Sojexp acredita que ocorrerá valorização cambial e prefere financiamentos com taxas flutuantes</a:t>
            </a:r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pt-BR" altLang="pt-BR" smtClean="0">
                <a:solidFill>
                  <a:srgbClr val="FF0000"/>
                </a:solidFill>
                <a:sym typeface="Symbol" panose="05050102010706020507" pitchFamily="18" charset="2"/>
              </a:rPr>
              <a:t>Já a Internacional prefere juros fixos</a:t>
            </a:r>
            <a:r>
              <a:rPr lang="pt-BR" altLang="pt-BR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As empresas decidem captar na fonte que possuem vantagens comparativas e realizar swap. Como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56285"/>
              </p:ext>
            </p:extLst>
          </p:nvPr>
        </p:nvGraphicFramePr>
        <p:xfrm>
          <a:off x="457200" y="348488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16,07% a.a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Var. Cambial</a:t>
                      </a:r>
                      <a:r>
                        <a:rPr lang="pt-BR" sz="2400" baseline="0" smtClean="0"/>
                        <a:t> + 4,16% a.a</a:t>
                      </a:r>
                      <a:r>
                        <a:rPr lang="pt-BR" sz="2400" baseline="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25,79% a.a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smtClean="0">
                          <a:solidFill>
                            <a:srgbClr val="FF0000"/>
                          </a:solidFill>
                        </a:rPr>
                        <a:t> + 3,27% a.a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" y="2590799"/>
            <a:ext cx="4389120" cy="1584961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FF"/>
                </a:solidFill>
                <a:sym typeface="Symbol" panose="05050102010706020507" pitchFamily="18" charset="2"/>
              </a:rPr>
              <a:t>A Sojexp toma empréstimo a taxa fixa</a:t>
            </a:r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.</a:t>
            </a:r>
            <a:endParaRPr lang="pt-BR" altLang="pt-BR" sz="280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21911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16,07% a.a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Var. Cambial</a:t>
                      </a:r>
                      <a:r>
                        <a:rPr lang="pt-BR" sz="2400" baseline="0" smtClean="0"/>
                        <a:t> + 4,16% a.a</a:t>
                      </a:r>
                      <a:r>
                        <a:rPr lang="pt-BR" sz="2400" baseline="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25,79% a.a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smtClean="0">
                          <a:solidFill>
                            <a:srgbClr val="FF0000"/>
                          </a:solidFill>
                        </a:rPr>
                        <a:t> + 3,27% a.a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63440" y="2600959"/>
            <a:ext cx="4358640" cy="157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 toma empréstimo a taxa flutuante</a:t>
            </a:r>
            <a:r>
              <a:rPr lang="pt-BR" altLang="pt-BR" sz="2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pt-BR" altLang="pt-BR" sz="2800" kern="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1600" y="4048125"/>
            <a:ext cx="8920480" cy="153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smtClean="0">
                <a:solidFill>
                  <a:srgbClr val="000000"/>
                </a:solidFill>
                <a:sym typeface="Symbol" panose="05050102010706020507" pitchFamily="18" charset="2"/>
              </a:rPr>
              <a:t>As empresas fazem um contrato para garantir a troca de indexadores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pPr lvl="1" eaLnBrk="1" hangingPunct="1"/>
            <a:r>
              <a:rPr lang="pt-BR" altLang="pt-BR" kern="0" smtClean="0">
                <a:solidFill>
                  <a:srgbClr val="000000"/>
                </a:solidFill>
                <a:sym typeface="Symbol" panose="05050102010706020507" pitchFamily="18" charset="2"/>
              </a:rPr>
              <a:t>A Sojexp aceita pagar para Internacional variação cambial + 2%; e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</a:p>
          <a:p>
            <a:pPr lvl="1" eaLnBrk="1" hangingPunct="1"/>
            <a:r>
              <a:rPr lang="pt-BR" altLang="pt-BR" kern="0" smtClean="0">
                <a:solidFill>
                  <a:srgbClr val="000000"/>
                </a:solidFill>
                <a:sym typeface="Symbol" panose="05050102010706020507" pitchFamily="18" charset="2"/>
              </a:rPr>
              <a:t>A Internacional aceita pagar Sojexp taxa de juros fixas de 15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%.</a:t>
            </a:r>
            <a:endParaRPr lang="pt-BR" altLang="pt-BR" kern="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75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5140960" y="3007201"/>
            <a:ext cx="225552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21911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16,07% a.a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Var. Cambial</a:t>
                      </a:r>
                      <a:r>
                        <a:rPr lang="pt-BR" sz="2400" baseline="0" smtClean="0"/>
                        <a:t> + 4,16% a.a</a:t>
                      </a:r>
                      <a:r>
                        <a:rPr lang="pt-BR" sz="2400" baseline="0" dirty="0" smtClean="0"/>
                        <a:t>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25,79% a.a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smtClean="0">
                          <a:solidFill>
                            <a:srgbClr val="FF0000"/>
                          </a:solidFill>
                        </a:rPr>
                        <a:t> + 3,27% a.a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61280" y="3012758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86480" y="2671603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15%</a:t>
            </a:r>
          </a:p>
          <a:p>
            <a:pPr marL="0" indent="0" algn="ctr" eaLnBrk="1" hangingPunct="1">
              <a:buNone/>
            </a:pPr>
            <a:endParaRPr lang="pt-BR" altLang="pt-BR" sz="18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2200" kern="0" smtClean="0">
                <a:solidFill>
                  <a:srgbClr val="000000"/>
                </a:solidFill>
                <a:sym typeface="Symbol" panose="05050102010706020507" pitchFamily="18" charset="2"/>
              </a:rPr>
              <a:t>VC + 2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</a:p>
        </p:txBody>
      </p:sp>
      <p:sp>
        <p:nvSpPr>
          <p:cNvPr id="2" name="Bisel 1"/>
          <p:cNvSpPr/>
          <p:nvPr/>
        </p:nvSpPr>
        <p:spPr>
          <a:xfrm>
            <a:off x="1493520" y="2999501"/>
            <a:ext cx="22555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6280" y="3007201"/>
            <a:ext cx="1315720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8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8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416800" y="2666365"/>
            <a:ext cx="1696720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smtClean="0">
                <a:solidFill>
                  <a:srgbClr val="000000"/>
                </a:solidFill>
                <a:sym typeface="Symbol" panose="05050102010706020507" pitchFamily="18" charset="2"/>
              </a:rPr>
              <a:t>VC + 3,27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33680" y="2620803"/>
            <a:ext cx="129032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16,07%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21908"/>
              </p:ext>
            </p:extLst>
          </p:nvPr>
        </p:nvGraphicFramePr>
        <p:xfrm>
          <a:off x="114993" y="3973831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ta para a esquerda 3"/>
          <p:cNvSpPr/>
          <p:nvPr/>
        </p:nvSpPr>
        <p:spPr>
          <a:xfrm>
            <a:off x="203200" y="3195320"/>
            <a:ext cx="1290320" cy="12700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426960" y="3230880"/>
            <a:ext cx="1564640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3764280" y="316103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3774440" y="333375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38476"/>
              </p:ext>
            </p:extLst>
          </p:nvPr>
        </p:nvGraphicFramePr>
        <p:xfrm>
          <a:off x="108459" y="3974292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+ 15,00%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- 15%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86427"/>
              </p:ext>
            </p:extLst>
          </p:nvPr>
        </p:nvGraphicFramePr>
        <p:xfrm>
          <a:off x="111294" y="3971803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+ 15,00%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- 15%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+ 2,00%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+ (VC +</a:t>
                      </a:r>
                      <a:r>
                        <a:rPr lang="pt-BR" sz="2000" baseline="0" smtClean="0"/>
                        <a:t> 2,00%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31466"/>
              </p:ext>
            </p:extLst>
          </p:nvPr>
        </p:nvGraphicFramePr>
        <p:xfrm>
          <a:off x="111228" y="3967042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+ 15,00%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- 15%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+ 2,00%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+ (VC +</a:t>
                      </a:r>
                      <a:r>
                        <a:rPr lang="pt-BR" sz="2000" baseline="0" smtClean="0"/>
                        <a:t> 2,00%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- (VC +</a:t>
                      </a:r>
                      <a:r>
                        <a:rPr lang="pt-BR" sz="2000" b="1" baseline="0" smtClean="0"/>
                        <a:t> 3,07% a.a</a:t>
                      </a:r>
                      <a:r>
                        <a:rPr lang="pt-BR" sz="2000" b="1" baseline="0" dirty="0" smtClean="0"/>
                        <a:t>.)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smtClean="0"/>
                        <a:t>16,27% a.a</a:t>
                      </a:r>
                      <a:r>
                        <a:rPr lang="pt-BR" sz="2000" b="1" dirty="0" smtClean="0"/>
                        <a:t>.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97644"/>
              </p:ext>
            </p:extLst>
          </p:nvPr>
        </p:nvGraphicFramePr>
        <p:xfrm>
          <a:off x="108739" y="3962657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+ 15,00%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- 15%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+ 2,00%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+ (VC +</a:t>
                      </a:r>
                      <a:r>
                        <a:rPr lang="pt-BR" sz="2000" baseline="0" smtClean="0"/>
                        <a:t> 2,00%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- (VC +</a:t>
                      </a:r>
                      <a:r>
                        <a:rPr lang="pt-BR" sz="2000" b="1" baseline="0" smtClean="0"/>
                        <a:t> 3,07% a.a</a:t>
                      </a:r>
                      <a:r>
                        <a:rPr lang="pt-BR" sz="2000" b="1" baseline="0" dirty="0" smtClean="0"/>
                        <a:t>.)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smtClean="0"/>
                        <a:t>16,27% a.a</a:t>
                      </a:r>
                      <a:r>
                        <a:rPr lang="pt-BR" sz="2000" b="1" dirty="0" smtClean="0"/>
                        <a:t>.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</a:t>
                      </a:r>
                      <a:r>
                        <a:rPr lang="pt-BR" sz="2000" baseline="0" smtClean="0"/>
                        <a:t> 4,16%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25,79%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70239"/>
              </p:ext>
            </p:extLst>
          </p:nvPr>
        </p:nvGraphicFramePr>
        <p:xfrm>
          <a:off x="111584" y="3960438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- 16,07%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+ 3,27%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+ 15,00%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- 15%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+ 2,00% a.a</a:t>
                      </a:r>
                      <a:r>
                        <a:rPr lang="pt-BR" sz="200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+ (VC +</a:t>
                      </a:r>
                      <a:r>
                        <a:rPr lang="pt-BR" sz="2000" baseline="0" smtClean="0"/>
                        <a:t> 2,00%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- (VC +</a:t>
                      </a:r>
                      <a:r>
                        <a:rPr lang="pt-BR" sz="2000" b="1" baseline="0" smtClean="0"/>
                        <a:t> 3,07% a.a</a:t>
                      </a:r>
                      <a:r>
                        <a:rPr lang="pt-BR" sz="2000" b="1" baseline="0" dirty="0" smtClean="0"/>
                        <a:t>.)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smtClean="0"/>
                        <a:t>16,27% a.a</a:t>
                      </a:r>
                      <a:r>
                        <a:rPr lang="pt-BR" sz="2000" b="1" dirty="0" smtClean="0"/>
                        <a:t>.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- (VC +</a:t>
                      </a:r>
                      <a:r>
                        <a:rPr lang="pt-BR" sz="2000" baseline="0" smtClean="0"/>
                        <a:t> 4,16% a.a</a:t>
                      </a:r>
                      <a:r>
                        <a:rPr lang="pt-BR" sz="2000" baseline="0" dirty="0" smtClean="0"/>
                        <a:t>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25,79% a.a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Redução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1,09% a.a</a:t>
                      </a:r>
                      <a:r>
                        <a:rPr lang="pt-BR" sz="2000" b="1" dirty="0" smtClean="0"/>
                        <a:t>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9,52% a.a</a:t>
                      </a:r>
                      <a:r>
                        <a:rPr lang="pt-BR" sz="2000" b="1" dirty="0" smtClean="0"/>
                        <a:t>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  <p:bldP spid="2" grpId="0" animBg="1"/>
      <p:bldP spid="142338" grpId="0" build="p"/>
      <p:bldP spid="9" grpId="0"/>
      <p:bldP spid="10" grpId="0"/>
      <p:bldP spid="4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32449"/>
              </p:ext>
            </p:extLst>
          </p:nvPr>
        </p:nvGraphicFramePr>
        <p:xfrm>
          <a:off x="0" y="3302319"/>
          <a:ext cx="9113521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9234"/>
                <a:gridCol w="2232735"/>
                <a:gridCol w="2274468"/>
                <a:gridCol w="22170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- 16,07% a.a</a:t>
                      </a:r>
                      <a:r>
                        <a:rPr lang="pt-BR" sz="1800" dirty="0" smtClean="0"/>
                        <a:t>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(VC + 3,27% a.a</a:t>
                      </a:r>
                      <a:r>
                        <a:rPr lang="pt-BR" sz="1800" dirty="0" smtClean="0"/>
                        <a:t>.)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+ 15,00% a.a</a:t>
                      </a:r>
                      <a:r>
                        <a:rPr lang="pt-BR" sz="1800" dirty="0" smtClean="0"/>
                        <a:t>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- 15,00% a.a</a:t>
                      </a:r>
                      <a:r>
                        <a:rPr lang="pt-BR" sz="1800" dirty="0" smtClean="0"/>
                        <a:t>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(VC + 2,50% a.a</a:t>
                      </a:r>
                      <a:r>
                        <a:rPr lang="pt-BR" sz="1800" dirty="0" smtClean="0"/>
                        <a:t>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+ (VC + 2,50% a.a</a:t>
                      </a:r>
                      <a:r>
                        <a:rPr lang="pt-BR" sz="1800" dirty="0" smtClean="0"/>
                        <a:t>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+ 16,00% a.a</a:t>
                      </a:r>
                      <a:r>
                        <a:rPr lang="pt-BR" sz="1800" dirty="0" smtClean="0"/>
                        <a:t>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- 16% a.a</a:t>
                      </a:r>
                      <a:r>
                        <a:rPr lang="pt-BR" sz="1800" dirty="0"/>
                        <a:t>.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(VC + 1,50% a.a</a:t>
                      </a:r>
                      <a:r>
                        <a:rPr lang="pt-BR" sz="1800" dirty="0" smtClean="0"/>
                        <a:t>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+ (VC +</a:t>
                      </a:r>
                      <a:r>
                        <a:rPr lang="pt-BR" sz="1800" baseline="0" smtClean="0"/>
                        <a:t> 1,50% a.a</a:t>
                      </a:r>
                      <a:r>
                        <a:rPr lang="pt-BR" sz="1800" baseline="0" dirty="0" smtClean="0"/>
                        <a:t>.)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- (VC +</a:t>
                      </a:r>
                      <a:r>
                        <a:rPr lang="pt-BR" sz="1800" b="1" baseline="0" smtClean="0"/>
                        <a:t> 3,57% a.a</a:t>
                      </a:r>
                      <a:r>
                        <a:rPr lang="pt-BR" sz="1800" b="1" baseline="0" dirty="0" smtClean="0"/>
                        <a:t>.)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</a:t>
                      </a:r>
                      <a:r>
                        <a:rPr lang="pt-BR" sz="1800" b="1" baseline="0" smtClean="0"/>
                        <a:t>,00% a.a</a:t>
                      </a:r>
                      <a:r>
                        <a:rPr lang="pt-BR" sz="1800" b="1" baseline="0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</a:t>
                      </a:r>
                      <a:r>
                        <a:rPr lang="pt-BR" sz="1800" b="1" smtClean="0"/>
                        <a:t>17,77% a.a</a:t>
                      </a:r>
                      <a:r>
                        <a:rPr lang="pt-BR" sz="1800" b="1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- (VC +</a:t>
                      </a:r>
                      <a:r>
                        <a:rPr lang="pt-BR" sz="1800" baseline="0" smtClean="0"/>
                        <a:t> 4,16% a.a</a:t>
                      </a:r>
                      <a:r>
                        <a:rPr lang="pt-BR" sz="1800" baseline="0" dirty="0" smtClean="0"/>
                        <a:t>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25,79% a.a</a:t>
                      </a:r>
                      <a:r>
                        <a:rPr lang="pt-BR" sz="1800" dirty="0" smtClean="0"/>
                        <a:t>.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0,59% a.a</a:t>
                      </a:r>
                      <a:r>
                        <a:rPr lang="pt-BR" sz="1800" b="1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2,00% a.a</a:t>
                      </a:r>
                      <a:r>
                        <a:rPr lang="pt-BR" sz="1800" b="1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8,02% a.a</a:t>
                      </a:r>
                      <a:r>
                        <a:rPr lang="pt-BR" sz="1800" b="1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Bisel 20"/>
          <p:cNvSpPr/>
          <p:nvPr/>
        </p:nvSpPr>
        <p:spPr>
          <a:xfrm>
            <a:off x="6136640" y="2031841"/>
            <a:ext cx="163576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46800" y="2078038"/>
            <a:ext cx="16662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998720" y="1838483"/>
            <a:ext cx="130048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16%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smtClean="0">
                <a:solidFill>
                  <a:srgbClr val="000000"/>
                </a:solidFill>
                <a:sym typeface="Symbol" panose="05050102010706020507" pitchFamily="18" charset="2"/>
              </a:rPr>
              <a:t>VC + 1,5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</a:p>
        </p:txBody>
      </p:sp>
      <p:sp>
        <p:nvSpPr>
          <p:cNvPr id="24" name="Bisel 23"/>
          <p:cNvSpPr/>
          <p:nvPr/>
        </p:nvSpPr>
        <p:spPr>
          <a:xfrm>
            <a:off x="1239520" y="2036760"/>
            <a:ext cx="16459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>
              <a:solidFill>
                <a:schemeClr val="tx1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1590040" y="2102961"/>
            <a:ext cx="1315720" cy="54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pt-BR" altLang="pt-BR" sz="2000" kern="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7823200" y="1782445"/>
            <a:ext cx="1290320" cy="97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VC+3,27%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2240" y="1808003"/>
            <a:ext cx="113792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16,07%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28" name="Seta para a esquerda 27"/>
          <p:cNvSpPr/>
          <p:nvPr/>
        </p:nvSpPr>
        <p:spPr>
          <a:xfrm>
            <a:off x="162560" y="2255520"/>
            <a:ext cx="1066800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29" name="Seta para a esquerda 28"/>
          <p:cNvSpPr/>
          <p:nvPr/>
        </p:nvSpPr>
        <p:spPr>
          <a:xfrm rot="10800000">
            <a:off x="7782560" y="2255520"/>
            <a:ext cx="1178560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0" name="Seta para a esquerda 29"/>
          <p:cNvSpPr/>
          <p:nvPr/>
        </p:nvSpPr>
        <p:spPr>
          <a:xfrm>
            <a:off x="5120640" y="2174241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1" name="Seta para a esquerda 30"/>
          <p:cNvSpPr/>
          <p:nvPr/>
        </p:nvSpPr>
        <p:spPr>
          <a:xfrm rot="10800000">
            <a:off x="5110480" y="2346960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2" name="Bisel 31"/>
          <p:cNvSpPr/>
          <p:nvPr/>
        </p:nvSpPr>
        <p:spPr>
          <a:xfrm>
            <a:off x="3931920" y="2031841"/>
            <a:ext cx="1158240" cy="548800"/>
          </a:xfrm>
          <a:prstGeom prst="beve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931920" y="2108518"/>
            <a:ext cx="11074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2794000" y="1838483"/>
            <a:ext cx="131064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15%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smtClean="0">
                <a:solidFill>
                  <a:srgbClr val="000000"/>
                </a:solidFill>
                <a:sym typeface="Symbol" panose="05050102010706020507" pitchFamily="18" charset="2"/>
              </a:rPr>
              <a:t>VC + 2,5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</a:p>
        </p:txBody>
      </p:sp>
      <p:sp>
        <p:nvSpPr>
          <p:cNvPr id="35" name="Seta para a esquerda 34"/>
          <p:cNvSpPr/>
          <p:nvPr/>
        </p:nvSpPr>
        <p:spPr>
          <a:xfrm>
            <a:off x="2905760" y="2174241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6" name="Seta para a esquerda 35"/>
          <p:cNvSpPr/>
          <p:nvPr/>
        </p:nvSpPr>
        <p:spPr>
          <a:xfrm rot="10800000">
            <a:off x="2905760" y="2346960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91440" y="954564"/>
            <a:ext cx="3352800" cy="5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000" kern="0" smtClean="0">
                <a:solidFill>
                  <a:srgbClr val="000000"/>
                </a:solidFill>
                <a:sym typeface="Symbol" panose="05050102010706020507" pitchFamily="18" charset="2"/>
              </a:rPr>
              <a:t>Inserindo um banco ....</a:t>
            </a:r>
            <a:endParaRPr lang="pt-BR" altLang="pt-BR" sz="20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66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  <p:bldP spid="25" grpId="0" build="p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8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3025</Words>
  <Application>Microsoft Office PowerPoint</Application>
  <PresentationFormat>Apresentação na tela (4:3)</PresentationFormat>
  <Paragraphs>419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Arial</vt:lpstr>
      <vt:lpstr>Calibri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Swap</vt:lpstr>
      <vt:lpstr>Swap</vt:lpstr>
      <vt:lpstr>Apresentação do PowerPoint</vt:lpstr>
      <vt:lpstr>Apresentação do PowerPoint</vt:lpstr>
      <vt:lpstr>Swap</vt:lpstr>
      <vt:lpstr>Swap</vt:lpstr>
      <vt:lpstr>Swap</vt:lpstr>
      <vt:lpstr>Swap</vt:lpstr>
      <vt:lpstr>Apresentação do PowerPoint</vt:lpstr>
      <vt:lpstr>Apresentação do PowerPoint</vt:lpstr>
      <vt:lpstr>Apresentação do PowerPoint</vt:lpstr>
      <vt:lpstr>Swap</vt:lpstr>
      <vt:lpstr>Precificando um Swap</vt:lpstr>
      <vt:lpstr>Precificando um Swap</vt:lpstr>
      <vt:lpstr>Precificando um Swap</vt:lpstr>
      <vt:lpstr>Swap</vt:lpstr>
      <vt:lpstr>Precificando um Swap</vt:lpstr>
      <vt:lpstr>Precificando um Swap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sensibilidade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157</cp:revision>
  <cp:lastPrinted>2017-06-29T10:41:36Z</cp:lastPrinted>
  <dcterms:created xsi:type="dcterms:W3CDTF">2005-10-15T00:30:50Z</dcterms:created>
  <dcterms:modified xsi:type="dcterms:W3CDTF">2017-06-29T11:20:59Z</dcterms:modified>
</cp:coreProperties>
</file>