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8987F-BE27-4081-8E35-9464BAB89116}" type="doc">
      <dgm:prSet loTypeId="urn:microsoft.com/office/officeart/2005/8/layout/matrix2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D4D1239-7D27-4967-9D59-88231003FC97}">
      <dgm:prSet phldrT="[Texto]"/>
      <dgm:spPr/>
      <dgm:t>
        <a:bodyPr/>
        <a:lstStyle/>
        <a:p>
          <a:r>
            <a:rPr lang="pt-BR" dirty="0" smtClean="0"/>
            <a:t>Corporativismo Societal</a:t>
          </a:r>
          <a:endParaRPr lang="pt-BR" dirty="0"/>
        </a:p>
      </dgm:t>
    </dgm:pt>
    <dgm:pt modelId="{E81E72CA-1D3F-47E0-8B97-A68391012E32}" type="parTrans" cxnId="{EA4B1042-3197-47F8-9F20-DC5DC958DE0D}">
      <dgm:prSet/>
      <dgm:spPr/>
      <dgm:t>
        <a:bodyPr/>
        <a:lstStyle/>
        <a:p>
          <a:endParaRPr lang="pt-BR"/>
        </a:p>
      </dgm:t>
    </dgm:pt>
    <dgm:pt modelId="{92C23E6B-F681-4153-A7EB-CCF2C44860A7}" type="sibTrans" cxnId="{EA4B1042-3197-47F8-9F20-DC5DC958DE0D}">
      <dgm:prSet/>
      <dgm:spPr/>
      <dgm:t>
        <a:bodyPr/>
        <a:lstStyle/>
        <a:p>
          <a:endParaRPr lang="pt-BR"/>
        </a:p>
      </dgm:t>
    </dgm:pt>
    <dgm:pt modelId="{067157CA-2772-4527-B71C-29604B712D03}">
      <dgm:prSet phldrT="[Texto]"/>
      <dgm:spPr/>
      <dgm:t>
        <a:bodyPr/>
        <a:lstStyle/>
        <a:p>
          <a:r>
            <a:rPr lang="pt-BR" dirty="0" smtClean="0"/>
            <a:t>Pluralismo</a:t>
          </a:r>
          <a:endParaRPr lang="pt-BR" dirty="0"/>
        </a:p>
      </dgm:t>
    </dgm:pt>
    <dgm:pt modelId="{63EE5415-9C65-470C-BDFB-7BEEFB531A9E}" type="parTrans" cxnId="{77534928-BED3-4F18-B623-6996FF2BDF62}">
      <dgm:prSet/>
      <dgm:spPr/>
      <dgm:t>
        <a:bodyPr/>
        <a:lstStyle/>
        <a:p>
          <a:endParaRPr lang="pt-BR"/>
        </a:p>
      </dgm:t>
    </dgm:pt>
    <dgm:pt modelId="{2D675C33-A873-4646-A6C3-F182432853A0}" type="sibTrans" cxnId="{77534928-BED3-4F18-B623-6996FF2BDF62}">
      <dgm:prSet/>
      <dgm:spPr/>
      <dgm:t>
        <a:bodyPr/>
        <a:lstStyle/>
        <a:p>
          <a:endParaRPr lang="pt-BR"/>
        </a:p>
      </dgm:t>
    </dgm:pt>
    <dgm:pt modelId="{8A99C8EC-F740-4743-9F2A-F24B8F142891}">
      <dgm:prSet phldrT="[Texto]"/>
      <dgm:spPr/>
      <dgm:t>
        <a:bodyPr/>
        <a:lstStyle/>
        <a:p>
          <a:r>
            <a:rPr lang="pt-BR" dirty="0" smtClean="0"/>
            <a:t>Elitista</a:t>
          </a:r>
          <a:endParaRPr lang="pt-BR" dirty="0"/>
        </a:p>
      </dgm:t>
    </dgm:pt>
    <dgm:pt modelId="{1DC65A0D-BBA1-42D6-BAA0-4353555D21AE}" type="parTrans" cxnId="{9B059564-290A-4087-83A9-02E1676C51BC}">
      <dgm:prSet/>
      <dgm:spPr/>
      <dgm:t>
        <a:bodyPr/>
        <a:lstStyle/>
        <a:p>
          <a:endParaRPr lang="pt-BR"/>
        </a:p>
      </dgm:t>
    </dgm:pt>
    <dgm:pt modelId="{C4FDB49C-D21E-4862-ADEB-8AA4D74EBAC6}" type="sibTrans" cxnId="{9B059564-290A-4087-83A9-02E1676C51BC}">
      <dgm:prSet/>
      <dgm:spPr/>
      <dgm:t>
        <a:bodyPr/>
        <a:lstStyle/>
        <a:p>
          <a:endParaRPr lang="pt-BR"/>
        </a:p>
      </dgm:t>
    </dgm:pt>
    <dgm:pt modelId="{09164D10-3B5D-4F40-9217-0C990FEF128B}">
      <dgm:prSet phldrT="[Texto]"/>
      <dgm:spPr/>
      <dgm:t>
        <a:bodyPr/>
        <a:lstStyle/>
        <a:p>
          <a:r>
            <a:rPr lang="pt-BR" dirty="0" smtClean="0"/>
            <a:t>Corporativismo Estatal</a:t>
          </a:r>
          <a:endParaRPr lang="pt-BR" dirty="0"/>
        </a:p>
      </dgm:t>
    </dgm:pt>
    <dgm:pt modelId="{B314D73E-6EB7-4A28-BC83-A2B1BC92FD6D}" type="parTrans" cxnId="{BA028544-3FA0-4587-82B1-C2B62515472B}">
      <dgm:prSet/>
      <dgm:spPr/>
      <dgm:t>
        <a:bodyPr/>
        <a:lstStyle/>
        <a:p>
          <a:endParaRPr lang="pt-BR"/>
        </a:p>
      </dgm:t>
    </dgm:pt>
    <dgm:pt modelId="{10F884E2-798B-42AB-8B45-8E5E4FC18CA7}" type="sibTrans" cxnId="{BA028544-3FA0-4587-82B1-C2B62515472B}">
      <dgm:prSet/>
      <dgm:spPr/>
      <dgm:t>
        <a:bodyPr/>
        <a:lstStyle/>
        <a:p>
          <a:endParaRPr lang="pt-BR"/>
        </a:p>
      </dgm:t>
    </dgm:pt>
    <dgm:pt modelId="{59B1139F-F164-491D-8FAB-A460D4561C96}" type="pres">
      <dgm:prSet presAssocID="{D6B8987F-BE27-4081-8E35-9464BAB8911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2BD451D-CC75-40F6-BBC3-56B59FE2DD39}" type="pres">
      <dgm:prSet presAssocID="{D6B8987F-BE27-4081-8E35-9464BAB89116}" presName="axisShape" presStyleLbl="bgShp" presStyleIdx="0" presStyleCnt="1"/>
      <dgm:spPr/>
      <dgm:t>
        <a:bodyPr/>
        <a:lstStyle/>
        <a:p>
          <a:endParaRPr lang="pt-BR"/>
        </a:p>
      </dgm:t>
    </dgm:pt>
    <dgm:pt modelId="{2F0D6435-1C8E-474A-91DD-8A879F85F218}" type="pres">
      <dgm:prSet presAssocID="{D6B8987F-BE27-4081-8E35-9464BAB8911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F6B622-5462-4116-AC84-377C751D171D}" type="pres">
      <dgm:prSet presAssocID="{D6B8987F-BE27-4081-8E35-9464BAB8911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9B92E6-A704-41E5-A7FE-7CAAA7091C60}" type="pres">
      <dgm:prSet presAssocID="{D6B8987F-BE27-4081-8E35-9464BAB8911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06FAE-8E73-4FA3-8270-4B4C1E815554}" type="pres">
      <dgm:prSet presAssocID="{D6B8987F-BE27-4081-8E35-9464BAB8911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9DEA8F4-D448-4171-9331-A9D64CC3691C}" type="presOf" srcId="{09164D10-3B5D-4F40-9217-0C990FEF128B}" destId="{1A506FAE-8E73-4FA3-8270-4B4C1E815554}" srcOrd="0" destOrd="0" presId="urn:microsoft.com/office/officeart/2005/8/layout/matrix2"/>
    <dgm:cxn modelId="{ECD23B48-1DCB-4E83-BF6B-4AB463B4ABD8}" type="presOf" srcId="{067157CA-2772-4527-B71C-29604B712D03}" destId="{48F6B622-5462-4116-AC84-377C751D171D}" srcOrd="0" destOrd="0" presId="urn:microsoft.com/office/officeart/2005/8/layout/matrix2"/>
    <dgm:cxn modelId="{77534928-BED3-4F18-B623-6996FF2BDF62}" srcId="{D6B8987F-BE27-4081-8E35-9464BAB89116}" destId="{067157CA-2772-4527-B71C-29604B712D03}" srcOrd="1" destOrd="0" parTransId="{63EE5415-9C65-470C-BDFB-7BEEFB531A9E}" sibTransId="{2D675C33-A873-4646-A6C3-F182432853A0}"/>
    <dgm:cxn modelId="{BA028544-3FA0-4587-82B1-C2B62515472B}" srcId="{D6B8987F-BE27-4081-8E35-9464BAB89116}" destId="{09164D10-3B5D-4F40-9217-0C990FEF128B}" srcOrd="3" destOrd="0" parTransId="{B314D73E-6EB7-4A28-BC83-A2B1BC92FD6D}" sibTransId="{10F884E2-798B-42AB-8B45-8E5E4FC18CA7}"/>
    <dgm:cxn modelId="{32A1F256-962A-4BD6-A590-1BE0F6DBBCD4}" type="presOf" srcId="{AD4D1239-7D27-4967-9D59-88231003FC97}" destId="{2F0D6435-1C8E-474A-91DD-8A879F85F218}" srcOrd="0" destOrd="0" presId="urn:microsoft.com/office/officeart/2005/8/layout/matrix2"/>
    <dgm:cxn modelId="{EA4B1042-3197-47F8-9F20-DC5DC958DE0D}" srcId="{D6B8987F-BE27-4081-8E35-9464BAB89116}" destId="{AD4D1239-7D27-4967-9D59-88231003FC97}" srcOrd="0" destOrd="0" parTransId="{E81E72CA-1D3F-47E0-8B97-A68391012E32}" sibTransId="{92C23E6B-F681-4153-A7EB-CCF2C44860A7}"/>
    <dgm:cxn modelId="{02DF8C08-66F8-4557-B0E1-656A2600DF63}" type="presOf" srcId="{D6B8987F-BE27-4081-8E35-9464BAB89116}" destId="{59B1139F-F164-491D-8FAB-A460D4561C96}" srcOrd="0" destOrd="0" presId="urn:microsoft.com/office/officeart/2005/8/layout/matrix2"/>
    <dgm:cxn modelId="{C6477F1E-15D7-4B7B-B7A2-543F181B1392}" type="presOf" srcId="{8A99C8EC-F740-4743-9F2A-F24B8F142891}" destId="{7D9B92E6-A704-41E5-A7FE-7CAAA7091C60}" srcOrd="0" destOrd="0" presId="urn:microsoft.com/office/officeart/2005/8/layout/matrix2"/>
    <dgm:cxn modelId="{9B059564-290A-4087-83A9-02E1676C51BC}" srcId="{D6B8987F-BE27-4081-8E35-9464BAB89116}" destId="{8A99C8EC-F740-4743-9F2A-F24B8F142891}" srcOrd="2" destOrd="0" parTransId="{1DC65A0D-BBA1-42D6-BAA0-4353555D21AE}" sibTransId="{C4FDB49C-D21E-4862-ADEB-8AA4D74EBAC6}"/>
    <dgm:cxn modelId="{22FD9467-0044-4B3E-9CF0-6EA452A2FC17}" type="presParOf" srcId="{59B1139F-F164-491D-8FAB-A460D4561C96}" destId="{A2BD451D-CC75-40F6-BBC3-56B59FE2DD39}" srcOrd="0" destOrd="0" presId="urn:microsoft.com/office/officeart/2005/8/layout/matrix2"/>
    <dgm:cxn modelId="{AF4C7439-5A64-47FC-BF39-6AFD72FD8375}" type="presParOf" srcId="{59B1139F-F164-491D-8FAB-A460D4561C96}" destId="{2F0D6435-1C8E-474A-91DD-8A879F85F218}" srcOrd="1" destOrd="0" presId="urn:microsoft.com/office/officeart/2005/8/layout/matrix2"/>
    <dgm:cxn modelId="{2B10B22C-4EF5-4A83-95C4-5C1C8CC69AA2}" type="presParOf" srcId="{59B1139F-F164-491D-8FAB-A460D4561C96}" destId="{48F6B622-5462-4116-AC84-377C751D171D}" srcOrd="2" destOrd="0" presId="urn:microsoft.com/office/officeart/2005/8/layout/matrix2"/>
    <dgm:cxn modelId="{88BB3920-EA71-4E2B-BEF9-ED45471861EC}" type="presParOf" srcId="{59B1139F-F164-491D-8FAB-A460D4561C96}" destId="{7D9B92E6-A704-41E5-A7FE-7CAAA7091C60}" srcOrd="3" destOrd="0" presId="urn:microsoft.com/office/officeart/2005/8/layout/matrix2"/>
    <dgm:cxn modelId="{4127E939-2B56-4A1D-B8BC-01535C90949F}" type="presParOf" srcId="{59B1139F-F164-491D-8FAB-A460D4561C96}" destId="{1A506FAE-8E73-4FA3-8270-4B4C1E81555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D451D-CC75-40F6-BBC3-56B59FE2DD39}">
      <dsp:nvSpPr>
        <dsp:cNvPr id="0" name=""/>
        <dsp:cNvSpPr/>
      </dsp:nvSpPr>
      <dsp:spPr>
        <a:xfrm>
          <a:off x="2984072" y="0"/>
          <a:ext cx="4547455" cy="454745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D6435-1C8E-474A-91DD-8A879F85F218}">
      <dsp:nvSpPr>
        <dsp:cNvPr id="0" name=""/>
        <dsp:cNvSpPr/>
      </dsp:nvSpPr>
      <dsp:spPr>
        <a:xfrm>
          <a:off x="3279657" y="295584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Corporativismo Societal</a:t>
          </a:r>
          <a:endParaRPr lang="pt-BR" sz="1800" kern="1200" dirty="0"/>
        </a:p>
      </dsp:txBody>
      <dsp:txXfrm>
        <a:off x="3368452" y="384379"/>
        <a:ext cx="1641392" cy="1641392"/>
      </dsp:txXfrm>
    </dsp:sp>
    <dsp:sp modelId="{48F6B622-5462-4116-AC84-377C751D171D}">
      <dsp:nvSpPr>
        <dsp:cNvPr id="0" name=""/>
        <dsp:cNvSpPr/>
      </dsp:nvSpPr>
      <dsp:spPr>
        <a:xfrm>
          <a:off x="5416960" y="295584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Pluralismo</a:t>
          </a:r>
          <a:endParaRPr lang="pt-BR" sz="1800" kern="1200" dirty="0"/>
        </a:p>
      </dsp:txBody>
      <dsp:txXfrm>
        <a:off x="5505755" y="384379"/>
        <a:ext cx="1641392" cy="1641392"/>
      </dsp:txXfrm>
    </dsp:sp>
    <dsp:sp modelId="{7D9B92E6-A704-41E5-A7FE-7CAAA7091C60}">
      <dsp:nvSpPr>
        <dsp:cNvPr id="0" name=""/>
        <dsp:cNvSpPr/>
      </dsp:nvSpPr>
      <dsp:spPr>
        <a:xfrm>
          <a:off x="3279657" y="2432888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Elitista</a:t>
          </a:r>
          <a:endParaRPr lang="pt-BR" sz="1800" kern="1200" dirty="0"/>
        </a:p>
      </dsp:txBody>
      <dsp:txXfrm>
        <a:off x="3368452" y="2521683"/>
        <a:ext cx="1641392" cy="1641392"/>
      </dsp:txXfrm>
    </dsp:sp>
    <dsp:sp modelId="{1A506FAE-8E73-4FA3-8270-4B4C1E815554}">
      <dsp:nvSpPr>
        <dsp:cNvPr id="0" name=""/>
        <dsp:cNvSpPr/>
      </dsp:nvSpPr>
      <dsp:spPr>
        <a:xfrm>
          <a:off x="5416960" y="2432888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Corporativismo Estatal</a:t>
          </a:r>
          <a:endParaRPr lang="pt-BR" sz="1800" kern="1200" dirty="0"/>
        </a:p>
      </dsp:txBody>
      <dsp:txXfrm>
        <a:off x="5505755" y="2521683"/>
        <a:ext cx="1641392" cy="1641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2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16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0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11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4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7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5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6D4D-7211-4ACA-9369-EFEAEFAFB2F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8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8 – </a:t>
            </a:r>
            <a: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Interesses organizados e política externa</a:t>
            </a:r>
            <a:b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4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BRI0016 – Análise de Política Externa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3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37" y="354500"/>
            <a:ext cx="8360326" cy="614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7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099" y="549933"/>
            <a:ext cx="8245801" cy="575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Lobby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Tradições e Tipos Ideais de representação de interesses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Coletiva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tipo de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TLC Uruguai x China – desdobramentos para o Mercosul</a:t>
            </a: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3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892481" cy="788172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Definição (</a:t>
            </a:r>
            <a:r>
              <a:rPr lang="pt-BR" sz="4000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Lapalombara</a:t>
            </a:r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1974)</a:t>
            </a:r>
            <a:endParaRPr lang="pt-BR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222" y="1825625"/>
            <a:ext cx="11203458" cy="435133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Definição de Grupo de Interesse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ação conjunta visando influir sobre a política pública e a alocação de recursos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estatais</a:t>
            </a:r>
          </a:p>
          <a:p>
            <a:pPr>
              <a:spcAft>
                <a:spcPts val="24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Diferença para Partido Político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objetivo primordial é a obtenção de um cargo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eletivo</a:t>
            </a:r>
          </a:p>
          <a:p>
            <a:pPr>
              <a:spcAft>
                <a:spcPts val="240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Semelhanças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organização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e disciplina dos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membros</a:t>
            </a:r>
          </a:p>
          <a:p>
            <a:pPr>
              <a:spcAft>
                <a:spcPts val="2400"/>
              </a:spcAft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fundamental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recursos são escassos e como distribuí-los gera distintas coalizões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societais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interesses</a:t>
            </a:r>
          </a:p>
        </p:txBody>
      </p:sp>
    </p:spTree>
    <p:extLst>
      <p:ext uri="{BB962C8B-B14F-4D97-AF65-F5344CB8AC3E}">
        <p14:creationId xmlns:p14="http://schemas.microsoft.com/office/powerpoint/2010/main" val="357708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78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Passos fundamentais na Pesquisa sobre Lobby</a:t>
            </a:r>
            <a:endParaRPr lang="pt-BR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interesses estão em jogo em determinada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possuem interesses congruentes e divergentes.</a:t>
            </a: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a intensidade dos interesses em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impacto social e econômico dos interesses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envolvidos.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formas de influência são vislumbradas pelos interesses organizados no conflito em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questão.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6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Tipologia representação de interesses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133960"/>
              </p:ext>
            </p:extLst>
          </p:nvPr>
        </p:nvGraphicFramePr>
        <p:xfrm>
          <a:off x="665205" y="1950783"/>
          <a:ext cx="10515600" cy="4547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025003" y="1457990"/>
            <a:ext cx="179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Elevada Abertura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25003" y="6437033"/>
            <a:ext cx="1567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Baixa Abertura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39716" y="4039844"/>
            <a:ext cx="211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Baixo Associativismo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328376" y="4039844"/>
            <a:ext cx="234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Elevado Associativismo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19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11" y="0"/>
            <a:ext cx="79979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04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1895119"/>
              </p:ext>
            </p:extLst>
          </p:nvPr>
        </p:nvGraphicFramePr>
        <p:xfrm>
          <a:off x="117231" y="92443"/>
          <a:ext cx="12074768" cy="6683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18692"/>
                <a:gridCol w="3018692"/>
                <a:gridCol w="3018692"/>
                <a:gridCol w="3018692"/>
              </a:tblGrid>
              <a:tr h="22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TIPO DE POLÍTICA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CUSTOS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BENEFÍCIOS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MOBILIZAÇÃO ESPERADA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846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MAJOTITÁRIA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Não há conflito acirrado entre grupos de interesse rivais. Há pouco incentivo para a atuação dos grupos de interesse, uma vez que nenhum segmento social espera de um lado capturar parte desproporcional dos benefícios e de outro arcar com parte desproporcional dos custos.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38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GRUPOS DE INTERESSE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Concentrados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Concentrados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Nesta situação, uma política beneficia um segmento social pequeno em detrimento de outro igualmente pequeno. Há fortes incentivos para a mobilização de ambos os grupos, gerando um conflito acirrado entre grupos rivais.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846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CLIENTELA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Concentrados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Há forte incentivo para que um grupo pequeno mobilize-se no sentido de influenciar a política. Como os custos são distribuídos entre muitas pessoas, as mesmas não possuem incentivos para superar os problemas de ação coletiva, aumentando a expectativa de sucesso do grupo interessado.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38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EMPRESÁRIOS </a:t>
                      </a:r>
                      <a:r>
                        <a:rPr lang="en-US" sz="2000" dirty="0" smtClean="0">
                          <a:effectLst/>
                        </a:rPr>
                        <a:t>POLÍTICOS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Concentrados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Os adversários da política possuem fortes incentivos para mobilizarem-se. Do outro lado, faz-se necessário um talentoso empresário político para mobilizar o público em geral em prol da aprovação da política.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6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46" y="555995"/>
            <a:ext cx="9925501" cy="572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52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099" y="125700"/>
            <a:ext cx="8245801" cy="66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41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374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do Office</vt:lpstr>
      <vt:lpstr>Aula 8 – Interesses organizados e política externa   </vt:lpstr>
      <vt:lpstr>Plano de aula</vt:lpstr>
      <vt:lpstr>Definição (Lapalombara, 1974)</vt:lpstr>
      <vt:lpstr>Passos fundamentais na Pesquisa sobre Lobby</vt:lpstr>
      <vt:lpstr>Tipologia representação de interesses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 – Análise político-burocrática: unidades de decisão e mudança em política externa</dc:title>
  <dc:creator>Pedro Feliu</dc:creator>
  <cp:lastModifiedBy>Pedro Feliu</cp:lastModifiedBy>
  <cp:revision>69</cp:revision>
  <dcterms:created xsi:type="dcterms:W3CDTF">2016-10-04T19:08:46Z</dcterms:created>
  <dcterms:modified xsi:type="dcterms:W3CDTF">2016-10-21T19:50:56Z</dcterms:modified>
</cp:coreProperties>
</file>