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79" r:id="rId6"/>
    <p:sldId id="280" r:id="rId7"/>
    <p:sldId id="257" r:id="rId8"/>
    <p:sldId id="258" r:id="rId9"/>
    <p:sldId id="260" r:id="rId10"/>
    <p:sldId id="261" r:id="rId11"/>
    <p:sldId id="259" r:id="rId12"/>
    <p:sldId id="262" r:id="rId13"/>
    <p:sldId id="263" r:id="rId14"/>
    <p:sldId id="264" r:id="rId15"/>
    <p:sldId id="265" r:id="rId16"/>
    <p:sldId id="266" r:id="rId17"/>
    <p:sldId id="267" r:id="rId18"/>
    <p:sldId id="271" r:id="rId19"/>
    <p:sldId id="272" r:id="rId20"/>
    <p:sldId id="273" r:id="rId21"/>
    <p:sldId id="268" r:id="rId22"/>
    <p:sldId id="278" r:id="rId23"/>
    <p:sldId id="270" r:id="rId24"/>
    <p:sldId id="277" r:id="rId25"/>
    <p:sldId id="276" r:id="rId26"/>
    <p:sldId id="269" r:id="rId27"/>
    <p:sldId id="274" r:id="rId28"/>
    <p:sldId id="275" r:id="rId2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21"/>
    <p:restoredTop sz="94689"/>
  </p:normalViewPr>
  <p:slideViewPr>
    <p:cSldViewPr snapToGrid="0" snapToObjects="1">
      <p:cViewPr varScale="1">
        <p:scale>
          <a:sx n="114" d="100"/>
          <a:sy n="114" d="100"/>
        </p:scale>
        <p:origin x="24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607224-E3A4-476B-A9A6-2F4805201614}"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234384E9-6E57-466B-BF10-D78FD1889FDF}">
      <dgm:prSet/>
      <dgm:spPr/>
      <dgm:t>
        <a:bodyPr/>
        <a:lstStyle/>
        <a:p>
          <a:r>
            <a:rPr lang="pt-BR"/>
            <a:t>Critério Subjetivo</a:t>
          </a:r>
          <a:endParaRPr lang="en-US"/>
        </a:p>
      </dgm:t>
    </dgm:pt>
    <dgm:pt modelId="{4451DF6D-8D26-40DA-9969-0AA978DB3249}" type="parTrans" cxnId="{6291B0BE-CDAA-4265-B373-EF6330BA7EC3}">
      <dgm:prSet/>
      <dgm:spPr/>
      <dgm:t>
        <a:bodyPr/>
        <a:lstStyle/>
        <a:p>
          <a:endParaRPr lang="en-US"/>
        </a:p>
      </dgm:t>
    </dgm:pt>
    <dgm:pt modelId="{70C32FD5-9206-4F81-AC96-C1392407889E}" type="sibTrans" cxnId="{6291B0BE-CDAA-4265-B373-EF6330BA7EC3}">
      <dgm:prSet/>
      <dgm:spPr/>
      <dgm:t>
        <a:bodyPr/>
        <a:lstStyle/>
        <a:p>
          <a:endParaRPr lang="en-US"/>
        </a:p>
      </dgm:t>
    </dgm:pt>
    <dgm:pt modelId="{4977D936-079B-4F18-8952-7D7B02517758}">
      <dgm:prSet/>
      <dgm:spPr/>
      <dgm:t>
        <a:bodyPr/>
        <a:lstStyle/>
        <a:p>
          <a:r>
            <a:rPr lang="pt-BR"/>
            <a:t>Critério Objetivo</a:t>
          </a:r>
          <a:endParaRPr lang="en-US"/>
        </a:p>
      </dgm:t>
    </dgm:pt>
    <dgm:pt modelId="{BA486F03-FB19-46EE-BDA1-3EF7E8C82C7B}" type="parTrans" cxnId="{5C7E73ED-1FE5-4A1D-9C3C-5AAEF91622A0}">
      <dgm:prSet/>
      <dgm:spPr/>
      <dgm:t>
        <a:bodyPr/>
        <a:lstStyle/>
        <a:p>
          <a:endParaRPr lang="en-US"/>
        </a:p>
      </dgm:t>
    </dgm:pt>
    <dgm:pt modelId="{2A3E14C3-F0CE-455E-96FB-33A720066602}" type="sibTrans" cxnId="{5C7E73ED-1FE5-4A1D-9C3C-5AAEF91622A0}">
      <dgm:prSet/>
      <dgm:spPr/>
      <dgm:t>
        <a:bodyPr/>
        <a:lstStyle/>
        <a:p>
          <a:endParaRPr lang="en-US"/>
        </a:p>
      </dgm:t>
    </dgm:pt>
    <dgm:pt modelId="{A934CD0F-E8B4-4437-884B-FA43E791C4D2}">
      <dgm:prSet/>
      <dgm:spPr/>
      <dgm:t>
        <a:bodyPr/>
        <a:lstStyle/>
        <a:p>
          <a:r>
            <a:rPr lang="pt-BR"/>
            <a:t>Critério Sincrético</a:t>
          </a:r>
          <a:endParaRPr lang="en-US"/>
        </a:p>
      </dgm:t>
    </dgm:pt>
    <dgm:pt modelId="{77517BBA-9636-4277-AAF9-1A60D28E1E1C}" type="parTrans" cxnId="{A2DD32F6-6D08-4FCD-8839-AC154D37CD79}">
      <dgm:prSet/>
      <dgm:spPr/>
      <dgm:t>
        <a:bodyPr/>
        <a:lstStyle/>
        <a:p>
          <a:endParaRPr lang="en-US"/>
        </a:p>
      </dgm:t>
    </dgm:pt>
    <dgm:pt modelId="{8674673B-041D-498B-8900-F86CC1B214BD}" type="sibTrans" cxnId="{A2DD32F6-6D08-4FCD-8839-AC154D37CD79}">
      <dgm:prSet/>
      <dgm:spPr/>
      <dgm:t>
        <a:bodyPr/>
        <a:lstStyle/>
        <a:p>
          <a:endParaRPr lang="en-US"/>
        </a:p>
      </dgm:t>
    </dgm:pt>
    <dgm:pt modelId="{B4883161-DAB1-45BB-98D1-21EE118F250F}">
      <dgm:prSet/>
      <dgm:spPr/>
      <dgm:t>
        <a:bodyPr/>
        <a:lstStyle/>
        <a:p>
          <a:r>
            <a:rPr lang="pt-BR"/>
            <a:t>Contrato Bancário = Operação Bancária</a:t>
          </a:r>
          <a:endParaRPr lang="en-US"/>
        </a:p>
      </dgm:t>
    </dgm:pt>
    <dgm:pt modelId="{06D3CB6F-572F-408C-B903-8A763704F77C}" type="parTrans" cxnId="{9306F78E-E9F3-4782-9CE2-C0186238C4A8}">
      <dgm:prSet/>
      <dgm:spPr/>
      <dgm:t>
        <a:bodyPr/>
        <a:lstStyle/>
        <a:p>
          <a:endParaRPr lang="en-US"/>
        </a:p>
      </dgm:t>
    </dgm:pt>
    <dgm:pt modelId="{F996C242-D480-4EA1-BEB4-CC458E6BF919}" type="sibTrans" cxnId="{9306F78E-E9F3-4782-9CE2-C0186238C4A8}">
      <dgm:prSet/>
      <dgm:spPr/>
      <dgm:t>
        <a:bodyPr/>
        <a:lstStyle/>
        <a:p>
          <a:endParaRPr lang="en-US"/>
        </a:p>
      </dgm:t>
    </dgm:pt>
    <dgm:pt modelId="{797DF317-5AEB-2447-A1FB-5A78E18E397D}" type="pres">
      <dgm:prSet presAssocID="{21607224-E3A4-476B-A9A6-2F4805201614}" presName="linear" presStyleCnt="0">
        <dgm:presLayoutVars>
          <dgm:animLvl val="lvl"/>
          <dgm:resizeHandles val="exact"/>
        </dgm:presLayoutVars>
      </dgm:prSet>
      <dgm:spPr/>
    </dgm:pt>
    <dgm:pt modelId="{BB3FA371-55EE-384D-B324-76D3D9E532E8}" type="pres">
      <dgm:prSet presAssocID="{234384E9-6E57-466B-BF10-D78FD1889FDF}" presName="parentText" presStyleLbl="node1" presStyleIdx="0" presStyleCnt="4">
        <dgm:presLayoutVars>
          <dgm:chMax val="0"/>
          <dgm:bulletEnabled val="1"/>
        </dgm:presLayoutVars>
      </dgm:prSet>
      <dgm:spPr/>
    </dgm:pt>
    <dgm:pt modelId="{118848ED-059E-C249-9C32-484A726FCEC7}" type="pres">
      <dgm:prSet presAssocID="{70C32FD5-9206-4F81-AC96-C1392407889E}" presName="spacer" presStyleCnt="0"/>
      <dgm:spPr/>
    </dgm:pt>
    <dgm:pt modelId="{448D0B91-66E7-2D4D-B50E-A05F7B39F216}" type="pres">
      <dgm:prSet presAssocID="{4977D936-079B-4F18-8952-7D7B02517758}" presName="parentText" presStyleLbl="node1" presStyleIdx="1" presStyleCnt="4">
        <dgm:presLayoutVars>
          <dgm:chMax val="0"/>
          <dgm:bulletEnabled val="1"/>
        </dgm:presLayoutVars>
      </dgm:prSet>
      <dgm:spPr/>
    </dgm:pt>
    <dgm:pt modelId="{397E56EA-30D5-634A-A8C9-12AD7D5AB59C}" type="pres">
      <dgm:prSet presAssocID="{2A3E14C3-F0CE-455E-96FB-33A720066602}" presName="spacer" presStyleCnt="0"/>
      <dgm:spPr/>
    </dgm:pt>
    <dgm:pt modelId="{F5A89793-4B76-7443-A37F-79D57BA48FAF}" type="pres">
      <dgm:prSet presAssocID="{A934CD0F-E8B4-4437-884B-FA43E791C4D2}" presName="parentText" presStyleLbl="node1" presStyleIdx="2" presStyleCnt="4">
        <dgm:presLayoutVars>
          <dgm:chMax val="0"/>
          <dgm:bulletEnabled val="1"/>
        </dgm:presLayoutVars>
      </dgm:prSet>
      <dgm:spPr/>
    </dgm:pt>
    <dgm:pt modelId="{DF547210-AA0D-7241-AB5E-56E586585BBB}" type="pres">
      <dgm:prSet presAssocID="{8674673B-041D-498B-8900-F86CC1B214BD}" presName="spacer" presStyleCnt="0"/>
      <dgm:spPr/>
    </dgm:pt>
    <dgm:pt modelId="{28105FF1-CF42-F04D-A2CC-E621C8697F34}" type="pres">
      <dgm:prSet presAssocID="{B4883161-DAB1-45BB-98D1-21EE118F250F}" presName="parentText" presStyleLbl="node1" presStyleIdx="3" presStyleCnt="4">
        <dgm:presLayoutVars>
          <dgm:chMax val="0"/>
          <dgm:bulletEnabled val="1"/>
        </dgm:presLayoutVars>
      </dgm:prSet>
      <dgm:spPr/>
    </dgm:pt>
  </dgm:ptLst>
  <dgm:cxnLst>
    <dgm:cxn modelId="{97169E06-969C-DA42-9891-B5F7F1F1D3C8}" type="presOf" srcId="{A934CD0F-E8B4-4437-884B-FA43E791C4D2}" destId="{F5A89793-4B76-7443-A37F-79D57BA48FAF}" srcOrd="0" destOrd="0" presId="urn:microsoft.com/office/officeart/2005/8/layout/vList2"/>
    <dgm:cxn modelId="{D5ED4C44-FA9F-A949-85C2-905804EC5887}" type="presOf" srcId="{B4883161-DAB1-45BB-98D1-21EE118F250F}" destId="{28105FF1-CF42-F04D-A2CC-E621C8697F34}" srcOrd="0" destOrd="0" presId="urn:microsoft.com/office/officeart/2005/8/layout/vList2"/>
    <dgm:cxn modelId="{A857D96B-BB8B-5549-B251-41B0DC083B37}" type="presOf" srcId="{4977D936-079B-4F18-8952-7D7B02517758}" destId="{448D0B91-66E7-2D4D-B50E-A05F7B39F216}" srcOrd="0" destOrd="0" presId="urn:microsoft.com/office/officeart/2005/8/layout/vList2"/>
    <dgm:cxn modelId="{9306F78E-E9F3-4782-9CE2-C0186238C4A8}" srcId="{21607224-E3A4-476B-A9A6-2F4805201614}" destId="{B4883161-DAB1-45BB-98D1-21EE118F250F}" srcOrd="3" destOrd="0" parTransId="{06D3CB6F-572F-408C-B903-8A763704F77C}" sibTransId="{F996C242-D480-4EA1-BEB4-CC458E6BF919}"/>
    <dgm:cxn modelId="{31143792-13C8-C541-9D9C-8ED675C867ED}" type="presOf" srcId="{234384E9-6E57-466B-BF10-D78FD1889FDF}" destId="{BB3FA371-55EE-384D-B324-76D3D9E532E8}" srcOrd="0" destOrd="0" presId="urn:microsoft.com/office/officeart/2005/8/layout/vList2"/>
    <dgm:cxn modelId="{BAEE409C-81F3-E943-9133-8E69D8AFB6E3}" type="presOf" srcId="{21607224-E3A4-476B-A9A6-2F4805201614}" destId="{797DF317-5AEB-2447-A1FB-5A78E18E397D}" srcOrd="0" destOrd="0" presId="urn:microsoft.com/office/officeart/2005/8/layout/vList2"/>
    <dgm:cxn modelId="{6291B0BE-CDAA-4265-B373-EF6330BA7EC3}" srcId="{21607224-E3A4-476B-A9A6-2F4805201614}" destId="{234384E9-6E57-466B-BF10-D78FD1889FDF}" srcOrd="0" destOrd="0" parTransId="{4451DF6D-8D26-40DA-9969-0AA978DB3249}" sibTransId="{70C32FD5-9206-4F81-AC96-C1392407889E}"/>
    <dgm:cxn modelId="{5C7E73ED-1FE5-4A1D-9C3C-5AAEF91622A0}" srcId="{21607224-E3A4-476B-A9A6-2F4805201614}" destId="{4977D936-079B-4F18-8952-7D7B02517758}" srcOrd="1" destOrd="0" parTransId="{BA486F03-FB19-46EE-BDA1-3EF7E8C82C7B}" sibTransId="{2A3E14C3-F0CE-455E-96FB-33A720066602}"/>
    <dgm:cxn modelId="{A2DD32F6-6D08-4FCD-8839-AC154D37CD79}" srcId="{21607224-E3A4-476B-A9A6-2F4805201614}" destId="{A934CD0F-E8B4-4437-884B-FA43E791C4D2}" srcOrd="2" destOrd="0" parTransId="{77517BBA-9636-4277-AAF9-1A60D28E1E1C}" sibTransId="{8674673B-041D-498B-8900-F86CC1B214BD}"/>
    <dgm:cxn modelId="{8B43C7D3-C9CF-4C41-BD21-E236CFAE96A4}" type="presParOf" srcId="{797DF317-5AEB-2447-A1FB-5A78E18E397D}" destId="{BB3FA371-55EE-384D-B324-76D3D9E532E8}" srcOrd="0" destOrd="0" presId="urn:microsoft.com/office/officeart/2005/8/layout/vList2"/>
    <dgm:cxn modelId="{84458359-DAF1-E14B-BD26-28B58C6E46D3}" type="presParOf" srcId="{797DF317-5AEB-2447-A1FB-5A78E18E397D}" destId="{118848ED-059E-C249-9C32-484A726FCEC7}" srcOrd="1" destOrd="0" presId="urn:microsoft.com/office/officeart/2005/8/layout/vList2"/>
    <dgm:cxn modelId="{49FFDE68-E197-9543-883F-B7AA02335135}" type="presParOf" srcId="{797DF317-5AEB-2447-A1FB-5A78E18E397D}" destId="{448D0B91-66E7-2D4D-B50E-A05F7B39F216}" srcOrd="2" destOrd="0" presId="urn:microsoft.com/office/officeart/2005/8/layout/vList2"/>
    <dgm:cxn modelId="{4C426D82-3F61-CD41-8585-D67E385C364D}" type="presParOf" srcId="{797DF317-5AEB-2447-A1FB-5A78E18E397D}" destId="{397E56EA-30D5-634A-A8C9-12AD7D5AB59C}" srcOrd="3" destOrd="0" presId="urn:microsoft.com/office/officeart/2005/8/layout/vList2"/>
    <dgm:cxn modelId="{4AB2C508-AF80-954E-A17B-674D79E73DED}" type="presParOf" srcId="{797DF317-5AEB-2447-A1FB-5A78E18E397D}" destId="{F5A89793-4B76-7443-A37F-79D57BA48FAF}" srcOrd="4" destOrd="0" presId="urn:microsoft.com/office/officeart/2005/8/layout/vList2"/>
    <dgm:cxn modelId="{B5A56C35-8534-F44E-99C1-904795544573}" type="presParOf" srcId="{797DF317-5AEB-2447-A1FB-5A78E18E397D}" destId="{DF547210-AA0D-7241-AB5E-56E586585BBB}" srcOrd="5" destOrd="0" presId="urn:microsoft.com/office/officeart/2005/8/layout/vList2"/>
    <dgm:cxn modelId="{5A7AF0E6-7588-5143-80B1-7ECBAEB8CF5A}" type="presParOf" srcId="{797DF317-5AEB-2447-A1FB-5A78E18E397D}" destId="{28105FF1-CF42-F04D-A2CC-E621C8697F3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198575-FA56-416C-9779-5CF6507D25F2}"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E0D988BD-2BC4-4E01-8527-70CC7B497010}">
      <dgm:prSet/>
      <dgm:spPr/>
      <dgm:t>
        <a:bodyPr/>
        <a:lstStyle/>
        <a:p>
          <a:r>
            <a:rPr lang="pt-BR"/>
            <a:t>Limitação do endividamento da empresa ou proibição de contratar novas dívidas</a:t>
          </a:r>
          <a:endParaRPr lang="en-US"/>
        </a:p>
      </dgm:t>
    </dgm:pt>
    <dgm:pt modelId="{74D51FAA-B0E5-49B8-B8C7-728DE085DEB2}" type="parTrans" cxnId="{46D9A9FA-3341-4FAC-B31D-D6D3F17D0802}">
      <dgm:prSet/>
      <dgm:spPr/>
      <dgm:t>
        <a:bodyPr/>
        <a:lstStyle/>
        <a:p>
          <a:endParaRPr lang="en-US"/>
        </a:p>
      </dgm:t>
    </dgm:pt>
    <dgm:pt modelId="{05EE5B6B-2D07-4C87-A6CA-5ED78117938D}" type="sibTrans" cxnId="{46D9A9FA-3341-4FAC-B31D-D6D3F17D0802}">
      <dgm:prSet/>
      <dgm:spPr/>
      <dgm:t>
        <a:bodyPr/>
        <a:lstStyle/>
        <a:p>
          <a:endParaRPr lang="en-US"/>
        </a:p>
      </dgm:t>
    </dgm:pt>
    <dgm:pt modelId="{FB548397-3BFA-4417-A73D-E636CC8FD616}">
      <dgm:prSet/>
      <dgm:spPr/>
      <dgm:t>
        <a:bodyPr/>
        <a:lstStyle/>
        <a:p>
          <a:r>
            <a:rPr lang="pt-BR"/>
            <a:t>Manutenção de capital de giro mínimo</a:t>
          </a:r>
          <a:endParaRPr lang="en-US"/>
        </a:p>
      </dgm:t>
    </dgm:pt>
    <dgm:pt modelId="{3153DC08-D55A-48A8-8A33-A7396F39A02F}" type="parTrans" cxnId="{E09C9C2A-F095-427B-8D12-107024FFCC1F}">
      <dgm:prSet/>
      <dgm:spPr/>
      <dgm:t>
        <a:bodyPr/>
        <a:lstStyle/>
        <a:p>
          <a:endParaRPr lang="en-US"/>
        </a:p>
      </dgm:t>
    </dgm:pt>
    <dgm:pt modelId="{190E878A-8E68-4265-A157-C9E2716F129C}" type="sibTrans" cxnId="{E09C9C2A-F095-427B-8D12-107024FFCC1F}">
      <dgm:prSet/>
      <dgm:spPr/>
      <dgm:t>
        <a:bodyPr/>
        <a:lstStyle/>
        <a:p>
          <a:endParaRPr lang="en-US"/>
        </a:p>
      </dgm:t>
    </dgm:pt>
    <dgm:pt modelId="{3CE8E146-F8FE-4BBD-81C3-620ECBB03913}">
      <dgm:prSet/>
      <dgm:spPr/>
      <dgm:t>
        <a:bodyPr/>
        <a:lstStyle/>
        <a:p>
          <a:r>
            <a:rPr lang="pt-BR"/>
            <a:t>Proibição de distribuição de dividendos</a:t>
          </a:r>
          <a:endParaRPr lang="en-US"/>
        </a:p>
      </dgm:t>
    </dgm:pt>
    <dgm:pt modelId="{F9997524-8268-495B-BF78-A9FA6351D837}" type="parTrans" cxnId="{9723389C-F9BB-47D6-AE37-B9DE9AFACA1E}">
      <dgm:prSet/>
      <dgm:spPr/>
      <dgm:t>
        <a:bodyPr/>
        <a:lstStyle/>
        <a:p>
          <a:endParaRPr lang="en-US"/>
        </a:p>
      </dgm:t>
    </dgm:pt>
    <dgm:pt modelId="{DFAF7CA0-B76C-4202-9410-977F55192C18}" type="sibTrans" cxnId="{9723389C-F9BB-47D6-AE37-B9DE9AFACA1E}">
      <dgm:prSet/>
      <dgm:spPr/>
      <dgm:t>
        <a:bodyPr/>
        <a:lstStyle/>
        <a:p>
          <a:endParaRPr lang="en-US"/>
        </a:p>
      </dgm:t>
    </dgm:pt>
    <dgm:pt modelId="{4EAC09F1-F7DE-4DCD-8660-EF09E0DB8F98}">
      <dgm:prSet/>
      <dgm:spPr/>
      <dgm:t>
        <a:bodyPr/>
        <a:lstStyle/>
        <a:p>
          <a:r>
            <a:rPr lang="pt-BR"/>
            <a:t>Proibição de transferência de controle</a:t>
          </a:r>
          <a:endParaRPr lang="en-US"/>
        </a:p>
      </dgm:t>
    </dgm:pt>
    <dgm:pt modelId="{DA2EC4D0-FA7D-4416-AFCC-4C94BBA015D0}" type="parTrans" cxnId="{47F80F5B-C66B-443D-B222-F90526A7672E}">
      <dgm:prSet/>
      <dgm:spPr/>
      <dgm:t>
        <a:bodyPr/>
        <a:lstStyle/>
        <a:p>
          <a:endParaRPr lang="en-US"/>
        </a:p>
      </dgm:t>
    </dgm:pt>
    <dgm:pt modelId="{70202431-59AC-4978-81C3-E9EB6FCF2199}" type="sibTrans" cxnId="{47F80F5B-C66B-443D-B222-F90526A7672E}">
      <dgm:prSet/>
      <dgm:spPr/>
      <dgm:t>
        <a:bodyPr/>
        <a:lstStyle/>
        <a:p>
          <a:endParaRPr lang="en-US"/>
        </a:p>
      </dgm:t>
    </dgm:pt>
    <dgm:pt modelId="{33A0A9FA-8B9F-400D-89DD-EC5B92E0D5D8}">
      <dgm:prSet/>
      <dgm:spPr/>
      <dgm:t>
        <a:bodyPr/>
        <a:lstStyle/>
        <a:p>
          <a:r>
            <a:rPr lang="pt-BR"/>
            <a:t>Etc...</a:t>
          </a:r>
          <a:endParaRPr lang="en-US"/>
        </a:p>
      </dgm:t>
    </dgm:pt>
    <dgm:pt modelId="{5729040A-4EA3-424F-9B77-1A0439327AD7}" type="parTrans" cxnId="{126269DA-CC66-4F48-AE31-2E49370A8012}">
      <dgm:prSet/>
      <dgm:spPr/>
      <dgm:t>
        <a:bodyPr/>
        <a:lstStyle/>
        <a:p>
          <a:endParaRPr lang="en-US"/>
        </a:p>
      </dgm:t>
    </dgm:pt>
    <dgm:pt modelId="{A0E87968-4350-4495-B440-C00D64ACFB15}" type="sibTrans" cxnId="{126269DA-CC66-4F48-AE31-2E49370A8012}">
      <dgm:prSet/>
      <dgm:spPr/>
      <dgm:t>
        <a:bodyPr/>
        <a:lstStyle/>
        <a:p>
          <a:endParaRPr lang="en-US"/>
        </a:p>
      </dgm:t>
    </dgm:pt>
    <dgm:pt modelId="{4C40C593-37F6-DA48-AEFE-9F6861A2E1D9}" type="pres">
      <dgm:prSet presAssocID="{5B198575-FA56-416C-9779-5CF6507D25F2}" presName="vert0" presStyleCnt="0">
        <dgm:presLayoutVars>
          <dgm:dir/>
          <dgm:animOne val="branch"/>
          <dgm:animLvl val="lvl"/>
        </dgm:presLayoutVars>
      </dgm:prSet>
      <dgm:spPr/>
    </dgm:pt>
    <dgm:pt modelId="{C5B25E1D-7A19-4746-A544-10D3BAE33E2C}" type="pres">
      <dgm:prSet presAssocID="{E0D988BD-2BC4-4E01-8527-70CC7B497010}" presName="thickLine" presStyleLbl="alignNode1" presStyleIdx="0" presStyleCnt="5"/>
      <dgm:spPr/>
    </dgm:pt>
    <dgm:pt modelId="{52F68461-045A-0D44-A9CD-F5FB44F4AB26}" type="pres">
      <dgm:prSet presAssocID="{E0D988BD-2BC4-4E01-8527-70CC7B497010}" presName="horz1" presStyleCnt="0"/>
      <dgm:spPr/>
    </dgm:pt>
    <dgm:pt modelId="{7188F119-7019-B94E-BD3B-851374CACC77}" type="pres">
      <dgm:prSet presAssocID="{E0D988BD-2BC4-4E01-8527-70CC7B497010}" presName="tx1" presStyleLbl="revTx" presStyleIdx="0" presStyleCnt="5"/>
      <dgm:spPr/>
    </dgm:pt>
    <dgm:pt modelId="{58031DC9-8572-1045-BEA1-5C676B94CB5E}" type="pres">
      <dgm:prSet presAssocID="{E0D988BD-2BC4-4E01-8527-70CC7B497010}" presName="vert1" presStyleCnt="0"/>
      <dgm:spPr/>
    </dgm:pt>
    <dgm:pt modelId="{AE77D40B-BF2C-E047-A4D9-04ACC1307C29}" type="pres">
      <dgm:prSet presAssocID="{FB548397-3BFA-4417-A73D-E636CC8FD616}" presName="thickLine" presStyleLbl="alignNode1" presStyleIdx="1" presStyleCnt="5"/>
      <dgm:spPr/>
    </dgm:pt>
    <dgm:pt modelId="{DB4C778A-9C80-CC47-8214-B2FDB7616267}" type="pres">
      <dgm:prSet presAssocID="{FB548397-3BFA-4417-A73D-E636CC8FD616}" presName="horz1" presStyleCnt="0"/>
      <dgm:spPr/>
    </dgm:pt>
    <dgm:pt modelId="{643BFC0B-694E-2046-85C5-CEF1595C6BE9}" type="pres">
      <dgm:prSet presAssocID="{FB548397-3BFA-4417-A73D-E636CC8FD616}" presName="tx1" presStyleLbl="revTx" presStyleIdx="1" presStyleCnt="5"/>
      <dgm:spPr/>
    </dgm:pt>
    <dgm:pt modelId="{B4448B95-9718-184C-98B2-7FC67095A304}" type="pres">
      <dgm:prSet presAssocID="{FB548397-3BFA-4417-A73D-E636CC8FD616}" presName="vert1" presStyleCnt="0"/>
      <dgm:spPr/>
    </dgm:pt>
    <dgm:pt modelId="{3E80957B-82B0-DF4F-AFA9-56C487140A78}" type="pres">
      <dgm:prSet presAssocID="{3CE8E146-F8FE-4BBD-81C3-620ECBB03913}" presName="thickLine" presStyleLbl="alignNode1" presStyleIdx="2" presStyleCnt="5"/>
      <dgm:spPr/>
    </dgm:pt>
    <dgm:pt modelId="{36649335-CBDA-B843-81C1-991EC6F37A2D}" type="pres">
      <dgm:prSet presAssocID="{3CE8E146-F8FE-4BBD-81C3-620ECBB03913}" presName="horz1" presStyleCnt="0"/>
      <dgm:spPr/>
    </dgm:pt>
    <dgm:pt modelId="{4A990181-11F6-3341-90F8-3320E8ECE031}" type="pres">
      <dgm:prSet presAssocID="{3CE8E146-F8FE-4BBD-81C3-620ECBB03913}" presName="tx1" presStyleLbl="revTx" presStyleIdx="2" presStyleCnt="5"/>
      <dgm:spPr/>
    </dgm:pt>
    <dgm:pt modelId="{CF5C5E17-404C-AF4A-87FA-D12A256DB4CD}" type="pres">
      <dgm:prSet presAssocID="{3CE8E146-F8FE-4BBD-81C3-620ECBB03913}" presName="vert1" presStyleCnt="0"/>
      <dgm:spPr/>
    </dgm:pt>
    <dgm:pt modelId="{1F1D3FD7-C987-6D45-AA80-0659B77070E9}" type="pres">
      <dgm:prSet presAssocID="{4EAC09F1-F7DE-4DCD-8660-EF09E0DB8F98}" presName="thickLine" presStyleLbl="alignNode1" presStyleIdx="3" presStyleCnt="5"/>
      <dgm:spPr/>
    </dgm:pt>
    <dgm:pt modelId="{CDDEF679-1D74-0F4F-97B0-95B37C3C0C8E}" type="pres">
      <dgm:prSet presAssocID="{4EAC09F1-F7DE-4DCD-8660-EF09E0DB8F98}" presName="horz1" presStyleCnt="0"/>
      <dgm:spPr/>
    </dgm:pt>
    <dgm:pt modelId="{74D050CD-66C1-D349-AB37-4D495C739BD0}" type="pres">
      <dgm:prSet presAssocID="{4EAC09F1-F7DE-4DCD-8660-EF09E0DB8F98}" presName="tx1" presStyleLbl="revTx" presStyleIdx="3" presStyleCnt="5"/>
      <dgm:spPr/>
    </dgm:pt>
    <dgm:pt modelId="{E8F8DA9D-F2C7-C14B-8244-68ECA574596B}" type="pres">
      <dgm:prSet presAssocID="{4EAC09F1-F7DE-4DCD-8660-EF09E0DB8F98}" presName="vert1" presStyleCnt="0"/>
      <dgm:spPr/>
    </dgm:pt>
    <dgm:pt modelId="{F9A3511A-39CC-A546-B6B2-81F03FEB3648}" type="pres">
      <dgm:prSet presAssocID="{33A0A9FA-8B9F-400D-89DD-EC5B92E0D5D8}" presName="thickLine" presStyleLbl="alignNode1" presStyleIdx="4" presStyleCnt="5"/>
      <dgm:spPr/>
    </dgm:pt>
    <dgm:pt modelId="{F2895321-5FC3-F44A-A2B6-0C3575611BEF}" type="pres">
      <dgm:prSet presAssocID="{33A0A9FA-8B9F-400D-89DD-EC5B92E0D5D8}" presName="horz1" presStyleCnt="0"/>
      <dgm:spPr/>
    </dgm:pt>
    <dgm:pt modelId="{BBCBD6C1-4BEA-F144-8DB9-EA0D8430BC61}" type="pres">
      <dgm:prSet presAssocID="{33A0A9FA-8B9F-400D-89DD-EC5B92E0D5D8}" presName="tx1" presStyleLbl="revTx" presStyleIdx="4" presStyleCnt="5"/>
      <dgm:spPr/>
    </dgm:pt>
    <dgm:pt modelId="{2E6069C3-6E09-A943-954E-418FDB0D839B}" type="pres">
      <dgm:prSet presAssocID="{33A0A9FA-8B9F-400D-89DD-EC5B92E0D5D8}" presName="vert1" presStyleCnt="0"/>
      <dgm:spPr/>
    </dgm:pt>
  </dgm:ptLst>
  <dgm:cxnLst>
    <dgm:cxn modelId="{85F3C80F-4324-B146-B470-DD4731A4977E}" type="presOf" srcId="{3CE8E146-F8FE-4BBD-81C3-620ECBB03913}" destId="{4A990181-11F6-3341-90F8-3320E8ECE031}" srcOrd="0" destOrd="0" presId="urn:microsoft.com/office/officeart/2008/layout/LinedList"/>
    <dgm:cxn modelId="{E09C9C2A-F095-427B-8D12-107024FFCC1F}" srcId="{5B198575-FA56-416C-9779-5CF6507D25F2}" destId="{FB548397-3BFA-4417-A73D-E636CC8FD616}" srcOrd="1" destOrd="0" parTransId="{3153DC08-D55A-48A8-8A33-A7396F39A02F}" sibTransId="{190E878A-8E68-4265-A157-C9E2716F129C}"/>
    <dgm:cxn modelId="{47F80F5B-C66B-443D-B222-F90526A7672E}" srcId="{5B198575-FA56-416C-9779-5CF6507D25F2}" destId="{4EAC09F1-F7DE-4DCD-8660-EF09E0DB8F98}" srcOrd="3" destOrd="0" parTransId="{DA2EC4D0-FA7D-4416-AFCC-4C94BBA015D0}" sibTransId="{70202431-59AC-4978-81C3-E9EB6FCF2199}"/>
    <dgm:cxn modelId="{2540A892-A2DC-5345-9EA6-2CBC3ABD3F40}" type="presOf" srcId="{5B198575-FA56-416C-9779-5CF6507D25F2}" destId="{4C40C593-37F6-DA48-AEFE-9F6861A2E1D9}" srcOrd="0" destOrd="0" presId="urn:microsoft.com/office/officeart/2008/layout/LinedList"/>
    <dgm:cxn modelId="{9723389C-F9BB-47D6-AE37-B9DE9AFACA1E}" srcId="{5B198575-FA56-416C-9779-5CF6507D25F2}" destId="{3CE8E146-F8FE-4BBD-81C3-620ECBB03913}" srcOrd="2" destOrd="0" parTransId="{F9997524-8268-495B-BF78-A9FA6351D837}" sibTransId="{DFAF7CA0-B76C-4202-9410-977F55192C18}"/>
    <dgm:cxn modelId="{EED54BC5-8E20-8645-AB7A-C1923C6CC37A}" type="presOf" srcId="{4EAC09F1-F7DE-4DCD-8660-EF09E0DB8F98}" destId="{74D050CD-66C1-D349-AB37-4D495C739BD0}" srcOrd="0" destOrd="0" presId="urn:microsoft.com/office/officeart/2008/layout/LinedList"/>
    <dgm:cxn modelId="{73003FD6-36E7-7248-AF93-6374B1A4F330}" type="presOf" srcId="{E0D988BD-2BC4-4E01-8527-70CC7B497010}" destId="{7188F119-7019-B94E-BD3B-851374CACC77}" srcOrd="0" destOrd="0" presId="urn:microsoft.com/office/officeart/2008/layout/LinedList"/>
    <dgm:cxn modelId="{126269DA-CC66-4F48-AE31-2E49370A8012}" srcId="{5B198575-FA56-416C-9779-5CF6507D25F2}" destId="{33A0A9FA-8B9F-400D-89DD-EC5B92E0D5D8}" srcOrd="4" destOrd="0" parTransId="{5729040A-4EA3-424F-9B77-1A0439327AD7}" sibTransId="{A0E87968-4350-4495-B440-C00D64ACFB15}"/>
    <dgm:cxn modelId="{A36958E6-B7AB-6247-913A-8F51266E67A3}" type="presOf" srcId="{33A0A9FA-8B9F-400D-89DD-EC5B92E0D5D8}" destId="{BBCBD6C1-4BEA-F144-8DB9-EA0D8430BC61}" srcOrd="0" destOrd="0" presId="urn:microsoft.com/office/officeart/2008/layout/LinedList"/>
    <dgm:cxn modelId="{3273E7F4-EC69-4F4D-B57C-0265D5CFCA92}" type="presOf" srcId="{FB548397-3BFA-4417-A73D-E636CC8FD616}" destId="{643BFC0B-694E-2046-85C5-CEF1595C6BE9}" srcOrd="0" destOrd="0" presId="urn:microsoft.com/office/officeart/2008/layout/LinedList"/>
    <dgm:cxn modelId="{46D9A9FA-3341-4FAC-B31D-D6D3F17D0802}" srcId="{5B198575-FA56-416C-9779-5CF6507D25F2}" destId="{E0D988BD-2BC4-4E01-8527-70CC7B497010}" srcOrd="0" destOrd="0" parTransId="{74D51FAA-B0E5-49B8-B8C7-728DE085DEB2}" sibTransId="{05EE5B6B-2D07-4C87-A6CA-5ED78117938D}"/>
    <dgm:cxn modelId="{34147D0A-D9F3-1D41-9954-C291511CC65A}" type="presParOf" srcId="{4C40C593-37F6-DA48-AEFE-9F6861A2E1D9}" destId="{C5B25E1D-7A19-4746-A544-10D3BAE33E2C}" srcOrd="0" destOrd="0" presId="urn:microsoft.com/office/officeart/2008/layout/LinedList"/>
    <dgm:cxn modelId="{8663BFB1-C13E-F64A-9210-706702F2869B}" type="presParOf" srcId="{4C40C593-37F6-DA48-AEFE-9F6861A2E1D9}" destId="{52F68461-045A-0D44-A9CD-F5FB44F4AB26}" srcOrd="1" destOrd="0" presId="urn:microsoft.com/office/officeart/2008/layout/LinedList"/>
    <dgm:cxn modelId="{5E5140DE-DE08-6C48-8F40-BD72BAAA2A3A}" type="presParOf" srcId="{52F68461-045A-0D44-A9CD-F5FB44F4AB26}" destId="{7188F119-7019-B94E-BD3B-851374CACC77}" srcOrd="0" destOrd="0" presId="urn:microsoft.com/office/officeart/2008/layout/LinedList"/>
    <dgm:cxn modelId="{DC6B5842-2CEA-D14F-AB75-314E9D075AC1}" type="presParOf" srcId="{52F68461-045A-0D44-A9CD-F5FB44F4AB26}" destId="{58031DC9-8572-1045-BEA1-5C676B94CB5E}" srcOrd="1" destOrd="0" presId="urn:microsoft.com/office/officeart/2008/layout/LinedList"/>
    <dgm:cxn modelId="{BB8B1093-88D1-B74D-B358-2E04B3BE4877}" type="presParOf" srcId="{4C40C593-37F6-DA48-AEFE-9F6861A2E1D9}" destId="{AE77D40B-BF2C-E047-A4D9-04ACC1307C29}" srcOrd="2" destOrd="0" presId="urn:microsoft.com/office/officeart/2008/layout/LinedList"/>
    <dgm:cxn modelId="{DE770E03-2259-C547-AF4C-EFBBBC6672B4}" type="presParOf" srcId="{4C40C593-37F6-DA48-AEFE-9F6861A2E1D9}" destId="{DB4C778A-9C80-CC47-8214-B2FDB7616267}" srcOrd="3" destOrd="0" presId="urn:microsoft.com/office/officeart/2008/layout/LinedList"/>
    <dgm:cxn modelId="{9D5CBE24-DF22-7344-8927-19D39B47A904}" type="presParOf" srcId="{DB4C778A-9C80-CC47-8214-B2FDB7616267}" destId="{643BFC0B-694E-2046-85C5-CEF1595C6BE9}" srcOrd="0" destOrd="0" presId="urn:microsoft.com/office/officeart/2008/layout/LinedList"/>
    <dgm:cxn modelId="{57CFA67C-815E-6A44-AC65-1EF51A65E968}" type="presParOf" srcId="{DB4C778A-9C80-CC47-8214-B2FDB7616267}" destId="{B4448B95-9718-184C-98B2-7FC67095A304}" srcOrd="1" destOrd="0" presId="urn:microsoft.com/office/officeart/2008/layout/LinedList"/>
    <dgm:cxn modelId="{D1724A6D-21A6-1B4E-86B1-5F05C3974A29}" type="presParOf" srcId="{4C40C593-37F6-DA48-AEFE-9F6861A2E1D9}" destId="{3E80957B-82B0-DF4F-AFA9-56C487140A78}" srcOrd="4" destOrd="0" presId="urn:microsoft.com/office/officeart/2008/layout/LinedList"/>
    <dgm:cxn modelId="{43F7C94C-9EBE-3B46-8E54-19CB1A098510}" type="presParOf" srcId="{4C40C593-37F6-DA48-AEFE-9F6861A2E1D9}" destId="{36649335-CBDA-B843-81C1-991EC6F37A2D}" srcOrd="5" destOrd="0" presId="urn:microsoft.com/office/officeart/2008/layout/LinedList"/>
    <dgm:cxn modelId="{A0163128-E9A6-6D42-82C5-5D0A8518F0CE}" type="presParOf" srcId="{36649335-CBDA-B843-81C1-991EC6F37A2D}" destId="{4A990181-11F6-3341-90F8-3320E8ECE031}" srcOrd="0" destOrd="0" presId="urn:microsoft.com/office/officeart/2008/layout/LinedList"/>
    <dgm:cxn modelId="{283D768A-FAFA-7740-ACC6-7BFD761A9C72}" type="presParOf" srcId="{36649335-CBDA-B843-81C1-991EC6F37A2D}" destId="{CF5C5E17-404C-AF4A-87FA-D12A256DB4CD}" srcOrd="1" destOrd="0" presId="urn:microsoft.com/office/officeart/2008/layout/LinedList"/>
    <dgm:cxn modelId="{CA70DDC4-6131-D24C-8882-66164CC0D433}" type="presParOf" srcId="{4C40C593-37F6-DA48-AEFE-9F6861A2E1D9}" destId="{1F1D3FD7-C987-6D45-AA80-0659B77070E9}" srcOrd="6" destOrd="0" presId="urn:microsoft.com/office/officeart/2008/layout/LinedList"/>
    <dgm:cxn modelId="{CBB5E73E-DCE0-4146-986E-599FCEE52A57}" type="presParOf" srcId="{4C40C593-37F6-DA48-AEFE-9F6861A2E1D9}" destId="{CDDEF679-1D74-0F4F-97B0-95B37C3C0C8E}" srcOrd="7" destOrd="0" presId="urn:microsoft.com/office/officeart/2008/layout/LinedList"/>
    <dgm:cxn modelId="{7E01B3A8-95C7-774F-98E8-90A259B320B9}" type="presParOf" srcId="{CDDEF679-1D74-0F4F-97B0-95B37C3C0C8E}" destId="{74D050CD-66C1-D349-AB37-4D495C739BD0}" srcOrd="0" destOrd="0" presId="urn:microsoft.com/office/officeart/2008/layout/LinedList"/>
    <dgm:cxn modelId="{FAEBB69E-5FE0-F441-AC70-ECAC7E47C763}" type="presParOf" srcId="{CDDEF679-1D74-0F4F-97B0-95B37C3C0C8E}" destId="{E8F8DA9D-F2C7-C14B-8244-68ECA574596B}" srcOrd="1" destOrd="0" presId="urn:microsoft.com/office/officeart/2008/layout/LinedList"/>
    <dgm:cxn modelId="{2CD50EED-BFB9-4349-B433-B1633704FA0C}" type="presParOf" srcId="{4C40C593-37F6-DA48-AEFE-9F6861A2E1D9}" destId="{F9A3511A-39CC-A546-B6B2-81F03FEB3648}" srcOrd="8" destOrd="0" presId="urn:microsoft.com/office/officeart/2008/layout/LinedList"/>
    <dgm:cxn modelId="{1D2BACF8-208B-CA47-9679-6B0B291D8487}" type="presParOf" srcId="{4C40C593-37F6-DA48-AEFE-9F6861A2E1D9}" destId="{F2895321-5FC3-F44A-A2B6-0C3575611BEF}" srcOrd="9" destOrd="0" presId="urn:microsoft.com/office/officeart/2008/layout/LinedList"/>
    <dgm:cxn modelId="{4D656060-C9A2-4843-A5AA-85AEC740EA69}" type="presParOf" srcId="{F2895321-5FC3-F44A-A2B6-0C3575611BEF}" destId="{BBCBD6C1-4BEA-F144-8DB9-EA0D8430BC61}" srcOrd="0" destOrd="0" presId="urn:microsoft.com/office/officeart/2008/layout/LinedList"/>
    <dgm:cxn modelId="{36FA8318-37B7-AC4B-A9E4-1D75430AFC44}" type="presParOf" srcId="{F2895321-5FC3-F44A-A2B6-0C3575611BEF}" destId="{2E6069C3-6E09-A943-954E-418FDB0D839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FA371-55EE-384D-B324-76D3D9E532E8}">
      <dsp:nvSpPr>
        <dsp:cNvPr id="0" name=""/>
        <dsp:cNvSpPr/>
      </dsp:nvSpPr>
      <dsp:spPr>
        <a:xfrm>
          <a:off x="0" y="30253"/>
          <a:ext cx="6245265" cy="131093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pt-BR" sz="3300" kern="1200"/>
            <a:t>Critério Subjetivo</a:t>
          </a:r>
          <a:endParaRPr lang="en-US" sz="3300" kern="1200"/>
        </a:p>
      </dsp:txBody>
      <dsp:txXfrm>
        <a:off x="63994" y="94247"/>
        <a:ext cx="6117277" cy="1182942"/>
      </dsp:txXfrm>
    </dsp:sp>
    <dsp:sp modelId="{448D0B91-66E7-2D4D-B50E-A05F7B39F216}">
      <dsp:nvSpPr>
        <dsp:cNvPr id="0" name=""/>
        <dsp:cNvSpPr/>
      </dsp:nvSpPr>
      <dsp:spPr>
        <a:xfrm>
          <a:off x="0" y="1436223"/>
          <a:ext cx="6245265" cy="131093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pt-BR" sz="3300" kern="1200"/>
            <a:t>Critério Objetivo</a:t>
          </a:r>
          <a:endParaRPr lang="en-US" sz="3300" kern="1200"/>
        </a:p>
      </dsp:txBody>
      <dsp:txXfrm>
        <a:off x="63994" y="1500217"/>
        <a:ext cx="6117277" cy="1182942"/>
      </dsp:txXfrm>
    </dsp:sp>
    <dsp:sp modelId="{F5A89793-4B76-7443-A37F-79D57BA48FAF}">
      <dsp:nvSpPr>
        <dsp:cNvPr id="0" name=""/>
        <dsp:cNvSpPr/>
      </dsp:nvSpPr>
      <dsp:spPr>
        <a:xfrm>
          <a:off x="0" y="2842193"/>
          <a:ext cx="6245265" cy="131093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pt-BR" sz="3300" kern="1200"/>
            <a:t>Critério Sincrético</a:t>
          </a:r>
          <a:endParaRPr lang="en-US" sz="3300" kern="1200"/>
        </a:p>
      </dsp:txBody>
      <dsp:txXfrm>
        <a:off x="63994" y="2906187"/>
        <a:ext cx="6117277" cy="1182942"/>
      </dsp:txXfrm>
    </dsp:sp>
    <dsp:sp modelId="{28105FF1-CF42-F04D-A2CC-E621C8697F34}">
      <dsp:nvSpPr>
        <dsp:cNvPr id="0" name=""/>
        <dsp:cNvSpPr/>
      </dsp:nvSpPr>
      <dsp:spPr>
        <a:xfrm>
          <a:off x="0" y="4248163"/>
          <a:ext cx="6245265" cy="131093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pt-BR" sz="3300" kern="1200"/>
            <a:t>Contrato Bancário = Operação Bancária</a:t>
          </a:r>
          <a:endParaRPr lang="en-US" sz="3300" kern="1200"/>
        </a:p>
      </dsp:txBody>
      <dsp:txXfrm>
        <a:off x="63994" y="4312157"/>
        <a:ext cx="6117277" cy="11829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B25E1D-7A19-4746-A544-10D3BAE33E2C}">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88F119-7019-B94E-BD3B-851374CACC77}">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pt-BR" sz="3100" kern="1200"/>
            <a:t>Limitação do endividamento da empresa ou proibição de contratar novas dívidas</a:t>
          </a:r>
          <a:endParaRPr lang="en-US" sz="3100" kern="1200"/>
        </a:p>
      </dsp:txBody>
      <dsp:txXfrm>
        <a:off x="0" y="675"/>
        <a:ext cx="6900512" cy="1106957"/>
      </dsp:txXfrm>
    </dsp:sp>
    <dsp:sp modelId="{AE77D40B-BF2C-E047-A4D9-04ACC1307C29}">
      <dsp:nvSpPr>
        <dsp:cNvPr id="0" name=""/>
        <dsp:cNvSpPr/>
      </dsp:nvSpPr>
      <dsp:spPr>
        <a:xfrm>
          <a:off x="0" y="1107633"/>
          <a:ext cx="6900512" cy="0"/>
        </a:xfrm>
        <a:prstGeom prst="lin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3BFC0B-694E-2046-85C5-CEF1595C6BE9}">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pt-BR" sz="3100" kern="1200"/>
            <a:t>Manutenção de capital de giro mínimo</a:t>
          </a:r>
          <a:endParaRPr lang="en-US" sz="3100" kern="1200"/>
        </a:p>
      </dsp:txBody>
      <dsp:txXfrm>
        <a:off x="0" y="1107633"/>
        <a:ext cx="6900512" cy="1106957"/>
      </dsp:txXfrm>
    </dsp:sp>
    <dsp:sp modelId="{3E80957B-82B0-DF4F-AFA9-56C487140A78}">
      <dsp:nvSpPr>
        <dsp:cNvPr id="0" name=""/>
        <dsp:cNvSpPr/>
      </dsp:nvSpPr>
      <dsp:spPr>
        <a:xfrm>
          <a:off x="0" y="2214591"/>
          <a:ext cx="6900512"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990181-11F6-3341-90F8-3320E8ECE031}">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pt-BR" sz="3100" kern="1200"/>
            <a:t>Proibição de distribuição de dividendos</a:t>
          </a:r>
          <a:endParaRPr lang="en-US" sz="3100" kern="1200"/>
        </a:p>
      </dsp:txBody>
      <dsp:txXfrm>
        <a:off x="0" y="2214591"/>
        <a:ext cx="6900512" cy="1106957"/>
      </dsp:txXfrm>
    </dsp:sp>
    <dsp:sp modelId="{1F1D3FD7-C987-6D45-AA80-0659B77070E9}">
      <dsp:nvSpPr>
        <dsp:cNvPr id="0" name=""/>
        <dsp:cNvSpPr/>
      </dsp:nvSpPr>
      <dsp:spPr>
        <a:xfrm>
          <a:off x="0" y="3321549"/>
          <a:ext cx="6900512" cy="0"/>
        </a:xfrm>
        <a:prstGeom prst="lin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D050CD-66C1-D349-AB37-4D495C739BD0}">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pt-BR" sz="3100" kern="1200"/>
            <a:t>Proibição de transferência de controle</a:t>
          </a:r>
          <a:endParaRPr lang="en-US" sz="3100" kern="1200"/>
        </a:p>
      </dsp:txBody>
      <dsp:txXfrm>
        <a:off x="0" y="3321549"/>
        <a:ext cx="6900512" cy="1106957"/>
      </dsp:txXfrm>
    </dsp:sp>
    <dsp:sp modelId="{F9A3511A-39CC-A546-B6B2-81F03FEB3648}">
      <dsp:nvSpPr>
        <dsp:cNvPr id="0" name=""/>
        <dsp:cNvSpPr/>
      </dsp:nvSpPr>
      <dsp:spPr>
        <a:xfrm>
          <a:off x="0" y="4428507"/>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CBD6C1-4BEA-F144-8DB9-EA0D8430BC61}">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pt-BR" sz="3100" kern="1200"/>
            <a:t>Etc...</a:t>
          </a:r>
          <a:endParaRPr lang="en-US" sz="3100" kern="1200"/>
        </a:p>
      </dsp:txBody>
      <dsp:txXfrm>
        <a:off x="0" y="4428507"/>
        <a:ext cx="6900512" cy="110695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EE7E03-49F3-2A43-AB68-7115A4B2D16F}"/>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47343B4B-08EF-E642-8B41-7D568B4E9F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A4D83D5D-3B4B-6947-B943-22CDFC4412DD}"/>
              </a:ext>
            </a:extLst>
          </p:cNvPr>
          <p:cNvSpPr>
            <a:spLocks noGrp="1"/>
          </p:cNvSpPr>
          <p:nvPr>
            <p:ph type="dt" sz="half" idx="10"/>
          </p:nvPr>
        </p:nvSpPr>
        <p:spPr/>
        <p:txBody>
          <a:bodyPr/>
          <a:lstStyle/>
          <a:p>
            <a:fld id="{F2D8E36A-B2CA-6742-BDEA-5CEE99F3F3DD}" type="datetimeFigureOut">
              <a:rPr lang="pt-BR" smtClean="0"/>
              <a:t>25/10/2023</a:t>
            </a:fld>
            <a:endParaRPr lang="pt-BR"/>
          </a:p>
        </p:txBody>
      </p:sp>
      <p:sp>
        <p:nvSpPr>
          <p:cNvPr id="5" name="Espaço Reservado para Rodapé 4">
            <a:extLst>
              <a:ext uri="{FF2B5EF4-FFF2-40B4-BE49-F238E27FC236}">
                <a16:creationId xmlns:a16="http://schemas.microsoft.com/office/drawing/2014/main" id="{6231E7CF-2EB4-BE43-BE5D-975037FAD38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ED5D58C-3222-2F44-96EE-82A1C3ABA2FB}"/>
              </a:ext>
            </a:extLst>
          </p:cNvPr>
          <p:cNvSpPr>
            <a:spLocks noGrp="1"/>
          </p:cNvSpPr>
          <p:nvPr>
            <p:ph type="sldNum" sz="quarter" idx="12"/>
          </p:nvPr>
        </p:nvSpPr>
        <p:spPr/>
        <p:txBody>
          <a:bodyPr/>
          <a:lstStyle/>
          <a:p>
            <a:fld id="{B72164DD-0F46-CF4F-9212-AA6A0BA037EF}" type="slidenum">
              <a:rPr lang="pt-BR" smtClean="0"/>
              <a:t>‹nº›</a:t>
            </a:fld>
            <a:endParaRPr lang="pt-BR"/>
          </a:p>
        </p:txBody>
      </p:sp>
    </p:spTree>
    <p:extLst>
      <p:ext uri="{BB962C8B-B14F-4D97-AF65-F5344CB8AC3E}">
        <p14:creationId xmlns:p14="http://schemas.microsoft.com/office/powerpoint/2010/main" val="2306227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9FFD1E-7988-4247-A7D3-A7013D8C38AD}"/>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2FB2205A-F13C-B64C-ACE1-2FDDCF4C8D7E}"/>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90CC3E3-FBAC-3B46-9159-B8980D9D2812}"/>
              </a:ext>
            </a:extLst>
          </p:cNvPr>
          <p:cNvSpPr>
            <a:spLocks noGrp="1"/>
          </p:cNvSpPr>
          <p:nvPr>
            <p:ph type="dt" sz="half" idx="10"/>
          </p:nvPr>
        </p:nvSpPr>
        <p:spPr/>
        <p:txBody>
          <a:bodyPr/>
          <a:lstStyle/>
          <a:p>
            <a:fld id="{F2D8E36A-B2CA-6742-BDEA-5CEE99F3F3DD}" type="datetimeFigureOut">
              <a:rPr lang="pt-BR" smtClean="0"/>
              <a:t>25/10/2023</a:t>
            </a:fld>
            <a:endParaRPr lang="pt-BR"/>
          </a:p>
        </p:txBody>
      </p:sp>
      <p:sp>
        <p:nvSpPr>
          <p:cNvPr id="5" name="Espaço Reservado para Rodapé 4">
            <a:extLst>
              <a:ext uri="{FF2B5EF4-FFF2-40B4-BE49-F238E27FC236}">
                <a16:creationId xmlns:a16="http://schemas.microsoft.com/office/drawing/2014/main" id="{F376F35D-376A-BD4B-8C5D-7A867428F2A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F65927D-7C3D-8246-AE70-594660E3FCA1}"/>
              </a:ext>
            </a:extLst>
          </p:cNvPr>
          <p:cNvSpPr>
            <a:spLocks noGrp="1"/>
          </p:cNvSpPr>
          <p:nvPr>
            <p:ph type="sldNum" sz="quarter" idx="12"/>
          </p:nvPr>
        </p:nvSpPr>
        <p:spPr/>
        <p:txBody>
          <a:bodyPr/>
          <a:lstStyle/>
          <a:p>
            <a:fld id="{B72164DD-0F46-CF4F-9212-AA6A0BA037EF}" type="slidenum">
              <a:rPr lang="pt-BR" smtClean="0"/>
              <a:t>‹nº›</a:t>
            </a:fld>
            <a:endParaRPr lang="pt-BR"/>
          </a:p>
        </p:txBody>
      </p:sp>
    </p:spTree>
    <p:extLst>
      <p:ext uri="{BB962C8B-B14F-4D97-AF65-F5344CB8AC3E}">
        <p14:creationId xmlns:p14="http://schemas.microsoft.com/office/powerpoint/2010/main" val="69183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004EB0D-CDBD-FD47-BC93-41B69A59A29F}"/>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EAB0F2D9-DE16-0643-8506-1AEA72FF079D}"/>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09E47B9-E697-A94A-B378-53ECD03152FA}"/>
              </a:ext>
            </a:extLst>
          </p:cNvPr>
          <p:cNvSpPr>
            <a:spLocks noGrp="1"/>
          </p:cNvSpPr>
          <p:nvPr>
            <p:ph type="dt" sz="half" idx="10"/>
          </p:nvPr>
        </p:nvSpPr>
        <p:spPr/>
        <p:txBody>
          <a:bodyPr/>
          <a:lstStyle/>
          <a:p>
            <a:fld id="{F2D8E36A-B2CA-6742-BDEA-5CEE99F3F3DD}" type="datetimeFigureOut">
              <a:rPr lang="pt-BR" smtClean="0"/>
              <a:t>25/10/2023</a:t>
            </a:fld>
            <a:endParaRPr lang="pt-BR"/>
          </a:p>
        </p:txBody>
      </p:sp>
      <p:sp>
        <p:nvSpPr>
          <p:cNvPr id="5" name="Espaço Reservado para Rodapé 4">
            <a:extLst>
              <a:ext uri="{FF2B5EF4-FFF2-40B4-BE49-F238E27FC236}">
                <a16:creationId xmlns:a16="http://schemas.microsoft.com/office/drawing/2014/main" id="{DB714433-0F20-9D43-8FF0-CF9F586FE2A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06481F4-12BB-994A-96DB-8CF881841CB2}"/>
              </a:ext>
            </a:extLst>
          </p:cNvPr>
          <p:cNvSpPr>
            <a:spLocks noGrp="1"/>
          </p:cNvSpPr>
          <p:nvPr>
            <p:ph type="sldNum" sz="quarter" idx="12"/>
          </p:nvPr>
        </p:nvSpPr>
        <p:spPr/>
        <p:txBody>
          <a:bodyPr/>
          <a:lstStyle/>
          <a:p>
            <a:fld id="{B72164DD-0F46-CF4F-9212-AA6A0BA037EF}" type="slidenum">
              <a:rPr lang="pt-BR" smtClean="0"/>
              <a:t>‹nº›</a:t>
            </a:fld>
            <a:endParaRPr lang="pt-BR"/>
          </a:p>
        </p:txBody>
      </p:sp>
    </p:spTree>
    <p:extLst>
      <p:ext uri="{BB962C8B-B14F-4D97-AF65-F5344CB8AC3E}">
        <p14:creationId xmlns:p14="http://schemas.microsoft.com/office/powerpoint/2010/main" val="2587346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7855F9-8C3D-5248-AA03-BF4F5EB9D46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0B6D6D2-8E75-604D-AC60-C3B1C15BA826}"/>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E54E38E-60A8-034B-BD40-F089E9F8DE4E}"/>
              </a:ext>
            </a:extLst>
          </p:cNvPr>
          <p:cNvSpPr>
            <a:spLocks noGrp="1"/>
          </p:cNvSpPr>
          <p:nvPr>
            <p:ph type="dt" sz="half" idx="10"/>
          </p:nvPr>
        </p:nvSpPr>
        <p:spPr/>
        <p:txBody>
          <a:bodyPr/>
          <a:lstStyle/>
          <a:p>
            <a:fld id="{F2D8E36A-B2CA-6742-BDEA-5CEE99F3F3DD}" type="datetimeFigureOut">
              <a:rPr lang="pt-BR" smtClean="0"/>
              <a:t>25/10/2023</a:t>
            </a:fld>
            <a:endParaRPr lang="pt-BR"/>
          </a:p>
        </p:txBody>
      </p:sp>
      <p:sp>
        <p:nvSpPr>
          <p:cNvPr id="5" name="Espaço Reservado para Rodapé 4">
            <a:extLst>
              <a:ext uri="{FF2B5EF4-FFF2-40B4-BE49-F238E27FC236}">
                <a16:creationId xmlns:a16="http://schemas.microsoft.com/office/drawing/2014/main" id="{3A24F0D8-8F97-1043-BFAA-8E7E6EC5EAE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6CF6944-88D5-4D44-AAAD-9981C7AB482B}"/>
              </a:ext>
            </a:extLst>
          </p:cNvPr>
          <p:cNvSpPr>
            <a:spLocks noGrp="1"/>
          </p:cNvSpPr>
          <p:nvPr>
            <p:ph type="sldNum" sz="quarter" idx="12"/>
          </p:nvPr>
        </p:nvSpPr>
        <p:spPr/>
        <p:txBody>
          <a:bodyPr/>
          <a:lstStyle/>
          <a:p>
            <a:fld id="{B72164DD-0F46-CF4F-9212-AA6A0BA037EF}" type="slidenum">
              <a:rPr lang="pt-BR" smtClean="0"/>
              <a:t>‹nº›</a:t>
            </a:fld>
            <a:endParaRPr lang="pt-BR"/>
          </a:p>
        </p:txBody>
      </p:sp>
    </p:spTree>
    <p:extLst>
      <p:ext uri="{BB962C8B-B14F-4D97-AF65-F5344CB8AC3E}">
        <p14:creationId xmlns:p14="http://schemas.microsoft.com/office/powerpoint/2010/main" val="1868049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02A916-1929-634A-A720-48C2682A1536}"/>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979D1FD9-C833-0641-A2F0-DA1C8F53BB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E23F5FB7-BCCB-EA41-A6AD-56238E4BDC21}"/>
              </a:ext>
            </a:extLst>
          </p:cNvPr>
          <p:cNvSpPr>
            <a:spLocks noGrp="1"/>
          </p:cNvSpPr>
          <p:nvPr>
            <p:ph type="dt" sz="half" idx="10"/>
          </p:nvPr>
        </p:nvSpPr>
        <p:spPr/>
        <p:txBody>
          <a:bodyPr/>
          <a:lstStyle/>
          <a:p>
            <a:fld id="{F2D8E36A-B2CA-6742-BDEA-5CEE99F3F3DD}" type="datetimeFigureOut">
              <a:rPr lang="pt-BR" smtClean="0"/>
              <a:t>25/10/2023</a:t>
            </a:fld>
            <a:endParaRPr lang="pt-BR"/>
          </a:p>
        </p:txBody>
      </p:sp>
      <p:sp>
        <p:nvSpPr>
          <p:cNvPr id="5" name="Espaço Reservado para Rodapé 4">
            <a:extLst>
              <a:ext uri="{FF2B5EF4-FFF2-40B4-BE49-F238E27FC236}">
                <a16:creationId xmlns:a16="http://schemas.microsoft.com/office/drawing/2014/main" id="{28A495BF-B7EA-CA4A-ADFF-BB21C3A6722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4E4D13A-C4B5-B640-9F87-763EEA725D21}"/>
              </a:ext>
            </a:extLst>
          </p:cNvPr>
          <p:cNvSpPr>
            <a:spLocks noGrp="1"/>
          </p:cNvSpPr>
          <p:nvPr>
            <p:ph type="sldNum" sz="quarter" idx="12"/>
          </p:nvPr>
        </p:nvSpPr>
        <p:spPr/>
        <p:txBody>
          <a:bodyPr/>
          <a:lstStyle/>
          <a:p>
            <a:fld id="{B72164DD-0F46-CF4F-9212-AA6A0BA037EF}" type="slidenum">
              <a:rPr lang="pt-BR" smtClean="0"/>
              <a:t>‹nº›</a:t>
            </a:fld>
            <a:endParaRPr lang="pt-BR"/>
          </a:p>
        </p:txBody>
      </p:sp>
    </p:spTree>
    <p:extLst>
      <p:ext uri="{BB962C8B-B14F-4D97-AF65-F5344CB8AC3E}">
        <p14:creationId xmlns:p14="http://schemas.microsoft.com/office/powerpoint/2010/main" val="2244338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0BA73D-D655-2045-8B92-E5CCFBE1C07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C85EF36-F431-4542-9636-3C4F4FE4F131}"/>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3B173412-D1BC-A344-9AC6-2651DB730770}"/>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BA5A6CBC-B733-3B4C-8476-9F7DA2703DD7}"/>
              </a:ext>
            </a:extLst>
          </p:cNvPr>
          <p:cNvSpPr>
            <a:spLocks noGrp="1"/>
          </p:cNvSpPr>
          <p:nvPr>
            <p:ph type="dt" sz="half" idx="10"/>
          </p:nvPr>
        </p:nvSpPr>
        <p:spPr/>
        <p:txBody>
          <a:bodyPr/>
          <a:lstStyle/>
          <a:p>
            <a:fld id="{F2D8E36A-B2CA-6742-BDEA-5CEE99F3F3DD}" type="datetimeFigureOut">
              <a:rPr lang="pt-BR" smtClean="0"/>
              <a:t>25/10/2023</a:t>
            </a:fld>
            <a:endParaRPr lang="pt-BR"/>
          </a:p>
        </p:txBody>
      </p:sp>
      <p:sp>
        <p:nvSpPr>
          <p:cNvPr id="6" name="Espaço Reservado para Rodapé 5">
            <a:extLst>
              <a:ext uri="{FF2B5EF4-FFF2-40B4-BE49-F238E27FC236}">
                <a16:creationId xmlns:a16="http://schemas.microsoft.com/office/drawing/2014/main" id="{8ECA7BE1-987B-1E4D-B781-BB3633C7FC3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232B9F3-98BD-7749-8AEE-18042948F8FC}"/>
              </a:ext>
            </a:extLst>
          </p:cNvPr>
          <p:cNvSpPr>
            <a:spLocks noGrp="1"/>
          </p:cNvSpPr>
          <p:nvPr>
            <p:ph type="sldNum" sz="quarter" idx="12"/>
          </p:nvPr>
        </p:nvSpPr>
        <p:spPr/>
        <p:txBody>
          <a:bodyPr/>
          <a:lstStyle/>
          <a:p>
            <a:fld id="{B72164DD-0F46-CF4F-9212-AA6A0BA037EF}" type="slidenum">
              <a:rPr lang="pt-BR" smtClean="0"/>
              <a:t>‹nº›</a:t>
            </a:fld>
            <a:endParaRPr lang="pt-BR"/>
          </a:p>
        </p:txBody>
      </p:sp>
    </p:spTree>
    <p:extLst>
      <p:ext uri="{BB962C8B-B14F-4D97-AF65-F5344CB8AC3E}">
        <p14:creationId xmlns:p14="http://schemas.microsoft.com/office/powerpoint/2010/main" val="469937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D0E476-2985-DA4A-A875-DB9E19FE860A}"/>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12156EB4-5633-A547-A8AF-5560250E43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5C0ED416-CDA6-CA43-8D71-C12A386F4E55}"/>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77717E67-C0F6-EF4B-A1E0-FC6D7C9521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3663917D-E624-A842-9791-F822735DE55D}"/>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DB59F9A4-0BA6-1F42-A14E-B69AD675D282}"/>
              </a:ext>
            </a:extLst>
          </p:cNvPr>
          <p:cNvSpPr>
            <a:spLocks noGrp="1"/>
          </p:cNvSpPr>
          <p:nvPr>
            <p:ph type="dt" sz="half" idx="10"/>
          </p:nvPr>
        </p:nvSpPr>
        <p:spPr/>
        <p:txBody>
          <a:bodyPr/>
          <a:lstStyle/>
          <a:p>
            <a:fld id="{F2D8E36A-B2CA-6742-BDEA-5CEE99F3F3DD}" type="datetimeFigureOut">
              <a:rPr lang="pt-BR" smtClean="0"/>
              <a:t>25/10/2023</a:t>
            </a:fld>
            <a:endParaRPr lang="pt-BR"/>
          </a:p>
        </p:txBody>
      </p:sp>
      <p:sp>
        <p:nvSpPr>
          <p:cNvPr id="8" name="Espaço Reservado para Rodapé 7">
            <a:extLst>
              <a:ext uri="{FF2B5EF4-FFF2-40B4-BE49-F238E27FC236}">
                <a16:creationId xmlns:a16="http://schemas.microsoft.com/office/drawing/2014/main" id="{3D59E142-11BF-344C-8FFC-BC2B6EB4DA9B}"/>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302F8D7C-4593-8F48-8901-328568E53AF6}"/>
              </a:ext>
            </a:extLst>
          </p:cNvPr>
          <p:cNvSpPr>
            <a:spLocks noGrp="1"/>
          </p:cNvSpPr>
          <p:nvPr>
            <p:ph type="sldNum" sz="quarter" idx="12"/>
          </p:nvPr>
        </p:nvSpPr>
        <p:spPr/>
        <p:txBody>
          <a:bodyPr/>
          <a:lstStyle/>
          <a:p>
            <a:fld id="{B72164DD-0F46-CF4F-9212-AA6A0BA037EF}" type="slidenum">
              <a:rPr lang="pt-BR" smtClean="0"/>
              <a:t>‹nº›</a:t>
            </a:fld>
            <a:endParaRPr lang="pt-BR"/>
          </a:p>
        </p:txBody>
      </p:sp>
    </p:spTree>
    <p:extLst>
      <p:ext uri="{BB962C8B-B14F-4D97-AF65-F5344CB8AC3E}">
        <p14:creationId xmlns:p14="http://schemas.microsoft.com/office/powerpoint/2010/main" val="1455111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D79AB8-A891-5745-85E0-D9DB3D6DE9BB}"/>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1599BEC7-619D-6141-A2A1-D443FE284A63}"/>
              </a:ext>
            </a:extLst>
          </p:cNvPr>
          <p:cNvSpPr>
            <a:spLocks noGrp="1"/>
          </p:cNvSpPr>
          <p:nvPr>
            <p:ph type="dt" sz="half" idx="10"/>
          </p:nvPr>
        </p:nvSpPr>
        <p:spPr/>
        <p:txBody>
          <a:bodyPr/>
          <a:lstStyle/>
          <a:p>
            <a:fld id="{F2D8E36A-B2CA-6742-BDEA-5CEE99F3F3DD}" type="datetimeFigureOut">
              <a:rPr lang="pt-BR" smtClean="0"/>
              <a:t>25/10/2023</a:t>
            </a:fld>
            <a:endParaRPr lang="pt-BR"/>
          </a:p>
        </p:txBody>
      </p:sp>
      <p:sp>
        <p:nvSpPr>
          <p:cNvPr id="4" name="Espaço Reservado para Rodapé 3">
            <a:extLst>
              <a:ext uri="{FF2B5EF4-FFF2-40B4-BE49-F238E27FC236}">
                <a16:creationId xmlns:a16="http://schemas.microsoft.com/office/drawing/2014/main" id="{1B355DB8-F52E-4F47-95D9-868C952FBFD8}"/>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46A3D364-70DB-C145-975D-C7CDE4D97FAE}"/>
              </a:ext>
            </a:extLst>
          </p:cNvPr>
          <p:cNvSpPr>
            <a:spLocks noGrp="1"/>
          </p:cNvSpPr>
          <p:nvPr>
            <p:ph type="sldNum" sz="quarter" idx="12"/>
          </p:nvPr>
        </p:nvSpPr>
        <p:spPr/>
        <p:txBody>
          <a:bodyPr/>
          <a:lstStyle/>
          <a:p>
            <a:fld id="{B72164DD-0F46-CF4F-9212-AA6A0BA037EF}" type="slidenum">
              <a:rPr lang="pt-BR" smtClean="0"/>
              <a:t>‹nº›</a:t>
            </a:fld>
            <a:endParaRPr lang="pt-BR"/>
          </a:p>
        </p:txBody>
      </p:sp>
    </p:spTree>
    <p:extLst>
      <p:ext uri="{BB962C8B-B14F-4D97-AF65-F5344CB8AC3E}">
        <p14:creationId xmlns:p14="http://schemas.microsoft.com/office/powerpoint/2010/main" val="4232132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0146E5A0-0AAE-F747-A11F-433058C3767C}"/>
              </a:ext>
            </a:extLst>
          </p:cNvPr>
          <p:cNvSpPr>
            <a:spLocks noGrp="1"/>
          </p:cNvSpPr>
          <p:nvPr>
            <p:ph type="dt" sz="half" idx="10"/>
          </p:nvPr>
        </p:nvSpPr>
        <p:spPr/>
        <p:txBody>
          <a:bodyPr/>
          <a:lstStyle/>
          <a:p>
            <a:fld id="{F2D8E36A-B2CA-6742-BDEA-5CEE99F3F3DD}" type="datetimeFigureOut">
              <a:rPr lang="pt-BR" smtClean="0"/>
              <a:t>25/10/2023</a:t>
            </a:fld>
            <a:endParaRPr lang="pt-BR"/>
          </a:p>
        </p:txBody>
      </p:sp>
      <p:sp>
        <p:nvSpPr>
          <p:cNvPr id="3" name="Espaço Reservado para Rodapé 2">
            <a:extLst>
              <a:ext uri="{FF2B5EF4-FFF2-40B4-BE49-F238E27FC236}">
                <a16:creationId xmlns:a16="http://schemas.microsoft.com/office/drawing/2014/main" id="{3DB6043C-CF5A-704F-8E1A-3A1957072969}"/>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BECE066A-138E-A648-BD1D-6501D8F08C35}"/>
              </a:ext>
            </a:extLst>
          </p:cNvPr>
          <p:cNvSpPr>
            <a:spLocks noGrp="1"/>
          </p:cNvSpPr>
          <p:nvPr>
            <p:ph type="sldNum" sz="quarter" idx="12"/>
          </p:nvPr>
        </p:nvSpPr>
        <p:spPr/>
        <p:txBody>
          <a:bodyPr/>
          <a:lstStyle/>
          <a:p>
            <a:fld id="{B72164DD-0F46-CF4F-9212-AA6A0BA037EF}" type="slidenum">
              <a:rPr lang="pt-BR" smtClean="0"/>
              <a:t>‹nº›</a:t>
            </a:fld>
            <a:endParaRPr lang="pt-BR"/>
          </a:p>
        </p:txBody>
      </p:sp>
    </p:spTree>
    <p:extLst>
      <p:ext uri="{BB962C8B-B14F-4D97-AF65-F5344CB8AC3E}">
        <p14:creationId xmlns:p14="http://schemas.microsoft.com/office/powerpoint/2010/main" val="3959723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C6DA08-3FB0-3145-B004-ED10F94ACAE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D2B06413-2F6B-8941-89FE-B4AE9585AC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43EA8924-6599-354B-8A38-5F73415F85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3E7F9B81-90B1-C249-9D13-341388A56B27}"/>
              </a:ext>
            </a:extLst>
          </p:cNvPr>
          <p:cNvSpPr>
            <a:spLocks noGrp="1"/>
          </p:cNvSpPr>
          <p:nvPr>
            <p:ph type="dt" sz="half" idx="10"/>
          </p:nvPr>
        </p:nvSpPr>
        <p:spPr/>
        <p:txBody>
          <a:bodyPr/>
          <a:lstStyle/>
          <a:p>
            <a:fld id="{F2D8E36A-B2CA-6742-BDEA-5CEE99F3F3DD}" type="datetimeFigureOut">
              <a:rPr lang="pt-BR" smtClean="0"/>
              <a:t>25/10/2023</a:t>
            </a:fld>
            <a:endParaRPr lang="pt-BR"/>
          </a:p>
        </p:txBody>
      </p:sp>
      <p:sp>
        <p:nvSpPr>
          <p:cNvPr id="6" name="Espaço Reservado para Rodapé 5">
            <a:extLst>
              <a:ext uri="{FF2B5EF4-FFF2-40B4-BE49-F238E27FC236}">
                <a16:creationId xmlns:a16="http://schemas.microsoft.com/office/drawing/2014/main" id="{C0D52C0A-22F1-D94E-BB3D-D4481DED8F6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5FAB31E-95FC-8C45-8D42-9B71FCB123F6}"/>
              </a:ext>
            </a:extLst>
          </p:cNvPr>
          <p:cNvSpPr>
            <a:spLocks noGrp="1"/>
          </p:cNvSpPr>
          <p:nvPr>
            <p:ph type="sldNum" sz="quarter" idx="12"/>
          </p:nvPr>
        </p:nvSpPr>
        <p:spPr/>
        <p:txBody>
          <a:bodyPr/>
          <a:lstStyle/>
          <a:p>
            <a:fld id="{B72164DD-0F46-CF4F-9212-AA6A0BA037EF}" type="slidenum">
              <a:rPr lang="pt-BR" smtClean="0"/>
              <a:t>‹nº›</a:t>
            </a:fld>
            <a:endParaRPr lang="pt-BR"/>
          </a:p>
        </p:txBody>
      </p:sp>
    </p:spTree>
    <p:extLst>
      <p:ext uri="{BB962C8B-B14F-4D97-AF65-F5344CB8AC3E}">
        <p14:creationId xmlns:p14="http://schemas.microsoft.com/office/powerpoint/2010/main" val="1725804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EE028A-6A6C-B948-8859-99CF59DB1CA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B6925193-CCE7-3A4F-99FB-FFAA6574B2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227B245D-5B46-CE49-8C83-30EEC08BB8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0C4B53CA-AD29-9243-9881-DBCD0482C07B}"/>
              </a:ext>
            </a:extLst>
          </p:cNvPr>
          <p:cNvSpPr>
            <a:spLocks noGrp="1"/>
          </p:cNvSpPr>
          <p:nvPr>
            <p:ph type="dt" sz="half" idx="10"/>
          </p:nvPr>
        </p:nvSpPr>
        <p:spPr/>
        <p:txBody>
          <a:bodyPr/>
          <a:lstStyle/>
          <a:p>
            <a:fld id="{F2D8E36A-B2CA-6742-BDEA-5CEE99F3F3DD}" type="datetimeFigureOut">
              <a:rPr lang="pt-BR" smtClean="0"/>
              <a:t>25/10/2023</a:t>
            </a:fld>
            <a:endParaRPr lang="pt-BR"/>
          </a:p>
        </p:txBody>
      </p:sp>
      <p:sp>
        <p:nvSpPr>
          <p:cNvPr id="6" name="Espaço Reservado para Rodapé 5">
            <a:extLst>
              <a:ext uri="{FF2B5EF4-FFF2-40B4-BE49-F238E27FC236}">
                <a16:creationId xmlns:a16="http://schemas.microsoft.com/office/drawing/2014/main" id="{D00FAD2B-A048-F941-AA4B-9B55E3DE0B5C}"/>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E0AD252-2EE3-2844-B912-930A59D9DE59}"/>
              </a:ext>
            </a:extLst>
          </p:cNvPr>
          <p:cNvSpPr>
            <a:spLocks noGrp="1"/>
          </p:cNvSpPr>
          <p:nvPr>
            <p:ph type="sldNum" sz="quarter" idx="12"/>
          </p:nvPr>
        </p:nvSpPr>
        <p:spPr/>
        <p:txBody>
          <a:bodyPr/>
          <a:lstStyle/>
          <a:p>
            <a:fld id="{B72164DD-0F46-CF4F-9212-AA6A0BA037EF}" type="slidenum">
              <a:rPr lang="pt-BR" smtClean="0"/>
              <a:t>‹nº›</a:t>
            </a:fld>
            <a:endParaRPr lang="pt-BR"/>
          </a:p>
        </p:txBody>
      </p:sp>
    </p:spTree>
    <p:extLst>
      <p:ext uri="{BB962C8B-B14F-4D97-AF65-F5344CB8AC3E}">
        <p14:creationId xmlns:p14="http://schemas.microsoft.com/office/powerpoint/2010/main" val="1112036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35E7B2CE-9ECF-8143-BD7A-CF50D8F75E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C1BE8E1-1D64-1F4C-9EB2-BDE6F2689B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690C787-D0FD-4F46-9615-C8E02EB38F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D8E36A-B2CA-6742-BDEA-5CEE99F3F3DD}" type="datetimeFigureOut">
              <a:rPr lang="pt-BR" smtClean="0"/>
              <a:t>25/10/2023</a:t>
            </a:fld>
            <a:endParaRPr lang="pt-BR"/>
          </a:p>
        </p:txBody>
      </p:sp>
      <p:sp>
        <p:nvSpPr>
          <p:cNvPr id="5" name="Espaço Reservado para Rodapé 4">
            <a:extLst>
              <a:ext uri="{FF2B5EF4-FFF2-40B4-BE49-F238E27FC236}">
                <a16:creationId xmlns:a16="http://schemas.microsoft.com/office/drawing/2014/main" id="{5682B945-61D2-374D-A8AE-CC653957AA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F2950A33-CDAF-E542-BCE4-2739F5A9AA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2164DD-0F46-CF4F-9212-AA6A0BA037EF}" type="slidenum">
              <a:rPr lang="pt-BR" smtClean="0"/>
              <a:t>‹nº›</a:t>
            </a:fld>
            <a:endParaRPr lang="pt-BR"/>
          </a:p>
        </p:txBody>
      </p:sp>
    </p:spTree>
    <p:extLst>
      <p:ext uri="{BB962C8B-B14F-4D97-AF65-F5344CB8AC3E}">
        <p14:creationId xmlns:p14="http://schemas.microsoft.com/office/powerpoint/2010/main" val="3044533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www.planalto.gov.br/ccivil_03/_Ato2019-2022/2020/Lei/L13986.htm#art44"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hyperlink" Target="http://www.planalto.gov.br/ccivil_03/_Ato2015-2018/2015/Lei/L13097.htm#art151" TargetMode="External"/><Relationship Id="rId2" Type="http://schemas.openxmlformats.org/officeDocument/2006/relationships/hyperlink" Target="http://www.planalto.gov.br/ccivil_03/LEIS/L8987cons.htm#art27pi"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2" descr="Como será o Open Banking no Brasil? - Fala, Nubank">
            <a:extLst>
              <a:ext uri="{FF2B5EF4-FFF2-40B4-BE49-F238E27FC236}">
                <a16:creationId xmlns:a16="http://schemas.microsoft.com/office/drawing/2014/main" id="{0D205FA2-D535-1946-87DA-27FC7CF5D546}"/>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20905" r="4892"/>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A76AECBF-8DA9-C745-B014-F35E4D281F66}"/>
              </a:ext>
            </a:extLst>
          </p:cNvPr>
          <p:cNvSpPr>
            <a:spLocks noGrp="1"/>
          </p:cNvSpPr>
          <p:nvPr>
            <p:ph type="ctrTitle"/>
          </p:nvPr>
        </p:nvSpPr>
        <p:spPr>
          <a:xfrm>
            <a:off x="1524000" y="1122363"/>
            <a:ext cx="9144000" cy="3063240"/>
          </a:xfrm>
        </p:spPr>
        <p:txBody>
          <a:bodyPr>
            <a:normAutofit/>
          </a:bodyPr>
          <a:lstStyle/>
          <a:p>
            <a:r>
              <a:rPr lang="pt-BR" sz="6600" dirty="0">
                <a:solidFill>
                  <a:srgbClr val="FFFFFF"/>
                </a:solidFill>
              </a:rPr>
              <a:t>Contratos Bancários</a:t>
            </a:r>
            <a:br>
              <a:rPr lang="pt-BR" sz="6600" dirty="0">
                <a:solidFill>
                  <a:srgbClr val="FFFFFF"/>
                </a:solidFill>
              </a:rPr>
            </a:br>
            <a:endParaRPr lang="pt-BR" sz="6600" dirty="0">
              <a:solidFill>
                <a:srgbClr val="FFFFFF"/>
              </a:solidFill>
            </a:endParaRPr>
          </a:p>
        </p:txBody>
      </p:sp>
      <p:sp>
        <p:nvSpPr>
          <p:cNvPr id="3" name="Subtítulo 2">
            <a:extLst>
              <a:ext uri="{FF2B5EF4-FFF2-40B4-BE49-F238E27FC236}">
                <a16:creationId xmlns:a16="http://schemas.microsoft.com/office/drawing/2014/main" id="{7EC24CE2-6096-9441-B435-ED3F9CA89B0C}"/>
              </a:ext>
            </a:extLst>
          </p:cNvPr>
          <p:cNvSpPr>
            <a:spLocks noGrp="1"/>
          </p:cNvSpPr>
          <p:nvPr>
            <p:ph type="subTitle" idx="1"/>
          </p:nvPr>
        </p:nvSpPr>
        <p:spPr>
          <a:xfrm>
            <a:off x="1527048" y="4599432"/>
            <a:ext cx="9144000" cy="1536192"/>
          </a:xfrm>
        </p:spPr>
        <p:txBody>
          <a:bodyPr>
            <a:normAutofit/>
          </a:bodyPr>
          <a:lstStyle/>
          <a:p>
            <a:endParaRPr lang="pt-BR">
              <a:solidFill>
                <a:srgbClr val="FFFFFF"/>
              </a:solidFill>
            </a:endParaRPr>
          </a:p>
          <a:p>
            <a:r>
              <a:rPr lang="pt-BR">
                <a:solidFill>
                  <a:srgbClr val="FFFFFF"/>
                </a:solidFill>
              </a:rPr>
              <a:t>Professor Doutor Ruy Pereira Camilo Junior</a:t>
            </a:r>
          </a:p>
        </p:txBody>
      </p:sp>
      <p:sp>
        <p:nvSpPr>
          <p:cNvPr id="64"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840509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400"/>
                                        <p:tgtEl>
                                          <p:spTgt spid="3">
                                            <p:txEl>
                                              <p:pRg st="1" end="1"/>
                                            </p:txEl>
                                          </p:spTgt>
                                        </p:tgtEl>
                                      </p:cBhvr>
                                    </p:animEffect>
                                  </p:childTnLst>
                                </p:cTn>
                              </p:par>
                              <p:par>
                                <p:cTn id="8" presetID="10" presetClass="entr" presetSubtype="0" fill="hold" grpId="0" nodeType="withEffect">
                                  <p:stCondLst>
                                    <p:cond delay="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ítulo 1">
            <a:extLst>
              <a:ext uri="{FF2B5EF4-FFF2-40B4-BE49-F238E27FC236}">
                <a16:creationId xmlns:a16="http://schemas.microsoft.com/office/drawing/2014/main" id="{ACC45A6A-D7E8-BF4B-B8C9-27D35F086A11}"/>
              </a:ext>
            </a:extLst>
          </p:cNvPr>
          <p:cNvSpPr>
            <a:spLocks noGrp="1"/>
          </p:cNvSpPr>
          <p:nvPr>
            <p:ph type="title"/>
          </p:nvPr>
        </p:nvSpPr>
        <p:spPr>
          <a:xfrm>
            <a:off x="841248" y="818457"/>
            <a:ext cx="3322317" cy="2975876"/>
          </a:xfrm>
        </p:spPr>
        <p:txBody>
          <a:bodyPr vert="horz" lIns="91440" tIns="45720" rIns="91440" bIns="45720" rtlCol="0" anchor="b">
            <a:normAutofit/>
          </a:bodyPr>
          <a:lstStyle/>
          <a:p>
            <a:r>
              <a:rPr lang="en-US" sz="4100" kern="1200" dirty="0">
                <a:solidFill>
                  <a:schemeClr val="tx1"/>
                </a:solidFill>
                <a:latin typeface="+mj-lt"/>
                <a:ea typeface="+mj-ea"/>
                <a:cs typeface="+mj-cs"/>
              </a:rPr>
              <a:t>Cédula de </a:t>
            </a:r>
            <a:r>
              <a:rPr lang="en-US" sz="4100" kern="1200" dirty="0" err="1">
                <a:solidFill>
                  <a:schemeClr val="tx1"/>
                </a:solidFill>
                <a:latin typeface="+mj-lt"/>
                <a:ea typeface="+mj-ea"/>
                <a:cs typeface="+mj-cs"/>
              </a:rPr>
              <a:t>Crédito</a:t>
            </a:r>
            <a:r>
              <a:rPr lang="en-US" sz="4100" kern="1200" dirty="0">
                <a:solidFill>
                  <a:schemeClr val="tx1"/>
                </a:solidFill>
                <a:latin typeface="+mj-lt"/>
                <a:ea typeface="+mj-ea"/>
                <a:cs typeface="+mj-cs"/>
              </a:rPr>
              <a:t> </a:t>
            </a:r>
            <a:r>
              <a:rPr lang="en-US" sz="4100" kern="1200" dirty="0" err="1">
                <a:solidFill>
                  <a:schemeClr val="tx1"/>
                </a:solidFill>
                <a:latin typeface="+mj-lt"/>
                <a:ea typeface="+mj-ea"/>
                <a:cs typeface="+mj-cs"/>
              </a:rPr>
              <a:t>Bancário</a:t>
            </a:r>
            <a:r>
              <a:rPr lang="en-US" sz="4100" kern="1200" dirty="0">
                <a:solidFill>
                  <a:schemeClr val="tx1"/>
                </a:solidFill>
                <a:latin typeface="+mj-lt"/>
                <a:ea typeface="+mj-ea"/>
                <a:cs typeface="+mj-cs"/>
              </a:rPr>
              <a:t> (Lei 10.931, de 2004)</a:t>
            </a:r>
          </a:p>
        </p:txBody>
      </p:sp>
      <p:cxnSp>
        <p:nvCxnSpPr>
          <p:cNvPr id="11" name="Straight Connector 10">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Espaço Reservado para Conteúdo 3">
            <a:extLst>
              <a:ext uri="{FF2B5EF4-FFF2-40B4-BE49-F238E27FC236}">
                <a16:creationId xmlns:a16="http://schemas.microsoft.com/office/drawing/2014/main" id="{6333A5BA-FCD4-1744-AEC0-68D8F934A606}"/>
              </a:ext>
            </a:extLst>
          </p:cNvPr>
          <p:cNvPicPr>
            <a:picLocks noGrp="1" noChangeAspect="1"/>
          </p:cNvPicPr>
          <p:nvPr>
            <p:ph idx="1"/>
          </p:nvPr>
        </p:nvPicPr>
        <p:blipFill>
          <a:blip r:embed="rId2"/>
          <a:stretch>
            <a:fillRect/>
          </a:stretch>
        </p:blipFill>
        <p:spPr>
          <a:xfrm>
            <a:off x="5944450" y="566916"/>
            <a:ext cx="5237004" cy="5724168"/>
          </a:xfrm>
          <a:prstGeom prst="rect">
            <a:avLst/>
          </a:prstGeom>
        </p:spPr>
      </p:pic>
    </p:spTree>
    <p:extLst>
      <p:ext uri="{BB962C8B-B14F-4D97-AF65-F5344CB8AC3E}">
        <p14:creationId xmlns:p14="http://schemas.microsoft.com/office/powerpoint/2010/main" val="86935933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99AA0D0-00CF-6A4E-8DD4-79708A3B792E}"/>
              </a:ext>
            </a:extLst>
          </p:cNvPr>
          <p:cNvSpPr>
            <a:spLocks noGrp="1"/>
          </p:cNvSpPr>
          <p:nvPr>
            <p:ph type="title"/>
          </p:nvPr>
        </p:nvSpPr>
        <p:spPr>
          <a:xfrm>
            <a:off x="838200" y="365125"/>
            <a:ext cx="10515600" cy="1325563"/>
          </a:xfrm>
        </p:spPr>
        <p:txBody>
          <a:bodyPr>
            <a:normAutofit/>
          </a:bodyPr>
          <a:lstStyle/>
          <a:p>
            <a:r>
              <a:rPr lang="pt-BR" sz="2800" dirty="0"/>
              <a:t>Qualquer operação, qualquer garantia, segurança jurídica acrescida pela solução, na lei, das principais controvérsias jurisprudenciais anteriores</a:t>
            </a:r>
          </a:p>
        </p:txBody>
      </p:sp>
      <p:sp>
        <p:nvSpPr>
          <p:cNvPr id="7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Espaço Reservado para Conteúdo 2">
            <a:extLst>
              <a:ext uri="{FF2B5EF4-FFF2-40B4-BE49-F238E27FC236}">
                <a16:creationId xmlns:a16="http://schemas.microsoft.com/office/drawing/2014/main" id="{1F160525-C04E-9740-90C0-000EA0DE5EBC}"/>
              </a:ext>
            </a:extLst>
          </p:cNvPr>
          <p:cNvSpPr>
            <a:spLocks noGrp="1"/>
          </p:cNvSpPr>
          <p:nvPr>
            <p:ph idx="1"/>
          </p:nvPr>
        </p:nvSpPr>
        <p:spPr>
          <a:xfrm>
            <a:off x="838200" y="1929384"/>
            <a:ext cx="10515600" cy="4251960"/>
          </a:xfrm>
        </p:spPr>
        <p:txBody>
          <a:bodyPr>
            <a:normAutofit/>
          </a:bodyPr>
          <a:lstStyle/>
          <a:p>
            <a:pPr marL="0" indent="0">
              <a:buNone/>
            </a:pPr>
            <a:r>
              <a:rPr lang="pt-BR" sz="1900" dirty="0"/>
              <a:t>Art. 26. A Cédula de Crédito Bancário é </a:t>
            </a:r>
            <a:r>
              <a:rPr lang="pt-BR" sz="1900" b="1" dirty="0"/>
              <a:t>título de crédito </a:t>
            </a:r>
            <a:r>
              <a:rPr lang="pt-BR" sz="1900" dirty="0"/>
              <a:t>emitido, por pessoa física ou jurídica, em favor de instituição financeira ou de entidade a esta equiparada, representando promessa de pagamento em dinheiro, decorrente de </a:t>
            </a:r>
            <a:r>
              <a:rPr lang="pt-BR" sz="1900" b="1" u="sng" dirty="0"/>
              <a:t>operação de crédito, de qualquer modalidade.</a:t>
            </a:r>
          </a:p>
          <a:p>
            <a:pPr marL="0" indent="0">
              <a:buNone/>
            </a:pPr>
            <a:endParaRPr lang="pt-BR" sz="1900" b="1" u="sng" dirty="0"/>
          </a:p>
          <a:p>
            <a:pPr marL="0" indent="0">
              <a:buNone/>
            </a:pPr>
            <a:r>
              <a:rPr lang="pt-BR" sz="1900" dirty="0"/>
              <a:t>Art. 27. A Cédula de Crédito Bancário poderá ser emitida, com ou sem </a:t>
            </a:r>
            <a:r>
              <a:rPr lang="pt-BR" sz="1900" b="1" dirty="0"/>
              <a:t>garantia, real ou fidejussória, </a:t>
            </a:r>
            <a:r>
              <a:rPr lang="pt-BR" sz="1900" b="1" dirty="0" err="1"/>
              <a:t>cedularmente</a:t>
            </a:r>
            <a:r>
              <a:rPr lang="pt-BR" sz="1900" b="1" dirty="0"/>
              <a:t> constituída (GARANTIAS CEDULARES, INCLUSIVE FIDUCIÁRIA)</a:t>
            </a:r>
          </a:p>
          <a:p>
            <a:pPr marL="0" indent="0">
              <a:buNone/>
            </a:pPr>
            <a:endParaRPr lang="pt-BR" sz="1900" dirty="0"/>
          </a:p>
          <a:p>
            <a:pPr marL="0" indent="0">
              <a:buNone/>
            </a:pPr>
            <a:r>
              <a:rPr lang="pt-BR" sz="1900" dirty="0"/>
              <a:t>Art. 27-A. A Cédula de Crédito Bancário poderá ser emitida sob a forma escritural, por meio do lançamento em sistema eletrônico de escrituração.         </a:t>
            </a:r>
            <a:r>
              <a:rPr lang="pt-BR" sz="1900" dirty="0">
                <a:hlinkClick r:id="rId2"/>
              </a:rPr>
              <a:t>(Incluído pela Lei nº 13.986, de 2020)</a:t>
            </a:r>
            <a:r>
              <a:rPr lang="pt-BR" sz="1900" dirty="0"/>
              <a:t>.</a:t>
            </a:r>
          </a:p>
          <a:p>
            <a:pPr marL="0" indent="0">
              <a:buNone/>
            </a:pPr>
            <a:endParaRPr lang="pt-BR" sz="1900" b="1" dirty="0"/>
          </a:p>
          <a:p>
            <a:pPr marL="0" indent="0">
              <a:buNone/>
            </a:pPr>
            <a:r>
              <a:rPr lang="pt-BR" sz="1900" b="1" dirty="0"/>
              <a:t>TC: Fácil para assumir obrigação, fácil de circular. Exemplo de </a:t>
            </a:r>
            <a:r>
              <a:rPr lang="pt-BR" sz="1900" b="1" dirty="0" err="1"/>
              <a:t>Magarino</a:t>
            </a:r>
            <a:r>
              <a:rPr lang="pt-BR" sz="1900" b="1" dirty="0"/>
              <a:t> </a:t>
            </a:r>
            <a:r>
              <a:rPr lang="pt-BR" sz="1900" b="1" dirty="0" err="1"/>
              <a:t>Torres.A</a:t>
            </a:r>
            <a:r>
              <a:rPr lang="pt-BR" sz="1900" b="1" dirty="0"/>
              <a:t> Lei especial cuida das formalidades do título</a:t>
            </a:r>
          </a:p>
          <a:p>
            <a:pPr marL="0" indent="0">
              <a:buNone/>
            </a:pPr>
            <a:endParaRPr lang="pt-BR" sz="2200" dirty="0"/>
          </a:p>
        </p:txBody>
      </p:sp>
    </p:spTree>
    <p:extLst>
      <p:ext uri="{BB962C8B-B14F-4D97-AF65-F5344CB8AC3E}">
        <p14:creationId xmlns:p14="http://schemas.microsoft.com/office/powerpoint/2010/main" val="3740906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BA84233-A53A-0F43-926F-F08EF1F5B00A}"/>
              </a:ext>
            </a:extLst>
          </p:cNvPr>
          <p:cNvSpPr>
            <a:spLocks noGrp="1"/>
          </p:cNvSpPr>
          <p:nvPr>
            <p:ph type="title"/>
          </p:nvPr>
        </p:nvSpPr>
        <p:spPr>
          <a:xfrm>
            <a:off x="838200" y="365125"/>
            <a:ext cx="10515600" cy="1325563"/>
          </a:xfrm>
        </p:spPr>
        <p:txBody>
          <a:bodyPr>
            <a:normAutofit fontScale="90000"/>
          </a:bodyPr>
          <a:lstStyle/>
          <a:p>
            <a:r>
              <a:rPr lang="pt-BR" sz="5400" dirty="0"/>
              <a:t>Título executivo, sendo permitida capitalização de juros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33CC9FAD-D380-FB47-957F-FF6180318A2A}"/>
              </a:ext>
            </a:extLst>
          </p:cNvPr>
          <p:cNvSpPr>
            <a:spLocks noGrp="1"/>
          </p:cNvSpPr>
          <p:nvPr>
            <p:ph idx="1"/>
          </p:nvPr>
        </p:nvSpPr>
        <p:spPr>
          <a:xfrm>
            <a:off x="838200" y="1929384"/>
            <a:ext cx="10515600" cy="4251960"/>
          </a:xfrm>
        </p:spPr>
        <p:txBody>
          <a:bodyPr>
            <a:normAutofit/>
          </a:bodyPr>
          <a:lstStyle/>
          <a:p>
            <a:pPr marL="0" indent="0">
              <a:buNone/>
            </a:pPr>
            <a:r>
              <a:rPr lang="pt-BR" sz="1200" dirty="0"/>
              <a:t>Art. 28. A Cédula de Crédito Bancário é título executivo extrajudicial e representa dívida em dinheiro, certa, líquida e exigível, seja pela soma nela indicada, seja pelo saldo devedor demonstrado em planilha de cálculo, ou nos extratos da conta corrente, elaborados conforme previsto no § 2º .</a:t>
            </a:r>
          </a:p>
          <a:p>
            <a:pPr marL="0" indent="0">
              <a:buNone/>
            </a:pPr>
            <a:r>
              <a:rPr lang="pt-BR" sz="1200" dirty="0"/>
              <a:t>§ 1º Na Cédula de Crédito Bancário poderão ser pactuados:</a:t>
            </a:r>
          </a:p>
          <a:p>
            <a:pPr marL="0" indent="0">
              <a:buNone/>
            </a:pPr>
            <a:r>
              <a:rPr lang="pt-BR" sz="1200" dirty="0" err="1"/>
              <a:t>I</a:t>
            </a:r>
            <a:r>
              <a:rPr lang="pt-BR" sz="1200" dirty="0"/>
              <a:t> - </a:t>
            </a:r>
            <a:r>
              <a:rPr lang="pt-BR" sz="1200" b="1" dirty="0"/>
              <a:t>os juros sobre a dívida, capitalizados ou não, os critérios de sua incidência e, se for o caso, a periodicidade de sua capitalização, bem como as despesas e os demais encargos decorrentes da obrigação;</a:t>
            </a:r>
          </a:p>
          <a:p>
            <a:pPr marL="0" indent="0">
              <a:buNone/>
            </a:pPr>
            <a:r>
              <a:rPr lang="pt-BR" sz="1200" b="1" dirty="0"/>
              <a:t>II - o</a:t>
            </a:r>
            <a:r>
              <a:rPr lang="pt-BR" sz="1200" dirty="0"/>
              <a:t>s critérios de atualização monetária ou de variação cambial como permitido em lei;</a:t>
            </a:r>
          </a:p>
          <a:p>
            <a:pPr marL="0" indent="0">
              <a:buNone/>
            </a:pPr>
            <a:r>
              <a:rPr lang="pt-BR" sz="1200" dirty="0"/>
              <a:t>III - os casos de ocorrência de mora e de incidência das multas e penalidades contratuais, bem como as hipóteses de vencimento antecipado da dívida;</a:t>
            </a:r>
          </a:p>
          <a:p>
            <a:pPr marL="0" indent="0">
              <a:buNone/>
            </a:pPr>
            <a:r>
              <a:rPr lang="pt-BR" sz="1200" dirty="0"/>
              <a:t>IV - os critérios de apuração e de ressarcimento, pelo emitente ou por terceiro garantidor, das despesas de cobrança da dívida e </a:t>
            </a:r>
            <a:r>
              <a:rPr lang="pt-BR" sz="1200" b="1" dirty="0"/>
              <a:t>dos honorários advocatícios, judiciais ou extrajudiciais, sendo que os honorários advocatícios extrajudiciais não poderão superar o limite de dez por cento do valor total devido</a:t>
            </a:r>
            <a:r>
              <a:rPr lang="pt-BR" sz="1200" dirty="0"/>
              <a:t>;</a:t>
            </a:r>
          </a:p>
          <a:p>
            <a:pPr marL="0" indent="0">
              <a:buNone/>
            </a:pPr>
            <a:r>
              <a:rPr lang="pt-BR" sz="1200" dirty="0"/>
              <a:t>V - quando for o caso, a </a:t>
            </a:r>
            <a:r>
              <a:rPr lang="pt-BR" sz="1200" b="1" dirty="0"/>
              <a:t>modalidade de garantia da dívida, sua extensão e as hipóteses de substituição de tal garantia</a:t>
            </a:r>
            <a:r>
              <a:rPr lang="pt-BR" sz="1200" dirty="0"/>
              <a:t>;</a:t>
            </a:r>
          </a:p>
          <a:p>
            <a:pPr marL="0" indent="0">
              <a:buNone/>
            </a:pPr>
            <a:r>
              <a:rPr lang="pt-BR" sz="1200" dirty="0"/>
              <a:t>VI - as obrigações a serem cumpridas pelo credor;</a:t>
            </a:r>
          </a:p>
          <a:p>
            <a:pPr marL="0" indent="0">
              <a:buNone/>
            </a:pPr>
            <a:r>
              <a:rPr lang="pt-BR" sz="1200" dirty="0"/>
              <a:t>VII - a obrigação do credor de emitir extratos da conta corrente ou planilhas de cálculo da dívida, ou de seu saldo devedor, de acordo com os critérios estabelecidos na própria Cédula de Crédito Bancário, observado o disposto no § 2º ; e</a:t>
            </a:r>
          </a:p>
          <a:p>
            <a:pPr marL="0" indent="0">
              <a:buNone/>
            </a:pPr>
            <a:r>
              <a:rPr lang="pt-BR" sz="1200" dirty="0"/>
              <a:t>VIII - outras condições de concessão do crédito, suas garantias ou liquidação, obrigações adicionais do emitente ou do terceiro garantidor da obrigação, desde que não contrariem as disposições desta Lei.</a:t>
            </a:r>
          </a:p>
        </p:txBody>
      </p:sp>
    </p:spTree>
    <p:extLst>
      <p:ext uri="{BB962C8B-B14F-4D97-AF65-F5344CB8AC3E}">
        <p14:creationId xmlns:p14="http://schemas.microsoft.com/office/powerpoint/2010/main" val="3185917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66813F5-1F2A-CF4E-9504-171F0BCE1BCE}"/>
              </a:ext>
            </a:extLst>
          </p:cNvPr>
          <p:cNvSpPr>
            <a:spLocks noGrp="1"/>
          </p:cNvSpPr>
          <p:nvPr>
            <p:ph type="title"/>
          </p:nvPr>
        </p:nvSpPr>
        <p:spPr>
          <a:xfrm>
            <a:off x="838200" y="365125"/>
            <a:ext cx="10515600" cy="1325563"/>
          </a:xfrm>
        </p:spPr>
        <p:txBody>
          <a:bodyPr>
            <a:normAutofit/>
          </a:bodyPr>
          <a:lstStyle/>
          <a:p>
            <a:r>
              <a:rPr lang="pt-BR" sz="4200"/>
              <a:t>Dívida líquida: mas se banco cobrar em excesso, paga diferença em dobro</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847A908A-5F59-1F4D-89CB-03BEA10F57B3}"/>
              </a:ext>
            </a:extLst>
          </p:cNvPr>
          <p:cNvSpPr>
            <a:spLocks noGrp="1"/>
          </p:cNvSpPr>
          <p:nvPr>
            <p:ph idx="1"/>
          </p:nvPr>
        </p:nvSpPr>
        <p:spPr>
          <a:xfrm>
            <a:off x="838200" y="1929384"/>
            <a:ext cx="10515600" cy="4251960"/>
          </a:xfrm>
        </p:spPr>
        <p:txBody>
          <a:bodyPr>
            <a:normAutofit/>
          </a:bodyPr>
          <a:lstStyle/>
          <a:p>
            <a:pPr marL="0" indent="0">
              <a:buNone/>
            </a:pPr>
            <a:r>
              <a:rPr lang="pt-BR" sz="1700" dirty="0"/>
              <a:t>§ 2º Sempre que necessário, a apuração do valor exato da obrigação, ou de seu saldo devedor, representado pela Cédula de Crédito Bancário, </a:t>
            </a:r>
            <a:r>
              <a:rPr lang="pt-BR" sz="1700" b="1" dirty="0"/>
              <a:t>será feita pelo credor, por meio de planilha de cálculo </a:t>
            </a:r>
            <a:r>
              <a:rPr lang="pt-BR" sz="1700" dirty="0"/>
              <a:t>e, quando for o caso, de extrato emitido pela instituição financeira, em favor da qual a Cédula de Crédito Bancário foi originalmente emitida, documentos esses que integrarão a Cédula, observado que:</a:t>
            </a:r>
          </a:p>
          <a:p>
            <a:pPr marL="0" indent="0">
              <a:buNone/>
            </a:pPr>
            <a:r>
              <a:rPr lang="pt-BR" sz="1700" dirty="0" err="1"/>
              <a:t>I</a:t>
            </a:r>
            <a:r>
              <a:rPr lang="pt-BR" sz="1700" dirty="0"/>
              <a:t> - os cálculos realizados deverão evidenciar de </a:t>
            </a:r>
            <a:r>
              <a:rPr lang="pt-BR" sz="1700" b="1" dirty="0"/>
              <a:t>modo claro, preciso e de fácil entendimento </a:t>
            </a:r>
            <a:r>
              <a:rPr lang="pt-BR" sz="1700" dirty="0"/>
              <a:t>e compreensão, o valor principal da dívida, seus encargos e despesas contratuais devidos, a parcela de juros e os critérios de sua incidência, a parcela de atualização monetária ou cambial, a parcela correspondente a multas e demais penalidades contratuais, as despesas de cobrança e de honorários advocatícios devidos até a data do cálculo e, por fim, o valor total da dívida; e</a:t>
            </a:r>
          </a:p>
          <a:p>
            <a:pPr marL="0" indent="0">
              <a:buNone/>
            </a:pPr>
            <a:r>
              <a:rPr lang="pt-BR" sz="1700" dirty="0"/>
              <a:t>II - a Cédula de Crédito Bancário representativa de dívida oriunda de contrato de abertura de crédito bancário em conta corrente </a:t>
            </a:r>
            <a:r>
              <a:rPr lang="pt-BR" sz="1700" b="1" dirty="0"/>
              <a:t>será emitida pelo valor total do crédito posto à disposição do emitente, competindo ao credor, nos termos deste parágrafo, discriminar nos extratos da conta corrente ou nas planilhas de cálculo, que serão anexados à Cédula, as parcelas utilizadas do crédito aberto, os aumentos do limite do crédito inicialmente concedido, as eventuais amortizações da dívida e a incidência dos encargos nos vários períodos de utilização do crédito aberto.</a:t>
            </a:r>
          </a:p>
          <a:p>
            <a:pPr marL="0" indent="0">
              <a:buNone/>
            </a:pPr>
            <a:r>
              <a:rPr lang="pt-BR" sz="1700" dirty="0"/>
              <a:t>§ 3º O credor que, em ação judicial, cobrar o valor do crédito </a:t>
            </a:r>
            <a:r>
              <a:rPr lang="pt-BR" sz="1700" dirty="0" err="1"/>
              <a:t>exeqüendo</a:t>
            </a:r>
            <a:r>
              <a:rPr lang="pt-BR" sz="1700" dirty="0"/>
              <a:t> em desacordo com o expresso na Cédula de Crédito Bancário, fica obrigado a </a:t>
            </a:r>
            <a:r>
              <a:rPr lang="pt-BR" sz="1700" b="1" dirty="0"/>
              <a:t>pagar ao devedor o dobro do cobrado </a:t>
            </a:r>
            <a:r>
              <a:rPr lang="pt-BR" sz="1700" dirty="0"/>
              <a:t>a maior, que poderá ser compensado na própria ação, sem prejuízo da responsabilidade por perdas e danos.</a:t>
            </a:r>
          </a:p>
          <a:p>
            <a:endParaRPr lang="pt-BR" sz="1700" dirty="0"/>
          </a:p>
          <a:p>
            <a:pPr marL="0" indent="0">
              <a:buNone/>
            </a:pPr>
            <a:endParaRPr lang="pt-BR" sz="1700" dirty="0"/>
          </a:p>
        </p:txBody>
      </p:sp>
    </p:spTree>
    <p:extLst>
      <p:ext uri="{BB962C8B-B14F-4D97-AF65-F5344CB8AC3E}">
        <p14:creationId xmlns:p14="http://schemas.microsoft.com/office/powerpoint/2010/main" val="1274089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14">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6" name="Imagem 5">
            <a:extLst>
              <a:ext uri="{FF2B5EF4-FFF2-40B4-BE49-F238E27FC236}">
                <a16:creationId xmlns:a16="http://schemas.microsoft.com/office/drawing/2014/main" id="{8AD39FF9-9306-4043-A70B-EB8BE9206B8F}"/>
              </a:ext>
            </a:extLst>
          </p:cNvPr>
          <p:cNvPicPr>
            <a:picLocks noChangeAspect="1"/>
          </p:cNvPicPr>
          <p:nvPr/>
        </p:nvPicPr>
        <p:blipFill>
          <a:blip r:embed="rId2"/>
          <a:stretch>
            <a:fillRect/>
          </a:stretch>
        </p:blipFill>
        <p:spPr>
          <a:xfrm>
            <a:off x="1263578" y="1634347"/>
            <a:ext cx="9664846" cy="3411122"/>
          </a:xfrm>
          <a:prstGeom prst="rect">
            <a:avLst/>
          </a:prstGeom>
        </p:spPr>
      </p:pic>
      <p:sp>
        <p:nvSpPr>
          <p:cNvPr id="7" name="CaixaDeTexto 6">
            <a:extLst>
              <a:ext uri="{FF2B5EF4-FFF2-40B4-BE49-F238E27FC236}">
                <a16:creationId xmlns:a16="http://schemas.microsoft.com/office/drawing/2014/main" id="{2EAE693B-B2BD-304F-8ABB-8DD6936F8F9C}"/>
              </a:ext>
            </a:extLst>
          </p:cNvPr>
          <p:cNvSpPr txBox="1"/>
          <p:nvPr/>
        </p:nvSpPr>
        <p:spPr>
          <a:xfrm>
            <a:off x="1943100" y="857250"/>
            <a:ext cx="6320063" cy="369332"/>
          </a:xfrm>
          <a:prstGeom prst="rect">
            <a:avLst/>
          </a:prstGeom>
          <a:noFill/>
        </p:spPr>
        <p:txBody>
          <a:bodyPr wrap="none" rtlCol="0">
            <a:spAutoFit/>
          </a:bodyPr>
          <a:lstStyle/>
          <a:p>
            <a:r>
              <a:rPr lang="pt-BR" dirty="0"/>
              <a:t>Securitização (modelo elaborado por Victória </a:t>
            </a:r>
            <a:r>
              <a:rPr lang="pt-BR" dirty="0" err="1"/>
              <a:t>Baruselli</a:t>
            </a:r>
            <a:r>
              <a:rPr lang="pt-BR" dirty="0"/>
              <a:t> de Melo)</a:t>
            </a:r>
          </a:p>
        </p:txBody>
      </p:sp>
    </p:spTree>
    <p:extLst>
      <p:ext uri="{BB962C8B-B14F-4D97-AF65-F5344CB8AC3E}">
        <p14:creationId xmlns:p14="http://schemas.microsoft.com/office/powerpoint/2010/main" val="64070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247F94-CC91-1E4A-9540-686A095D2749}"/>
              </a:ext>
            </a:extLst>
          </p:cNvPr>
          <p:cNvSpPr>
            <a:spLocks noGrp="1"/>
          </p:cNvSpPr>
          <p:nvPr>
            <p:ph type="title"/>
          </p:nvPr>
        </p:nvSpPr>
        <p:spPr/>
        <p:txBody>
          <a:bodyPr/>
          <a:lstStyle/>
          <a:p>
            <a:r>
              <a:rPr lang="pt-BR" dirty="0"/>
              <a:t>Como ocorre a operação?</a:t>
            </a:r>
          </a:p>
        </p:txBody>
      </p:sp>
      <p:sp>
        <p:nvSpPr>
          <p:cNvPr id="3" name="Espaço Reservado para Conteúdo 2">
            <a:extLst>
              <a:ext uri="{FF2B5EF4-FFF2-40B4-BE49-F238E27FC236}">
                <a16:creationId xmlns:a16="http://schemas.microsoft.com/office/drawing/2014/main" id="{1071C701-58BA-0F49-A682-6A9F0CDB4005}"/>
              </a:ext>
            </a:extLst>
          </p:cNvPr>
          <p:cNvSpPr>
            <a:spLocks noGrp="1"/>
          </p:cNvSpPr>
          <p:nvPr>
            <p:ph idx="1"/>
          </p:nvPr>
        </p:nvSpPr>
        <p:spPr/>
        <p:txBody>
          <a:bodyPr/>
          <a:lstStyle/>
          <a:p>
            <a:pPr marL="514350" indent="-514350">
              <a:buFont typeface="+mj-lt"/>
              <a:buAutoNum type="arabicPeriod"/>
            </a:pPr>
            <a:r>
              <a:rPr lang="pt-BR" dirty="0"/>
              <a:t>Originador gera créditos em suas relações com os devedores</a:t>
            </a:r>
          </a:p>
          <a:p>
            <a:pPr marL="514350" indent="-514350">
              <a:buFont typeface="+mj-lt"/>
              <a:buAutoNum type="arabicPeriod"/>
            </a:pPr>
            <a:r>
              <a:rPr lang="pt-BR" dirty="0"/>
              <a:t>Originador transfere para veículo (</a:t>
            </a:r>
            <a:r>
              <a:rPr lang="pt-BR" dirty="0" err="1"/>
              <a:t>securitizadora</a:t>
            </a:r>
            <a:r>
              <a:rPr lang="pt-BR" dirty="0"/>
              <a:t> ou FIDC) esses ativos (por isso não é operação financeira).</a:t>
            </a:r>
          </a:p>
          <a:p>
            <a:pPr marL="514350" indent="-514350">
              <a:buFont typeface="+mj-lt"/>
              <a:buAutoNum type="arabicPeriod"/>
            </a:pPr>
            <a:r>
              <a:rPr lang="pt-BR" dirty="0"/>
              <a:t>Veículo emite valores mobiliários para investidores: </a:t>
            </a:r>
            <a:r>
              <a:rPr lang="pt-BR" dirty="0" err="1"/>
              <a:t>securitizadoras</a:t>
            </a:r>
            <a:r>
              <a:rPr lang="pt-BR" dirty="0"/>
              <a:t> de recebíveis do agronegócio e imobiliários emitem CRI e CRA; FDIC vende quotas.</a:t>
            </a:r>
          </a:p>
          <a:p>
            <a:pPr marL="514350" indent="-514350">
              <a:buFont typeface="+mj-lt"/>
              <a:buAutoNum type="arabicPeriod"/>
            </a:pPr>
            <a:r>
              <a:rPr lang="pt-BR" dirty="0"/>
              <a:t>Investidores subscrevem e pagam os valores mobiliários</a:t>
            </a:r>
          </a:p>
          <a:p>
            <a:pPr marL="514350" indent="-514350">
              <a:buFont typeface="+mj-lt"/>
              <a:buAutoNum type="arabicPeriod"/>
            </a:pPr>
            <a:r>
              <a:rPr lang="pt-BR" dirty="0"/>
              <a:t>Veículo paga aos originadores pelos ativos</a:t>
            </a:r>
          </a:p>
          <a:p>
            <a:pPr marL="0" indent="0">
              <a:buNone/>
            </a:pPr>
            <a:r>
              <a:rPr lang="pt-BR" dirty="0"/>
              <a:t>6. Veículo transfere aos investidores o rendimento e paga o principal</a:t>
            </a:r>
          </a:p>
        </p:txBody>
      </p:sp>
    </p:spTree>
    <p:extLst>
      <p:ext uri="{BB962C8B-B14F-4D97-AF65-F5344CB8AC3E}">
        <p14:creationId xmlns:p14="http://schemas.microsoft.com/office/powerpoint/2010/main" val="2519848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64F718-7FAC-4056-9FA9-A603EC682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0"/>
            <a:ext cx="121904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74639F7-E3C7-4165-A83E-6386A86BA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6356349"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B3AF0F1-707A-463E-B5EE-33C63A40CF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979591"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776D1D5B-A196-0F44-842E-8C6EC0C6ECCE}"/>
              </a:ext>
            </a:extLst>
          </p:cNvPr>
          <p:cNvSpPr>
            <a:spLocks noGrp="1"/>
          </p:cNvSpPr>
          <p:nvPr>
            <p:ph type="title"/>
          </p:nvPr>
        </p:nvSpPr>
        <p:spPr>
          <a:xfrm>
            <a:off x="838200" y="704088"/>
            <a:ext cx="3529953" cy="2980944"/>
          </a:xfrm>
        </p:spPr>
        <p:txBody>
          <a:bodyPr>
            <a:normAutofit/>
          </a:bodyPr>
          <a:lstStyle/>
          <a:p>
            <a:r>
              <a:rPr lang="pt-BR">
                <a:solidFill>
                  <a:schemeClr val="bg1"/>
                </a:solidFill>
              </a:rPr>
              <a:t>Prestadores de Serviços do FIDC</a:t>
            </a:r>
          </a:p>
        </p:txBody>
      </p:sp>
      <p:sp>
        <p:nvSpPr>
          <p:cNvPr id="3" name="Espaço Reservado para Conteúdo 2">
            <a:extLst>
              <a:ext uri="{FF2B5EF4-FFF2-40B4-BE49-F238E27FC236}">
                <a16:creationId xmlns:a16="http://schemas.microsoft.com/office/drawing/2014/main" id="{C40AE070-6E4D-374C-8B39-BFAA968BF984}"/>
              </a:ext>
            </a:extLst>
          </p:cNvPr>
          <p:cNvSpPr>
            <a:spLocks noGrp="1"/>
          </p:cNvSpPr>
          <p:nvPr>
            <p:ph idx="1"/>
          </p:nvPr>
        </p:nvSpPr>
        <p:spPr>
          <a:xfrm>
            <a:off x="6212410" y="704088"/>
            <a:ext cx="5135293" cy="5248656"/>
          </a:xfrm>
        </p:spPr>
        <p:txBody>
          <a:bodyPr anchor="ctr">
            <a:normAutofit/>
          </a:bodyPr>
          <a:lstStyle/>
          <a:p>
            <a:pPr marL="514350" indent="-514350">
              <a:buFont typeface="+mj-lt"/>
              <a:buAutoNum type="arabicPeriod"/>
            </a:pPr>
            <a:r>
              <a:rPr lang="pt-BR" sz="2400"/>
              <a:t>Administrador do FIDC, que tem de ser instituição financeira. Contrata os demais</a:t>
            </a:r>
          </a:p>
          <a:p>
            <a:pPr marL="514350" indent="-514350">
              <a:buFont typeface="+mj-lt"/>
              <a:buAutoNum type="arabicPeriod"/>
            </a:pPr>
            <a:r>
              <a:rPr lang="pt-BR" sz="2400"/>
              <a:t>Gestor do fundo</a:t>
            </a:r>
          </a:p>
          <a:p>
            <a:pPr marL="514350" indent="-514350">
              <a:buFont typeface="+mj-lt"/>
              <a:buAutoNum type="arabicPeriod"/>
            </a:pPr>
            <a:r>
              <a:rPr lang="pt-BR" sz="2400"/>
              <a:t>Custodiante. Valida a aquisição pelo fundo dos direitos creditórios, guarda a documentação, etc.</a:t>
            </a:r>
          </a:p>
          <a:p>
            <a:pPr marL="514350" indent="-514350">
              <a:buFont typeface="+mj-lt"/>
              <a:buAutoNum type="arabicPeriod"/>
            </a:pPr>
            <a:r>
              <a:rPr lang="pt-BR" sz="2400"/>
              <a:t>Auditor independente</a:t>
            </a:r>
          </a:p>
          <a:p>
            <a:pPr marL="514350" indent="-514350">
              <a:buFont typeface="+mj-lt"/>
              <a:buAutoNum type="arabicPeriod"/>
            </a:pPr>
            <a:r>
              <a:rPr lang="pt-BR" sz="2400"/>
              <a:t>Consultor </a:t>
            </a:r>
          </a:p>
          <a:p>
            <a:pPr marL="514350" indent="-514350">
              <a:buFont typeface="+mj-lt"/>
              <a:buAutoNum type="arabicPeriod"/>
            </a:pPr>
            <a:r>
              <a:rPr lang="pt-BR" sz="2400"/>
              <a:t>Agente de cobrança</a:t>
            </a:r>
          </a:p>
        </p:txBody>
      </p:sp>
    </p:spTree>
    <p:extLst>
      <p:ext uri="{BB962C8B-B14F-4D97-AF65-F5344CB8AC3E}">
        <p14:creationId xmlns:p14="http://schemas.microsoft.com/office/powerpoint/2010/main" val="3931353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ço Reservado para Conteúdo 3">
            <a:extLst>
              <a:ext uri="{FF2B5EF4-FFF2-40B4-BE49-F238E27FC236}">
                <a16:creationId xmlns:a16="http://schemas.microsoft.com/office/drawing/2014/main" id="{E8BD744D-5B52-1842-9AA3-487077D5AAC7}"/>
              </a:ext>
            </a:extLst>
          </p:cNvPr>
          <p:cNvPicPr>
            <a:picLocks noGrp="1" noChangeAspect="1"/>
          </p:cNvPicPr>
          <p:nvPr>
            <p:ph idx="1"/>
          </p:nvPr>
        </p:nvPicPr>
        <p:blipFill rotWithShape="1">
          <a:blip r:embed="rId2"/>
          <a:srcRect l="3600" r="7511"/>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DDFC32D-6D7C-184C-B831-027DC373AECA}"/>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Project Finance</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94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0EA8EC72-4B0C-2E4B-B256-8E0415774C19}"/>
              </a:ext>
            </a:extLst>
          </p:cNvPr>
          <p:cNvPicPr>
            <a:picLocks noChangeAspect="1"/>
          </p:cNvPicPr>
          <p:nvPr/>
        </p:nvPicPr>
        <p:blipFill>
          <a:blip r:embed="rId2"/>
          <a:stretch>
            <a:fillRect/>
          </a:stretch>
        </p:blipFill>
        <p:spPr>
          <a:xfrm>
            <a:off x="698500" y="285750"/>
            <a:ext cx="10795000" cy="6286500"/>
          </a:xfrm>
          <a:prstGeom prst="rect">
            <a:avLst/>
          </a:prstGeom>
        </p:spPr>
      </p:pic>
      <p:sp>
        <p:nvSpPr>
          <p:cNvPr id="4" name="CaixaDeTexto 3">
            <a:extLst>
              <a:ext uri="{FF2B5EF4-FFF2-40B4-BE49-F238E27FC236}">
                <a16:creationId xmlns:a16="http://schemas.microsoft.com/office/drawing/2014/main" id="{DB9DD809-9F6A-3141-9D17-2E97953A4518}"/>
              </a:ext>
            </a:extLst>
          </p:cNvPr>
          <p:cNvSpPr txBox="1"/>
          <p:nvPr/>
        </p:nvSpPr>
        <p:spPr>
          <a:xfrm>
            <a:off x="200721" y="257175"/>
            <a:ext cx="1160711" cy="707886"/>
          </a:xfrm>
          <a:prstGeom prst="rect">
            <a:avLst/>
          </a:prstGeom>
          <a:noFill/>
        </p:spPr>
        <p:txBody>
          <a:bodyPr wrap="square" rtlCol="0">
            <a:spAutoFit/>
          </a:bodyPr>
          <a:lstStyle/>
          <a:p>
            <a:r>
              <a:rPr lang="pt-BR" sz="2000" b="1" dirty="0"/>
              <a:t>PROJECT </a:t>
            </a:r>
          </a:p>
          <a:p>
            <a:r>
              <a:rPr lang="pt-BR" sz="2000" b="1" dirty="0"/>
              <a:t>FINANCE</a:t>
            </a:r>
          </a:p>
        </p:txBody>
      </p:sp>
    </p:spTree>
    <p:extLst>
      <p:ext uri="{BB962C8B-B14F-4D97-AF65-F5344CB8AC3E}">
        <p14:creationId xmlns:p14="http://schemas.microsoft.com/office/powerpoint/2010/main" val="1915747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B25E351-F16C-C547-803E-5BBFD2424388}"/>
              </a:ext>
            </a:extLst>
          </p:cNvPr>
          <p:cNvSpPr>
            <a:spLocks noGrp="1"/>
          </p:cNvSpPr>
          <p:nvPr>
            <p:ph type="title"/>
          </p:nvPr>
        </p:nvSpPr>
        <p:spPr>
          <a:xfrm>
            <a:off x="1285240" y="1050595"/>
            <a:ext cx="8074815" cy="1618489"/>
          </a:xfrm>
        </p:spPr>
        <p:txBody>
          <a:bodyPr anchor="ctr">
            <a:normAutofit/>
          </a:bodyPr>
          <a:lstStyle/>
          <a:p>
            <a:r>
              <a:rPr lang="pt-BR" sz="7200"/>
              <a:t>Project Finance</a:t>
            </a:r>
          </a:p>
        </p:txBody>
      </p:sp>
      <p:sp>
        <p:nvSpPr>
          <p:cNvPr id="3" name="Espaço Reservado para Conteúdo 2">
            <a:extLst>
              <a:ext uri="{FF2B5EF4-FFF2-40B4-BE49-F238E27FC236}">
                <a16:creationId xmlns:a16="http://schemas.microsoft.com/office/drawing/2014/main" id="{B903A83E-EB46-FD43-AE1B-EE660D5F80E2}"/>
              </a:ext>
            </a:extLst>
          </p:cNvPr>
          <p:cNvSpPr>
            <a:spLocks noGrp="1"/>
          </p:cNvSpPr>
          <p:nvPr>
            <p:ph idx="1"/>
          </p:nvPr>
        </p:nvSpPr>
        <p:spPr>
          <a:xfrm>
            <a:off x="1285240" y="2969469"/>
            <a:ext cx="8074815" cy="2800395"/>
          </a:xfrm>
        </p:spPr>
        <p:txBody>
          <a:bodyPr anchor="t">
            <a:normAutofit/>
          </a:bodyPr>
          <a:lstStyle/>
          <a:p>
            <a:r>
              <a:rPr lang="pt-BR" sz="1700"/>
              <a:t>Parte dos agentes da operação podem ser empresas estrangeiras</a:t>
            </a:r>
          </a:p>
          <a:p>
            <a:r>
              <a:rPr lang="pt-BR" sz="1700"/>
              <a:t>Limita-se o capital de risco (equity) e criam-se mecanismos para tutela do financiamento por terceiros (debt). Exemplo: debêntures conversíveis, step-in rights</a:t>
            </a:r>
          </a:p>
          <a:p>
            <a:r>
              <a:rPr lang="pt-BR" sz="1700"/>
              <a:t>Podem ser diferenciados financiadores preferenciais e subsidiários, ou sistema A e B, subordinando-se uns a outros.</a:t>
            </a:r>
          </a:p>
          <a:p>
            <a:r>
              <a:rPr lang="pt-BR" sz="1700"/>
              <a:t>Importância nessas operações de consórcios de bancos, para a reunião dos volumes necessários</a:t>
            </a:r>
          </a:p>
          <a:p>
            <a:r>
              <a:rPr lang="pt-BR" sz="1700"/>
              <a:t>Recebíveis podem ser securitizados</a:t>
            </a:r>
          </a:p>
        </p:txBody>
      </p:sp>
    </p:spTree>
    <p:extLst>
      <p:ext uri="{BB962C8B-B14F-4D97-AF65-F5344CB8AC3E}">
        <p14:creationId xmlns:p14="http://schemas.microsoft.com/office/powerpoint/2010/main" val="2402839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074" name="Rectangle 2">
            <a:extLst>
              <a:ext uri="{FF2B5EF4-FFF2-40B4-BE49-F238E27FC236}">
                <a16:creationId xmlns:a16="http://schemas.microsoft.com/office/drawing/2014/main" id="{69C4940C-15D2-1247-B036-5AA6F7F4203E}"/>
              </a:ext>
            </a:extLst>
          </p:cNvPr>
          <p:cNvSpPr>
            <a:spLocks noGrp="1" noChangeArrowheads="1"/>
          </p:cNvSpPr>
          <p:nvPr>
            <p:ph type="title"/>
          </p:nvPr>
        </p:nvSpPr>
        <p:spPr>
          <a:xfrm>
            <a:off x="479394" y="1070800"/>
            <a:ext cx="3939688" cy="5583126"/>
          </a:xfrm>
        </p:spPr>
        <p:txBody>
          <a:bodyPr vert="horz" lIns="91440" tIns="45720" rIns="91440" bIns="45720" rtlCol="0" anchor="ctr">
            <a:normAutofit/>
          </a:bodyPr>
          <a:lstStyle/>
          <a:p>
            <a:pPr algn="r">
              <a:defRPr/>
            </a:pPr>
            <a:r>
              <a:rPr lang="en-US" altLang="pt-BR" sz="7400" kern="1200">
                <a:solidFill>
                  <a:schemeClr val="tx1"/>
                </a:solidFill>
                <a:latin typeface="+mj-lt"/>
                <a:ea typeface="+mj-ea"/>
                <a:cs typeface="+mj-cs"/>
              </a:rPr>
              <a:t>Conceitos de Contrato Bancário</a:t>
            </a:r>
            <a:br>
              <a:rPr lang="en-US" altLang="pt-BR" sz="7400" kern="1200">
                <a:solidFill>
                  <a:schemeClr val="tx1"/>
                </a:solidFill>
                <a:latin typeface="+mj-lt"/>
                <a:ea typeface="+mj-ea"/>
                <a:cs typeface="+mj-cs"/>
              </a:rPr>
            </a:br>
            <a:endParaRPr lang="en-US" altLang="pt-BR" sz="7400" kern="1200">
              <a:solidFill>
                <a:schemeClr val="tx1"/>
              </a:solidFill>
              <a:latin typeface="+mj-lt"/>
              <a:ea typeface="+mj-ea"/>
              <a:cs typeface="+mj-cs"/>
            </a:endParaRPr>
          </a:p>
        </p:txBody>
      </p:sp>
      <p:cxnSp>
        <p:nvCxnSpPr>
          <p:cNvPr id="3083" name="Straight Connector 3082">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3077" name="Rectangle 3">
            <a:extLst>
              <a:ext uri="{FF2B5EF4-FFF2-40B4-BE49-F238E27FC236}">
                <a16:creationId xmlns:a16="http://schemas.microsoft.com/office/drawing/2014/main" id="{4525B374-F26E-7125-3970-726653B2D17F}"/>
              </a:ext>
            </a:extLst>
          </p:cNvPr>
          <p:cNvGraphicFramePr/>
          <p:nvPr>
            <p:extLst>
              <p:ext uri="{D42A27DB-BD31-4B8C-83A1-F6EECF244321}">
                <p14:modId xmlns:p14="http://schemas.microsoft.com/office/powerpoint/2010/main" val="3231464817"/>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1223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76D50B62-5BFE-9942-808E-D8CA8647A02D}"/>
              </a:ext>
            </a:extLst>
          </p:cNvPr>
          <p:cNvSpPr>
            <a:spLocks noGrp="1"/>
          </p:cNvSpPr>
          <p:nvPr>
            <p:ph type="title"/>
          </p:nvPr>
        </p:nvSpPr>
        <p:spPr>
          <a:xfrm>
            <a:off x="833002" y="365125"/>
            <a:ext cx="10520702" cy="1325563"/>
          </a:xfrm>
        </p:spPr>
        <p:txBody>
          <a:bodyPr>
            <a:normAutofit/>
          </a:bodyPr>
          <a:lstStyle/>
          <a:p>
            <a:r>
              <a:rPr lang="pt-BR">
                <a:solidFill>
                  <a:srgbClr val="FFFFFF"/>
                </a:solidFill>
              </a:rPr>
              <a:t>A garantia do contrato de financiamento é o fluxo de caixa do próprio projeto</a:t>
            </a:r>
          </a:p>
        </p:txBody>
      </p:sp>
      <p:sp>
        <p:nvSpPr>
          <p:cNvPr id="3" name="Espaço Reservado para Conteúdo 2">
            <a:extLst>
              <a:ext uri="{FF2B5EF4-FFF2-40B4-BE49-F238E27FC236}">
                <a16:creationId xmlns:a16="http://schemas.microsoft.com/office/drawing/2014/main" id="{5271FC9A-334E-0543-BFF7-6A9C6B49496D}"/>
              </a:ext>
            </a:extLst>
          </p:cNvPr>
          <p:cNvSpPr>
            <a:spLocks noGrp="1"/>
          </p:cNvSpPr>
          <p:nvPr>
            <p:ph idx="1"/>
          </p:nvPr>
        </p:nvSpPr>
        <p:spPr>
          <a:xfrm>
            <a:off x="838201" y="2022601"/>
            <a:ext cx="10515598" cy="4154361"/>
          </a:xfrm>
        </p:spPr>
        <p:txBody>
          <a:bodyPr>
            <a:normAutofit/>
          </a:bodyPr>
          <a:lstStyle/>
          <a:p>
            <a:r>
              <a:rPr lang="pt-BR" sz="2000" dirty="0">
                <a:solidFill>
                  <a:srgbClr val="FFFFFF"/>
                </a:solidFill>
              </a:rPr>
              <a:t>Patrocinadores não dão garantias pessoas e buscam limitar sua responsabilidade (</a:t>
            </a:r>
            <a:r>
              <a:rPr lang="pt-BR" sz="2000" dirty="0" err="1">
                <a:solidFill>
                  <a:srgbClr val="FFFFFF"/>
                </a:solidFill>
              </a:rPr>
              <a:t>limited</a:t>
            </a:r>
            <a:r>
              <a:rPr lang="pt-BR" sz="2000" dirty="0">
                <a:solidFill>
                  <a:srgbClr val="FFFFFF"/>
                </a:solidFill>
              </a:rPr>
              <a:t> </a:t>
            </a:r>
            <a:r>
              <a:rPr lang="pt-BR" sz="2000" dirty="0" err="1">
                <a:solidFill>
                  <a:srgbClr val="FFFFFF"/>
                </a:solidFill>
              </a:rPr>
              <a:t>recourse</a:t>
            </a:r>
            <a:r>
              <a:rPr lang="pt-BR" sz="2000" dirty="0">
                <a:solidFill>
                  <a:srgbClr val="FFFFFF"/>
                </a:solidFill>
              </a:rPr>
              <a:t>). O projeto terá de gerar os recursos para pagar a operação financeira.</a:t>
            </a:r>
          </a:p>
          <a:p>
            <a:endParaRPr lang="pt-BR" sz="2000" dirty="0">
              <a:solidFill>
                <a:srgbClr val="FFFFFF"/>
              </a:solidFill>
            </a:endParaRPr>
          </a:p>
          <a:p>
            <a:r>
              <a:rPr lang="pt-BR" sz="2000" dirty="0">
                <a:solidFill>
                  <a:srgbClr val="FFFFFF"/>
                </a:solidFill>
              </a:rPr>
              <a:t>Há, por uma lado, o contrato de construção, implantação, a ser financiado; outros, contratos operacionais (como, por exemplo concessão ou PPP),  para gerar as receitas futuras para pagar o financiamento</a:t>
            </a:r>
          </a:p>
          <a:p>
            <a:pPr marL="0" indent="0">
              <a:buNone/>
            </a:pPr>
            <a:endParaRPr lang="pt-BR" sz="2000" dirty="0">
              <a:solidFill>
                <a:srgbClr val="FFFFFF"/>
              </a:solidFill>
            </a:endParaRPr>
          </a:p>
          <a:p>
            <a:r>
              <a:rPr lang="pt-BR" sz="2000" dirty="0">
                <a:solidFill>
                  <a:srgbClr val="FFFFFF"/>
                </a:solidFill>
              </a:rPr>
              <a:t>Por isso, projeto não pode atrasar (importância de dispute </a:t>
            </a:r>
            <a:r>
              <a:rPr lang="pt-BR" sz="2000" dirty="0" err="1">
                <a:solidFill>
                  <a:srgbClr val="FFFFFF"/>
                </a:solidFill>
              </a:rPr>
              <a:t>board</a:t>
            </a:r>
            <a:r>
              <a:rPr lang="pt-BR" sz="2000" dirty="0">
                <a:solidFill>
                  <a:srgbClr val="FFFFFF"/>
                </a:solidFill>
              </a:rPr>
              <a:t> no contrato de construção). Preveem-se </a:t>
            </a:r>
            <a:r>
              <a:rPr lang="pt-BR" sz="2000" dirty="0" err="1">
                <a:solidFill>
                  <a:srgbClr val="FFFFFF"/>
                </a:solidFill>
              </a:rPr>
              <a:t>tambem</a:t>
            </a:r>
            <a:r>
              <a:rPr lang="pt-BR" sz="2000" dirty="0">
                <a:solidFill>
                  <a:srgbClr val="FFFFFF"/>
                </a:solidFill>
              </a:rPr>
              <a:t> contratos de seguro.</a:t>
            </a:r>
          </a:p>
          <a:p>
            <a:endParaRPr lang="pt-BR" sz="2000" dirty="0">
              <a:solidFill>
                <a:srgbClr val="FFFFFF"/>
              </a:solidFill>
            </a:endParaRPr>
          </a:p>
          <a:p>
            <a:r>
              <a:rPr lang="pt-BR" sz="2000" dirty="0">
                <a:solidFill>
                  <a:srgbClr val="FFFFFF"/>
                </a:solidFill>
              </a:rPr>
              <a:t>Investidores podem assumir a condução e o controle do projeto se inadimplir ou atrasar.</a:t>
            </a:r>
          </a:p>
          <a:p>
            <a:endParaRPr lang="pt-BR" sz="2000" dirty="0">
              <a:solidFill>
                <a:srgbClr val="FFFFFF"/>
              </a:solidFill>
            </a:endParaRPr>
          </a:p>
        </p:txBody>
      </p:sp>
    </p:spTree>
    <p:extLst>
      <p:ext uri="{BB962C8B-B14F-4D97-AF65-F5344CB8AC3E}">
        <p14:creationId xmlns:p14="http://schemas.microsoft.com/office/powerpoint/2010/main" val="1919095402"/>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ilhueta do pôr-do-sol e andaimes no canteiro de obras">
            <a:extLst>
              <a:ext uri="{FF2B5EF4-FFF2-40B4-BE49-F238E27FC236}">
                <a16:creationId xmlns:a16="http://schemas.microsoft.com/office/drawing/2014/main" id="{C8831885-0384-E46A-E98E-110DA45A56D4}"/>
              </a:ext>
            </a:extLst>
          </p:cNvPr>
          <p:cNvPicPr>
            <a:picLocks noChangeAspect="1"/>
          </p:cNvPicPr>
          <p:nvPr/>
        </p:nvPicPr>
        <p:blipFill rotWithShape="1">
          <a:blip r:embed="rId2"/>
          <a:srcRect t="23391" r="9091"/>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5C41FD0-580B-4B4B-B410-E666E340B176}"/>
              </a:ext>
            </a:extLst>
          </p:cNvPr>
          <p:cNvSpPr>
            <a:spLocks noGrp="1"/>
          </p:cNvSpPr>
          <p:nvPr>
            <p:ph type="title"/>
          </p:nvPr>
        </p:nvSpPr>
        <p:spPr>
          <a:xfrm>
            <a:off x="594804" y="640263"/>
            <a:ext cx="6619811" cy="1344975"/>
          </a:xfrm>
        </p:spPr>
        <p:txBody>
          <a:bodyPr>
            <a:normAutofit/>
          </a:bodyPr>
          <a:lstStyle/>
          <a:p>
            <a:r>
              <a:rPr lang="pt-BR" sz="4000"/>
              <a:t>Importância da análise de riscos</a:t>
            </a:r>
          </a:p>
        </p:txBody>
      </p:sp>
      <p:sp>
        <p:nvSpPr>
          <p:cNvPr id="3" name="Espaço Reservado para Conteúdo 2">
            <a:extLst>
              <a:ext uri="{FF2B5EF4-FFF2-40B4-BE49-F238E27FC236}">
                <a16:creationId xmlns:a16="http://schemas.microsoft.com/office/drawing/2014/main" id="{EA7D451C-3A01-2440-9D8F-47914FE0A83D}"/>
              </a:ext>
            </a:extLst>
          </p:cNvPr>
          <p:cNvSpPr>
            <a:spLocks noGrp="1"/>
          </p:cNvSpPr>
          <p:nvPr>
            <p:ph idx="1"/>
          </p:nvPr>
        </p:nvSpPr>
        <p:spPr>
          <a:xfrm>
            <a:off x="594109" y="2121763"/>
            <a:ext cx="6620505" cy="3773010"/>
          </a:xfrm>
        </p:spPr>
        <p:txBody>
          <a:bodyPr>
            <a:normAutofit/>
          </a:bodyPr>
          <a:lstStyle/>
          <a:p>
            <a:r>
              <a:rPr lang="pt-BR" sz="2200" dirty="0"/>
              <a:t>É necessário estimar todos os riscos, alocando-os contratualmente de modo a evitar variações no fluxo de caixa</a:t>
            </a:r>
          </a:p>
          <a:p>
            <a:r>
              <a:rPr lang="pt-BR" sz="2200" dirty="0"/>
              <a:t>Riscos pré-operacionais: o principal é o risco de construção. Obra pode atrasar, custo em geral é maior que o estimado (tornando insuficiente o fluxo de caixa etc..)</a:t>
            </a:r>
          </a:p>
          <a:p>
            <a:r>
              <a:rPr lang="pt-BR" sz="2200" dirty="0"/>
              <a:t>Riscos operacionais: </a:t>
            </a:r>
            <a:r>
              <a:rPr lang="pt-BR" sz="2200" dirty="0" err="1"/>
              <a:t>reduçao</a:t>
            </a:r>
            <a:r>
              <a:rPr lang="pt-BR" sz="2200" dirty="0"/>
              <a:t> da produção, aumento no preço de insumos,   aumento de custos operacionais, variações da demanda, risco político (exemplo: congelamento de tarifa).</a:t>
            </a:r>
          </a:p>
        </p:txBody>
      </p:sp>
    </p:spTree>
    <p:extLst>
      <p:ext uri="{BB962C8B-B14F-4D97-AF65-F5344CB8AC3E}">
        <p14:creationId xmlns:p14="http://schemas.microsoft.com/office/powerpoint/2010/main" val="1462912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9DD7A07-C595-774D-9602-CA66DBA8A303}"/>
              </a:ext>
            </a:extLst>
          </p:cNvPr>
          <p:cNvSpPr>
            <a:spLocks noGrp="1"/>
          </p:cNvSpPr>
          <p:nvPr>
            <p:ph type="title"/>
          </p:nvPr>
        </p:nvSpPr>
        <p:spPr>
          <a:xfrm>
            <a:off x="635000" y="640823"/>
            <a:ext cx="3418659" cy="5583148"/>
          </a:xfrm>
        </p:spPr>
        <p:txBody>
          <a:bodyPr anchor="ctr">
            <a:normAutofit/>
          </a:bodyPr>
          <a:lstStyle/>
          <a:p>
            <a:r>
              <a:rPr lang="pt-BR" sz="4600" dirty="0" err="1"/>
              <a:t>Covenants</a:t>
            </a:r>
            <a:r>
              <a:rPr lang="pt-BR" sz="4600" dirty="0"/>
              <a:t>: obrigações positivas e negativas para a preservação do interesse dos credores</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Espaço Reservado para Conteúdo 2">
            <a:extLst>
              <a:ext uri="{FF2B5EF4-FFF2-40B4-BE49-F238E27FC236}">
                <a16:creationId xmlns:a16="http://schemas.microsoft.com/office/drawing/2014/main" id="{E1EEF2E8-B0B1-288F-79BA-6DAF28AA3758}"/>
              </a:ext>
            </a:extLst>
          </p:cNvPr>
          <p:cNvGraphicFramePr>
            <a:graphicFrameLocks noGrp="1"/>
          </p:cNvGraphicFramePr>
          <p:nvPr>
            <p:ph idx="1"/>
            <p:extLst>
              <p:ext uri="{D42A27DB-BD31-4B8C-83A1-F6EECF244321}">
                <p14:modId xmlns:p14="http://schemas.microsoft.com/office/powerpoint/2010/main" val="2978052078"/>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3330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0DFDA2A2-30F3-C242-B1B0-6F6B91732F5F}"/>
              </a:ext>
            </a:extLst>
          </p:cNvPr>
          <p:cNvSpPr>
            <a:spLocks noGrp="1"/>
          </p:cNvSpPr>
          <p:nvPr>
            <p:ph type="title"/>
          </p:nvPr>
        </p:nvSpPr>
        <p:spPr>
          <a:xfrm>
            <a:off x="833002" y="365125"/>
            <a:ext cx="10520702" cy="1325563"/>
          </a:xfrm>
        </p:spPr>
        <p:txBody>
          <a:bodyPr>
            <a:normAutofit/>
          </a:bodyPr>
          <a:lstStyle/>
          <a:p>
            <a:r>
              <a:rPr lang="pt-BR">
                <a:solidFill>
                  <a:srgbClr val="FFFFFF"/>
                </a:solidFill>
              </a:rPr>
              <a:t>Artigo 5º, Lei PPP</a:t>
            </a:r>
          </a:p>
        </p:txBody>
      </p:sp>
      <p:sp>
        <p:nvSpPr>
          <p:cNvPr id="3" name="Espaço Reservado para Conteúdo 2">
            <a:extLst>
              <a:ext uri="{FF2B5EF4-FFF2-40B4-BE49-F238E27FC236}">
                <a16:creationId xmlns:a16="http://schemas.microsoft.com/office/drawing/2014/main" id="{D440FD49-EA8E-3346-B24C-9394A2A629F1}"/>
              </a:ext>
            </a:extLst>
          </p:cNvPr>
          <p:cNvSpPr>
            <a:spLocks noGrp="1"/>
          </p:cNvSpPr>
          <p:nvPr>
            <p:ph idx="1"/>
          </p:nvPr>
        </p:nvSpPr>
        <p:spPr>
          <a:xfrm>
            <a:off x="838201" y="2022601"/>
            <a:ext cx="10515598" cy="4154361"/>
          </a:xfrm>
        </p:spPr>
        <p:txBody>
          <a:bodyPr>
            <a:normAutofit/>
          </a:bodyPr>
          <a:lstStyle/>
          <a:p>
            <a:pPr marL="0" indent="0">
              <a:buNone/>
            </a:pPr>
            <a:r>
              <a:rPr lang="pt-BR" sz="1900">
                <a:solidFill>
                  <a:srgbClr val="FFFFFF"/>
                </a:solidFill>
              </a:rPr>
              <a:t>§ 2º Os contratos poderão prever adicionalmente:</a:t>
            </a:r>
          </a:p>
          <a:p>
            <a:pPr marL="0" indent="0">
              <a:buNone/>
            </a:pPr>
            <a:endParaRPr lang="pt-BR" sz="1900">
              <a:solidFill>
                <a:srgbClr val="FFFFFF"/>
              </a:solidFill>
            </a:endParaRPr>
          </a:p>
          <a:p>
            <a:pPr marL="0" indent="0">
              <a:buNone/>
            </a:pPr>
            <a:r>
              <a:rPr lang="pt-BR" sz="1900">
                <a:solidFill>
                  <a:srgbClr val="FFFFFF"/>
                </a:solidFill>
              </a:rPr>
              <a:t>I - os requisitos e condições em que o parceiro público autorizará </a:t>
            </a:r>
            <a:r>
              <a:rPr lang="pt-BR" sz="1900" b="1">
                <a:solidFill>
                  <a:srgbClr val="FFFFFF"/>
                </a:solidFill>
              </a:rPr>
              <a:t>a transferência do controle ou a administração temporária da sociedade de propósito específico aos seus financiadores e garantidores com quem não mantenha vínculo societário direto, com o objetivo de promover a sua reestruturação financeira e assegurar a continuidade da prestação dos serviços, </a:t>
            </a:r>
            <a:r>
              <a:rPr lang="pt-BR" sz="1900">
                <a:solidFill>
                  <a:srgbClr val="FFFFFF"/>
                </a:solidFill>
              </a:rPr>
              <a:t>não se aplicando para este efeito o previsto no </a:t>
            </a:r>
            <a:r>
              <a:rPr lang="pt-BR" sz="1900">
                <a:solidFill>
                  <a:srgbClr val="FFFFFF"/>
                </a:solidFill>
                <a:hlinkClick r:id="rId2"/>
              </a:rPr>
              <a:t>inciso I do parágrafo único do art. 27 da Lei nº 8.987, de 13 de fevereiro de 1995 ; </a:t>
            </a:r>
            <a:r>
              <a:rPr lang="pt-BR" sz="1900">
                <a:solidFill>
                  <a:srgbClr val="FFFFFF"/>
                </a:solidFill>
              </a:rPr>
              <a:t>        </a:t>
            </a:r>
            <a:r>
              <a:rPr lang="pt-BR" sz="1900">
                <a:solidFill>
                  <a:srgbClr val="FFFFFF"/>
                </a:solidFill>
                <a:hlinkClick r:id="rId3"/>
              </a:rPr>
              <a:t>(Redação dada pela Lei nº 13.097, de 2015)</a:t>
            </a:r>
            <a:endParaRPr lang="pt-BR" sz="1900">
              <a:solidFill>
                <a:srgbClr val="FFFFFF"/>
              </a:solidFill>
            </a:endParaRPr>
          </a:p>
          <a:p>
            <a:pPr marL="0" indent="0">
              <a:buNone/>
            </a:pPr>
            <a:r>
              <a:rPr lang="pt-BR" sz="1900">
                <a:solidFill>
                  <a:srgbClr val="FFFFFF"/>
                </a:solidFill>
              </a:rPr>
              <a:t>II – a possibilidade de emissão de empenho em nome dos financiadores do projeto em relação às obrigações pecuniárias da Administração Pública;</a:t>
            </a:r>
          </a:p>
          <a:p>
            <a:pPr marL="0" indent="0">
              <a:buNone/>
            </a:pPr>
            <a:r>
              <a:rPr lang="pt-BR" sz="1900">
                <a:solidFill>
                  <a:srgbClr val="FFFFFF"/>
                </a:solidFill>
              </a:rPr>
              <a:t>III – a legitimidade dos financiadores do projeto para receber indenizações por extinção antecipada do contrato, bem como pagamentos efetuados pelos fundos e empresas estatais garantidores de parcerias público-privadas.</a:t>
            </a:r>
          </a:p>
          <a:p>
            <a:pPr marL="0" indent="0">
              <a:buNone/>
            </a:pPr>
            <a:endParaRPr lang="pt-BR" sz="1900">
              <a:solidFill>
                <a:srgbClr val="FFFFFF"/>
              </a:solidFill>
            </a:endParaRPr>
          </a:p>
        </p:txBody>
      </p:sp>
    </p:spTree>
    <p:extLst>
      <p:ext uri="{BB962C8B-B14F-4D97-AF65-F5344CB8AC3E}">
        <p14:creationId xmlns:p14="http://schemas.microsoft.com/office/powerpoint/2010/main" val="3183879618"/>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64F718-7FAC-4056-9FA9-A603EC682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0"/>
            <a:ext cx="121904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9">
            <a:extLst>
              <a:ext uri="{FF2B5EF4-FFF2-40B4-BE49-F238E27FC236}">
                <a16:creationId xmlns:a16="http://schemas.microsoft.com/office/drawing/2014/main" id="{F74639F7-E3C7-4165-A83E-6386A86BA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6356349"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8B3AF0F1-707A-463E-B5EE-33C63A40CF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979591"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CE41E44E-2880-D04A-B9A0-533952DBE05D}"/>
              </a:ext>
            </a:extLst>
          </p:cNvPr>
          <p:cNvSpPr>
            <a:spLocks noGrp="1"/>
          </p:cNvSpPr>
          <p:nvPr>
            <p:ph type="title"/>
          </p:nvPr>
        </p:nvSpPr>
        <p:spPr>
          <a:xfrm>
            <a:off x="838200" y="704088"/>
            <a:ext cx="3529953" cy="2980944"/>
          </a:xfrm>
        </p:spPr>
        <p:txBody>
          <a:bodyPr>
            <a:normAutofit/>
          </a:bodyPr>
          <a:lstStyle/>
          <a:p>
            <a:r>
              <a:rPr lang="pt-BR">
                <a:solidFill>
                  <a:schemeClr val="bg1"/>
                </a:solidFill>
              </a:rPr>
              <a:t>Vantagens do Project finance</a:t>
            </a:r>
          </a:p>
        </p:txBody>
      </p:sp>
      <p:sp>
        <p:nvSpPr>
          <p:cNvPr id="19" name="Espaço Reservado para Conteúdo 2">
            <a:extLst>
              <a:ext uri="{FF2B5EF4-FFF2-40B4-BE49-F238E27FC236}">
                <a16:creationId xmlns:a16="http://schemas.microsoft.com/office/drawing/2014/main" id="{A84E7E3B-EC64-C545-8AF6-A575C558B91B}"/>
              </a:ext>
            </a:extLst>
          </p:cNvPr>
          <p:cNvSpPr>
            <a:spLocks noGrp="1"/>
          </p:cNvSpPr>
          <p:nvPr>
            <p:ph idx="1"/>
          </p:nvPr>
        </p:nvSpPr>
        <p:spPr>
          <a:xfrm>
            <a:off x="6212410" y="704088"/>
            <a:ext cx="5135293" cy="5248656"/>
          </a:xfrm>
        </p:spPr>
        <p:txBody>
          <a:bodyPr anchor="ctr">
            <a:normAutofit/>
          </a:bodyPr>
          <a:lstStyle/>
          <a:p>
            <a:endParaRPr lang="pt-BR" sz="2400"/>
          </a:p>
          <a:p>
            <a:r>
              <a:rPr lang="pt-BR" sz="2400"/>
              <a:t>Parte dos riscos são alocados aos financiadores.</a:t>
            </a:r>
          </a:p>
          <a:p>
            <a:endParaRPr lang="pt-BR" sz="2400"/>
          </a:p>
          <a:p>
            <a:endParaRPr lang="pt-BR" sz="2400"/>
          </a:p>
          <a:p>
            <a:endParaRPr lang="pt-BR" sz="2400"/>
          </a:p>
          <a:p>
            <a:r>
              <a:rPr lang="pt-BR" sz="2400"/>
              <a:t>Possibilidade de destinar caixa  aos financiadores, postergando a distribuição dos  lucros aos sócios</a:t>
            </a:r>
          </a:p>
        </p:txBody>
      </p:sp>
    </p:spTree>
    <p:extLst>
      <p:ext uri="{BB962C8B-B14F-4D97-AF65-F5344CB8AC3E}">
        <p14:creationId xmlns:p14="http://schemas.microsoft.com/office/powerpoint/2010/main" val="1803944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a:extLst>
              <a:ext uri="{FF2B5EF4-FFF2-40B4-BE49-F238E27FC236}">
                <a16:creationId xmlns:a16="http://schemas.microsoft.com/office/drawing/2014/main" id="{1E1263A6-D398-C947-9508-BC587B677BC4}"/>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2" name="Título 1">
            <a:extLst>
              <a:ext uri="{FF2B5EF4-FFF2-40B4-BE49-F238E27FC236}">
                <a16:creationId xmlns:a16="http://schemas.microsoft.com/office/drawing/2014/main" id="{14ED77B5-71EF-8742-91DE-A28BEF6DB3DB}"/>
              </a:ext>
            </a:extLst>
          </p:cNvPr>
          <p:cNvSpPr>
            <a:spLocks noGrp="1"/>
          </p:cNvSpPr>
          <p:nvPr>
            <p:ph type="title"/>
          </p:nvPr>
        </p:nvSpPr>
        <p:spPr>
          <a:xfrm>
            <a:off x="838200" y="365125"/>
            <a:ext cx="10515600" cy="1325563"/>
          </a:xfrm>
        </p:spPr>
        <p:txBody>
          <a:bodyPr>
            <a:normAutofit/>
          </a:bodyPr>
          <a:lstStyle/>
          <a:p>
            <a:r>
              <a:rPr lang="pt-BR">
                <a:solidFill>
                  <a:srgbClr val="FFFFFF"/>
                </a:solidFill>
              </a:rPr>
              <a:t>Project Finance de Viracopos e a RJ da concessionária</a:t>
            </a:r>
          </a:p>
        </p:txBody>
      </p:sp>
      <p:sp>
        <p:nvSpPr>
          <p:cNvPr id="3" name="Espaço Reservado para Conteúdo 2">
            <a:extLst>
              <a:ext uri="{FF2B5EF4-FFF2-40B4-BE49-F238E27FC236}">
                <a16:creationId xmlns:a16="http://schemas.microsoft.com/office/drawing/2014/main" id="{69B28508-4C6A-AD4F-A171-FECCE2603784}"/>
              </a:ext>
            </a:extLst>
          </p:cNvPr>
          <p:cNvSpPr>
            <a:spLocks noGrp="1"/>
          </p:cNvSpPr>
          <p:nvPr>
            <p:ph idx="1"/>
          </p:nvPr>
        </p:nvSpPr>
        <p:spPr>
          <a:xfrm>
            <a:off x="838200" y="1825625"/>
            <a:ext cx="10515600" cy="4351338"/>
          </a:xfrm>
        </p:spPr>
        <p:txBody>
          <a:bodyPr>
            <a:normAutofit/>
          </a:bodyPr>
          <a:lstStyle/>
          <a:p>
            <a:pPr marL="0" indent="0">
              <a:buNone/>
            </a:pPr>
            <a:r>
              <a:rPr lang="pt-BR" sz="1500">
                <a:solidFill>
                  <a:srgbClr val="FFFFFF"/>
                </a:solidFill>
              </a:rPr>
              <a:t>AGRAVO DE INSTRUMENTO. RECUPERAÇÃO JUDICIAL. CONCESSÃO DE SERVIÇO PÚBLICO - AEROPORTO DE VIRACOPOS. FINANCIAMENTO A LONGO PRAZO PARA PROJETOS DE INFRAESTRUTURA. DIFICULDADES E IMPLICAÇÕES FUTURAS. PROJECT FINANCE. CONJUNTO DE CONTRATOS COMPLEXOS CELEBRADOS COM BANCOS FINANCIADORES. OFERTA DE RECEBÍVEIS COMO GARANTIA. ESTRUTURAÇÃO DE CONTAS EM CASCATA. PRÁTICA COMUM EM PROJETOS QUE ENVOLVAM VULTOSOS INVESTIMENTOS. CLÁUSULA CONTRATUAL QUE PREVÊ A TRANSFERÊNCIA DE 50% DOS RECEBÍVEIS PARA OS FINANCIADORES E 50% PARA OS CUSTOS DE OPERACIONALIZAÇÃO. DESPESAS QUE SUPERAM O VALOR DEPOSITADO. DEFICIT APURADO PELA ADMINISTRADORA JUDICIAL. TRANSFERÊNCIA INFERIOR AO ESTABELECIDO NOS MESES DE MAIO E JUNHO DE 2018. DEVOLUÇÃO MANTIDA. NECESSIDADE DE ADEQUAÇÃO MOMENTÂNEA DA ESTRUTURA DIANTE DA VIOLAÇÃO DO ARTIGO 28 DA LEI DE CONCESSOES. ARTIGO 28-A DA LEI 8987/95 QUE EQUIPARA AS GARANTIAS DE CRÉDITOS FUTUROS ÀS PREVISTAS NO ARTIGO 49, § 3º, DA LEI 11.105/2005. ACIONISTAS PRIVADOS QUE DEVEM EFETUAR APORTES APENAS PARA O PAGAMENTO DA OUTORGA, NÃO DO FINANCIAMENTO DO PROJETO. RECOMPOSIÇÃO DO SALDO MÍNIMO DA CONTA RESERVA EM DETRIMENTO DA OPERACIONALIZAÇÃO. INADMISSIBILIDADE. CUSTOS DE OPERAÇÃO DEVEM SER DEMONSTRADOS MENSALMENTE E APROVADOS PELA ANAC E ADMINISTRADORA JUDICIAL, A FIM DE JUSTIFICAR A TRANSFERÊNCIA DE VALOR SUPERIOR AO PREVISTO CONTRATUALMENTE. DECLARAÇÃO DE VOTO VENCEDOR DO 2º JUIZ. RECURSO PARCIALMENTE PROVIDO. V.U.</a:t>
            </a:r>
          </a:p>
          <a:p>
            <a:pPr marL="0" indent="0">
              <a:buNone/>
            </a:pPr>
            <a:r>
              <a:rPr lang="pt-BR" sz="1500">
                <a:solidFill>
                  <a:srgbClr val="FFFFFF"/>
                </a:solidFill>
              </a:rPr>
              <a:t>(TJ-SP - AI: 21949262020188260000 SP 2194926-20.2018.8.26.0000, Relator: Alexandre Lazzarini, Data de Julgamento: 03/07/2019, 1ª Câmara Reservada de Direito Empresarial, Data de Publicação: 10/07/2019)</a:t>
            </a:r>
          </a:p>
          <a:p>
            <a:pPr marL="0" indent="0">
              <a:buNone/>
            </a:pPr>
            <a:endParaRPr lang="pt-BR" sz="1500">
              <a:solidFill>
                <a:srgbClr val="FFFFFF"/>
              </a:solidFill>
            </a:endParaRPr>
          </a:p>
        </p:txBody>
      </p:sp>
    </p:spTree>
    <p:extLst>
      <p:ext uri="{BB962C8B-B14F-4D97-AF65-F5344CB8AC3E}">
        <p14:creationId xmlns:p14="http://schemas.microsoft.com/office/powerpoint/2010/main" val="376897361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4" name="Rectangle 4103">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0" name="Freeform: Shape 410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 name="Rectangle 2">
            <a:extLst>
              <a:ext uri="{FF2B5EF4-FFF2-40B4-BE49-F238E27FC236}">
                <a16:creationId xmlns:a16="http://schemas.microsoft.com/office/drawing/2014/main" id="{1F7E94F2-E0CD-E345-835D-8636153DDB0A}"/>
              </a:ext>
            </a:extLst>
          </p:cNvPr>
          <p:cNvSpPr>
            <a:spLocks noGrp="1" noChangeArrowheads="1"/>
          </p:cNvSpPr>
          <p:nvPr>
            <p:ph type="title"/>
          </p:nvPr>
        </p:nvSpPr>
        <p:spPr>
          <a:xfrm>
            <a:off x="686834" y="1153572"/>
            <a:ext cx="3200400" cy="4461163"/>
          </a:xfrm>
        </p:spPr>
        <p:txBody>
          <a:bodyPr>
            <a:normAutofit/>
          </a:bodyPr>
          <a:lstStyle/>
          <a:p>
            <a:pPr eaLnBrk="1" hangingPunct="1">
              <a:defRPr/>
            </a:pPr>
            <a:r>
              <a:rPr lang="pt-BR" altLang="pt-BR" sz="3700">
                <a:solidFill>
                  <a:srgbClr val="FFFFFF"/>
                </a:solidFill>
              </a:rPr>
              <a:t>Características dos Contratos Bancários</a:t>
            </a:r>
          </a:p>
        </p:txBody>
      </p:sp>
      <p:sp>
        <p:nvSpPr>
          <p:cNvPr id="4108" name="Arc 410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121" name="Rectangle 3">
            <a:extLst>
              <a:ext uri="{FF2B5EF4-FFF2-40B4-BE49-F238E27FC236}">
                <a16:creationId xmlns:a16="http://schemas.microsoft.com/office/drawing/2014/main" id="{9F4AE135-49C8-5744-A4D8-40DAA9C80BAF}"/>
              </a:ext>
            </a:extLst>
          </p:cNvPr>
          <p:cNvSpPr>
            <a:spLocks noGrp="1" noChangeArrowheads="1"/>
          </p:cNvSpPr>
          <p:nvPr>
            <p:ph type="body" idx="1"/>
          </p:nvPr>
        </p:nvSpPr>
        <p:spPr>
          <a:xfrm>
            <a:off x="4447308" y="591344"/>
            <a:ext cx="6906491" cy="5585619"/>
          </a:xfrm>
        </p:spPr>
        <p:txBody>
          <a:bodyPr anchor="ctr">
            <a:normAutofit lnSpcReduction="10000"/>
          </a:bodyPr>
          <a:lstStyle/>
          <a:p>
            <a:pPr eaLnBrk="1" hangingPunct="1">
              <a:defRPr/>
            </a:pPr>
            <a:r>
              <a:rPr lang="pt-BR" altLang="pt-BR" sz="2600" dirty="0"/>
              <a:t>Interdependência. Por isso, em geral não é possível a liquidação antecipada, fora dos casos de crédito a consumidor (artigo 133 CC)</a:t>
            </a:r>
          </a:p>
          <a:p>
            <a:pPr eaLnBrk="1" hangingPunct="1">
              <a:defRPr/>
            </a:pPr>
            <a:r>
              <a:rPr lang="pt-BR" altLang="pt-BR" sz="2600" dirty="0"/>
              <a:t>Dirigismo Contratual</a:t>
            </a:r>
          </a:p>
          <a:p>
            <a:pPr eaLnBrk="1" hangingPunct="1">
              <a:defRPr/>
            </a:pPr>
            <a:r>
              <a:rPr lang="pt-BR" altLang="pt-BR" sz="2600" dirty="0"/>
              <a:t>Rigorosos Assentos Contábeis</a:t>
            </a:r>
          </a:p>
          <a:p>
            <a:pPr eaLnBrk="1" hangingPunct="1">
              <a:defRPr/>
            </a:pPr>
            <a:r>
              <a:rPr lang="pt-BR" altLang="pt-BR" sz="2600" dirty="0"/>
              <a:t>Contratos de Adesão e de Massa</a:t>
            </a:r>
          </a:p>
          <a:p>
            <a:pPr eaLnBrk="1" hangingPunct="1">
              <a:defRPr/>
            </a:pPr>
            <a:r>
              <a:rPr lang="pt-BR" altLang="pt-BR" sz="2600" dirty="0"/>
              <a:t>Contratos Eletrônicos</a:t>
            </a:r>
          </a:p>
          <a:p>
            <a:pPr eaLnBrk="1" hangingPunct="1">
              <a:defRPr/>
            </a:pPr>
            <a:r>
              <a:rPr lang="pt-BR" altLang="pt-BR" sz="2600" dirty="0"/>
              <a:t>Contrato Relacional</a:t>
            </a:r>
          </a:p>
          <a:p>
            <a:pPr marL="0" indent="0" eaLnBrk="1" hangingPunct="1">
              <a:buNone/>
              <a:defRPr/>
            </a:pPr>
            <a:r>
              <a:rPr lang="pt-BR" altLang="pt-BR" sz="2600" dirty="0"/>
              <a:t>Súmula 286 STJ:</a:t>
            </a:r>
            <a:r>
              <a:rPr lang="pt-BR" altLang="pt-BR" sz="2600" b="1" i="1" dirty="0"/>
              <a:t> </a:t>
            </a:r>
            <a:r>
              <a:rPr lang="pt-BR" sz="2600" b="1" i="1" dirty="0"/>
              <a:t>A renegociação de contrato bancário ou a confissão da dívida não impede a possibilidade de discussão sobre eventuais ilegalidades dos contratos anteriores. </a:t>
            </a:r>
            <a:endParaRPr lang="pt-BR" altLang="pt-BR" sz="2600" b="1" i="1" dirty="0"/>
          </a:p>
          <a:p>
            <a:pPr eaLnBrk="1" hangingPunct="1">
              <a:defRPr/>
            </a:pPr>
            <a:r>
              <a:rPr lang="pt-BR" altLang="pt-BR" sz="2600" dirty="0"/>
              <a:t>Sigilo</a:t>
            </a:r>
          </a:p>
          <a:p>
            <a:pPr eaLnBrk="1" hangingPunct="1">
              <a:buFont typeface="Wingdings" pitchFamily="2" charset="2"/>
              <a:buNone/>
              <a:defRPr/>
            </a:pPr>
            <a:endParaRPr lang="pt-BR" altLang="pt-BR" sz="2600" dirty="0"/>
          </a:p>
        </p:txBody>
      </p:sp>
    </p:spTree>
    <p:extLst>
      <p:ext uri="{BB962C8B-B14F-4D97-AF65-F5344CB8AC3E}">
        <p14:creationId xmlns:p14="http://schemas.microsoft.com/office/powerpoint/2010/main" val="4088142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Números de ações em uma tela digital">
            <a:extLst>
              <a:ext uri="{FF2B5EF4-FFF2-40B4-BE49-F238E27FC236}">
                <a16:creationId xmlns:a16="http://schemas.microsoft.com/office/drawing/2014/main" id="{12FB4831-C350-4A58-AA97-C5E631746184}"/>
              </a:ext>
            </a:extLst>
          </p:cNvPr>
          <p:cNvPicPr>
            <a:picLocks noChangeAspect="1"/>
          </p:cNvPicPr>
          <p:nvPr/>
        </p:nvPicPr>
        <p:blipFill rotWithShape="1">
          <a:blip r:embed="rId2">
            <a:alphaModFix amt="35000"/>
          </a:blip>
          <a:srcRect b="3433"/>
          <a:stretch/>
        </p:blipFill>
        <p:spPr>
          <a:xfrm>
            <a:off x="20" y="1"/>
            <a:ext cx="12191980" cy="6857999"/>
          </a:xfrm>
          <a:prstGeom prst="rect">
            <a:avLst/>
          </a:prstGeom>
        </p:spPr>
      </p:pic>
      <p:sp>
        <p:nvSpPr>
          <p:cNvPr id="6" name="Rectangle 2">
            <a:extLst>
              <a:ext uri="{FF2B5EF4-FFF2-40B4-BE49-F238E27FC236}">
                <a16:creationId xmlns:a16="http://schemas.microsoft.com/office/drawing/2014/main" id="{052B0A29-06B5-4F40-8970-69BA88E705E9}"/>
              </a:ext>
            </a:extLst>
          </p:cNvPr>
          <p:cNvSpPr txBox="1">
            <a:spLocks noChangeArrowheads="1"/>
          </p:cNvSpPr>
          <p:nvPr/>
        </p:nvSpPr>
        <p:spPr>
          <a:xfrm>
            <a:off x="838201" y="1065862"/>
            <a:ext cx="3313164" cy="47262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defRPr/>
            </a:pPr>
            <a:r>
              <a:rPr lang="en-US" altLang="pt-BR" sz="4000">
                <a:solidFill>
                  <a:srgbClr val="FFFFFF"/>
                </a:solidFill>
              </a:rPr>
              <a:t>Operações Passivas</a:t>
            </a: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Rectangle 3">
            <a:extLst>
              <a:ext uri="{FF2B5EF4-FFF2-40B4-BE49-F238E27FC236}">
                <a16:creationId xmlns:a16="http://schemas.microsoft.com/office/drawing/2014/main" id="{8B96545C-71B8-DB47-8F05-0F49CCBAA05D}"/>
              </a:ext>
            </a:extLst>
          </p:cNvPr>
          <p:cNvSpPr txBox="1">
            <a:spLocks noChangeArrowheads="1"/>
          </p:cNvSpPr>
          <p:nvPr/>
        </p:nvSpPr>
        <p:spPr>
          <a:xfrm>
            <a:off x="5155379" y="1065862"/>
            <a:ext cx="5744685" cy="472627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altLang="pt-BR" sz="2000" dirty="0">
              <a:solidFill>
                <a:srgbClr val="FFFFFF"/>
              </a:solidFill>
            </a:endParaRPr>
          </a:p>
          <a:p>
            <a:pPr>
              <a:defRPr/>
            </a:pPr>
            <a:r>
              <a:rPr lang="en-US" altLang="pt-BR" sz="2000" dirty="0" err="1">
                <a:solidFill>
                  <a:srgbClr val="FFFFFF"/>
                </a:solidFill>
              </a:rPr>
              <a:t>Depósito</a:t>
            </a:r>
            <a:r>
              <a:rPr lang="en-US" altLang="pt-BR" sz="2000" dirty="0">
                <a:solidFill>
                  <a:srgbClr val="FFFFFF"/>
                </a:solidFill>
              </a:rPr>
              <a:t> </a:t>
            </a:r>
            <a:r>
              <a:rPr lang="en-US" altLang="pt-BR" sz="2000" dirty="0" err="1">
                <a:solidFill>
                  <a:srgbClr val="FFFFFF"/>
                </a:solidFill>
              </a:rPr>
              <a:t>bancário</a:t>
            </a:r>
            <a:r>
              <a:rPr lang="en-US" altLang="pt-BR" sz="2000" dirty="0">
                <a:solidFill>
                  <a:srgbClr val="FFFFFF"/>
                </a:solidFill>
              </a:rPr>
              <a:t>: por ser o </a:t>
            </a:r>
            <a:r>
              <a:rPr lang="en-US" altLang="pt-BR" sz="2000" dirty="0" err="1">
                <a:solidFill>
                  <a:srgbClr val="FFFFFF"/>
                </a:solidFill>
              </a:rPr>
              <a:t>dinheiro</a:t>
            </a:r>
            <a:r>
              <a:rPr lang="en-US" altLang="pt-BR" sz="2000" dirty="0">
                <a:solidFill>
                  <a:srgbClr val="FFFFFF"/>
                </a:solidFill>
              </a:rPr>
              <a:t> </a:t>
            </a:r>
            <a:r>
              <a:rPr lang="en-US" altLang="pt-BR" sz="2000" dirty="0" err="1">
                <a:solidFill>
                  <a:srgbClr val="FFFFFF"/>
                </a:solidFill>
              </a:rPr>
              <a:t>fungível</a:t>
            </a:r>
            <a:r>
              <a:rPr lang="en-US" altLang="pt-BR" sz="2000" dirty="0">
                <a:solidFill>
                  <a:srgbClr val="FFFFFF"/>
                </a:solidFill>
              </a:rPr>
              <a:t>,  </a:t>
            </a:r>
            <a:r>
              <a:rPr lang="en-US" altLang="pt-BR" sz="2000" dirty="0" err="1">
                <a:solidFill>
                  <a:srgbClr val="FFFFFF"/>
                </a:solidFill>
              </a:rPr>
              <a:t>pode</a:t>
            </a:r>
            <a:r>
              <a:rPr lang="en-US" altLang="pt-BR" sz="2000" dirty="0">
                <a:solidFill>
                  <a:srgbClr val="FFFFFF"/>
                </a:solidFill>
              </a:rPr>
              <a:t> ser </a:t>
            </a:r>
            <a:r>
              <a:rPr lang="en-US" altLang="pt-BR" sz="2000" dirty="0" err="1">
                <a:solidFill>
                  <a:srgbClr val="FFFFFF"/>
                </a:solidFill>
              </a:rPr>
              <a:t>emprestado</a:t>
            </a:r>
            <a:r>
              <a:rPr lang="en-US" altLang="pt-BR" sz="2000" dirty="0">
                <a:solidFill>
                  <a:srgbClr val="FFFFFF"/>
                </a:solidFill>
              </a:rPr>
              <a:t> </a:t>
            </a:r>
            <a:r>
              <a:rPr lang="en-US" altLang="pt-BR" sz="2000" dirty="0" err="1">
                <a:solidFill>
                  <a:srgbClr val="FFFFFF"/>
                </a:solidFill>
              </a:rPr>
              <a:t>pelo</a:t>
            </a:r>
            <a:r>
              <a:rPr lang="en-US" altLang="pt-BR" sz="2000" dirty="0">
                <a:solidFill>
                  <a:srgbClr val="FFFFFF"/>
                </a:solidFill>
              </a:rPr>
              <a:t> banco. </a:t>
            </a:r>
            <a:r>
              <a:rPr lang="en-US" altLang="pt-BR" sz="2000" dirty="0" err="1">
                <a:solidFill>
                  <a:srgbClr val="FFFFFF"/>
                </a:solidFill>
              </a:rPr>
              <a:t>Pode</a:t>
            </a:r>
            <a:r>
              <a:rPr lang="en-US" altLang="pt-BR" sz="2000" dirty="0">
                <a:solidFill>
                  <a:srgbClr val="FFFFFF"/>
                </a:solidFill>
              </a:rPr>
              <a:t> ser simples </a:t>
            </a:r>
            <a:r>
              <a:rPr lang="en-US" altLang="pt-BR" sz="2000" dirty="0" err="1">
                <a:solidFill>
                  <a:srgbClr val="FFFFFF"/>
                </a:solidFill>
              </a:rPr>
              <a:t>ou</a:t>
            </a:r>
            <a:r>
              <a:rPr lang="en-US" altLang="pt-BR" sz="2000" dirty="0">
                <a:solidFill>
                  <a:srgbClr val="FFFFFF"/>
                </a:solidFill>
              </a:rPr>
              <a:t> a </a:t>
            </a:r>
            <a:r>
              <a:rPr lang="en-US" altLang="pt-BR" sz="2000" dirty="0" err="1">
                <a:solidFill>
                  <a:srgbClr val="FFFFFF"/>
                </a:solidFill>
              </a:rPr>
              <a:t>prazo</a:t>
            </a:r>
            <a:r>
              <a:rPr lang="en-US" altLang="pt-BR" sz="2000" dirty="0">
                <a:solidFill>
                  <a:srgbClr val="FFFFFF"/>
                </a:solidFill>
              </a:rPr>
              <a:t>.</a:t>
            </a:r>
          </a:p>
          <a:p>
            <a:pPr>
              <a:defRPr/>
            </a:pPr>
            <a:r>
              <a:rPr lang="en-US" altLang="pt-BR" sz="2000" dirty="0" err="1">
                <a:solidFill>
                  <a:srgbClr val="FFFFFF"/>
                </a:solidFill>
              </a:rPr>
              <a:t>Conta</a:t>
            </a:r>
            <a:r>
              <a:rPr lang="en-US" altLang="pt-BR" sz="2000" dirty="0">
                <a:solidFill>
                  <a:srgbClr val="FFFFFF"/>
                </a:solidFill>
              </a:rPr>
              <a:t> </a:t>
            </a:r>
            <a:r>
              <a:rPr lang="en-US" altLang="pt-BR" sz="2000" dirty="0" err="1">
                <a:solidFill>
                  <a:srgbClr val="FFFFFF"/>
                </a:solidFill>
              </a:rPr>
              <a:t>Corrente</a:t>
            </a:r>
            <a:r>
              <a:rPr lang="en-US" altLang="pt-BR" sz="2000" dirty="0">
                <a:solidFill>
                  <a:srgbClr val="FFFFFF"/>
                </a:solidFill>
              </a:rPr>
              <a:t>. </a:t>
            </a:r>
            <a:r>
              <a:rPr lang="en-US" altLang="pt-BR" sz="2000" dirty="0" err="1">
                <a:solidFill>
                  <a:srgbClr val="FFFFFF"/>
                </a:solidFill>
              </a:rPr>
              <a:t>Implica</a:t>
            </a:r>
            <a:r>
              <a:rPr lang="en-US" altLang="pt-BR" sz="2000" dirty="0">
                <a:solidFill>
                  <a:srgbClr val="FFFFFF"/>
                </a:solidFill>
              </a:rPr>
              <a:t> </a:t>
            </a:r>
            <a:r>
              <a:rPr lang="en-US" altLang="pt-BR" sz="2000" dirty="0" err="1">
                <a:solidFill>
                  <a:srgbClr val="FFFFFF"/>
                </a:solidFill>
              </a:rPr>
              <a:t>registro</a:t>
            </a:r>
            <a:r>
              <a:rPr lang="en-US" altLang="pt-BR" sz="2000" dirty="0">
                <a:solidFill>
                  <a:srgbClr val="FFFFFF"/>
                </a:solidFill>
              </a:rPr>
              <a:t> de </a:t>
            </a:r>
            <a:r>
              <a:rPr lang="en-US" altLang="pt-BR" sz="2000" dirty="0" err="1">
                <a:solidFill>
                  <a:srgbClr val="FFFFFF"/>
                </a:solidFill>
              </a:rPr>
              <a:t>créditos</a:t>
            </a:r>
            <a:r>
              <a:rPr lang="en-US" altLang="pt-BR" sz="2000" dirty="0">
                <a:solidFill>
                  <a:srgbClr val="FFFFFF"/>
                </a:solidFill>
              </a:rPr>
              <a:t> e </a:t>
            </a:r>
            <a:r>
              <a:rPr lang="en-US" altLang="pt-BR" sz="2000" dirty="0" err="1">
                <a:solidFill>
                  <a:srgbClr val="FFFFFF"/>
                </a:solidFill>
              </a:rPr>
              <a:t>débitos</a:t>
            </a:r>
            <a:r>
              <a:rPr lang="en-US" altLang="pt-BR" sz="2000" dirty="0">
                <a:solidFill>
                  <a:srgbClr val="FFFFFF"/>
                </a:solidFill>
              </a:rPr>
              <a:t>. </a:t>
            </a:r>
            <a:r>
              <a:rPr lang="en-US" altLang="pt-BR" sz="2000" dirty="0" err="1">
                <a:solidFill>
                  <a:srgbClr val="FFFFFF"/>
                </a:solidFill>
              </a:rPr>
              <a:t>Pode</a:t>
            </a:r>
            <a:r>
              <a:rPr lang="en-US" altLang="pt-BR" sz="2000" dirty="0">
                <a:solidFill>
                  <a:srgbClr val="FFFFFF"/>
                </a:solidFill>
              </a:rPr>
              <a:t> ser individual </a:t>
            </a:r>
            <a:r>
              <a:rPr lang="en-US" altLang="pt-BR" sz="2000" dirty="0" err="1">
                <a:solidFill>
                  <a:srgbClr val="FFFFFF"/>
                </a:solidFill>
              </a:rPr>
              <a:t>ou</a:t>
            </a:r>
            <a:r>
              <a:rPr lang="en-US" altLang="pt-BR" sz="2000" dirty="0">
                <a:solidFill>
                  <a:srgbClr val="FFFFFF"/>
                </a:solidFill>
              </a:rPr>
              <a:t> </a:t>
            </a:r>
            <a:r>
              <a:rPr lang="en-US" altLang="pt-BR" sz="2000" dirty="0" err="1">
                <a:solidFill>
                  <a:srgbClr val="FFFFFF"/>
                </a:solidFill>
              </a:rPr>
              <a:t>conjunta</a:t>
            </a:r>
            <a:r>
              <a:rPr lang="en-US" altLang="pt-BR" sz="2000" dirty="0">
                <a:solidFill>
                  <a:srgbClr val="FFFFFF"/>
                </a:solidFill>
              </a:rPr>
              <a:t>.</a:t>
            </a:r>
          </a:p>
          <a:p>
            <a:pPr>
              <a:defRPr/>
            </a:pPr>
            <a:r>
              <a:rPr lang="en-US" altLang="pt-BR" sz="2000" dirty="0">
                <a:solidFill>
                  <a:srgbClr val="FFFFFF"/>
                </a:solidFill>
              </a:rPr>
              <a:t>CDB / RDB</a:t>
            </a:r>
          </a:p>
          <a:p>
            <a:pPr>
              <a:defRPr/>
            </a:pPr>
            <a:r>
              <a:rPr lang="en-US" altLang="pt-BR" sz="2000" dirty="0" err="1">
                <a:solidFill>
                  <a:srgbClr val="FFFFFF"/>
                </a:solidFill>
              </a:rPr>
              <a:t>Fundos</a:t>
            </a:r>
            <a:r>
              <a:rPr lang="en-US" altLang="pt-BR" sz="2000" dirty="0">
                <a:solidFill>
                  <a:srgbClr val="FFFFFF"/>
                </a:solidFill>
              </a:rPr>
              <a:t> de </a:t>
            </a:r>
            <a:r>
              <a:rPr lang="en-US" altLang="pt-BR" sz="2000" dirty="0" err="1">
                <a:solidFill>
                  <a:srgbClr val="FFFFFF"/>
                </a:solidFill>
              </a:rPr>
              <a:t>Investimento</a:t>
            </a:r>
            <a:endParaRPr lang="en-US" altLang="pt-BR" sz="2000" dirty="0">
              <a:solidFill>
                <a:srgbClr val="FFFFFF"/>
              </a:solidFill>
            </a:endParaRPr>
          </a:p>
          <a:p>
            <a:pPr>
              <a:defRPr/>
            </a:pPr>
            <a:endParaRPr lang="en-US" altLang="pt-BR" sz="2000" dirty="0">
              <a:solidFill>
                <a:srgbClr val="FFFFFF"/>
              </a:solidFill>
            </a:endParaRPr>
          </a:p>
          <a:p>
            <a:pPr>
              <a:defRPr/>
            </a:pPr>
            <a:endParaRPr lang="en-US" altLang="pt-BR" sz="2000" dirty="0">
              <a:solidFill>
                <a:srgbClr val="FFFFFF"/>
              </a:solidFill>
            </a:endParaRPr>
          </a:p>
        </p:txBody>
      </p:sp>
    </p:spTree>
    <p:extLst>
      <p:ext uri="{BB962C8B-B14F-4D97-AF65-F5344CB8AC3E}">
        <p14:creationId xmlns:p14="http://schemas.microsoft.com/office/powerpoint/2010/main" val="401639298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ítulo 4">
            <a:extLst>
              <a:ext uri="{FF2B5EF4-FFF2-40B4-BE49-F238E27FC236}">
                <a16:creationId xmlns:a16="http://schemas.microsoft.com/office/drawing/2014/main" id="{3FC89D35-D5A3-E04D-BD4E-23DA98EF7DF2}"/>
              </a:ext>
            </a:extLst>
          </p:cNvPr>
          <p:cNvSpPr>
            <a:spLocks noGrp="1"/>
          </p:cNvSpPr>
          <p:nvPr>
            <p:ph type="title"/>
          </p:nvPr>
        </p:nvSpPr>
        <p:spPr>
          <a:xfrm>
            <a:off x="838200" y="963877"/>
            <a:ext cx="3494362" cy="4930246"/>
          </a:xfrm>
        </p:spPr>
        <p:txBody>
          <a:bodyPr>
            <a:normAutofit/>
          </a:bodyPr>
          <a:lstStyle/>
          <a:p>
            <a:pPr algn="r"/>
            <a:r>
              <a:rPr lang="pt-BR" dirty="0"/>
              <a:t>Operações Ativas</a:t>
            </a:r>
            <a:endParaRPr lang="pt-BR"/>
          </a:p>
        </p:txBody>
      </p:sp>
      <p:cxnSp>
        <p:nvCxnSpPr>
          <p:cNvPr id="13" name="Straight Connector 1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Espaço Reservado para Conteúdo 5">
            <a:extLst>
              <a:ext uri="{FF2B5EF4-FFF2-40B4-BE49-F238E27FC236}">
                <a16:creationId xmlns:a16="http://schemas.microsoft.com/office/drawing/2014/main" id="{59EBD452-18F8-684D-B449-77565731DAD2}"/>
              </a:ext>
            </a:extLst>
          </p:cNvPr>
          <p:cNvSpPr>
            <a:spLocks noGrp="1"/>
          </p:cNvSpPr>
          <p:nvPr>
            <p:ph idx="1"/>
          </p:nvPr>
        </p:nvSpPr>
        <p:spPr>
          <a:xfrm>
            <a:off x="4976031" y="963877"/>
            <a:ext cx="6377769" cy="4930246"/>
          </a:xfrm>
        </p:spPr>
        <p:txBody>
          <a:bodyPr anchor="ctr">
            <a:normAutofit fontScale="92500" lnSpcReduction="10000"/>
          </a:bodyPr>
          <a:lstStyle/>
          <a:p>
            <a:pPr>
              <a:defRPr/>
            </a:pPr>
            <a:endParaRPr lang="pt-BR" altLang="pt-BR" sz="2400" dirty="0"/>
          </a:p>
          <a:p>
            <a:pPr>
              <a:defRPr/>
            </a:pPr>
            <a:endParaRPr lang="pt-BR" altLang="pt-BR" dirty="0"/>
          </a:p>
          <a:p>
            <a:pPr>
              <a:defRPr/>
            </a:pPr>
            <a:r>
              <a:rPr lang="pt-BR" altLang="pt-BR" dirty="0"/>
              <a:t>Mútuo</a:t>
            </a:r>
          </a:p>
          <a:p>
            <a:pPr>
              <a:defRPr/>
            </a:pPr>
            <a:r>
              <a:rPr lang="pt-BR" altLang="pt-BR" dirty="0"/>
              <a:t>Abertura de Crédito.  Banco põe à disposição valor.  Ex.: Cheque especial</a:t>
            </a:r>
          </a:p>
          <a:p>
            <a:pPr>
              <a:defRPr/>
            </a:pPr>
            <a:r>
              <a:rPr lang="pt-BR" altLang="pt-BR" dirty="0"/>
              <a:t>Desconto (daí o nome BRADESCO)</a:t>
            </a:r>
          </a:p>
          <a:p>
            <a:pPr>
              <a:defRPr/>
            </a:pPr>
            <a:r>
              <a:rPr lang="pt-BR" altLang="pt-BR" dirty="0"/>
              <a:t>Antecipação Bancária</a:t>
            </a:r>
          </a:p>
          <a:p>
            <a:pPr>
              <a:defRPr/>
            </a:pPr>
            <a:r>
              <a:rPr lang="pt-BR" altLang="pt-BR" dirty="0"/>
              <a:t>Financiamento </a:t>
            </a:r>
            <a:r>
              <a:rPr lang="pt-BR" altLang="pt-BR" dirty="0" err="1"/>
              <a:t>Cedular</a:t>
            </a:r>
            <a:endParaRPr lang="pt-BR" altLang="pt-BR" dirty="0"/>
          </a:p>
          <a:p>
            <a:pPr lvl="1">
              <a:defRPr/>
            </a:pPr>
            <a:r>
              <a:rPr lang="pt-BR" altLang="pt-BR" sz="2800" dirty="0"/>
              <a:t>Cédula de Crédito Comercial</a:t>
            </a:r>
          </a:p>
          <a:p>
            <a:pPr lvl="1">
              <a:defRPr/>
            </a:pPr>
            <a:r>
              <a:rPr lang="pt-BR" altLang="pt-BR" sz="2800" dirty="0"/>
              <a:t>Cédula de Crédito Rural</a:t>
            </a:r>
          </a:p>
          <a:p>
            <a:pPr lvl="1">
              <a:defRPr/>
            </a:pPr>
            <a:r>
              <a:rPr lang="pt-BR" altLang="pt-BR" sz="2800" dirty="0"/>
              <a:t>Cédula de Crédito Industrial</a:t>
            </a:r>
          </a:p>
          <a:p>
            <a:pPr lvl="1">
              <a:defRPr/>
            </a:pPr>
            <a:r>
              <a:rPr lang="pt-BR" altLang="pt-BR" sz="2800" dirty="0"/>
              <a:t>Cédula de Crédito Bancário</a:t>
            </a:r>
          </a:p>
          <a:p>
            <a:pPr lvl="1">
              <a:defRPr/>
            </a:pPr>
            <a:endParaRPr lang="pt-BR" altLang="pt-BR" dirty="0"/>
          </a:p>
          <a:p>
            <a:pPr lvl="1">
              <a:defRPr/>
            </a:pPr>
            <a:endParaRPr lang="pt-BR" altLang="pt-BR" dirty="0"/>
          </a:p>
          <a:p>
            <a:pPr marL="0" indent="0">
              <a:buNone/>
            </a:pPr>
            <a:endParaRPr lang="pt-BR" sz="2400" dirty="0"/>
          </a:p>
        </p:txBody>
      </p:sp>
    </p:spTree>
    <p:extLst>
      <p:ext uri="{BB962C8B-B14F-4D97-AF65-F5344CB8AC3E}">
        <p14:creationId xmlns:p14="http://schemas.microsoft.com/office/powerpoint/2010/main" val="416577448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ítulo 4">
            <a:extLst>
              <a:ext uri="{FF2B5EF4-FFF2-40B4-BE49-F238E27FC236}">
                <a16:creationId xmlns:a16="http://schemas.microsoft.com/office/drawing/2014/main" id="{3FC89D35-D5A3-E04D-BD4E-23DA98EF7DF2}"/>
              </a:ext>
            </a:extLst>
          </p:cNvPr>
          <p:cNvSpPr>
            <a:spLocks noGrp="1"/>
          </p:cNvSpPr>
          <p:nvPr>
            <p:ph type="title"/>
          </p:nvPr>
        </p:nvSpPr>
        <p:spPr>
          <a:xfrm>
            <a:off x="838200" y="963877"/>
            <a:ext cx="3494362" cy="4930246"/>
          </a:xfrm>
        </p:spPr>
        <p:txBody>
          <a:bodyPr>
            <a:normAutofit/>
          </a:bodyPr>
          <a:lstStyle/>
          <a:p>
            <a:pPr algn="r"/>
            <a:r>
              <a:rPr lang="pt-BR" dirty="0"/>
              <a:t>Operações Ativas</a:t>
            </a:r>
            <a:br>
              <a:rPr lang="pt-BR" dirty="0"/>
            </a:br>
            <a:r>
              <a:rPr lang="pt-BR" dirty="0"/>
              <a:t>(Empréstimos)</a:t>
            </a:r>
          </a:p>
        </p:txBody>
      </p:sp>
      <p:cxnSp>
        <p:nvCxnSpPr>
          <p:cNvPr id="13" name="Straight Connector 1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Espaço Reservado para Conteúdo 5">
            <a:extLst>
              <a:ext uri="{FF2B5EF4-FFF2-40B4-BE49-F238E27FC236}">
                <a16:creationId xmlns:a16="http://schemas.microsoft.com/office/drawing/2014/main" id="{59EBD452-18F8-684D-B449-77565731DAD2}"/>
              </a:ext>
            </a:extLst>
          </p:cNvPr>
          <p:cNvSpPr>
            <a:spLocks noGrp="1"/>
          </p:cNvSpPr>
          <p:nvPr>
            <p:ph idx="1"/>
          </p:nvPr>
        </p:nvSpPr>
        <p:spPr>
          <a:xfrm>
            <a:off x="4976031" y="963877"/>
            <a:ext cx="6377769" cy="4930246"/>
          </a:xfrm>
        </p:spPr>
        <p:txBody>
          <a:bodyPr anchor="ctr">
            <a:normAutofit fontScale="77500" lnSpcReduction="20000"/>
          </a:bodyPr>
          <a:lstStyle/>
          <a:p>
            <a:pPr>
              <a:defRPr/>
            </a:pPr>
            <a:endParaRPr lang="pt-BR" altLang="pt-BR" dirty="0"/>
          </a:p>
          <a:p>
            <a:pPr>
              <a:defRPr/>
            </a:pPr>
            <a:endParaRPr lang="pt-BR" altLang="pt-BR" dirty="0"/>
          </a:p>
          <a:p>
            <a:pPr>
              <a:defRPr/>
            </a:pPr>
            <a:endParaRPr lang="pt-BR" altLang="pt-BR" dirty="0"/>
          </a:p>
          <a:p>
            <a:pPr>
              <a:defRPr/>
            </a:pPr>
            <a:r>
              <a:rPr lang="pt-BR" altLang="pt-BR" dirty="0"/>
              <a:t>Repasse de Recursos do Exterior . Condições de custo são as mesmas daquelas com a instituição estrangeira.</a:t>
            </a:r>
          </a:p>
          <a:p>
            <a:pPr>
              <a:defRPr/>
            </a:pPr>
            <a:r>
              <a:rPr lang="pt-BR" altLang="pt-BR" dirty="0"/>
              <a:t>Repasse de Recursos Governamentais. Principal é o FINAME, pelo qual BNDES paga comissão aos bancos.</a:t>
            </a:r>
          </a:p>
          <a:p>
            <a:pPr>
              <a:defRPr/>
            </a:pPr>
            <a:r>
              <a:rPr lang="pt-BR" altLang="pt-BR" dirty="0"/>
              <a:t>Crédito Documentário  (beneficiário terá acesso a valor se apresentar determinados documentos). Pode ser revogável ou irrevogável.</a:t>
            </a:r>
          </a:p>
          <a:p>
            <a:pPr>
              <a:defRPr/>
            </a:pPr>
            <a:r>
              <a:rPr lang="pt-BR" altLang="pt-BR" dirty="0"/>
              <a:t>Empréstimos Sindicalizados: participação de varias </a:t>
            </a:r>
            <a:r>
              <a:rPr lang="pt-BR" altLang="pt-BR" dirty="0" err="1"/>
              <a:t>Ifs</a:t>
            </a:r>
            <a:r>
              <a:rPr lang="pt-BR" altLang="pt-BR" dirty="0"/>
              <a:t>, organizadas pelo lead manager, em favor do mutuário. Não há solidariedade entre </a:t>
            </a:r>
            <a:r>
              <a:rPr lang="pt-BR" altLang="pt-BR"/>
              <a:t>os bancos.</a:t>
            </a:r>
            <a:endParaRPr lang="pt-BR" altLang="pt-BR" dirty="0"/>
          </a:p>
          <a:p>
            <a:pPr>
              <a:defRPr/>
            </a:pPr>
            <a:r>
              <a:rPr lang="pt-BR" altLang="pt-BR" dirty="0"/>
              <a:t>Project </a:t>
            </a:r>
            <a:r>
              <a:rPr lang="pt-BR" altLang="pt-BR" dirty="0" err="1"/>
              <a:t>Finance</a:t>
            </a:r>
            <a:endParaRPr lang="pt-BR" altLang="pt-BR" dirty="0"/>
          </a:p>
          <a:p>
            <a:pPr marL="0" indent="0">
              <a:buNone/>
              <a:defRPr/>
            </a:pPr>
            <a:endParaRPr lang="pt-BR" altLang="pt-BR" dirty="0"/>
          </a:p>
          <a:p>
            <a:pPr lvl="1">
              <a:defRPr/>
            </a:pPr>
            <a:endParaRPr lang="pt-BR" altLang="pt-BR" dirty="0"/>
          </a:p>
          <a:p>
            <a:pPr lvl="1">
              <a:defRPr/>
            </a:pPr>
            <a:endParaRPr lang="pt-BR" altLang="pt-BR" dirty="0"/>
          </a:p>
          <a:p>
            <a:pPr lvl="1">
              <a:defRPr/>
            </a:pPr>
            <a:endParaRPr lang="pt-BR" altLang="pt-BR" dirty="0"/>
          </a:p>
          <a:p>
            <a:pPr marL="0" indent="0">
              <a:buNone/>
            </a:pPr>
            <a:endParaRPr lang="pt-BR" sz="2400" dirty="0"/>
          </a:p>
        </p:txBody>
      </p:sp>
    </p:spTree>
    <p:extLst>
      <p:ext uri="{BB962C8B-B14F-4D97-AF65-F5344CB8AC3E}">
        <p14:creationId xmlns:p14="http://schemas.microsoft.com/office/powerpoint/2010/main" val="250882788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B7ED252-F585-5741-85FA-FC0E2A247B6C}"/>
              </a:ext>
            </a:extLst>
          </p:cNvPr>
          <p:cNvSpPr>
            <a:spLocks noGrp="1"/>
          </p:cNvSpPr>
          <p:nvPr>
            <p:ph type="title"/>
          </p:nvPr>
        </p:nvSpPr>
        <p:spPr>
          <a:xfrm>
            <a:off x="838200" y="963877"/>
            <a:ext cx="3494362" cy="4930246"/>
          </a:xfrm>
        </p:spPr>
        <p:txBody>
          <a:bodyPr>
            <a:normAutofit/>
          </a:bodyPr>
          <a:lstStyle/>
          <a:p>
            <a:pPr algn="r"/>
            <a:r>
              <a:rPr lang="pt-BR" dirty="0"/>
              <a:t>Operações Especiais (combinadas com operações não financeiras)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ço Reservado para Conteúdo 2">
            <a:extLst>
              <a:ext uri="{FF2B5EF4-FFF2-40B4-BE49-F238E27FC236}">
                <a16:creationId xmlns:a16="http://schemas.microsoft.com/office/drawing/2014/main" id="{F025AFC2-F036-A546-83AA-50AF020F65B7}"/>
              </a:ext>
            </a:extLst>
          </p:cNvPr>
          <p:cNvSpPr>
            <a:spLocks noGrp="1"/>
          </p:cNvSpPr>
          <p:nvPr>
            <p:ph idx="1"/>
          </p:nvPr>
        </p:nvSpPr>
        <p:spPr>
          <a:xfrm>
            <a:off x="4976031" y="963877"/>
            <a:ext cx="6377769" cy="4930246"/>
          </a:xfrm>
        </p:spPr>
        <p:txBody>
          <a:bodyPr anchor="ctr">
            <a:normAutofit/>
          </a:bodyPr>
          <a:lstStyle/>
          <a:p>
            <a:pPr>
              <a:buNone/>
              <a:defRPr/>
            </a:pPr>
            <a:endParaRPr lang="pt-BR" altLang="pt-BR" sz="2400" dirty="0"/>
          </a:p>
          <a:p>
            <a:pPr>
              <a:defRPr/>
            </a:pPr>
            <a:r>
              <a:rPr lang="pt-BR" altLang="pt-BR" dirty="0"/>
              <a:t>Cartão de Crédito</a:t>
            </a:r>
          </a:p>
          <a:p>
            <a:pPr>
              <a:defRPr/>
            </a:pPr>
            <a:r>
              <a:rPr lang="pt-BR" altLang="pt-BR" dirty="0" err="1"/>
              <a:t>Factoring</a:t>
            </a:r>
            <a:endParaRPr lang="pt-BR" altLang="pt-BR" dirty="0"/>
          </a:p>
          <a:p>
            <a:pPr>
              <a:defRPr/>
            </a:pPr>
            <a:r>
              <a:rPr lang="pt-BR" altLang="pt-BR" dirty="0" err="1"/>
              <a:t>Underwriting</a:t>
            </a:r>
            <a:endParaRPr lang="pt-BR" altLang="pt-BR" dirty="0"/>
          </a:p>
          <a:p>
            <a:pPr>
              <a:defRPr/>
            </a:pPr>
            <a:r>
              <a:rPr lang="pt-BR" altLang="pt-BR" dirty="0"/>
              <a:t>Securitização de Recebíveis</a:t>
            </a:r>
          </a:p>
          <a:p>
            <a:pPr marL="0" indent="0">
              <a:buNone/>
            </a:pPr>
            <a:endParaRPr lang="pt-BR" sz="2400" dirty="0"/>
          </a:p>
        </p:txBody>
      </p:sp>
    </p:spTree>
    <p:extLst>
      <p:ext uri="{BB962C8B-B14F-4D97-AF65-F5344CB8AC3E}">
        <p14:creationId xmlns:p14="http://schemas.microsoft.com/office/powerpoint/2010/main" val="324586562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32D1D24-B8BC-1F4C-BD95-6D31F872834B}"/>
              </a:ext>
            </a:extLst>
          </p:cNvPr>
          <p:cNvSpPr>
            <a:spLocks noGrp="1"/>
          </p:cNvSpPr>
          <p:nvPr>
            <p:ph type="title"/>
          </p:nvPr>
        </p:nvSpPr>
        <p:spPr>
          <a:xfrm>
            <a:off x="838200" y="963877"/>
            <a:ext cx="3494362" cy="4930246"/>
          </a:xfrm>
        </p:spPr>
        <p:txBody>
          <a:bodyPr>
            <a:normAutofit/>
          </a:bodyPr>
          <a:lstStyle/>
          <a:p>
            <a:pPr algn="r"/>
            <a:r>
              <a:rPr lang="pt-BR" dirty="0"/>
              <a:t>Operações Especiais Financeiras</a:t>
            </a:r>
            <a:endParaRPr lang="pt-B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ço Reservado para Conteúdo 2">
            <a:extLst>
              <a:ext uri="{FF2B5EF4-FFF2-40B4-BE49-F238E27FC236}">
                <a16:creationId xmlns:a16="http://schemas.microsoft.com/office/drawing/2014/main" id="{56A4CA0E-707F-A548-9C7F-8AE4C91E9B1C}"/>
              </a:ext>
            </a:extLst>
          </p:cNvPr>
          <p:cNvSpPr>
            <a:spLocks noGrp="1"/>
          </p:cNvSpPr>
          <p:nvPr>
            <p:ph idx="1"/>
          </p:nvPr>
        </p:nvSpPr>
        <p:spPr>
          <a:xfrm>
            <a:off x="4976031" y="963877"/>
            <a:ext cx="6377769" cy="4930246"/>
          </a:xfrm>
        </p:spPr>
        <p:txBody>
          <a:bodyPr anchor="ctr">
            <a:normAutofit/>
          </a:bodyPr>
          <a:lstStyle/>
          <a:p>
            <a:pPr>
              <a:defRPr/>
            </a:pPr>
            <a:r>
              <a:rPr lang="pt-BR" altLang="pt-BR" sz="2400"/>
              <a:t>Derivativos</a:t>
            </a:r>
          </a:p>
          <a:p>
            <a:pPr>
              <a:buNone/>
              <a:defRPr/>
            </a:pPr>
            <a:r>
              <a:rPr lang="pt-BR" altLang="pt-BR" sz="2400"/>
              <a:t>		Swap</a:t>
            </a:r>
          </a:p>
          <a:p>
            <a:pPr>
              <a:buNone/>
              <a:defRPr/>
            </a:pPr>
            <a:r>
              <a:rPr lang="pt-BR" altLang="pt-BR" sz="2400"/>
              <a:t>		Futuros</a:t>
            </a:r>
          </a:p>
          <a:p>
            <a:pPr>
              <a:buNone/>
              <a:defRPr/>
            </a:pPr>
            <a:r>
              <a:rPr lang="pt-BR" altLang="pt-BR" sz="2400"/>
              <a:t>		Opções</a:t>
            </a:r>
          </a:p>
          <a:p>
            <a:pPr>
              <a:defRPr/>
            </a:pPr>
            <a:r>
              <a:rPr lang="pt-BR" altLang="pt-BR" sz="2400"/>
              <a:t>Contrato de Câmbio</a:t>
            </a:r>
          </a:p>
          <a:p>
            <a:endParaRPr lang="pt-BR" sz="2400"/>
          </a:p>
          <a:p>
            <a:pPr marL="0" indent="0">
              <a:buNone/>
            </a:pPr>
            <a:endParaRPr lang="pt-BR" sz="2400"/>
          </a:p>
        </p:txBody>
      </p:sp>
    </p:spTree>
    <p:extLst>
      <p:ext uri="{BB962C8B-B14F-4D97-AF65-F5344CB8AC3E}">
        <p14:creationId xmlns:p14="http://schemas.microsoft.com/office/powerpoint/2010/main" val="56092839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4FB17E7-46FD-8142-95FC-C1C4ED7C3F7F}"/>
              </a:ext>
            </a:extLst>
          </p:cNvPr>
          <p:cNvSpPr>
            <a:spLocks noGrp="1"/>
          </p:cNvSpPr>
          <p:nvPr>
            <p:ph type="title"/>
          </p:nvPr>
        </p:nvSpPr>
        <p:spPr>
          <a:xfrm>
            <a:off x="838200" y="963877"/>
            <a:ext cx="3494362" cy="4930246"/>
          </a:xfrm>
        </p:spPr>
        <p:txBody>
          <a:bodyPr>
            <a:normAutofit/>
          </a:bodyPr>
          <a:lstStyle/>
          <a:p>
            <a:pPr algn="r"/>
            <a:r>
              <a:rPr lang="pt-BR" dirty="0"/>
              <a:t>Operações Acessórias (serviços)</a:t>
            </a:r>
            <a:endParaRPr lang="pt-B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ço Reservado para Conteúdo 2">
            <a:extLst>
              <a:ext uri="{FF2B5EF4-FFF2-40B4-BE49-F238E27FC236}">
                <a16:creationId xmlns:a16="http://schemas.microsoft.com/office/drawing/2014/main" id="{A34E998B-75E0-F642-B6A2-274EB1868F27}"/>
              </a:ext>
            </a:extLst>
          </p:cNvPr>
          <p:cNvSpPr>
            <a:spLocks noGrp="1"/>
          </p:cNvSpPr>
          <p:nvPr>
            <p:ph idx="1"/>
          </p:nvPr>
        </p:nvSpPr>
        <p:spPr>
          <a:xfrm>
            <a:off x="4976031" y="963877"/>
            <a:ext cx="6377769" cy="4930246"/>
          </a:xfrm>
        </p:spPr>
        <p:txBody>
          <a:bodyPr anchor="ctr">
            <a:normAutofit/>
          </a:bodyPr>
          <a:lstStyle/>
          <a:p>
            <a:pPr>
              <a:defRPr/>
            </a:pPr>
            <a:r>
              <a:rPr lang="pt-BR" altLang="pt-BR" sz="2400"/>
              <a:t>Caixa de Segurança</a:t>
            </a:r>
          </a:p>
          <a:p>
            <a:pPr>
              <a:defRPr/>
            </a:pPr>
            <a:r>
              <a:rPr lang="pt-BR" altLang="pt-BR" sz="2400"/>
              <a:t>Custódia de Títulos</a:t>
            </a:r>
          </a:p>
          <a:p>
            <a:pPr>
              <a:defRPr/>
            </a:pPr>
            <a:r>
              <a:rPr lang="pt-BR" altLang="pt-BR" sz="2400"/>
              <a:t>Cobrança de Títulos (altamente lucrativa para bancos)</a:t>
            </a:r>
          </a:p>
          <a:p>
            <a:pPr>
              <a:defRPr/>
            </a:pPr>
            <a:r>
              <a:rPr lang="pt-BR" altLang="pt-BR" sz="2400"/>
              <a:t>“Escrow Agreement”</a:t>
            </a:r>
          </a:p>
          <a:p>
            <a:pPr marL="0" indent="0">
              <a:buNone/>
            </a:pPr>
            <a:endParaRPr lang="pt-BR" sz="2400"/>
          </a:p>
        </p:txBody>
      </p:sp>
    </p:spTree>
    <p:extLst>
      <p:ext uri="{BB962C8B-B14F-4D97-AF65-F5344CB8AC3E}">
        <p14:creationId xmlns:p14="http://schemas.microsoft.com/office/powerpoint/2010/main" val="272046490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9E5DFEBCE2E50B4B8EF365B1600A6302" ma:contentTypeVersion="16" ma:contentTypeDescription="Crie um novo documento." ma:contentTypeScope="" ma:versionID="66f9a464c5f8b2bbfe198461755c292d">
  <xsd:schema xmlns:xsd="http://www.w3.org/2001/XMLSchema" xmlns:xs="http://www.w3.org/2001/XMLSchema" xmlns:p="http://schemas.microsoft.com/office/2006/metadata/properties" xmlns:ns2="4c414ac8-549e-4ca5-81e3-16b3f3eb5c24" xmlns:ns3="ebba5f7d-3b76-4a58-9735-74f0064eafba" targetNamespace="http://schemas.microsoft.com/office/2006/metadata/properties" ma:root="true" ma:fieldsID="039b16e6fac43b79a128687017738e6c" ns2:_="" ns3:_="">
    <xsd:import namespace="4c414ac8-549e-4ca5-81e3-16b3f3eb5c24"/>
    <xsd:import namespace="ebba5f7d-3b76-4a58-9735-74f0064eaf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414ac8-549e-4ca5-81e3-16b3f3eb5c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eb74ff96-4672-4cf9-94f6-964b0040e37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ba5f7d-3b76-4a58-9735-74f0064eafba" elementFormDefault="qualified">
    <xsd:import namespace="http://schemas.microsoft.com/office/2006/documentManagement/types"/>
    <xsd:import namespace="http://schemas.microsoft.com/office/infopath/2007/PartnerControls"/>
    <xsd:element name="SharedWithUsers" ma:index="15"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6f9f65b9-77c0-44a2-867b-74e860691405}" ma:internalName="TaxCatchAll" ma:showField="CatchAllData" ma:web="ebba5f7d-3b76-4a58-9735-74f0064eaf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c414ac8-549e-4ca5-81e3-16b3f3eb5c24">
      <Terms xmlns="http://schemas.microsoft.com/office/infopath/2007/PartnerControls"/>
    </lcf76f155ced4ddcb4097134ff3c332f>
    <TaxCatchAll xmlns="ebba5f7d-3b76-4a58-9735-74f0064eafba" xsi:nil="true"/>
  </documentManagement>
</p:properties>
</file>

<file path=customXml/itemProps1.xml><?xml version="1.0" encoding="utf-8"?>
<ds:datastoreItem xmlns:ds="http://schemas.openxmlformats.org/officeDocument/2006/customXml" ds:itemID="{0D756E39-41AB-403C-80BD-E48101048B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414ac8-549e-4ca5-81e3-16b3f3eb5c24"/>
    <ds:schemaRef ds:uri="ebba5f7d-3b76-4a58-9735-74f0064eaf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79ABB22-D183-4E2B-93E4-AC814B9E2606}">
  <ds:schemaRefs>
    <ds:schemaRef ds:uri="http://schemas.microsoft.com/sharepoint/v3/contenttype/forms"/>
  </ds:schemaRefs>
</ds:datastoreItem>
</file>

<file path=customXml/itemProps3.xml><?xml version="1.0" encoding="utf-8"?>
<ds:datastoreItem xmlns:ds="http://schemas.openxmlformats.org/officeDocument/2006/customXml" ds:itemID="{57A67DB8-5967-409A-8E5D-5C57B550A769}">
  <ds:schemaRefs>
    <ds:schemaRef ds:uri="http://schemas.microsoft.com/office/2006/documentManagement/types"/>
    <ds:schemaRef ds:uri="http://schemas.microsoft.com/office/2006/metadata/properties"/>
    <ds:schemaRef ds:uri="http://purl.org/dc/elements/1.1/"/>
    <ds:schemaRef ds:uri="http://purl.org/dc/dcmitype/"/>
    <ds:schemaRef ds:uri="http://schemas.microsoft.com/office/infopath/2007/PartnerControls"/>
    <ds:schemaRef ds:uri="http://schemas.openxmlformats.org/package/2006/metadata/core-properties"/>
    <ds:schemaRef ds:uri="ebba5f7d-3b76-4a58-9735-74f0064eafba"/>
    <ds:schemaRef ds:uri="4c414ac8-549e-4ca5-81e3-16b3f3eb5c24"/>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18</TotalTime>
  <Words>2088</Words>
  <Application>Microsoft Macintosh PowerPoint</Application>
  <PresentationFormat>Widescreen</PresentationFormat>
  <Paragraphs>148</Paragraphs>
  <Slides>25</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25</vt:i4>
      </vt:variant>
    </vt:vector>
  </HeadingPairs>
  <TitlesOfParts>
    <vt:vector size="31" baseType="lpstr">
      <vt:lpstr>Arial</vt:lpstr>
      <vt:lpstr>Calibri</vt:lpstr>
      <vt:lpstr>Calibri Light</vt:lpstr>
      <vt:lpstr>Tw Cen MT</vt:lpstr>
      <vt:lpstr>Wingdings</vt:lpstr>
      <vt:lpstr>Tema do Office</vt:lpstr>
      <vt:lpstr>Contratos Bancários </vt:lpstr>
      <vt:lpstr>Conceitos de Contrato Bancário </vt:lpstr>
      <vt:lpstr>Características dos Contratos Bancários</vt:lpstr>
      <vt:lpstr>Apresentação do PowerPoint</vt:lpstr>
      <vt:lpstr>Operações Ativas</vt:lpstr>
      <vt:lpstr>Operações Ativas (Empréstimos)</vt:lpstr>
      <vt:lpstr>Operações Especiais (combinadas com operações não financeiras)</vt:lpstr>
      <vt:lpstr>Operações Especiais Financeiras</vt:lpstr>
      <vt:lpstr>Operações Acessórias (serviços)</vt:lpstr>
      <vt:lpstr>Cédula de Crédito Bancário (Lei 10.931, de 2004)</vt:lpstr>
      <vt:lpstr>Qualquer operação, qualquer garantia, segurança jurídica acrescida pela solução, na lei, das principais controvérsias jurisprudenciais anteriores</vt:lpstr>
      <vt:lpstr>Título executivo, sendo permitida capitalização de juros</vt:lpstr>
      <vt:lpstr>Dívida líquida: mas se banco cobrar em excesso, paga diferença em dobro</vt:lpstr>
      <vt:lpstr>Apresentação do PowerPoint</vt:lpstr>
      <vt:lpstr>Como ocorre a operação?</vt:lpstr>
      <vt:lpstr>Prestadores de Serviços do FIDC</vt:lpstr>
      <vt:lpstr>Project Finance</vt:lpstr>
      <vt:lpstr>Apresentação do PowerPoint</vt:lpstr>
      <vt:lpstr>Project Finance</vt:lpstr>
      <vt:lpstr>A garantia do contrato de financiamento é o fluxo de caixa do próprio projeto</vt:lpstr>
      <vt:lpstr>Importância da análise de riscos</vt:lpstr>
      <vt:lpstr>Covenants: obrigações positivas e negativas para a preservação do interesse dos credores</vt:lpstr>
      <vt:lpstr>Artigo 5º, Lei PPP</vt:lpstr>
      <vt:lpstr>Vantagens do Project finance</vt:lpstr>
      <vt:lpstr>Project Finance de Viracopos e a RJ da concessionária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Contratos Bancários </dc:title>
  <dc:creator>Ruy Pereira Camilo Junior</dc:creator>
  <cp:lastModifiedBy>Ruy Camilo</cp:lastModifiedBy>
  <cp:revision>2</cp:revision>
  <dcterms:created xsi:type="dcterms:W3CDTF">2022-10-20T03:57:46Z</dcterms:created>
  <dcterms:modified xsi:type="dcterms:W3CDTF">2023-10-25T20:20:08Z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0x0101009E5DFEBCE2E50B4B8EF365B1600A6302</vt:lpwstr>
  </property>
</Properties>
</file>