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3" r:id="rId3"/>
    <p:sldId id="289" r:id="rId4"/>
    <p:sldId id="290" r:id="rId5"/>
    <p:sldId id="272" r:id="rId6"/>
    <p:sldId id="288" r:id="rId7"/>
    <p:sldId id="273" r:id="rId8"/>
    <p:sldId id="291" r:id="rId9"/>
    <p:sldId id="264" r:id="rId10"/>
    <p:sldId id="265" r:id="rId11"/>
    <p:sldId id="266" r:id="rId12"/>
    <p:sldId id="292" r:id="rId13"/>
    <p:sldId id="267" r:id="rId14"/>
    <p:sldId id="293" r:id="rId15"/>
    <p:sldId id="275" r:id="rId16"/>
    <p:sldId id="274" r:id="rId17"/>
    <p:sldId id="268" r:id="rId18"/>
    <p:sldId id="276" r:id="rId19"/>
    <p:sldId id="280" r:id="rId20"/>
    <p:sldId id="281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6" autoAdjust="0"/>
    <p:restoredTop sz="94673"/>
  </p:normalViewPr>
  <p:slideViewPr>
    <p:cSldViewPr>
      <p:cViewPr varScale="1">
        <p:scale>
          <a:sx n="73" d="100"/>
          <a:sy n="73" d="100"/>
        </p:scale>
        <p:origin x="73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3B415-5741-4AD8-BCBA-CF0720005B46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362DF-F9E3-44A5-B520-792DDB2E67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562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21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912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0070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Arranjo: transposição de um meio a outro, de um estilo da música para o estilo associado aos intérpretes.</a:t>
            </a:r>
            <a:r>
              <a:rPr lang="pt-BR" baseline="0" dirty="0"/>
              <a:t> O arranjo fez parte do repertório coral em diferentes épocas. Como escuta, um outro tipo de arranjo: do folclore para o canto erudito com orquestra. Coco </a:t>
            </a:r>
            <a:r>
              <a:rPr lang="pt-BR" baseline="0" dirty="0" err="1"/>
              <a:t>Peneruê</a:t>
            </a:r>
            <a:r>
              <a:rPr lang="pt-BR" baseline="0" dirty="0"/>
              <a:t> (folclore): com a </a:t>
            </a:r>
            <a:r>
              <a:rPr lang="pt-BR" baseline="0" dirty="0" err="1"/>
              <a:t>Orq</a:t>
            </a:r>
            <a:r>
              <a:rPr lang="pt-BR" baseline="0" dirty="0"/>
              <a:t>. De </a:t>
            </a:r>
            <a:r>
              <a:rPr lang="pt-BR" baseline="0" dirty="0" err="1"/>
              <a:t>cãmara</a:t>
            </a:r>
            <a:r>
              <a:rPr lang="pt-BR" baseline="0" dirty="0"/>
              <a:t> de Blumenau, reg. Norton </a:t>
            </a:r>
            <a:r>
              <a:rPr lang="pt-BR" baseline="0" dirty="0" err="1"/>
              <a:t>Morozowic</a:t>
            </a:r>
            <a:r>
              <a:rPr lang="pt-BR" baseline="0" dirty="0"/>
              <a:t>, soprano Ruth </a:t>
            </a:r>
            <a:r>
              <a:rPr lang="pt-BR" baseline="0" dirty="0" err="1"/>
              <a:t>Staerke</a:t>
            </a:r>
            <a:r>
              <a:rPr lang="pt-BR" baseline="0" dirty="0"/>
              <a:t>. </a:t>
            </a:r>
          </a:p>
          <a:p>
            <a:r>
              <a:rPr lang="pt-BR" baseline="0" dirty="0"/>
              <a:t>Obras dedicadas: Gilberto Mendes – Uma vez uma vala uma voz, dedicada a Marco Antonio da Silva Ramos. </a:t>
            </a:r>
            <a:r>
              <a:rPr lang="pt-BR" baseline="0" dirty="0" err="1"/>
              <a:t>Contemporary</a:t>
            </a:r>
            <a:r>
              <a:rPr lang="pt-BR" baseline="0" dirty="0"/>
              <a:t> Vocal Ensemble, Univ. de Indiana, 2007.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398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Duas gravações</a:t>
            </a:r>
            <a:r>
              <a:rPr lang="pt-BR" baseline="0" dirty="0"/>
              <a:t> de </a:t>
            </a:r>
            <a:r>
              <a:rPr lang="pt-BR" baseline="0" dirty="0" err="1"/>
              <a:t>Mendelssoh</a:t>
            </a:r>
            <a:r>
              <a:rPr lang="pt-BR" baseline="0" dirty="0"/>
              <a:t>, um dos coros do oratório Elias, que foi estreado em um Festival Coral na Inglaterra. A obra é conhecida e autorizada pelo autor em dois idiomas: inglês e alemão</a:t>
            </a:r>
          </a:p>
          <a:p>
            <a:r>
              <a:rPr lang="pt-BR" baseline="0" dirty="0"/>
              <a:t>Em inglês (He, </a:t>
            </a:r>
            <a:r>
              <a:rPr lang="pt-BR" baseline="0" dirty="0" err="1"/>
              <a:t>watching</a:t>
            </a:r>
            <a:r>
              <a:rPr lang="pt-BR" baseline="0" dirty="0"/>
              <a:t> over Israel): Robert Shaw, Atlanta </a:t>
            </a:r>
            <a:r>
              <a:rPr lang="pt-BR" baseline="0" dirty="0" err="1"/>
              <a:t>Symphony</a:t>
            </a:r>
            <a:r>
              <a:rPr lang="pt-BR" baseline="0" dirty="0"/>
              <a:t> </a:t>
            </a:r>
            <a:r>
              <a:rPr lang="pt-BR" baseline="0" dirty="0" err="1"/>
              <a:t>Orch</a:t>
            </a:r>
            <a:r>
              <a:rPr lang="pt-BR" baseline="0" dirty="0"/>
              <a:t>. </a:t>
            </a:r>
            <a:r>
              <a:rPr lang="pt-BR" baseline="0" dirty="0" err="1"/>
              <a:t>And</a:t>
            </a:r>
            <a:r>
              <a:rPr lang="pt-BR" baseline="0" dirty="0"/>
              <a:t> </a:t>
            </a:r>
            <a:r>
              <a:rPr lang="pt-BR" baseline="0" dirty="0" err="1"/>
              <a:t>Chorus</a:t>
            </a:r>
            <a:r>
              <a:rPr lang="pt-BR" baseline="0" dirty="0"/>
              <a:t>.</a:t>
            </a:r>
          </a:p>
          <a:p>
            <a:r>
              <a:rPr lang="pt-BR" baseline="0" dirty="0"/>
              <a:t>Em alemão (</a:t>
            </a:r>
            <a:r>
              <a:rPr lang="pt-BR" baseline="0" dirty="0" err="1"/>
              <a:t>Siehe</a:t>
            </a:r>
            <a:r>
              <a:rPr lang="pt-BR" baseline="0" dirty="0"/>
              <a:t> der </a:t>
            </a:r>
            <a:r>
              <a:rPr lang="pt-BR" baseline="0" dirty="0" err="1"/>
              <a:t>Huter</a:t>
            </a:r>
            <a:r>
              <a:rPr lang="pt-BR" baseline="0" dirty="0"/>
              <a:t> </a:t>
            </a:r>
            <a:r>
              <a:rPr lang="pt-BR" baseline="0" dirty="0" err="1"/>
              <a:t>Israels</a:t>
            </a:r>
            <a:r>
              <a:rPr lang="pt-BR" baseline="0" dirty="0"/>
              <a:t>): </a:t>
            </a:r>
            <a:r>
              <a:rPr lang="pt-BR" baseline="0" dirty="0" err="1"/>
              <a:t>Herreweghe</a:t>
            </a:r>
            <a:r>
              <a:rPr lang="pt-BR" baseline="0" dirty="0"/>
              <a:t>, La </a:t>
            </a:r>
            <a:r>
              <a:rPr lang="pt-BR" baseline="0" dirty="0" err="1"/>
              <a:t>Chapelle</a:t>
            </a:r>
            <a:r>
              <a:rPr lang="pt-BR" baseline="0" dirty="0"/>
              <a:t> </a:t>
            </a:r>
            <a:r>
              <a:rPr lang="pt-BR" baseline="0" dirty="0" err="1"/>
              <a:t>Royale</a:t>
            </a:r>
            <a:r>
              <a:rPr lang="pt-BR" baseline="0" dirty="0"/>
              <a:t>, </a:t>
            </a:r>
            <a:r>
              <a:rPr lang="pt-BR" baseline="0" dirty="0" err="1"/>
              <a:t>Collegium</a:t>
            </a:r>
            <a:r>
              <a:rPr lang="pt-BR" baseline="0" dirty="0"/>
              <a:t> </a:t>
            </a:r>
            <a:r>
              <a:rPr lang="pt-BR" baseline="0" dirty="0" err="1"/>
              <a:t>Vocale</a:t>
            </a:r>
            <a:r>
              <a:rPr lang="pt-BR" baseline="0" dirty="0"/>
              <a:t>, </a:t>
            </a:r>
            <a:r>
              <a:rPr lang="pt-BR" baseline="0" dirty="0" err="1"/>
              <a:t>Orq</a:t>
            </a:r>
            <a:r>
              <a:rPr lang="pt-BR" baseline="0" dirty="0"/>
              <a:t>. </a:t>
            </a:r>
            <a:r>
              <a:rPr lang="pt-BR" baseline="0" dirty="0" err="1"/>
              <a:t>Des</a:t>
            </a:r>
            <a:r>
              <a:rPr lang="pt-BR" baseline="0" dirty="0"/>
              <a:t> </a:t>
            </a:r>
            <a:r>
              <a:rPr lang="pt-BR" baseline="0" dirty="0" err="1"/>
              <a:t>Champs</a:t>
            </a:r>
            <a:r>
              <a:rPr lang="pt-BR" baseline="0" dirty="0"/>
              <a:t> </a:t>
            </a:r>
            <a:r>
              <a:rPr lang="pt-BR" baseline="0" dirty="0" err="1"/>
              <a:t>Elisées</a:t>
            </a:r>
            <a:r>
              <a:rPr lang="pt-BR" baseline="0" dirty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427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2928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588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220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12) Exemplo</a:t>
            </a:r>
            <a:r>
              <a:rPr lang="pt-BR" baseline="0" dirty="0"/>
              <a:t> de coro e formações </a:t>
            </a:r>
            <a:r>
              <a:rPr lang="pt-BR" baseline="0" dirty="0" err="1"/>
              <a:t>camerísticas</a:t>
            </a:r>
            <a:r>
              <a:rPr lang="pt-BR" baseline="0" dirty="0"/>
              <a:t>: coro masculino a 4 vozes e quarteto de trompas – </a:t>
            </a:r>
            <a:r>
              <a:rPr lang="de-DE" baseline="0" dirty="0"/>
              <a:t>Schubert: Nachtgesang Im Walde, D 913. </a:t>
            </a:r>
            <a:r>
              <a:rPr lang="en-US" baseline="0" dirty="0"/>
              <a:t>John Eliot Gardiner: Monteverdi Choir. </a:t>
            </a:r>
          </a:p>
          <a:p>
            <a:r>
              <a:rPr lang="en-US" baseline="0" dirty="0"/>
              <a:t>13) Como </a:t>
            </a:r>
            <a:r>
              <a:rPr lang="en-US" baseline="0" dirty="0" err="1"/>
              <a:t>exemplo</a:t>
            </a:r>
            <a:r>
              <a:rPr lang="en-US" baseline="0" dirty="0"/>
              <a:t> dos ensembles </a:t>
            </a:r>
            <a:r>
              <a:rPr lang="en-US" baseline="0" dirty="0" err="1"/>
              <a:t>instrumentais</a:t>
            </a:r>
            <a:r>
              <a:rPr lang="en-US" baseline="0" dirty="0"/>
              <a:t>, com </a:t>
            </a:r>
            <a:r>
              <a:rPr lang="en-US" baseline="0" dirty="0" err="1"/>
              <a:t>instrumentos</a:t>
            </a:r>
            <a:r>
              <a:rPr lang="en-US" baseline="0" dirty="0"/>
              <a:t> </a:t>
            </a:r>
            <a:r>
              <a:rPr lang="en-US" baseline="0" dirty="0" err="1"/>
              <a:t>antigos</a:t>
            </a:r>
            <a:r>
              <a:rPr lang="en-US" baseline="0" dirty="0"/>
              <a:t>, um dos </a:t>
            </a:r>
            <a:r>
              <a:rPr lang="en-US" baseline="0" dirty="0" err="1"/>
              <a:t>pioneiros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divulgação</a:t>
            </a:r>
            <a:r>
              <a:rPr lang="en-US" baseline="0" dirty="0"/>
              <a:t> </a:t>
            </a:r>
            <a:r>
              <a:rPr lang="en-US" baseline="0" dirty="0" err="1"/>
              <a:t>desse</a:t>
            </a:r>
            <a:r>
              <a:rPr lang="en-US" baseline="0" dirty="0"/>
              <a:t> </a:t>
            </a:r>
            <a:r>
              <a:rPr lang="en-US" baseline="0" dirty="0" err="1"/>
              <a:t>repertório</a:t>
            </a:r>
            <a:r>
              <a:rPr lang="en-US" baseline="0" dirty="0"/>
              <a:t>. David </a:t>
            </a:r>
            <a:r>
              <a:rPr lang="en-US" baseline="0" dirty="0" err="1"/>
              <a:t>Munrow</a:t>
            </a:r>
            <a:r>
              <a:rPr lang="en-US" baseline="0" dirty="0"/>
              <a:t> e o Early Music Consort of London, </a:t>
            </a:r>
            <a:r>
              <a:rPr lang="en-US" baseline="0" dirty="0" err="1"/>
              <a:t>atuantes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década</a:t>
            </a:r>
            <a:r>
              <a:rPr lang="en-US" baseline="0" dirty="0"/>
              <a:t> de 60 e 70.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0081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828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652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percussão corporal tornou-se</a:t>
            </a:r>
            <a:r>
              <a:rPr lang="pt-BR" baseline="0" dirty="0"/>
              <a:t> muito popular entre os coros amadores. </a:t>
            </a:r>
          </a:p>
          <a:p>
            <a:r>
              <a:rPr lang="pt-BR" baseline="0" dirty="0"/>
              <a:t>Gravação do grupo </a:t>
            </a:r>
            <a:r>
              <a:rPr lang="pt-BR" baseline="0" dirty="0" err="1"/>
              <a:t>Barbatuques</a:t>
            </a:r>
            <a:r>
              <a:rPr lang="pt-BR" baseline="0" dirty="0"/>
              <a:t>: Andando pela África.  Foi criado por Fernando Barba, que deu muitos cursos para educadores musicais e regentes corais.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506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5168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62DF-F9E3-44A5-B520-792DDB2E6792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85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38A1-9517-41D1-89A3-946CD315431F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38A1-9517-41D1-89A3-946CD315431F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38A1-9517-41D1-89A3-946CD315431F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38A1-9517-41D1-89A3-946CD315431F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38A1-9517-41D1-89A3-946CD315431F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F2638A1-9517-41D1-89A3-946CD315431F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38A1-9517-41D1-89A3-946CD315431F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38A1-9517-41D1-89A3-946CD315431F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38A1-9517-41D1-89A3-946CD315431F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38A1-9517-41D1-89A3-946CD315431F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F2638A1-9517-41D1-89A3-946CD315431F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F2638A1-9517-41D1-89A3-946CD315431F}" type="datetimeFigureOut">
              <a:rPr lang="pt-BR" smtClean="0"/>
              <a:pPr/>
              <a:t>16/09/2020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6067B2-3C68-48F9-94D6-7CD6225DAFA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MfxP2mh-O8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clerks.co.uk/" TargetMode="External"/><Relationship Id="rId5" Type="http://schemas.openxmlformats.org/officeDocument/2006/relationships/hyperlink" Target="http://www.youtube.com/watch?v=EOgAJM4iCNc" TargetMode="External"/><Relationship Id="rId4" Type="http://schemas.openxmlformats.org/officeDocument/2006/relationships/hyperlink" Target="http://www.youtube.com/watch?v=D3QFtvFCapM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VrUjhbHhGo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a9x0ZxtG3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_MnYHeVEC4&amp;feature=relate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62BJMfaRu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3CYla4wLI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265784"/>
          </a:xfrm>
        </p:spPr>
        <p:txBody>
          <a:bodyPr>
            <a:normAutofit lnSpcReduction="10000"/>
          </a:bodyPr>
          <a:lstStyle/>
          <a:p>
            <a:r>
              <a:rPr lang="pt-BR" dirty="0"/>
              <a:t>Susana </a:t>
            </a:r>
            <a:r>
              <a:rPr lang="pt-BR" dirty="0" err="1"/>
              <a:t>cecília</a:t>
            </a:r>
            <a:r>
              <a:rPr lang="pt-BR" dirty="0"/>
              <a:t> </a:t>
            </a:r>
            <a:r>
              <a:rPr lang="pt-BR" dirty="0" err="1"/>
              <a:t>igayara</a:t>
            </a:r>
            <a:endParaRPr lang="pt-BR" dirty="0"/>
          </a:p>
          <a:p>
            <a:r>
              <a:rPr lang="pt-BR" dirty="0"/>
              <a:t>USP</a:t>
            </a:r>
          </a:p>
          <a:p>
            <a:r>
              <a:rPr lang="pt-BR" dirty="0"/>
              <a:t>2020</a:t>
            </a:r>
          </a:p>
          <a:p>
            <a:endParaRPr lang="pt-BR" dirty="0"/>
          </a:p>
          <a:p>
            <a:r>
              <a:rPr lang="pt-BR" dirty="0"/>
              <a:t>estudos de</a:t>
            </a:r>
          </a:p>
          <a:p>
            <a:r>
              <a:rPr lang="pt-BR" dirty="0"/>
              <a:t>repertório coral</a:t>
            </a:r>
          </a:p>
          <a:p>
            <a:endParaRPr lang="pt-BR" dirty="0"/>
          </a:p>
          <a:p>
            <a:r>
              <a:rPr lang="pt-BR" dirty="0"/>
              <a:t>Parte 3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Formações corais e seus repertórios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 mesmo repertório em diferentes contextos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/>
              <a:t>Exemplos: </a:t>
            </a:r>
          </a:p>
          <a:p>
            <a:r>
              <a:rPr lang="pt-BR" sz="2400" b="1" dirty="0"/>
              <a:t>Madrigais</a:t>
            </a:r>
            <a:r>
              <a:rPr lang="pt-BR" sz="2400" dirty="0"/>
              <a:t> podem ser vistos como repertório especializado ou como repertório didático.</a:t>
            </a:r>
          </a:p>
          <a:p>
            <a:r>
              <a:rPr lang="pt-BR" sz="2400" b="1" dirty="0"/>
              <a:t>Coros de ópera </a:t>
            </a:r>
            <a:r>
              <a:rPr lang="pt-BR" sz="2400" dirty="0"/>
              <a:t>podem ser incluídos em programas de coros sinfônicos ou de câmara.</a:t>
            </a:r>
          </a:p>
          <a:p>
            <a:r>
              <a:rPr lang="pt-BR" sz="2400" b="1" dirty="0"/>
              <a:t>Canções populares </a:t>
            </a:r>
            <a:r>
              <a:rPr lang="pt-BR" sz="2400" dirty="0"/>
              <a:t>costumam ser preparadas por coros de câmara eruditos em arranjos elaborados musicalmente.</a:t>
            </a:r>
          </a:p>
          <a:p>
            <a:r>
              <a:rPr lang="pt-BR" sz="2400" b="1" dirty="0"/>
              <a:t>Temas</a:t>
            </a:r>
            <a:r>
              <a:rPr lang="pt-BR" sz="2400" dirty="0"/>
              <a:t> de grandes obras do repertório clássico podem ser adaptadas como repertório didático infantil ou juvenil.</a:t>
            </a:r>
          </a:p>
          <a:p>
            <a:r>
              <a:rPr lang="pt-BR" sz="2400" b="1" dirty="0"/>
              <a:t>Cantatas de Bach</a:t>
            </a:r>
            <a:r>
              <a:rPr lang="pt-BR" sz="2400" dirty="0"/>
              <a:t>: pode-se preferir ouvi-las com vozes femininas, mas um coro infantil pode decidir incluir uma cantata em seu repertório.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Transformações na interpretação do repertório coral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interpretação do repertório coral acompanha as discussões estéticas e musicológicas presentes em outros campos musicais.</a:t>
            </a:r>
          </a:p>
          <a:p>
            <a:r>
              <a:rPr lang="pt-BR" dirty="0"/>
              <a:t>Com relação à ópera barroca, por exemplo, houve uma grande valorização desse repertório a partir de estudos musicológicos.</a:t>
            </a:r>
          </a:p>
          <a:p>
            <a:r>
              <a:rPr lang="pt-BR" dirty="0"/>
              <a:t>Obras corais sinfônicas têm sido feitas pelas grandes orquestras mundiais, construindo o equilíbrio a partir da massa orquestral.</a:t>
            </a:r>
          </a:p>
          <a:p>
            <a:r>
              <a:rPr lang="pt-BR" dirty="0"/>
              <a:t>Coros de câmara com grupos fixos, como os coros das rádios </a:t>
            </a:r>
            <a:r>
              <a:rPr lang="pt-BR" dirty="0" err="1"/>
              <a:t>europeias</a:t>
            </a:r>
            <a:r>
              <a:rPr lang="pt-BR" dirty="0"/>
              <a:t>, mantém ou convidam grupos instrumentais que se equilibram com a massa coral.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Ligação entre o repertório e o coro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93304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pt-BR" dirty="0" err="1"/>
              <a:t>Lindembergue</a:t>
            </a:r>
            <a:r>
              <a:rPr lang="pt-BR" dirty="0"/>
              <a:t> Cardoso – Forrobodó da Saparia</a:t>
            </a:r>
          </a:p>
          <a:p>
            <a:r>
              <a:rPr lang="pt-BR" dirty="0">
                <a:hlinkClick r:id="rId3"/>
              </a:rPr>
              <a:t>http://www.youtube.com/watch?v=eMfxP2mh-O8</a:t>
            </a:r>
            <a:endParaRPr lang="pt-BR" dirty="0"/>
          </a:p>
          <a:p>
            <a:r>
              <a:rPr lang="pt-BR" dirty="0">
                <a:hlinkClick r:id="rId4"/>
              </a:rPr>
              <a:t>http://www.youtube.com/watch?v=D3QFtvFCapM</a:t>
            </a:r>
            <a:endParaRPr lang="pt-BR" dirty="0"/>
          </a:p>
          <a:p>
            <a:endParaRPr lang="pt-BR" dirty="0"/>
          </a:p>
          <a:p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Clerks</a:t>
            </a:r>
            <a:endParaRPr lang="pt-BR" dirty="0"/>
          </a:p>
          <a:p>
            <a:r>
              <a:rPr lang="pt-BR" dirty="0">
                <a:hlinkClick r:id="rId5"/>
              </a:rPr>
              <a:t>http://www.youtube.com/watch?v=EOgAJM4iCNc</a:t>
            </a:r>
            <a:endParaRPr lang="pt-BR" dirty="0"/>
          </a:p>
          <a:p>
            <a:r>
              <a:rPr lang="pt-BR" dirty="0">
                <a:hlinkClick r:id="rId6"/>
              </a:rPr>
              <a:t>http://www.theclerks.co.uk/</a:t>
            </a:r>
            <a:endParaRPr lang="pt-BR" dirty="0"/>
          </a:p>
          <a:p>
            <a:endParaRPr lang="pt-BR" dirty="0"/>
          </a:p>
          <a:p>
            <a:r>
              <a:rPr lang="pt-BR" dirty="0"/>
              <a:t>http://www.theclerks.co.uk/programmes_Qudduson.html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Os coros como geradores de repertório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arranjo e a adaptação estão valorizados na programação contemporânea, embora nem sempre isso tenha sido assim, historicamente.</a:t>
            </a:r>
          </a:p>
          <a:p>
            <a:r>
              <a:rPr lang="pt-BR" dirty="0"/>
              <a:t>O repertório coral contém arranjos e adaptações de toda ordem: do instrumental ao vocal, do solista ao arranjo para coro, do oral ao escrito, de um idioma a outro, etc.</a:t>
            </a:r>
          </a:p>
          <a:p>
            <a:r>
              <a:rPr lang="pt-BR" dirty="0"/>
              <a:t>Regentes corais têm sido grandes geradores de repertório: como arranjadores ou compositores, fazendo encomendas ou simplesmente estreando obras dedicadas ao coro ou ao regente.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dirty="0"/>
            </a:br>
            <a:r>
              <a:rPr lang="pt-BR" dirty="0"/>
              <a:t>c0r0 c0mo gerador de repertório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Canto em Canto</a:t>
            </a:r>
          </a:p>
          <a:p>
            <a:r>
              <a:rPr lang="pt-BR" dirty="0">
                <a:hlinkClick r:id="rId3"/>
              </a:rPr>
              <a:t>http://www.youtube.com/watch?v=</a:t>
            </a:r>
            <a:r>
              <a:rPr lang="pt-BR" dirty="0" err="1">
                <a:hlinkClick r:id="rId3"/>
              </a:rPr>
              <a:t>SVrUjhbHhGo</a:t>
            </a:r>
            <a:endParaRPr lang="pt-BR" dirty="0">
              <a:hlinkClick r:id="rId3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Festivais e outros eventos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Os eventos da área, nacionais ou internacionais, são grandes divulgadores de repertório.</a:t>
            </a:r>
          </a:p>
          <a:p>
            <a:pPr>
              <a:buNone/>
            </a:pPr>
            <a:endParaRPr lang="pt-BR" dirty="0"/>
          </a:p>
          <a:p>
            <a:r>
              <a:rPr lang="pt-BR" dirty="0"/>
              <a:t>Festivais corais costumam encomendar obras a compositores para eventos específicos. Os oratórios de </a:t>
            </a:r>
            <a:r>
              <a:rPr lang="pt-BR" dirty="0" err="1"/>
              <a:t>Mendelssohn</a:t>
            </a:r>
            <a:r>
              <a:rPr lang="pt-BR" dirty="0"/>
              <a:t> são um exemplo de repertório surgido dessa prática.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“existir é diferir”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O sociólogo Pierre </a:t>
            </a:r>
            <a:r>
              <a:rPr lang="pt-BR" dirty="0" err="1"/>
              <a:t>Bourdieu</a:t>
            </a:r>
            <a:r>
              <a:rPr lang="pt-BR" dirty="0"/>
              <a:t> disse que, em arte, “existir é diferir”. </a:t>
            </a:r>
          </a:p>
          <a:p>
            <a:endParaRPr lang="pt-BR" dirty="0"/>
          </a:p>
          <a:p>
            <a:pPr>
              <a:buNone/>
            </a:pPr>
            <a:r>
              <a:rPr lang="pt-BR" dirty="0"/>
              <a:t>	A necessidade de buscar um repertório diferenciado faz com que os coros busquem obras menos conhecidas, do passado ou presente, assim como de outras culturas menos próximas. </a:t>
            </a:r>
          </a:p>
          <a:p>
            <a:pPr>
              <a:buNone/>
            </a:pPr>
            <a:r>
              <a:rPr lang="pt-BR" dirty="0"/>
              <a:t>	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Gravações do repertório coral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As gravações disponíveis acompanham as transformações culturais.</a:t>
            </a:r>
          </a:p>
          <a:p>
            <a:r>
              <a:rPr lang="pt-BR" dirty="0"/>
              <a:t>Hoje, é possível ver manifestações locais no </a:t>
            </a:r>
            <a:r>
              <a:rPr lang="pt-BR" dirty="0" err="1"/>
              <a:t>youtube</a:t>
            </a:r>
            <a:r>
              <a:rPr lang="pt-BR" dirty="0"/>
              <a:t>, assim como grandes eventos.</a:t>
            </a:r>
          </a:p>
          <a:p>
            <a:r>
              <a:rPr lang="pt-BR" dirty="0"/>
              <a:t>Com o barateamento da gravação, multiplicaram-se as gravações de coros amadores, embora eles não tenham grandes possibilidades de distribuição.</a:t>
            </a:r>
          </a:p>
          <a:p>
            <a:r>
              <a:rPr lang="pt-BR" dirty="0"/>
              <a:t>Na época das grandes gravadoras, foi dada prioridade às grandes obras corais sinfônicas e às séries (Ex: Coleção música sacra)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Intérpretes, musicólogos e meios de comunicação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A relação entre intérpretes e musicólogos gerou uma série de gravações a partir de edições e revisões musicológicas, principalmente nos países latino-americanos, em que não havia gravações de compositores fundamentais.</a:t>
            </a:r>
          </a:p>
          <a:p>
            <a:r>
              <a:rPr lang="pt-BR" dirty="0"/>
              <a:t>Rádio e TV são veículos que, ocasionalmente, transmitem performances corais, sem continuidade, no caso do Brasil. Em outros países, coros ligados a emissoras de difusão estão ligados a grandes projetos de gravação (Ex: Coro da BBC de Londres)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Repertório coral é ligado à prática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Este </a:t>
            </a:r>
            <a:r>
              <a:rPr lang="pt-BR" dirty="0" err="1"/>
              <a:t>powerpoint</a:t>
            </a:r>
            <a:r>
              <a:rPr lang="pt-BR" dirty="0"/>
              <a:t> trouxe algumas </a:t>
            </a:r>
            <a:r>
              <a:rPr lang="pt-BR" dirty="0" err="1"/>
              <a:t>ideias</a:t>
            </a:r>
            <a:r>
              <a:rPr lang="pt-BR" dirty="0"/>
              <a:t> que costumo discutir com meus alunos na Universidade de São Paulo.</a:t>
            </a:r>
          </a:p>
          <a:p>
            <a:r>
              <a:rPr lang="pt-BR" dirty="0"/>
              <a:t>Parto sempre do princípio de que o repertório não é uma produção sacralizada. O repertório surge na prática coral e é através dela que ele se mantém e se transforma. Cada coro, cada regente e cada </a:t>
            </a:r>
            <a:r>
              <a:rPr lang="pt-BR" dirty="0" err="1"/>
              <a:t>coralista</a:t>
            </a:r>
            <a:r>
              <a:rPr lang="pt-BR" dirty="0"/>
              <a:t>, assim, são produtores de repertório!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Coro e instrumentos: acompanhamento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200" dirty="0"/>
              <a:t>A presença ou não do acompanhamento depende tanto do </a:t>
            </a:r>
            <a:r>
              <a:rPr lang="pt-BR" sz="2200" u="sng" dirty="0"/>
              <a:t>repertório </a:t>
            </a:r>
            <a:r>
              <a:rPr lang="pt-BR" sz="2200" dirty="0"/>
              <a:t>quanto do </a:t>
            </a:r>
            <a:r>
              <a:rPr lang="pt-BR" sz="2200" u="sng" dirty="0"/>
              <a:t>objetivo artístico.</a:t>
            </a:r>
          </a:p>
          <a:p>
            <a:r>
              <a:rPr lang="pt-BR" sz="2200" dirty="0"/>
              <a:t>Há corais que podem cantar </a:t>
            </a:r>
            <a:r>
              <a:rPr lang="pt-BR" sz="2200" u="sng" dirty="0"/>
              <a:t>ora acompanhados, ora </a:t>
            </a:r>
            <a:r>
              <a:rPr lang="pt-BR" sz="2200" i="1" u="sng" dirty="0"/>
              <a:t>a </a:t>
            </a:r>
            <a:r>
              <a:rPr lang="pt-BR" sz="2200" i="1" u="sng" dirty="0" err="1"/>
              <a:t>cappella</a:t>
            </a:r>
            <a:r>
              <a:rPr lang="pt-BR" sz="2200" dirty="0"/>
              <a:t>. Outros definem-se mais frequentemente como coro </a:t>
            </a:r>
            <a:r>
              <a:rPr lang="pt-BR" sz="2200" i="1" dirty="0"/>
              <a:t>a </a:t>
            </a:r>
            <a:r>
              <a:rPr lang="pt-BR" sz="2200" i="1" dirty="0" err="1"/>
              <a:t>cappella</a:t>
            </a:r>
            <a:r>
              <a:rPr lang="pt-BR" sz="2200" i="1" dirty="0"/>
              <a:t> </a:t>
            </a:r>
            <a:r>
              <a:rPr lang="pt-BR" sz="2200" dirty="0"/>
              <a:t>ou acompanhado.</a:t>
            </a:r>
          </a:p>
          <a:p>
            <a:pPr>
              <a:buNone/>
            </a:pPr>
            <a:endParaRPr lang="pt-BR" sz="2200" dirty="0"/>
          </a:p>
          <a:p>
            <a:pPr lvl="1"/>
            <a:r>
              <a:rPr lang="pt-BR" sz="2400" dirty="0"/>
              <a:t>Repertório com orquestra ou grupos instrumentais: </a:t>
            </a:r>
            <a:r>
              <a:rPr lang="pt-BR" sz="2400" i="1" dirty="0"/>
              <a:t>geralmente ensaiados com piano.</a:t>
            </a:r>
          </a:p>
          <a:p>
            <a:pPr lvl="1">
              <a:buNone/>
            </a:pPr>
            <a:endParaRPr lang="pt-BR" sz="2400" i="1" dirty="0"/>
          </a:p>
          <a:p>
            <a:pPr lvl="1"/>
            <a:r>
              <a:rPr lang="pt-BR" sz="2400" dirty="0"/>
              <a:t>Repertório </a:t>
            </a:r>
            <a:r>
              <a:rPr lang="pt-BR" sz="2400" dirty="0" err="1"/>
              <a:t>camerístico</a:t>
            </a:r>
            <a:r>
              <a:rPr lang="pt-BR" sz="2400" dirty="0"/>
              <a:t>: </a:t>
            </a:r>
            <a:r>
              <a:rPr lang="pt-BR" sz="2400" i="1" dirty="0"/>
              <a:t>há grande produção para coro e piano, além de outras formações </a:t>
            </a:r>
            <a:r>
              <a:rPr lang="pt-BR" sz="2400" i="1" dirty="0" err="1"/>
              <a:t>camerísticas</a:t>
            </a:r>
            <a:r>
              <a:rPr lang="pt-BR" sz="2400" i="1" dirty="0"/>
              <a:t>.</a:t>
            </a:r>
          </a:p>
          <a:p>
            <a:pPr lvl="1">
              <a:buNone/>
            </a:pPr>
            <a:endParaRPr lang="pt-BR" sz="2400" i="1" dirty="0"/>
          </a:p>
          <a:p>
            <a:pPr lvl="1"/>
            <a:r>
              <a:rPr lang="pt-BR" sz="2400" dirty="0"/>
              <a:t>Repertório medieval, renascentista e barroco: </a:t>
            </a:r>
            <a:r>
              <a:rPr lang="pt-BR" sz="2400" i="1" dirty="0"/>
              <a:t>instrumentos de  época, cópias de instrumentos antigos ou adaptação de instrumentos modernos.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Espero que minhas observações possam ajudar a pensar o repertório coral de forma ampla, com a riqueza que essa atividade cultural possui. </a:t>
            </a:r>
          </a:p>
          <a:p>
            <a:r>
              <a:rPr lang="pt-BR" dirty="0"/>
              <a:t>Para citar minhas opiniões: </a:t>
            </a:r>
          </a:p>
          <a:p>
            <a:r>
              <a:rPr lang="pt-BR" dirty="0"/>
              <a:t>IGAYARA-SOUZA, Susana Cecília. </a:t>
            </a:r>
            <a:r>
              <a:rPr lang="pt-BR" b="1" dirty="0"/>
              <a:t>Formações corais e seus repertórios.</a:t>
            </a:r>
            <a:r>
              <a:rPr lang="pt-BR" dirty="0"/>
              <a:t> Material didático (apresentação em powerpoint) do Curso de Estudos de Repertório Coral. São Paulo, Universidade de São Paulo, 2020.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Ariel Ramirez (1921-2010) – Missa </a:t>
            </a:r>
            <a:r>
              <a:rPr lang="pt-BR" dirty="0" err="1"/>
              <a:t>Criolla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/>
              <a:t>Los Fronterizos - Coro de la Catedral de San Isidro - Director: Gustavo </a:t>
            </a:r>
            <a:r>
              <a:rPr lang="es-ES" dirty="0" err="1"/>
              <a:t>Felice</a:t>
            </a:r>
            <a:r>
              <a:rPr lang="es-ES" dirty="0"/>
              <a:t> </a:t>
            </a:r>
            <a:endParaRPr lang="pt-BR" dirty="0">
              <a:hlinkClick r:id="rId3"/>
            </a:endParaRPr>
          </a:p>
          <a:p>
            <a:endParaRPr lang="pt-BR" dirty="0">
              <a:hlinkClick r:id="rId3"/>
            </a:endParaRPr>
          </a:p>
          <a:p>
            <a:r>
              <a:rPr lang="pt-BR" dirty="0">
                <a:hlinkClick r:id="rId3"/>
              </a:rPr>
              <a:t>http://www.youtube.com/watch?v=da9x0ZxtG3k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Mendelssohn-Bartholdy</a:t>
            </a:r>
            <a:r>
              <a:rPr lang="pt-BR" dirty="0"/>
              <a:t> – Elias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Vídeo sobre montagem do Elias. Ensaios: coro e piano / orquestra (</a:t>
            </a:r>
            <a:r>
              <a:rPr lang="pt-BR" dirty="0" err="1"/>
              <a:t>Herreweghe</a:t>
            </a:r>
            <a:r>
              <a:rPr lang="pt-BR" dirty="0"/>
              <a:t>)</a:t>
            </a:r>
            <a:endParaRPr lang="pt-BR" dirty="0">
              <a:hlinkClick r:id="rId3"/>
            </a:endParaRPr>
          </a:p>
          <a:p>
            <a:endParaRPr lang="pt-BR" dirty="0">
              <a:hlinkClick r:id="rId3"/>
            </a:endParaRPr>
          </a:p>
          <a:p>
            <a:r>
              <a:rPr lang="pt-BR" dirty="0">
                <a:hlinkClick r:id="rId3"/>
              </a:rPr>
              <a:t>http://www.youtube.com/watch?v=x_MnYHeVEC4&amp;</a:t>
            </a:r>
            <a:r>
              <a:rPr lang="pt-BR" dirty="0" err="1">
                <a:hlinkClick r:id="rId3"/>
              </a:rPr>
              <a:t>feature</a:t>
            </a:r>
            <a:r>
              <a:rPr lang="pt-BR" dirty="0">
                <a:hlinkClick r:id="rId3"/>
              </a:rPr>
              <a:t>=</a:t>
            </a:r>
            <a:r>
              <a:rPr lang="pt-BR" dirty="0" err="1">
                <a:hlinkClick r:id="rId3"/>
              </a:rPr>
              <a:t>related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Acompanhamento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sz="2300" dirty="0"/>
              <a:t>Repertório popular: </a:t>
            </a:r>
            <a:r>
              <a:rPr lang="pt-BR" sz="2300" i="1" dirty="0"/>
              <a:t>pode ser acompanhado por instrumento de teclado ou de cordas dedilhadas, além de percussão e outros instrumentos, que podem ser uma formação fixa para a qual são feitos arranjos, ou variável, com instrumentistas convidados.</a:t>
            </a:r>
          </a:p>
          <a:p>
            <a:pPr lvl="1">
              <a:buNone/>
            </a:pPr>
            <a:endParaRPr lang="pt-BR" sz="2300" i="1" dirty="0"/>
          </a:p>
          <a:p>
            <a:pPr lvl="1"/>
            <a:r>
              <a:rPr lang="pt-BR" sz="2300" dirty="0"/>
              <a:t>Repertório popular: </a:t>
            </a:r>
            <a:r>
              <a:rPr lang="pt-BR" sz="2300" i="1" dirty="0"/>
              <a:t>instrumentos acrescentados de acordo com a performance, percussão corporal, sons vocais como acompanhamento.</a:t>
            </a:r>
          </a:p>
          <a:p>
            <a:pPr lvl="1">
              <a:buNone/>
            </a:pPr>
            <a:endParaRPr lang="pt-BR" sz="2300" i="1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Trailer swingin rockin summer 09.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Pop- und Rock-Chorworkshop. Oficina com  Johann Pinter 2009 in Eisenstadt</a:t>
            </a:r>
          </a:p>
          <a:p>
            <a:endParaRPr lang="de-DE" dirty="0">
              <a:hlinkClick r:id="rId3"/>
            </a:endParaRPr>
          </a:p>
          <a:p>
            <a:r>
              <a:rPr lang="pt-BR" dirty="0">
                <a:hlinkClick r:id="rId3"/>
              </a:rPr>
              <a:t>http://www.youtube.com/watch?v=L62BJMfaRuY</a:t>
            </a:r>
            <a:endParaRPr lang="pt-BR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Acompanhamento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pt-BR" sz="2300" dirty="0"/>
              <a:t>Repertório tradicional étnico: </a:t>
            </a:r>
            <a:r>
              <a:rPr lang="pt-BR" sz="2300" i="1" dirty="0"/>
              <a:t>acompanhados com instrumentos tradicionais. Ex: música japonesa, cantos indígenas, música chinesa, música africana.</a:t>
            </a:r>
          </a:p>
          <a:p>
            <a:pPr lvl="1"/>
            <a:endParaRPr lang="pt-BR" sz="2300" i="1" dirty="0"/>
          </a:p>
          <a:p>
            <a:pPr lvl="1"/>
            <a:r>
              <a:rPr lang="pt-BR" sz="2300" dirty="0"/>
              <a:t>Repertório religioso: </a:t>
            </a:r>
            <a:r>
              <a:rPr lang="pt-BR" sz="2300" i="1" dirty="0"/>
              <a:t>dependendo da religião, pode ser com órgão, piano ou grupo instrumental.</a:t>
            </a:r>
          </a:p>
          <a:p>
            <a:pPr lvl="1"/>
            <a:endParaRPr lang="pt-BR" sz="2300" i="1" dirty="0"/>
          </a:p>
          <a:p>
            <a:pPr lvl="1"/>
            <a:r>
              <a:rPr lang="pt-BR" sz="2300" dirty="0"/>
              <a:t>Música eletroacústica: </a:t>
            </a:r>
            <a:r>
              <a:rPr lang="pt-BR" sz="2300" i="1" dirty="0"/>
              <a:t>interação com sons eletrônicos, gravação em estúdio.</a:t>
            </a:r>
          </a:p>
          <a:p>
            <a:pPr lvl="1">
              <a:buNone/>
            </a:pPr>
            <a:endParaRPr lang="pt-BR" sz="2300" i="1" dirty="0"/>
          </a:p>
          <a:p>
            <a:pPr lvl="1"/>
            <a:r>
              <a:rPr lang="pt-BR" sz="2300" dirty="0"/>
              <a:t>Repertório contemporâneo: </a:t>
            </a:r>
            <a:r>
              <a:rPr lang="pt-BR" sz="2300" i="1" dirty="0"/>
              <a:t>diversas combinações de vozes e instrumentos, exploração </a:t>
            </a:r>
            <a:r>
              <a:rPr lang="pt-BR" sz="2300" i="1" dirty="0" err="1"/>
              <a:t>timbrística</a:t>
            </a:r>
            <a:r>
              <a:rPr lang="pt-BR" sz="2300" i="1" dirty="0"/>
              <a:t>.</a:t>
            </a:r>
            <a:endParaRPr lang="pt-BR" sz="2300" dirty="0"/>
          </a:p>
          <a:p>
            <a:pPr lvl="1"/>
            <a:endParaRPr lang="pt-BR" sz="2300" i="1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err="1"/>
              <a:t>Tan</a:t>
            </a:r>
            <a:r>
              <a:rPr lang="pt-BR" sz="2800" dirty="0"/>
              <a:t> </a:t>
            </a:r>
            <a:r>
              <a:rPr lang="pt-BR" sz="2800" dirty="0" err="1"/>
              <a:t>Dun</a:t>
            </a:r>
            <a:r>
              <a:rPr lang="pt-BR" sz="2800" dirty="0"/>
              <a:t> (1957) - </a:t>
            </a:r>
            <a:r>
              <a:rPr lang="en-US" sz="2800" dirty="0"/>
              <a:t>Water Passion After St. Matthew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>
                <a:hlinkClick r:id="rId3"/>
              </a:rPr>
              <a:t>http://www.youtube.com/watch?v=63CYla4wLIg</a:t>
            </a:r>
            <a:endParaRPr lang="pt-BR" dirty="0"/>
          </a:p>
          <a:p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Utah</a:t>
            </a:r>
            <a:r>
              <a:rPr lang="pt-BR" dirty="0"/>
              <a:t> </a:t>
            </a:r>
            <a:r>
              <a:rPr lang="pt-BR" dirty="0" err="1"/>
              <a:t>Singers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A </a:t>
            </a:r>
            <a:r>
              <a:rPr lang="pt-BR" dirty="0" err="1"/>
              <a:t>Cappella</a:t>
            </a:r>
            <a:r>
              <a:rPr lang="pt-BR" dirty="0"/>
              <a:t> </a:t>
            </a:r>
            <a:r>
              <a:rPr lang="pt-BR" dirty="0" err="1"/>
              <a:t>Choir</a:t>
            </a:r>
            <a:r>
              <a:rPr lang="pt-BR" dirty="0"/>
              <a:t> </a:t>
            </a:r>
            <a:r>
              <a:rPr lang="pt-BR" dirty="0" err="1"/>
              <a:t>performed</a:t>
            </a:r>
            <a:r>
              <a:rPr lang="pt-BR" dirty="0"/>
              <a:t> </a:t>
            </a:r>
            <a:r>
              <a:rPr lang="pt-BR" dirty="0" err="1"/>
              <a:t>Tan</a:t>
            </a:r>
            <a:r>
              <a:rPr lang="pt-BR" dirty="0"/>
              <a:t> </a:t>
            </a:r>
            <a:r>
              <a:rPr lang="pt-BR" dirty="0" err="1"/>
              <a:t>Dun's</a:t>
            </a:r>
            <a:r>
              <a:rPr lang="pt-BR" dirty="0"/>
              <a:t> "</a:t>
            </a:r>
            <a:r>
              <a:rPr lang="pt-BR" dirty="0" err="1"/>
              <a:t>Water</a:t>
            </a:r>
            <a:r>
              <a:rPr lang="pt-BR" dirty="0"/>
              <a:t> </a:t>
            </a:r>
            <a:r>
              <a:rPr lang="pt-BR" dirty="0" err="1"/>
              <a:t>Passion</a:t>
            </a:r>
            <a:r>
              <a:rPr lang="pt-BR" dirty="0"/>
              <a:t> </a:t>
            </a:r>
            <a:r>
              <a:rPr lang="pt-BR" dirty="0" err="1"/>
              <a:t>After</a:t>
            </a:r>
            <a:r>
              <a:rPr lang="pt-BR" dirty="0"/>
              <a:t> </a:t>
            </a:r>
            <a:r>
              <a:rPr lang="pt-BR" dirty="0" err="1"/>
              <a:t>St</a:t>
            </a:r>
            <a:r>
              <a:rPr lang="pt-BR" dirty="0"/>
              <a:t>. Matthew"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April</a:t>
            </a:r>
            <a:r>
              <a:rPr lang="pt-BR" dirty="0"/>
              <a:t> 11th </a:t>
            </a:r>
            <a:r>
              <a:rPr lang="pt-BR" dirty="0" err="1"/>
              <a:t>and</a:t>
            </a:r>
            <a:r>
              <a:rPr lang="pt-BR" dirty="0"/>
              <a:t> 12th in Libby Gardner </a:t>
            </a:r>
            <a:r>
              <a:rPr lang="pt-BR" dirty="0" err="1"/>
              <a:t>Concert</a:t>
            </a:r>
            <a:r>
              <a:rPr lang="pt-BR" dirty="0"/>
              <a:t> Hall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Utah</a:t>
            </a:r>
            <a:r>
              <a:rPr lang="pt-BR" dirty="0"/>
              <a:t>.</a:t>
            </a:r>
            <a:br>
              <a:rPr lang="pt-BR" dirty="0"/>
            </a:br>
            <a:br>
              <a:rPr lang="pt-BR" dirty="0"/>
            </a:b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clip</a:t>
            </a:r>
            <a:r>
              <a:rPr lang="pt-BR" dirty="0"/>
              <a:t> is </a:t>
            </a:r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1st </a:t>
            </a:r>
            <a:r>
              <a:rPr lang="pt-BR" dirty="0" err="1"/>
              <a:t>movement</a:t>
            </a:r>
            <a:r>
              <a:rPr lang="pt-BR" dirty="0"/>
              <a:t>, "</a:t>
            </a:r>
            <a:r>
              <a:rPr lang="pt-BR" dirty="0" err="1"/>
              <a:t>Baptism</a:t>
            </a:r>
            <a:r>
              <a:rPr lang="pt-BR" dirty="0"/>
              <a:t>."</a:t>
            </a:r>
            <a:br>
              <a:rPr lang="pt-BR" dirty="0"/>
            </a:br>
            <a:br>
              <a:rPr lang="pt-BR" dirty="0"/>
            </a:br>
            <a:r>
              <a:rPr lang="pt-BR" dirty="0"/>
              <a:t>Dr. </a:t>
            </a:r>
            <a:r>
              <a:rPr lang="pt-BR" dirty="0" err="1"/>
              <a:t>Brady</a:t>
            </a:r>
            <a:r>
              <a:rPr lang="pt-BR" dirty="0"/>
              <a:t> </a:t>
            </a:r>
            <a:r>
              <a:rPr lang="pt-BR" dirty="0" err="1"/>
              <a:t>Allred-Conductor</a:t>
            </a:r>
            <a:br>
              <a:rPr lang="pt-BR" dirty="0"/>
            </a:br>
            <a:r>
              <a:rPr lang="pt-BR" dirty="0"/>
              <a:t>Alisa </a:t>
            </a:r>
            <a:r>
              <a:rPr lang="pt-BR" dirty="0" err="1"/>
              <a:t>Thomason-Soprano</a:t>
            </a:r>
            <a:br>
              <a:rPr lang="pt-BR" dirty="0"/>
            </a:br>
            <a:r>
              <a:rPr lang="pt-BR" dirty="0"/>
              <a:t>Gary </a:t>
            </a:r>
            <a:r>
              <a:rPr lang="pt-BR" dirty="0" err="1"/>
              <a:t>Sorenson-Baritone</a:t>
            </a:r>
            <a:br>
              <a:rPr lang="pt-BR" dirty="0"/>
            </a:br>
            <a:r>
              <a:rPr lang="pt-BR" dirty="0"/>
              <a:t>Leslie </a:t>
            </a:r>
            <a:r>
              <a:rPr lang="pt-BR" dirty="0" err="1"/>
              <a:t>Henrie-Violin</a:t>
            </a:r>
            <a:br>
              <a:rPr lang="pt-BR" dirty="0"/>
            </a:br>
            <a:r>
              <a:rPr lang="pt-BR" dirty="0"/>
              <a:t>Amy </a:t>
            </a:r>
            <a:r>
              <a:rPr lang="pt-BR" dirty="0" err="1"/>
              <a:t>Leung-Cello</a:t>
            </a:r>
            <a:br>
              <a:rPr lang="pt-BR" dirty="0"/>
            </a:br>
            <a:r>
              <a:rPr lang="pt-BR" dirty="0"/>
              <a:t>David </a:t>
            </a:r>
            <a:r>
              <a:rPr lang="pt-BR" dirty="0" err="1"/>
              <a:t>Cossin-Percussion</a:t>
            </a:r>
            <a:br>
              <a:rPr lang="pt-BR" dirty="0"/>
            </a:br>
            <a:r>
              <a:rPr lang="pt-BR" dirty="0" err="1"/>
              <a:t>Yuanlin</a:t>
            </a:r>
            <a:r>
              <a:rPr lang="pt-BR" dirty="0"/>
              <a:t> </a:t>
            </a:r>
            <a:r>
              <a:rPr lang="pt-BR" dirty="0" err="1"/>
              <a:t>Chen-Synthesizer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 coro para o repertório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sz="2600" dirty="0"/>
              <a:t>Os músicos costumam pensar nas obras como projetos ideais em busca dos intérpretes perfeitos.</a:t>
            </a:r>
          </a:p>
          <a:p>
            <a:r>
              <a:rPr lang="pt-BR" sz="2600" dirty="0"/>
              <a:t>Há, no entanto, outro caminho, mais comum na prática coral: a definição de um grupo vocal fixo em busca de seu repertório.</a:t>
            </a:r>
          </a:p>
          <a:p>
            <a:r>
              <a:rPr lang="pt-BR" dirty="0"/>
              <a:t>Pensar </a:t>
            </a:r>
            <a:r>
              <a:rPr lang="pt-BR" b="1" dirty="0"/>
              <a:t>do coro para o repertório</a:t>
            </a:r>
            <a:r>
              <a:rPr lang="pt-BR" dirty="0"/>
              <a:t>: conhecer os repertórios e, ao mesmo tempo, as vozes e possibilidades do coro. Ampla variedade de repertório, dentro dessas possibilidades descritas. Adaptações e experimentação de estilos podem levar a descobrir novas sonoridades adequadas para o grupo.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2053</TotalTime>
  <Words>1614</Words>
  <Application>Microsoft Office PowerPoint</Application>
  <PresentationFormat>Apresentação na tela (4:3)</PresentationFormat>
  <Paragraphs>130</Paragraphs>
  <Slides>20</Slides>
  <Notes>20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Calibri</vt:lpstr>
      <vt:lpstr>Georgia</vt:lpstr>
      <vt:lpstr>Wingdings</vt:lpstr>
      <vt:lpstr>Wingdings 2</vt:lpstr>
      <vt:lpstr>Cívico</vt:lpstr>
      <vt:lpstr>Formações corais e seus repertórios</vt:lpstr>
      <vt:lpstr>Coro e instrumentos: acompanhamento</vt:lpstr>
      <vt:lpstr>Ariel Ramirez (1921-2010) – Missa Criolla</vt:lpstr>
      <vt:lpstr>Mendelssohn-Bartholdy – Elias</vt:lpstr>
      <vt:lpstr>Acompanhamento</vt:lpstr>
      <vt:lpstr>Trailer swingin rockin summer 09.  </vt:lpstr>
      <vt:lpstr>Acompanhamento</vt:lpstr>
      <vt:lpstr>Tan Dun (1957) - Water Passion After St. Matthew</vt:lpstr>
      <vt:lpstr>Do coro para o repertório</vt:lpstr>
      <vt:lpstr>O mesmo repertório em diferentes contextos</vt:lpstr>
      <vt:lpstr>Transformações na interpretação do repertório coral</vt:lpstr>
      <vt:lpstr>Ligação entre o repertório e o coro</vt:lpstr>
      <vt:lpstr>Os coros como geradores de repertório</vt:lpstr>
      <vt:lpstr> c0r0 c0mo gerador de repertório</vt:lpstr>
      <vt:lpstr>Festivais e outros eventos</vt:lpstr>
      <vt:lpstr>“existir é diferir”</vt:lpstr>
      <vt:lpstr>Gravações do repertório coral</vt:lpstr>
      <vt:lpstr>Intérpretes, musicólogos e meios de comunicação</vt:lpstr>
      <vt:lpstr>O Repertório coral é ligado à prática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Formações corais e seus repertórios</dc:title>
  <dc:creator>User</dc:creator>
  <cp:lastModifiedBy>Susana Igayara</cp:lastModifiedBy>
  <cp:revision>96</cp:revision>
  <dcterms:created xsi:type="dcterms:W3CDTF">2010-10-18T15:20:05Z</dcterms:created>
  <dcterms:modified xsi:type="dcterms:W3CDTF">2020-09-16T19:47:11Z</dcterms:modified>
</cp:coreProperties>
</file>