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256" r:id="rId2"/>
    <p:sldId id="316" r:id="rId3"/>
    <p:sldId id="257" r:id="rId4"/>
    <p:sldId id="258" r:id="rId5"/>
    <p:sldId id="261" r:id="rId6"/>
    <p:sldId id="267" r:id="rId7"/>
    <p:sldId id="262" r:id="rId8"/>
    <p:sldId id="269" r:id="rId9"/>
    <p:sldId id="263" r:id="rId10"/>
    <p:sldId id="273" r:id="rId11"/>
    <p:sldId id="268" r:id="rId12"/>
    <p:sldId id="270" r:id="rId13"/>
    <p:sldId id="271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78" r:id="rId23"/>
    <p:sldId id="272" r:id="rId24"/>
    <p:sldId id="321" r:id="rId25"/>
    <p:sldId id="292" r:id="rId26"/>
    <p:sldId id="283" r:id="rId27"/>
    <p:sldId id="284" r:id="rId28"/>
    <p:sldId id="285" r:id="rId29"/>
    <p:sldId id="305" r:id="rId30"/>
    <p:sldId id="306" r:id="rId31"/>
    <p:sldId id="286" r:id="rId32"/>
    <p:sldId id="313" r:id="rId33"/>
    <p:sldId id="308" r:id="rId34"/>
    <p:sldId id="309" r:id="rId35"/>
    <p:sldId id="311" r:id="rId36"/>
    <p:sldId id="314" r:id="rId37"/>
    <p:sldId id="307" r:id="rId38"/>
    <p:sldId id="310" r:id="rId39"/>
    <p:sldId id="320" r:id="rId40"/>
    <p:sldId id="312" r:id="rId41"/>
    <p:sldId id="293" r:id="rId42"/>
    <p:sldId id="294" r:id="rId43"/>
    <p:sldId id="317" r:id="rId44"/>
    <p:sldId id="296" r:id="rId45"/>
    <p:sldId id="297" r:id="rId46"/>
    <p:sldId id="299" r:id="rId47"/>
    <p:sldId id="300" r:id="rId48"/>
    <p:sldId id="301" r:id="rId49"/>
    <p:sldId id="302" r:id="rId50"/>
    <p:sldId id="303" r:id="rId51"/>
    <p:sldId id="304" r:id="rId52"/>
    <p:sldId id="287" r:id="rId53"/>
    <p:sldId id="288" r:id="rId54"/>
    <p:sldId id="318" r:id="rId55"/>
    <p:sldId id="290" r:id="rId56"/>
    <p:sldId id="319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71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40B8-0DCA-4629-A107-C18F68B1C2E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6887B-AEF1-4D67-937A-1AA4F39B3D9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958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amuler@usp.br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flch.usp.br/dl/anamulle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1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Ana Müller (USP)</a:t>
            </a:r>
            <a:endParaRPr lang="pt-BR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anamuler@usp.br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www.fflch.usp.br/dl/anamuller</a:t>
            </a:r>
            <a:endParaRPr lang="pt-BR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42B3E-7DA9-4FD6-8795-C8F05D091E4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887B-AEF1-4D67-937A-1AA4F39B3D9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6887B-AEF1-4D67-937A-1AA4F39B3D92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057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D66D8-948C-48E7-BCD6-90912167C72C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426-9D95-4DE4-AA49-1BF419F51C65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815-64B5-401E-9257-F8019F5FCF38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B754DA-4A25-4FF8-A56B-2E2EDA580E24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B25B7E-4438-4448-8BBC-6E25BF93916B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9AB2-1CE2-42F7-886F-BC1BC32F75E0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E78C-D9CF-4432-B545-626CAF9503D1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B14616-5F70-4067-BA61-B380DE9F01F7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F371-D1AE-41DC-8866-9D5651512A60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17EA00-F926-48B2-B8CC-97797B64A558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FDB88-54AD-4674-837F-199E6A051D5D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0C284E-BC09-4CD4-BA14-28026E1F6E3F}" type="datetime1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9EECC3-F3F3-4993-AEAC-DD5AA9E3F62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T_Pr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oambiental.org/pib/epi/karitiana/karitiana.shtm.%202005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semântica verifuncional e o programa fregeano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Ana Müller</a:t>
            </a:r>
          </a:p>
          <a:p>
            <a:pPr algn="ctr"/>
            <a:r>
              <a:rPr lang="pt-BR" dirty="0" smtClean="0"/>
              <a:t>Aula  do concurso de livre-docência</a:t>
            </a:r>
          </a:p>
          <a:p>
            <a:pPr algn="ctr"/>
            <a:r>
              <a:rPr lang="pt-BR" dirty="0" smtClean="0"/>
              <a:t>17 agosto 2015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aula: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Seção 2: A semântica </a:t>
            </a:r>
            <a:r>
              <a:rPr lang="pt-BR" dirty="0" smtClean="0"/>
              <a:t>verifuncional</a:t>
            </a:r>
          </a:p>
          <a:p>
            <a:endParaRPr lang="pt-BR" dirty="0" smtClean="0"/>
          </a:p>
          <a:p>
            <a:r>
              <a:rPr lang="pt-BR" dirty="0" smtClean="0"/>
              <a:t>Seção 3: Executando o programa </a:t>
            </a:r>
            <a:r>
              <a:rPr lang="pt-BR" dirty="0" smtClean="0"/>
              <a:t>fregeano</a:t>
            </a:r>
          </a:p>
          <a:p>
            <a:endParaRPr lang="pt-BR" dirty="0" smtClean="0"/>
          </a:p>
          <a:p>
            <a:r>
              <a:rPr lang="pt-BR" dirty="0" smtClean="0"/>
              <a:t>Seção 4: Desenvolvimentos mais </a:t>
            </a:r>
            <a:r>
              <a:rPr lang="pt-BR" dirty="0" smtClean="0"/>
              <a:t>recentes</a:t>
            </a:r>
          </a:p>
          <a:p>
            <a:endParaRPr lang="pt-BR" dirty="0" smtClean="0"/>
          </a:p>
          <a:p>
            <a:r>
              <a:rPr lang="pt-BR" dirty="0" smtClean="0"/>
              <a:t>Seção 5: Conclusões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2. </a:t>
            </a:r>
            <a:r>
              <a:rPr lang="pt-BR" dirty="0"/>
              <a:t>A Semântica </a:t>
            </a:r>
            <a:r>
              <a:rPr lang="pt-BR" dirty="0" smtClean="0"/>
              <a:t>Verifuncional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da seção: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 smtClean="0"/>
          </a:p>
          <a:p>
            <a:r>
              <a:rPr lang="pt-BR" sz="3200" dirty="0" smtClean="0"/>
              <a:t>Apresentar </a:t>
            </a:r>
            <a:r>
              <a:rPr lang="pt-BR" sz="3200" dirty="0"/>
              <a:t>os conceitos básicos da semântica verifuncional.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apontado pela sintaxe gerativa: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sz="3200" dirty="0" smtClean="0"/>
              <a:t> o </a:t>
            </a:r>
            <a:r>
              <a:rPr lang="pt-BR" sz="3200" dirty="0" smtClean="0"/>
              <a:t>número das sentenças potenciais  em cada língua humana é infinito.</a:t>
            </a:r>
          </a:p>
          <a:p>
            <a:endParaRPr lang="pt-BR" dirty="0"/>
          </a:p>
          <a:p>
            <a:pPr lvl="1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recursividade na semântica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lvl="1">
              <a:buFont typeface="Wingdings" pitchFamily="2" charset="2"/>
              <a:buChar char="Ø"/>
            </a:pPr>
            <a:r>
              <a:rPr lang="pt-BR" sz="2400" dirty="0" smtClean="0"/>
              <a:t>Deve haver um modo finito de especificar significados desse número infinito de sentenças.</a:t>
            </a:r>
          </a:p>
          <a:p>
            <a:pPr lvl="1">
              <a:buFont typeface="Wingdings" pitchFamily="2" charset="2"/>
              <a:buChar char="Ø"/>
            </a:pPr>
            <a:endParaRPr lang="pt-BR" sz="2400" dirty="0" smtClean="0"/>
          </a:p>
          <a:p>
            <a:pPr lvl="1">
              <a:buFont typeface="Wingdings" pitchFamily="2" charset="2"/>
              <a:buChar char="Ø"/>
            </a:pPr>
            <a:r>
              <a:rPr lang="pt-BR" sz="2400" dirty="0" smtClean="0"/>
              <a:t>O </a:t>
            </a:r>
            <a:r>
              <a:rPr lang="pt-BR" sz="2400" b="1" dirty="0" smtClean="0"/>
              <a:t>Princípio da Composicionalidade</a:t>
            </a:r>
            <a:r>
              <a:rPr lang="pt-BR" sz="2400" dirty="0" smtClean="0"/>
              <a:t>: o significado de uma expressão é função de suas partes e do modo como elas se combinam sintaticamente.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entanto...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i="1" dirty="0" smtClean="0"/>
          </a:p>
          <a:p>
            <a:endParaRPr lang="pt-BR" sz="2800" i="1" dirty="0" smtClean="0"/>
          </a:p>
          <a:p>
            <a:endParaRPr lang="pt-BR" sz="2800" i="1" dirty="0" smtClean="0"/>
          </a:p>
          <a:p>
            <a:r>
              <a:rPr lang="pt-BR" sz="2800" i="1" dirty="0" smtClean="0"/>
              <a:t>Significado, função </a:t>
            </a:r>
            <a:r>
              <a:rPr lang="pt-BR" sz="2800" dirty="0" smtClean="0"/>
              <a:t>e</a:t>
            </a:r>
            <a:r>
              <a:rPr lang="pt-BR" sz="2800" i="1" dirty="0" smtClean="0"/>
              <a:t> constituintes sintáticos </a:t>
            </a:r>
            <a:r>
              <a:rPr lang="pt-BR" sz="2800" dirty="0" smtClean="0"/>
              <a:t>são termos que dependem de uma teoria para serem interpretados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Concepções possíveis para o significado dentro de teorias composicionais: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endParaRPr lang="pt-BR" dirty="0" smtClean="0"/>
          </a:p>
          <a:p>
            <a:pPr marL="571500" indent="-571500">
              <a:buFont typeface="+mj-lt"/>
              <a:buAutoNum type="romanLcPeriod"/>
            </a:pPr>
            <a:r>
              <a:rPr lang="pt-BR" sz="2800" dirty="0" smtClean="0"/>
              <a:t>Representações em termos de traços semânticos </a:t>
            </a:r>
            <a:r>
              <a:rPr lang="pt-BR" sz="2000" dirty="0" smtClean="0"/>
              <a:t>(</a:t>
            </a:r>
            <a:r>
              <a:rPr lang="pt-BR" sz="2000" dirty="0" err="1" smtClean="0"/>
              <a:t>Jackendoff</a:t>
            </a:r>
            <a:r>
              <a:rPr lang="pt-BR" sz="2000" dirty="0" smtClean="0"/>
              <a:t> 1975, </a:t>
            </a:r>
            <a:r>
              <a:rPr lang="pt-BR" sz="2000" dirty="0" err="1" smtClean="0"/>
              <a:t>Fodor</a:t>
            </a:r>
            <a:r>
              <a:rPr lang="pt-BR" sz="2000" dirty="0" smtClean="0"/>
              <a:t> 1977)</a:t>
            </a:r>
            <a:r>
              <a:rPr lang="pt-BR" sz="2800" dirty="0" smtClean="0"/>
              <a:t>:</a:t>
            </a:r>
          </a:p>
          <a:p>
            <a:endParaRPr lang="pt-BR" sz="2800" dirty="0"/>
          </a:p>
          <a:p>
            <a:r>
              <a:rPr lang="pt-BR" sz="2800" i="1" dirty="0" smtClean="0"/>
              <a:t>solteirão</a:t>
            </a:r>
            <a:r>
              <a:rPr lang="pt-BR" sz="2800" dirty="0" smtClean="0"/>
              <a:t>: </a:t>
            </a:r>
            <a:r>
              <a:rPr lang="pt-BR" sz="2800" cap="small" dirty="0" smtClean="0"/>
              <a:t>[+humano, +masculino, +adulto, +nunca-casado</a:t>
            </a:r>
            <a:r>
              <a:rPr lang="pt-BR" sz="2800" dirty="0" smtClean="0"/>
              <a:t>]</a:t>
            </a:r>
          </a:p>
          <a:p>
            <a:pPr marL="571500" indent="-571500">
              <a:buFont typeface="+mj-lt"/>
              <a:buAutoNum type="romanLcPeriod"/>
            </a:pP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Significado...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 startAt="2"/>
            </a:pPr>
            <a:endParaRPr lang="pt-BR" dirty="0" smtClean="0"/>
          </a:p>
          <a:p>
            <a:pPr marL="571500" indent="-571500">
              <a:buFont typeface="+mj-lt"/>
              <a:buAutoNum type="romanLcPeriod" startAt="2"/>
            </a:pPr>
            <a:endParaRPr lang="pt-BR" dirty="0"/>
          </a:p>
          <a:p>
            <a:pPr marL="571500" indent="-571500">
              <a:buFont typeface="+mj-lt"/>
              <a:buAutoNum type="romanLcPeriod" startAt="2"/>
            </a:pPr>
            <a:r>
              <a:rPr lang="pt-BR" sz="2800" dirty="0" smtClean="0"/>
              <a:t>Representações em uma “linguagem do pensamento” ou “representação conceitual” </a:t>
            </a:r>
            <a:r>
              <a:rPr lang="pt-BR" dirty="0" smtClean="0"/>
              <a:t>(Fodor </a:t>
            </a:r>
            <a:r>
              <a:rPr lang="pt-BR" dirty="0" smtClean="0"/>
              <a:t>1975).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iii. A tradição lógica (Frege, Tarski, Carnap, Montague):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O significado básico de uma sentença são suas condições de verdade: </a:t>
            </a:r>
          </a:p>
          <a:p>
            <a:pPr lvl="1"/>
            <a:endParaRPr lang="pt-BR" sz="2800" dirty="0"/>
          </a:p>
          <a:p>
            <a:pPr lvl="1">
              <a:buFont typeface="Wingdings" pitchFamily="2" charset="2"/>
              <a:buChar char="Ø"/>
            </a:pPr>
            <a:r>
              <a:rPr lang="pt-BR" sz="2800" dirty="0" smtClean="0"/>
              <a:t>saber o significado de uma sentença é saber como deveria ser o mundo se a sentença fosse verdadeira.</a:t>
            </a: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Lembrando que...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saber o significado de uma sentença não exige saber se a sentença é de fato verdadeira.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s</a:t>
            </a:r>
            <a:r>
              <a:rPr lang="pt-BR" dirty="0" smtClean="0"/>
              <a:t>aber o significado de uma sentença requer apenas ser capaz de descriminar entre situações nas quais a sentença </a:t>
            </a:r>
            <a:r>
              <a:rPr lang="pt-BR" dirty="0" smtClean="0"/>
              <a:t>seria </a:t>
            </a:r>
            <a:r>
              <a:rPr lang="pt-BR" dirty="0" smtClean="0"/>
              <a:t>verdadeira e situações nas quais ela </a:t>
            </a:r>
            <a:r>
              <a:rPr lang="pt-BR" dirty="0" smtClean="0"/>
              <a:t>seria </a:t>
            </a:r>
            <a:r>
              <a:rPr lang="pt-BR" dirty="0" smtClean="0"/>
              <a:t>falsa.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Toda ciência comparada com a realidade é primitiva e infantil e, no entanto, é a coisa mais preciosa que temos.</a:t>
            </a:r>
          </a:p>
          <a:p>
            <a:pPr algn="r"/>
            <a:r>
              <a:rPr lang="pt-BR" i="1" dirty="0" smtClean="0"/>
              <a:t>Einstein</a:t>
            </a:r>
            <a:endParaRPr lang="pt-B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Ilustrando: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endParaRPr lang="pt-BR" dirty="0" smtClean="0"/>
          </a:p>
          <a:p>
            <a:pPr marL="514350" indent="-514350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arenR" startAt="7"/>
            </a:pPr>
            <a:r>
              <a:rPr lang="pt-BR" i="1" dirty="0" smtClean="0"/>
              <a:t>Ana naakat ipykynat</a:t>
            </a:r>
            <a:r>
              <a:rPr lang="pt-BR" i="1" dirty="0" smtClean="0"/>
              <a:t>.		</a:t>
            </a:r>
            <a:r>
              <a:rPr lang="pt-BR" cap="small" dirty="0" smtClean="0"/>
              <a:t>karitiana</a:t>
            </a:r>
            <a:endParaRPr lang="pt-BR" i="1" dirty="0" smtClean="0"/>
          </a:p>
          <a:p>
            <a:pPr marL="514350" indent="-514350">
              <a:buNone/>
            </a:pPr>
            <a:endParaRPr lang="pt-BR" dirty="0"/>
          </a:p>
          <a:p>
            <a:pPr marL="514350" indent="-514350"/>
            <a:r>
              <a:rPr lang="pt-BR" dirty="0" smtClean="0"/>
              <a:t>Para saber o significado de (7) você não precisa saber se ela é verdadeira, mas ...</a:t>
            </a:r>
          </a:p>
          <a:p>
            <a:pPr marL="514350" indent="-514350"/>
            <a:endParaRPr lang="pt-BR" dirty="0" smtClean="0"/>
          </a:p>
          <a:p>
            <a:pPr marL="514350" indent="-514350"/>
            <a:r>
              <a:rPr lang="pt-BR" dirty="0" smtClean="0"/>
              <a:t>você tem de saber como o mundo teria de ser para ela </a:t>
            </a:r>
            <a:r>
              <a:rPr lang="pt-BR" dirty="0" smtClean="0"/>
              <a:t>fosse verdadeira.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sz="2800" dirty="0" smtClean="0"/>
              <a:t>Uma </a:t>
            </a:r>
            <a:r>
              <a:rPr lang="pt-BR" sz="2800" dirty="0" smtClean="0"/>
              <a:t>teoria desse tipo </a:t>
            </a:r>
            <a:r>
              <a:rPr lang="pt-BR" sz="2800" dirty="0"/>
              <a:t>faz corresponder sentenças a suas condições de </a:t>
            </a:r>
            <a:r>
              <a:rPr lang="pt-BR" sz="2800" dirty="0" smtClean="0"/>
              <a:t>verdade.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A teoria </a:t>
            </a:r>
            <a:r>
              <a:rPr lang="pt-BR" sz="2800" dirty="0" smtClean="0"/>
              <a:t>gera </a:t>
            </a:r>
            <a:r>
              <a:rPr lang="pt-BR" sz="2800" dirty="0"/>
              <a:t>sentenças com a seguinte forma:</a:t>
            </a:r>
          </a:p>
          <a:p>
            <a:pPr>
              <a:buNone/>
            </a:pPr>
            <a:r>
              <a:rPr lang="pt-BR" sz="2800" b="1" dirty="0"/>
              <a:t> </a:t>
            </a:r>
            <a:endParaRPr lang="pt-BR" sz="2800" dirty="0"/>
          </a:p>
          <a:p>
            <a:pPr lvl="1">
              <a:buFont typeface="Courier New" pitchFamily="49" charset="0"/>
              <a:buChar char="o"/>
            </a:pPr>
            <a:r>
              <a:rPr lang="pt-BR" sz="2800" dirty="0"/>
              <a:t>‘A sentença </a:t>
            </a:r>
            <a:r>
              <a:rPr lang="pt-BR" sz="2800" i="1" dirty="0" smtClean="0"/>
              <a:t>Ana naakat ipykynat</a:t>
            </a:r>
            <a:r>
              <a:rPr lang="pt-BR" sz="2800" dirty="0" smtClean="0"/>
              <a:t> </a:t>
            </a:r>
            <a:r>
              <a:rPr lang="pt-BR" sz="2800" dirty="0"/>
              <a:t>é verdadeira se e somente se </a:t>
            </a:r>
            <a:r>
              <a:rPr lang="pt-BR" sz="2800" dirty="0" smtClean="0"/>
              <a:t>a Ana correu.’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800" dirty="0" smtClean="0"/>
              <a:t>Este </a:t>
            </a:r>
            <a:r>
              <a:rPr lang="pt-BR" sz="2800" dirty="0"/>
              <a:t>tipo de afirmação </a:t>
            </a:r>
            <a:r>
              <a:rPr lang="pt-BR" sz="2800" dirty="0" smtClean="0"/>
              <a:t>e </a:t>
            </a:r>
            <a:r>
              <a:rPr lang="pt-BR" sz="2800" dirty="0"/>
              <a:t>segue o seguinte </a:t>
            </a:r>
            <a:r>
              <a:rPr lang="pt-BR" sz="2800" b="1" dirty="0"/>
              <a:t>esquema</a:t>
            </a:r>
            <a:r>
              <a:rPr lang="pt-BR" sz="2800" dirty="0"/>
              <a:t>: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pPr marL="514350" lvl="0" indent="-514350">
              <a:buFont typeface="+mj-lt"/>
              <a:buAutoNum type="arabicParenR" startAt="8"/>
            </a:pPr>
            <a:r>
              <a:rPr lang="pt-BR" sz="2800" dirty="0" smtClean="0"/>
              <a:t>‘A </a:t>
            </a:r>
            <a:r>
              <a:rPr lang="pt-BR" sz="2800" dirty="0"/>
              <a:t>sentença </a:t>
            </a:r>
            <a:r>
              <a:rPr lang="pt-BR" sz="2800" u="sng" dirty="0"/>
              <a:t>                          </a:t>
            </a:r>
            <a:r>
              <a:rPr lang="pt-BR" sz="2800" dirty="0"/>
              <a:t> é verdadeira se e somente se </a:t>
            </a:r>
            <a:r>
              <a:rPr lang="pt-BR" sz="2800" u="sng" dirty="0"/>
              <a:t>                       </a:t>
            </a:r>
            <a:r>
              <a:rPr lang="pt-BR" sz="2800" dirty="0"/>
              <a:t>.’</a:t>
            </a:r>
          </a:p>
          <a:p>
            <a:pPr>
              <a:buNone/>
            </a:pPr>
            <a:r>
              <a:rPr lang="pt-BR" sz="2800" dirty="0"/>
              <a:t> </a:t>
            </a:r>
            <a:endParaRPr lang="pt-BR" sz="2800" dirty="0" smtClean="0"/>
          </a:p>
          <a:p>
            <a:r>
              <a:rPr lang="pt-BR" sz="2800" dirty="0" smtClean="0"/>
              <a:t>Esse esquema é </a:t>
            </a:r>
            <a:r>
              <a:rPr lang="pt-BR" sz="2800" dirty="0" smtClean="0"/>
              <a:t>aparentemente </a:t>
            </a:r>
            <a:r>
              <a:rPr lang="pt-BR" sz="2800" dirty="0" smtClean="0"/>
              <a:t>banal.</a:t>
            </a: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Propriedade da língua humana que a teoria </a:t>
            </a:r>
            <a:r>
              <a:rPr lang="pt-BR" dirty="0" smtClean="0"/>
              <a:t>quer</a:t>
            </a:r>
            <a:r>
              <a:rPr lang="pt-BR" dirty="0" smtClean="0"/>
              <a:t> </a:t>
            </a:r>
            <a:r>
              <a:rPr lang="pt-BR" dirty="0" smtClean="0"/>
              <a:t>capturar: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Somos </a:t>
            </a:r>
            <a:r>
              <a:rPr lang="pt-BR" dirty="0" smtClean="0"/>
              <a:t>capazes de compreender sentenças que nunca ouvimos antes.</a:t>
            </a:r>
          </a:p>
          <a:p>
            <a:pPr lvl="1"/>
            <a:endParaRPr lang="pt-BR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 smtClean="0"/>
              <a:t>Somos capazes de calcular o significado de uma sentença a partir do significado de suas partes.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lvl="1">
              <a:buFont typeface="Courier New" pitchFamily="49" charset="0"/>
              <a:buChar char="o"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teoria assume que...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sz="2400" dirty="0" smtClean="0"/>
              <a:t>cada </a:t>
            </a:r>
            <a:r>
              <a:rPr lang="pt-BR" sz="2400" dirty="0" smtClean="0"/>
              <a:t>parte (com significado) de uma sentença contribui para suas condições de verdade de uma </a:t>
            </a:r>
            <a:r>
              <a:rPr lang="pt-BR" sz="2400" b="1" dirty="0" smtClean="0"/>
              <a:t>maneira sistemática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Uma </a:t>
            </a:r>
            <a:r>
              <a:rPr lang="pt-BR" dirty="0" smtClean="0"/>
              <a:t>formulação explícita de uma semântica extensional necessita de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Um </a:t>
            </a:r>
            <a:r>
              <a:rPr lang="pt-BR" dirty="0"/>
              <a:t>inventário de</a:t>
            </a:r>
            <a:r>
              <a:rPr lang="pt-BR" b="1" dirty="0"/>
              <a:t> </a:t>
            </a:r>
            <a:r>
              <a:rPr lang="pt-BR" b="1" dirty="0" smtClean="0"/>
              <a:t>tipos de significados </a:t>
            </a:r>
            <a:r>
              <a:rPr lang="pt-BR" dirty="0" smtClean="0"/>
              <a:t>(denotações) possíveis: </a:t>
            </a:r>
            <a:r>
              <a:rPr lang="pt-BR" sz="2000" dirty="0" smtClean="0"/>
              <a:t>entidades; funções; valores de verdade; ....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Um </a:t>
            </a:r>
            <a:r>
              <a:rPr lang="pt-BR" b="1" dirty="0"/>
              <a:t>léxico</a:t>
            </a:r>
            <a:r>
              <a:rPr lang="pt-BR" dirty="0"/>
              <a:t> que especifica a denotação de cada </a:t>
            </a:r>
            <a:r>
              <a:rPr lang="pt-BR" dirty="0" smtClean="0"/>
              <a:t>um de seus itens.</a:t>
            </a:r>
          </a:p>
          <a:p>
            <a:pPr lvl="0">
              <a:buNone/>
            </a:pPr>
            <a:endParaRPr lang="pt-BR" dirty="0"/>
          </a:p>
          <a:p>
            <a:pPr lvl="0"/>
            <a:r>
              <a:rPr lang="pt-BR" b="1" dirty="0"/>
              <a:t>Regras semânticas</a:t>
            </a:r>
            <a:r>
              <a:rPr lang="pt-BR" dirty="0"/>
              <a:t> para cada tipo possível de </a:t>
            </a:r>
            <a:r>
              <a:rPr lang="pt-BR" dirty="0" smtClean="0"/>
              <a:t>operação sintática</a:t>
            </a:r>
            <a:r>
              <a:rPr lang="pt-BR" dirty="0" smtClean="0"/>
              <a:t>: </a:t>
            </a:r>
            <a:endParaRPr lang="pt-BR" dirty="0" smtClean="0"/>
          </a:p>
          <a:p>
            <a:pPr lvl="1"/>
            <a:r>
              <a:rPr lang="pt-BR" sz="1700" dirty="0" smtClean="0"/>
              <a:t>[[SN + SV]] = [[SV]] ([[SN]])</a:t>
            </a:r>
            <a:endParaRPr lang="pt-BR" sz="17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As </a:t>
            </a:r>
            <a:r>
              <a:rPr lang="en-US" sz="2800" dirty="0" err="1" smtClean="0"/>
              <a:t>condições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verdade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expressas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termos</a:t>
            </a:r>
            <a:r>
              <a:rPr lang="en-US" sz="2800" dirty="0" smtClean="0"/>
              <a:t> de </a:t>
            </a:r>
            <a:r>
              <a:rPr lang="en-US" sz="2800" dirty="0" err="1" smtClean="0"/>
              <a:t>verdade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relação</a:t>
            </a:r>
            <a:r>
              <a:rPr lang="en-US" sz="2800" dirty="0" smtClean="0"/>
              <a:t> </a:t>
            </a:r>
            <a:r>
              <a:rPr lang="en-US" sz="2800" dirty="0" smtClean="0"/>
              <a:t>a…</a:t>
            </a:r>
            <a:endParaRPr lang="en-US" sz="2800" dirty="0" smtClean="0"/>
          </a:p>
          <a:p>
            <a:endParaRPr lang="en-US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 err="1" smtClean="0"/>
              <a:t>parâmetros</a:t>
            </a:r>
            <a:r>
              <a:rPr lang="en-US" sz="2800" dirty="0" smtClean="0"/>
              <a:t>: tempo, </a:t>
            </a:r>
            <a:r>
              <a:rPr lang="en-US" sz="2800" dirty="0" err="1" smtClean="0"/>
              <a:t>mundo</a:t>
            </a:r>
            <a:r>
              <a:rPr lang="en-US" sz="2800" dirty="0" smtClean="0"/>
              <a:t>, </a:t>
            </a:r>
            <a:r>
              <a:rPr lang="en-US" sz="2800" dirty="0" err="1" smtClean="0"/>
              <a:t>contexto</a:t>
            </a:r>
            <a:r>
              <a:rPr lang="en-US" sz="2800" dirty="0" smtClean="0"/>
              <a:t>,…;</a:t>
            </a:r>
          </a:p>
          <a:p>
            <a:pPr lvl="1">
              <a:buNone/>
            </a:pPr>
            <a:r>
              <a:rPr lang="en-US" sz="2800" dirty="0" smtClean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atribuição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a </a:t>
            </a:r>
            <a:r>
              <a:rPr lang="en-US" sz="2800" dirty="0" err="1" smtClean="0"/>
              <a:t>suas</a:t>
            </a:r>
            <a:r>
              <a:rPr lang="en-US" sz="2800" dirty="0" smtClean="0"/>
              <a:t> </a:t>
            </a:r>
            <a:r>
              <a:rPr lang="en-US" sz="2800" dirty="0" err="1" smtClean="0"/>
              <a:t>variáveis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  <a:endParaRPr lang="pt-BR" sz="2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Executando o programa de frege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Objetivo da seção: 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sz="3600" dirty="0" smtClean="0"/>
          </a:p>
          <a:p>
            <a:r>
              <a:rPr lang="pt-BR" sz="2800" dirty="0" smtClean="0"/>
              <a:t>Apresentar uma </a:t>
            </a:r>
            <a:r>
              <a:rPr lang="pt-BR" sz="2800" dirty="0" smtClean="0"/>
              <a:t>ilustração da composicionalidade </a:t>
            </a:r>
            <a:r>
              <a:rPr lang="pt-BR" sz="2800" dirty="0" smtClean="0"/>
              <a:t>fregeana.</a:t>
            </a:r>
          </a:p>
          <a:p>
            <a:endParaRPr lang="pt-BR" sz="2800" dirty="0" smtClean="0"/>
          </a:p>
          <a:p>
            <a:r>
              <a:rPr lang="pt-BR" sz="2800" dirty="0" smtClean="0"/>
              <a:t>Fenômeno: </a:t>
            </a:r>
            <a:r>
              <a:rPr lang="pt-BR" sz="2800" dirty="0" smtClean="0"/>
              <a:t>a pluracionalidade em karitiana</a:t>
            </a:r>
          </a:p>
          <a:p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ldeia Karitiana Fev 2008 020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0" y="-928688"/>
            <a:ext cx="9144000" cy="778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 descr="S630115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85813" y="5715000"/>
            <a:ext cx="83581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pt-BR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ea typeface="Arial Unicode MS" pitchFamily="34" charset="-128"/>
                <a:cs typeface="Arial Unicode MS" pitchFamily="34" charset="-128"/>
              </a:rPr>
              <a:t>Karitiana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t-BR" sz="7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t-BR" sz="7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t-BR" sz="7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língua </a:t>
            </a:r>
            <a:r>
              <a:rPr lang="pt-BR" sz="7400" dirty="0">
                <a:ea typeface="Arial Unicode MS" pitchFamily="34" charset="-128"/>
                <a:cs typeface="Arial Unicode MS" pitchFamily="34" charset="-128"/>
              </a:rPr>
              <a:t>nativa </a:t>
            </a: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brasileira;</a:t>
            </a:r>
          </a:p>
          <a:p>
            <a:pPr lvl="1" algn="just">
              <a:spcBef>
                <a:spcPts val="0"/>
              </a:spcBef>
              <a:buNone/>
              <a:defRPr/>
            </a:pP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família </a:t>
            </a:r>
            <a:r>
              <a:rPr lang="pt-BR" sz="7400" dirty="0">
                <a:ea typeface="Arial Unicode MS" pitchFamily="34" charset="-128"/>
                <a:cs typeface="Arial Unicode MS" pitchFamily="34" charset="-128"/>
              </a:rPr>
              <a:t>Arikén, tronco </a:t>
            </a: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Tupi;</a:t>
            </a:r>
          </a:p>
          <a:p>
            <a:pPr lvl="1" algn="just">
              <a:spcBef>
                <a:spcPts val="0"/>
              </a:spcBef>
              <a:buNone/>
              <a:defRPr/>
            </a:pPr>
            <a:endParaRPr lang="pt-BR" sz="74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falada </a:t>
            </a:r>
            <a:r>
              <a:rPr lang="pt-BR" sz="7400" dirty="0">
                <a:ea typeface="Arial Unicode MS" pitchFamily="34" charset="-128"/>
                <a:cs typeface="Arial Unicode MS" pitchFamily="34" charset="-128"/>
              </a:rPr>
              <a:t>por aproximadamente 350 </a:t>
            </a: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pessoas; </a:t>
            </a: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t-BR" sz="74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reserva </a:t>
            </a:r>
            <a:r>
              <a:rPr lang="pt-BR" sz="7400" dirty="0">
                <a:ea typeface="Arial Unicode MS" pitchFamily="34" charset="-128"/>
                <a:cs typeface="Arial Unicode MS" pitchFamily="34" charset="-128"/>
              </a:rPr>
              <a:t>em </a:t>
            </a:r>
            <a:r>
              <a:rPr lang="pt-BR" sz="7400" dirty="0" smtClean="0">
                <a:ea typeface="Arial Unicode MS" pitchFamily="34" charset="-128"/>
                <a:cs typeface="Arial Unicode MS" pitchFamily="34" charset="-128"/>
              </a:rPr>
              <a:t>Rondônia.</a:t>
            </a:r>
          </a:p>
          <a:p>
            <a:pPr lvl="1" algn="just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t-BR" sz="7400" dirty="0" smtClean="0">
              <a:ea typeface="Arial Unicode MS" pitchFamily="34" charset="-128"/>
              <a:cs typeface="Arial Unicode MS" pitchFamily="34" charset="-128"/>
            </a:endParaRPr>
          </a:p>
          <a:p>
            <a:pPr lvl="8" algn="just">
              <a:spcBef>
                <a:spcPts val="0"/>
              </a:spcBef>
              <a:buNone/>
              <a:defRPr/>
            </a:pPr>
            <a:r>
              <a:rPr lang="pt-BR" sz="6700" dirty="0" smtClean="0">
                <a:ea typeface="Arial Unicode MS" pitchFamily="34" charset="-128"/>
                <a:cs typeface="Arial Unicode MS" pitchFamily="34" charset="-128"/>
              </a:rPr>
              <a:t>(Storto &amp; Velden 2005)</a:t>
            </a:r>
            <a:endParaRPr lang="pt-BR" sz="6700" dirty="0"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400" dirty="0" smtClean="0"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400" dirty="0"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7400" dirty="0">
                <a:ea typeface="Arial Unicode MS" pitchFamily="34" charset="-128"/>
                <a:cs typeface="Arial Unicode MS" pitchFamily="34" charset="-128"/>
              </a:rPr>
              <a:t> </a:t>
            </a:r>
            <a:endParaRPr lang="pt-BR" sz="74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Fatos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 </a:t>
            </a:r>
            <a:r>
              <a:rPr lang="en-US" dirty="0" err="1" smtClean="0"/>
              <a:t>compreender</a:t>
            </a:r>
            <a:r>
              <a:rPr lang="en-US" dirty="0" smtClean="0"/>
              <a:t> a </a:t>
            </a:r>
            <a:r>
              <a:rPr lang="en-US" dirty="0" err="1" smtClean="0"/>
              <a:t>pluracionalidade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karitiana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/>
              <a:t> </a:t>
            </a:r>
            <a:endParaRPr lang="en-US" dirty="0" smtClean="0"/>
          </a:p>
          <a:p>
            <a:pPr>
              <a:buNone/>
              <a:defRPr/>
            </a:pPr>
            <a:endParaRPr lang="pt-BR" dirty="0"/>
          </a:p>
          <a:p>
            <a:pPr>
              <a:buNone/>
              <a:defRPr/>
            </a:pPr>
            <a:endParaRPr lang="pt-BR" dirty="0"/>
          </a:p>
          <a:p>
            <a:pPr>
              <a:defRPr/>
            </a:pPr>
            <a:r>
              <a:rPr lang="pt-BR" sz="2800" dirty="0"/>
              <a:t>Karitiana é uma língua </a:t>
            </a:r>
            <a:r>
              <a:rPr lang="pt-BR" sz="2800" dirty="0" smtClean="0"/>
              <a:t>pluracional.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Karitiana é </a:t>
            </a:r>
            <a:r>
              <a:rPr lang="pt-BR" sz="2800" dirty="0" smtClean="0"/>
              <a:t>uma língua que marca plural de eventos </a:t>
            </a:r>
            <a:r>
              <a:rPr lang="pt-BR" sz="2800" dirty="0" smtClean="0"/>
              <a:t>em seus verbos (Müller </a:t>
            </a:r>
            <a:r>
              <a:rPr lang="pt-BR" sz="2800" dirty="0"/>
              <a:t>&amp; Sanchez-Mendes 2008</a:t>
            </a:r>
            <a:r>
              <a:rPr lang="pt-BR" sz="2800" dirty="0" smtClean="0"/>
              <a:t>).</a:t>
            </a:r>
            <a:endParaRPr lang="pt-BR" sz="2800" dirty="0"/>
          </a:p>
          <a:p>
            <a:pPr>
              <a:defRPr/>
            </a:pPr>
            <a:endParaRPr lang="pt-BR" sz="1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karitiana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68288" indent="-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marL="268288" indent="-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marL="268288" indent="-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Sentenças não pluracionais 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são neutras em relação ao número dos participantes e dos eventos 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envolvidos </a:t>
            </a:r>
            <a:r>
              <a:rPr lang="pt-BR" dirty="0" smtClean="0"/>
              <a:t>(Müller et al 2006)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. 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marL="268288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9"/>
              <a:tabLst>
                <a:tab pos="539750" algn="l"/>
              </a:tabLst>
              <a:defRPr/>
            </a:pPr>
            <a:r>
              <a:rPr lang="es-ES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 dirty="0" smtClean="0"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s-ES" i="1" dirty="0" smtClean="0">
                <a:ea typeface="Arial Unicode MS" pitchFamily="34" charset="-128"/>
                <a:cs typeface="Arial Unicode MS" pitchFamily="34" charset="-128"/>
              </a:rPr>
              <a:t>Ana i-</a:t>
            </a:r>
            <a:r>
              <a:rPr lang="es-ES" i="1" dirty="0" err="1" smtClean="0">
                <a:ea typeface="Arial Unicode MS" pitchFamily="34" charset="-128"/>
                <a:cs typeface="Arial Unicode MS" pitchFamily="34" charset="-128"/>
              </a:rPr>
              <a:t>pykyn</a:t>
            </a:r>
            <a:r>
              <a:rPr lang="es-ES" i="1" dirty="0" smtClean="0">
                <a:ea typeface="Arial Unicode MS" pitchFamily="34" charset="-128"/>
                <a:cs typeface="Arial Unicode MS" pitchFamily="34" charset="-128"/>
              </a:rPr>
              <a:t>-t</a:t>
            </a:r>
            <a:r>
              <a:rPr lang="es-ES" dirty="0" smtClean="0"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es-ES" dirty="0">
                <a:ea typeface="Arial Unicode MS" pitchFamily="34" charset="-128"/>
                <a:cs typeface="Arial Unicode MS" pitchFamily="34" charset="-128"/>
              </a:rPr>
              <a:t>	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			Ana </a:t>
            </a:r>
            <a:r>
              <a:rPr lang="pt-BR" cap="small" dirty="0" smtClean="0">
                <a:ea typeface="Arial Unicode MS" pitchFamily="34" charset="-128"/>
                <a:cs typeface="Arial Unicode MS" pitchFamily="34" charset="-128"/>
              </a:rPr>
              <a:t>part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-comer-</a:t>
            </a:r>
            <a:r>
              <a:rPr lang="pt-BR" cap="small" dirty="0" smtClean="0">
                <a:ea typeface="Arial Unicode MS" pitchFamily="34" charset="-128"/>
                <a:cs typeface="Arial Unicode MS" pitchFamily="34" charset="-128"/>
              </a:rPr>
              <a:t>abs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	</a:t>
            </a: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r>
              <a:rPr lang="pt-BR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		‘Ana correu (um número 	indefinido de 		vezes).’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39750" algn="l"/>
              </a:tabLst>
              <a:defRPr/>
            </a:pP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Sentença pluracional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10"/>
              <a:tabLst>
                <a:tab pos="539750" algn="l"/>
              </a:tabLst>
              <a:defRPr/>
            </a:pPr>
            <a:r>
              <a:rPr lang="es-ES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s-ES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 i="1" dirty="0">
                <a:ea typeface="Arial Unicode MS" pitchFamily="34" charset="-128"/>
                <a:cs typeface="Arial Unicode MS" pitchFamily="34" charset="-128"/>
              </a:rPr>
              <a:t>Ana </a:t>
            </a:r>
            <a:r>
              <a:rPr lang="es-ES" i="1" dirty="0" smtClean="0">
                <a:ea typeface="Arial Unicode MS" pitchFamily="34" charset="-128"/>
                <a:cs typeface="Arial Unicode MS" pitchFamily="34" charset="-128"/>
              </a:rPr>
              <a:t>	i-</a:t>
            </a:r>
            <a:r>
              <a:rPr lang="es-ES" i="1" dirty="0" err="1" smtClean="0">
                <a:ea typeface="Arial Unicode MS" pitchFamily="34" charset="-128"/>
                <a:cs typeface="Arial Unicode MS" pitchFamily="34" charset="-128"/>
              </a:rPr>
              <a:t>pykyn</a:t>
            </a:r>
            <a:r>
              <a:rPr lang="es-ES" i="1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ES" i="1" dirty="0" err="1" smtClean="0">
                <a:ea typeface="Arial Unicode MS" pitchFamily="34" charset="-128"/>
                <a:cs typeface="Arial Unicode MS" pitchFamily="34" charset="-128"/>
              </a:rPr>
              <a:t>pykyn</a:t>
            </a:r>
            <a:r>
              <a:rPr lang="es-ES" i="1" dirty="0" smtClean="0">
                <a:ea typeface="Arial Unicode MS" pitchFamily="34" charset="-128"/>
                <a:cs typeface="Arial Unicode MS" pitchFamily="34" charset="-128"/>
              </a:rPr>
              <a:t>-t</a:t>
            </a:r>
            <a:r>
              <a:rPr lang="es-ES" dirty="0">
                <a:ea typeface="Arial Unicode MS" pitchFamily="34" charset="-128"/>
                <a:cs typeface="Arial Unicode MS" pitchFamily="34" charset="-128"/>
              </a:rPr>
              <a:t>	 	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r>
              <a:rPr lang="pt-BR" dirty="0">
                <a:ea typeface="Arial Unicode MS" pitchFamily="34" charset="-128"/>
                <a:cs typeface="Arial Unicode MS" pitchFamily="34" charset="-128"/>
              </a:rPr>
              <a:t>			Ana 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cap="small" dirty="0" smtClean="0">
                <a:ea typeface="Arial Unicode MS" pitchFamily="34" charset="-128"/>
                <a:cs typeface="Arial Unicode MS" pitchFamily="34" charset="-128"/>
              </a:rPr>
              <a:t>part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-correr-correr-</a:t>
            </a:r>
            <a:r>
              <a:rPr lang="pt-BR" cap="small" dirty="0" smtClean="0">
                <a:ea typeface="Arial Unicode MS" pitchFamily="34" charset="-128"/>
                <a:cs typeface="Arial Unicode MS" pitchFamily="34" charset="-128"/>
              </a:rPr>
              <a:t>abs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r>
              <a:rPr lang="pt-BR" dirty="0">
                <a:ea typeface="Arial Unicode MS" pitchFamily="34" charset="-128"/>
                <a:cs typeface="Arial Unicode MS" pitchFamily="34" charset="-128"/>
              </a:rPr>
              <a:t>			‘Ana correu 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(mais de uma vez)’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endParaRPr lang="pt-BR" u="sng" dirty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sintática 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556793"/>
          <a:ext cx="6583680" cy="509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61152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SSssssssçf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79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Sentença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79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14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SV</a:t>
                      </a:r>
                      <a:r>
                        <a:rPr lang="pt-BR" baseline="-25000" dirty="0" smtClean="0"/>
                        <a:t>PL</a:t>
                      </a:r>
                    </a:p>
                    <a:p>
                      <a:r>
                        <a:rPr lang="pt-BR" dirty="0" smtClean="0"/>
                        <a:t>pykyn-pykyn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79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SN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3684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PLV</a:t>
                      </a:r>
                      <a:endParaRPr lang="pt-BR" baseline="-25000" dirty="0" smtClean="0"/>
                    </a:p>
                    <a:p>
                      <a:r>
                        <a:rPr lang="pt-BR" dirty="0" smtClean="0"/>
                        <a:t>pykyn-pykyn</a:t>
                      </a:r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449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PL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pykyn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35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403648" y="2492896"/>
            <a:ext cx="115212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55776" y="2492896"/>
            <a:ext cx="144016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259632" y="400506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211960" y="4581128"/>
            <a:ext cx="129614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91880" y="4581128"/>
            <a:ext cx="64807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39952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A idéia do projeto fregeano é que o significado de uma sentença são suas condições de verdade e não seu valor de verdade. 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Como conseguir isso de maneira composicional?</a:t>
            </a:r>
          </a:p>
          <a:p>
            <a:pPr lvl="1"/>
            <a:r>
              <a:rPr lang="pt-BR" dirty="0" smtClean="0"/>
              <a:t>Descrevendo a composição de significados como operações de função-argumento.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r>
              <a:rPr lang="pt-BR" dirty="0" smtClean="0"/>
              <a:t>U</a:t>
            </a:r>
            <a:r>
              <a:rPr lang="pt-BR" dirty="0" smtClean="0"/>
              <a:t>ma </a:t>
            </a:r>
            <a:r>
              <a:rPr lang="pt-BR" dirty="0"/>
              <a:t>descrição composicional da pluralidade em </a:t>
            </a:r>
            <a:r>
              <a:rPr lang="pt-BR" dirty="0" smtClean="0"/>
              <a:t>karitiana </a:t>
            </a:r>
            <a:r>
              <a:rPr lang="pt-BR" dirty="0" smtClean="0"/>
              <a:t>: 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buNone/>
              <a:defRPr/>
            </a:pPr>
            <a:endParaRPr lang="pt-BR" dirty="0" smtClean="0"/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pt-BR" dirty="0" smtClean="0"/>
              <a:t>Verbos intransitivos denotam eventos singulares e plurais:</a:t>
            </a:r>
          </a:p>
          <a:p>
            <a:pPr lvl="1" algn="just">
              <a:buNone/>
              <a:defRPr/>
            </a:pPr>
            <a:endParaRPr lang="pt-BR" dirty="0" smtClean="0"/>
          </a:p>
          <a:p>
            <a:pPr marL="822960" lvl="1" indent="-457200" algn="just">
              <a:buFont typeface="+mj-lt"/>
              <a:buAutoNum type="arabicParenR" startAt="11"/>
              <a:defRPr/>
            </a:pP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 [[correr]] = {e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, 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, ..., &lt;e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+e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&gt;, …, &lt;e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+e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+e</a:t>
            </a:r>
            <a:r>
              <a:rPr lang="pt-BR" baseline="-25000" dirty="0" smtClean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 smtClean="0">
                <a:ea typeface="Arial Unicode MS" pitchFamily="34" charset="-128"/>
                <a:cs typeface="Arial Unicode MS" pitchFamily="34" charset="-128"/>
              </a:rPr>
              <a:t>&gt;, …}</a:t>
            </a:r>
          </a:p>
          <a:p>
            <a:pPr lvl="1" algn="just">
              <a:buFont typeface="Courier New" pitchFamily="49" charset="0"/>
              <a:buChar char="o"/>
              <a:defRPr/>
            </a:pPr>
            <a:endParaRPr lang="pt-BR" dirty="0" smtClean="0"/>
          </a:p>
          <a:p>
            <a:pPr lvl="1" algn="just">
              <a:buFont typeface="Courier New" pitchFamily="49" charset="0"/>
              <a:buChar char="o"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buFont typeface="Courier New" pitchFamily="49" charset="0"/>
              <a:buChar char="o"/>
              <a:defRPr/>
            </a:pPr>
            <a:r>
              <a:rPr lang="pt-BR" dirty="0" smtClean="0"/>
              <a:t>Os afixos pluracionais são interpretados como uma função que pluraliza eventos.</a:t>
            </a:r>
          </a:p>
          <a:p>
            <a:pPr lvl="1" algn="just">
              <a:buFont typeface="Courier New" pitchFamily="49" charset="0"/>
              <a:buChar char="o"/>
              <a:defRPr/>
            </a:pPr>
            <a:endParaRPr lang="pt-BR" dirty="0" smtClean="0"/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pt-BR" dirty="0" smtClean="0"/>
              <a:t>Pluracionalidade é uma operação de plural sobre a denotação verbal neutra (Müller &amp; Sanchez-Mendes 2008).</a:t>
            </a: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12"/>
              <a:defRPr/>
            </a:pP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PL 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sym typeface="Symbol"/>
              </a:rPr>
              <a:t>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P &lt;s,t&gt;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sym typeface="Symbol"/>
              </a:rPr>
              <a:t>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E [P(E) &amp; não-atômico (E</a:t>
            </a: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)]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			E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: variável sobre eventos </a:t>
            </a: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cumulativos.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13"/>
              <a:defRPr/>
            </a:pP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PL ([[correr]]) = {&lt;e</a:t>
            </a:r>
            <a:r>
              <a:rPr lang="pt-BR" sz="2000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+ e</a:t>
            </a:r>
            <a:r>
              <a:rPr lang="pt-BR" sz="2000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&gt;, …, </a:t>
            </a:r>
            <a:r>
              <a:rPr lang="pt-BR" sz="2000" dirty="0" smtClean="0">
                <a:ea typeface="Arial Unicode MS" pitchFamily="34" charset="-128"/>
                <a:cs typeface="Arial Unicode MS" pitchFamily="34" charset="-128"/>
              </a:rPr>
              <a:t>&lt;e</a:t>
            </a:r>
            <a:r>
              <a:rPr lang="pt-BR" sz="2000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+ e</a:t>
            </a:r>
            <a:r>
              <a:rPr lang="pt-BR" sz="2000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+e</a:t>
            </a:r>
            <a:r>
              <a:rPr lang="pt-BR" sz="2000" baseline="-25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&gt;, …}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pluracionalidade pode ser descrita composicionalmente como uma aplicação funcional: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Significado [PL (Verbo neutro)] = </a:t>
            </a:r>
            <a:r>
              <a:rPr lang="pt-BR" dirty="0" smtClean="0"/>
              <a:t>conjunto de </a:t>
            </a:r>
            <a:r>
              <a:rPr lang="pt-BR" dirty="0" smtClean="0"/>
              <a:t>eventos </a:t>
            </a:r>
            <a:r>
              <a:rPr lang="pt-BR" dirty="0" smtClean="0"/>
              <a:t>plurais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Semântica: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sz="3200" dirty="0" smtClean="0"/>
              <a:t>como </a:t>
            </a:r>
            <a:r>
              <a:rPr lang="pt-BR" sz="3200" dirty="0"/>
              <a:t>as </a:t>
            </a:r>
            <a:r>
              <a:rPr lang="pt-BR" sz="3200" dirty="0" smtClean="0"/>
              <a:t>línguas (ou linguagens) </a:t>
            </a:r>
            <a:r>
              <a:rPr lang="pt-BR" sz="3200" dirty="0"/>
              <a:t>humanas expressam significados.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4. Desenvolvimentos mais recentes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Concordância entre a maior parte dos lingüistas: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	As propostas da sintaxe devem ser 	avaliadas (pelo menos em parte) por sua 	compatibilidade com sua semântica e vice-	versa.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partir dos anos 90: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None/>
            </a:pPr>
            <a:endParaRPr lang="pt-BR" dirty="0" smtClean="0"/>
          </a:p>
          <a:p>
            <a:pPr lvl="0" algn="just">
              <a:buNone/>
            </a:pPr>
            <a:endParaRPr lang="pt-BR" dirty="0" smtClean="0"/>
          </a:p>
          <a:p>
            <a:pPr lvl="0" algn="just"/>
            <a:r>
              <a:rPr lang="pt-BR" dirty="0" smtClean="0"/>
              <a:t> Grande expansão e diversificação dos enfoques teóricos.</a:t>
            </a:r>
          </a:p>
          <a:p>
            <a:pPr lvl="0" algn="just">
              <a:buNone/>
            </a:pPr>
            <a:endParaRPr lang="pt-BR" dirty="0" smtClean="0"/>
          </a:p>
          <a:p>
            <a:pPr lvl="0" algn="just"/>
            <a:r>
              <a:rPr lang="pt-BR" dirty="0" smtClean="0"/>
              <a:t>O campo se torna menos monolítico.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Enfoques dinâmicos do significado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800" dirty="0" smtClean="0"/>
              <a:t>Significado: a contribuição de uma expressão para o aumento da informação contida em um contexto </a:t>
            </a:r>
            <a:r>
              <a:rPr lang="pt-BR" sz="2000" dirty="0" smtClean="0"/>
              <a:t>(origem em Stalnaker 1978, Lewis 1970).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800" dirty="0" smtClean="0"/>
              <a:t>Teorias do discurso </a:t>
            </a:r>
            <a:r>
              <a:rPr lang="pt-BR" sz="2000" dirty="0" smtClean="0"/>
              <a:t>(Kamp 1981; Heim 1982)</a:t>
            </a:r>
            <a:r>
              <a:rPr lang="pt-BR" sz="2800" dirty="0" smtClean="0"/>
              <a:t>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/>
              <a:t>Semântica Davidsoniana – rejeita teoria de modelos em favor de condições de verdade absolutas </a:t>
            </a:r>
            <a:r>
              <a:rPr lang="pt-BR" sz="2000" dirty="0" smtClean="0"/>
              <a:t>(Parsons 1990, Schein 1993 , Lasersohn 1995)</a:t>
            </a:r>
            <a:r>
              <a:rPr lang="pt-B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/>
              <a:t>Uma tendência crescente em direção a uma diversidade maior nos tópicos e nas línguas </a:t>
            </a:r>
            <a:r>
              <a:rPr lang="pt-BR" sz="2400" dirty="0" smtClean="0"/>
              <a:t>tratadas. </a:t>
            </a:r>
            <a:r>
              <a:rPr lang="pt-BR" sz="2000" dirty="0" smtClean="0"/>
              <a:t>(ver trabalhos de Matthewson)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sz="3200" dirty="0" smtClean="0"/>
          </a:p>
          <a:p>
            <a:pPr>
              <a:buNone/>
            </a:pPr>
            <a:endParaRPr lang="pt-BR" sz="3200" dirty="0" smtClean="0"/>
          </a:p>
          <a:p>
            <a:pPr lvl="1">
              <a:buFont typeface="Wingdings" pitchFamily="2" charset="2"/>
              <a:buChar char="Ø"/>
            </a:pPr>
            <a:r>
              <a:rPr lang="pt-BR" sz="3200" dirty="0" smtClean="0"/>
              <a:t>O distanciamento de modelos explícitos em direção a restrições mais gerais </a:t>
            </a:r>
            <a:r>
              <a:rPr lang="pt-BR" sz="2000" dirty="0" smtClean="0"/>
              <a:t>(ver trabalhos de Chierchia, Matthewson, entre outros)</a:t>
            </a:r>
            <a:r>
              <a:rPr lang="pt-BR" sz="32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>
              <a:lnSpc>
                <a:spcPct val="150000"/>
              </a:lnSpc>
            </a:pPr>
            <a:endParaRPr lang="pt-BR" sz="2800" dirty="0" smtClean="0"/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Investigação de línguas relativamente pouco estudadas, geralmente apoiada em trabalho de campo.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Referência crescente a dados experimentais.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/>
              <a:t>Uso de dados de aquisição ou de 	experimentos neurolingüísticos.</a:t>
            </a:r>
          </a:p>
          <a:p>
            <a:pPr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lvl="0">
              <a:lnSpc>
                <a:spcPct val="150000"/>
              </a:lnSpc>
            </a:pPr>
            <a:endParaRPr lang="pt-BR" sz="2800" dirty="0" smtClean="0"/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Aplicação do formalismo usado em semântica à pragmática, ao discurso e ao diálogo.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r>
              <a:rPr lang="pt-BR" sz="2800" dirty="0" smtClean="0"/>
              <a:t>Consciência crescente de que dados sobre a semântica e a pragmática das línguas são altamente sensíveis ao </a:t>
            </a:r>
            <a:r>
              <a:rPr lang="pt-BR" sz="2800" dirty="0" smtClean="0"/>
              <a:t>contexto. </a:t>
            </a: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Font typeface="Symbol"/>
              <a:buChar char="Þ"/>
            </a:pPr>
            <a:r>
              <a:rPr lang="pt-BR" sz="2800" dirty="0" smtClean="0"/>
              <a:t>Tendência crescente </a:t>
            </a:r>
            <a:r>
              <a:rPr lang="pt-BR" sz="2800" dirty="0"/>
              <a:t>à</a:t>
            </a:r>
            <a:r>
              <a:rPr lang="pt-BR" sz="2800" dirty="0" smtClean="0"/>
              <a:t> contextualização dos exemplos, muitas vezes, apresentando-se os dados sob a forma de mini-discursos.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Objetivo</a:t>
            </a:r>
            <a:r>
              <a:rPr lang="en-US" dirty="0" smtClean="0"/>
              <a:t> da </a:t>
            </a:r>
            <a:r>
              <a:rPr lang="en-US" dirty="0" err="1" smtClean="0"/>
              <a:t>semântica</a:t>
            </a:r>
            <a:r>
              <a:rPr lang="en-US" dirty="0" smtClean="0"/>
              <a:t> formal: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r>
              <a:rPr lang="en-US" sz="2800" dirty="0" err="1" smtClean="0"/>
              <a:t>fornecer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caracterização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precisa</a:t>
            </a:r>
            <a:r>
              <a:rPr lang="en-US" sz="2800" dirty="0" smtClean="0"/>
              <a:t> dos </a:t>
            </a:r>
            <a:r>
              <a:rPr lang="en-US" sz="2800" dirty="0" err="1" smtClean="0"/>
              <a:t>significados</a:t>
            </a:r>
            <a:r>
              <a:rPr lang="en-US" sz="2800" dirty="0" smtClean="0"/>
              <a:t> </a:t>
            </a:r>
            <a:r>
              <a:rPr lang="en-US" sz="2800" dirty="0" err="1" smtClean="0"/>
              <a:t>expressos</a:t>
            </a:r>
            <a:r>
              <a:rPr lang="en-US" sz="2800" dirty="0" smtClean="0"/>
              <a:t> </a:t>
            </a:r>
            <a:r>
              <a:rPr lang="en-US" sz="2800" dirty="0" err="1" smtClean="0"/>
              <a:t>pelas</a:t>
            </a:r>
            <a:r>
              <a:rPr lang="en-US" sz="2800" dirty="0" smtClean="0"/>
              <a:t> </a:t>
            </a:r>
            <a:r>
              <a:rPr lang="en-US" sz="2800" dirty="0" err="1" smtClean="0"/>
              <a:t>línguas</a:t>
            </a:r>
            <a:r>
              <a:rPr lang="en-US" sz="2800" dirty="0" smtClean="0"/>
              <a:t> </a:t>
            </a:r>
            <a:r>
              <a:rPr lang="en-US" sz="2800" dirty="0" err="1" smtClean="0"/>
              <a:t>humanas</a:t>
            </a:r>
            <a:r>
              <a:rPr lang="en-US" sz="2800" dirty="0" smtClean="0"/>
              <a:t> </a:t>
            </a:r>
            <a:r>
              <a:rPr lang="en-US" sz="2800" dirty="0" smtClean="0"/>
              <a:t>e… </a:t>
            </a:r>
          </a:p>
          <a:p>
            <a:pPr lvl="0"/>
            <a:r>
              <a:rPr lang="en-US" sz="2800" dirty="0" smtClean="0"/>
              <a:t>…</a:t>
            </a:r>
            <a:r>
              <a:rPr lang="en-US" sz="2800" dirty="0" smtClean="0"/>
              <a:t>de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eles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codificados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estruturas</a:t>
            </a:r>
            <a:r>
              <a:rPr lang="en-US" sz="2800" dirty="0" smtClean="0"/>
              <a:t> </a:t>
            </a:r>
            <a:r>
              <a:rPr lang="en-US" sz="2800" dirty="0" err="1" smtClean="0"/>
              <a:t>sintáticas</a:t>
            </a:r>
            <a:r>
              <a:rPr lang="en-US" sz="2800" dirty="0" smtClean="0"/>
              <a:t>.</a:t>
            </a: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lvl="0" algn="just">
              <a:lnSpc>
                <a:spcPct val="150000"/>
              </a:lnSpc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Maior sensibilidade às diferenças entre língua falada e língua escrita e ao significado da prosódia.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pt-BR" sz="2800" dirty="0" smtClean="0"/>
              <a:t>Importação de ferramentas formais da matemática, computação, lógica, ... . 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 smtClean="0"/>
              <a:t> </a:t>
            </a:r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O uso de análises estatísticas e quantitativas sofisticadas apoiadas em corpora extensos e em técnicas de busca. </a:t>
            </a:r>
          </a:p>
          <a:p>
            <a:pPr algn="just"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Comentários finais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sz="2800" dirty="0" smtClean="0"/>
              <a:t>O paradigma está vivo e produtivo. Exemplos:</a:t>
            </a:r>
          </a:p>
          <a:p>
            <a:endParaRPr lang="pt-BR" sz="2800" dirty="0" smtClean="0"/>
          </a:p>
          <a:p>
            <a:pPr lvl="1"/>
            <a:r>
              <a:rPr lang="pt-BR" sz="2800" dirty="0" smtClean="0"/>
              <a:t>na descrição das operações semânticas realizadas pelos itens funcionais;</a:t>
            </a:r>
          </a:p>
          <a:p>
            <a:pPr lvl="1"/>
            <a:r>
              <a:rPr lang="pt-BR" sz="2800" dirty="0" smtClean="0"/>
              <a:t>na possibilidade de comparação entre a semântica de diferentes líguas;</a:t>
            </a:r>
          </a:p>
          <a:p>
            <a:pPr lvl="1"/>
            <a:r>
              <a:rPr lang="pt-BR" sz="2800" dirty="0" smtClean="0"/>
              <a:t>etc.</a:t>
            </a: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FODOR, Janet(1977). </a:t>
            </a:r>
            <a:r>
              <a:rPr lang="en-US" i="1" dirty="0" smtClean="0">
                <a:latin typeface="Calibri" pitchFamily="34" charset="0"/>
              </a:rPr>
              <a:t>Semantics</a:t>
            </a:r>
            <a:r>
              <a:rPr lang="en-US" i="1" dirty="0">
                <a:latin typeface="Calibri" pitchFamily="34" charset="0"/>
              </a:rPr>
              <a:t>: theories of meaning in generative </a:t>
            </a:r>
            <a:r>
              <a:rPr lang="en-US" i="1" dirty="0" smtClean="0">
                <a:latin typeface="Calibri" pitchFamily="34" charset="0"/>
              </a:rPr>
              <a:t>grammar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FODOR, </a:t>
            </a:r>
            <a:r>
              <a:rPr lang="en-US" dirty="0">
                <a:latin typeface="Calibri" pitchFamily="34" charset="0"/>
              </a:rPr>
              <a:t>Jerry (1975) </a:t>
            </a:r>
            <a:r>
              <a:rPr lang="en-US" i="1" dirty="0">
                <a:latin typeface="Calibri" pitchFamily="34" charset="0"/>
              </a:rPr>
              <a:t>The Language of Thought</a:t>
            </a:r>
            <a:r>
              <a:rPr lang="en-US" dirty="0">
                <a:latin typeface="Calibri" pitchFamily="34" charset="0"/>
              </a:rPr>
              <a:t>. New York: Crowell.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HEIM, Irene (1982). </a:t>
            </a:r>
            <a:r>
              <a:rPr lang="en-US" i="1" dirty="0" smtClean="0">
                <a:latin typeface="Calibri" pitchFamily="34" charset="0"/>
              </a:rPr>
              <a:t>The semantics of definite and indefinite noun phrases</a:t>
            </a:r>
            <a:r>
              <a:rPr lang="en-US" dirty="0" smtClean="0">
                <a:latin typeface="Calibri" pitchFamily="34" charset="0"/>
              </a:rPr>
              <a:t>. MIT. </a:t>
            </a:r>
            <a:r>
              <a:rPr lang="en-US" dirty="0" err="1" smtClean="0">
                <a:latin typeface="Calibri" pitchFamily="34" charset="0"/>
              </a:rPr>
              <a:t>Ph.D.dissertation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Calibri" pitchFamily="34" charset="0"/>
              </a:rPr>
              <a:t>JACKENDOFF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Ray (1972). </a:t>
            </a:r>
            <a:r>
              <a:rPr lang="en-US" i="1" dirty="0">
                <a:latin typeface="Calibri" pitchFamily="34" charset="0"/>
              </a:rPr>
              <a:t>Semantic Interpretation in Generative Grammar</a:t>
            </a:r>
            <a:r>
              <a:rPr lang="en-US" dirty="0">
                <a:latin typeface="Calibri" pitchFamily="34" charset="0"/>
              </a:rPr>
              <a:t>. Cambridge, MA: </a:t>
            </a:r>
            <a:r>
              <a:rPr lang="en-US" dirty="0">
                <a:latin typeface="Calibri" pitchFamily="34" charset="0"/>
                <a:hlinkClick r:id="rId3" tooltip="MIT Press"/>
              </a:rPr>
              <a:t>MIT Press</a:t>
            </a:r>
            <a:r>
              <a:rPr lang="en-US" dirty="0">
                <a:latin typeface="Calibri" pitchFamily="34" charset="0"/>
              </a:rPr>
              <a:t>. p. 400. </a:t>
            </a:r>
            <a:endParaRPr lang="en-GB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Kamp, Hans[1981] "A Theory of Truth and Semantic Representation", in J. </a:t>
            </a:r>
            <a:r>
              <a:rPr lang="en-US" dirty="0" err="1" smtClean="0">
                <a:latin typeface="Calibri" pitchFamily="34" charset="0"/>
              </a:rPr>
              <a:t>Groenendijk</a:t>
            </a:r>
            <a:r>
              <a:rPr lang="en-US" dirty="0" smtClean="0">
                <a:latin typeface="Calibri" pitchFamily="34" charset="0"/>
              </a:rPr>
              <a:t> et al. (eds.) Formal Methods in the Study of Languages~ </a:t>
            </a:r>
            <a:r>
              <a:rPr lang="en-US" dirty="0" err="1" smtClean="0">
                <a:latin typeface="Calibri" pitchFamily="34" charset="0"/>
              </a:rPr>
              <a:t>Foris</a:t>
            </a:r>
            <a:r>
              <a:rPr lang="en-US" dirty="0" smtClean="0">
                <a:latin typeface="Calibri" pitchFamily="34" charset="0"/>
              </a:rPr>
              <a:t>, 1984, </a:t>
            </a:r>
            <a:endParaRPr lang="en-GB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Calibri" pitchFamily="34" charset="0"/>
              </a:rPr>
              <a:t>LASERSOHN, Peter (1995). </a:t>
            </a:r>
            <a:r>
              <a:rPr lang="en-GB" i="1" dirty="0" smtClean="0">
                <a:latin typeface="Calibri" pitchFamily="34" charset="0"/>
              </a:rPr>
              <a:t>Plurality, Conjunction, and Events</a:t>
            </a:r>
            <a:r>
              <a:rPr lang="en-GB" dirty="0" smtClean="0">
                <a:latin typeface="Calibri" pitchFamily="34" charset="0"/>
              </a:rPr>
              <a:t>. Dordrecht, Boston: </a:t>
            </a:r>
            <a:r>
              <a:rPr lang="en-GB" dirty="0" err="1" smtClean="0">
                <a:latin typeface="Calibri" pitchFamily="34" charset="0"/>
              </a:rPr>
              <a:t>Kluwer</a:t>
            </a:r>
            <a:r>
              <a:rPr lang="en-GB" dirty="0" smtClean="0">
                <a:latin typeface="Calibri" pitchFamily="34" charset="0"/>
              </a:rPr>
              <a:t> Academic Publishers..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LEWIS, David (1970).  General </a:t>
            </a:r>
            <a:r>
              <a:rPr lang="en-US" dirty="0" err="1" smtClean="0">
                <a:latin typeface="Calibri" pitchFamily="34" charset="0"/>
              </a:rPr>
              <a:t>Semantics.</a:t>
            </a:r>
            <a:r>
              <a:rPr lang="en-US" i="1" dirty="0" err="1" smtClean="0">
                <a:latin typeface="Calibri" pitchFamily="34" charset="0"/>
              </a:rPr>
              <a:t>Synthese</a:t>
            </a:r>
            <a:r>
              <a:rPr lang="en-US" i="1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Vol. 22, No. 1/2, 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MÜLLER, A. &amp; E.V. NEGRÃO On </a:t>
            </a:r>
            <a:r>
              <a:rPr lang="en-US" dirty="0" err="1" smtClean="0">
                <a:latin typeface="Calibri" pitchFamily="34" charset="0"/>
              </a:rPr>
              <a:t>Distributivity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</a:rPr>
              <a:t>Karitiana</a:t>
            </a:r>
            <a:r>
              <a:rPr lang="en-US" dirty="0" smtClean="0">
                <a:latin typeface="Calibri" pitchFamily="34" charset="0"/>
              </a:rPr>
              <a:t>. Talk presented in </a:t>
            </a:r>
            <a:r>
              <a:rPr lang="en-US" i="1" dirty="0" smtClean="0">
                <a:latin typeface="Calibri" pitchFamily="34" charset="0"/>
              </a:rPr>
              <a:t>Workshop on Nominal and Verbal Plurality</a:t>
            </a:r>
            <a:r>
              <a:rPr lang="en-US" dirty="0" smtClean="0">
                <a:latin typeface="Calibri" pitchFamily="34" charset="0"/>
              </a:rPr>
              <a:t>, CNRS-</a:t>
            </a:r>
            <a:r>
              <a:rPr lang="en-US" dirty="0" err="1" smtClean="0">
                <a:latin typeface="Calibri" pitchFamily="34" charset="0"/>
              </a:rPr>
              <a:t>Pouchet</a:t>
            </a:r>
            <a:r>
              <a:rPr lang="en-US" dirty="0" smtClean="0">
                <a:latin typeface="Calibri" pitchFamily="34" charset="0"/>
              </a:rPr>
              <a:t>, Paris 2008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MÜLLER, A. &amp; SANCHEZ-MENDES, L. </a:t>
            </a:r>
            <a:r>
              <a:rPr lang="en-US" dirty="0" err="1" smtClean="0">
                <a:latin typeface="Calibri" pitchFamily="34" charset="0"/>
              </a:rPr>
              <a:t>Pluractionality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</a:rPr>
              <a:t>Karitiana</a:t>
            </a:r>
            <a:r>
              <a:rPr lang="en-US" dirty="0" smtClean="0">
                <a:latin typeface="Calibri" pitchFamily="34" charset="0"/>
              </a:rPr>
              <a:t>. Proceedings of </a:t>
            </a:r>
            <a:r>
              <a:rPr lang="en-US" dirty="0" err="1" smtClean="0">
                <a:latin typeface="Calibri" pitchFamily="34" charset="0"/>
              </a:rPr>
              <a:t>SuB</a:t>
            </a:r>
            <a:r>
              <a:rPr lang="en-US" dirty="0" smtClean="0">
                <a:latin typeface="Calibri" pitchFamily="34" charset="0"/>
              </a:rPr>
              <a:t> 12, Oslo:  Department of Literature, Area Studies and European Languages, University of Oslo, pp. 442-454, 2008.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Calibri" pitchFamily="34" charset="0"/>
              </a:rPr>
              <a:t>MÜLLER, A.; STORTO, L.; COUTINHO-SILVA, T. Number and the count-mass distinction in </a:t>
            </a:r>
            <a:r>
              <a:rPr lang="en-GB" dirty="0" err="1" smtClean="0">
                <a:latin typeface="Calibri" pitchFamily="34" charset="0"/>
              </a:rPr>
              <a:t>Karitiana</a:t>
            </a:r>
            <a:r>
              <a:rPr lang="en-GB" dirty="0" smtClean="0">
                <a:latin typeface="Calibri" pitchFamily="34" charset="0"/>
              </a:rPr>
              <a:t>. </a:t>
            </a:r>
            <a:r>
              <a:rPr lang="en-GB" i="1" dirty="0" smtClean="0">
                <a:latin typeface="Calibri" pitchFamily="34" charset="0"/>
              </a:rPr>
              <a:t>UBCWPL 19: Proceedings of the Eleventh Workshop on Structure and Constituency in Languages of the Americas</a:t>
            </a:r>
            <a:r>
              <a:rPr lang="en-GB" dirty="0" smtClean="0">
                <a:latin typeface="Calibri" pitchFamily="34" charset="0"/>
              </a:rPr>
              <a:t>, pg. 122-135, 2006.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Calibri" pitchFamily="34" charset="0"/>
              </a:rPr>
              <a:t>PARSONS, Terence  (1990)</a:t>
            </a:r>
            <a:r>
              <a:rPr lang="en-GB" i="1" dirty="0" smtClean="0">
                <a:latin typeface="Calibri" pitchFamily="34" charset="0"/>
              </a:rPr>
              <a:t>E. vents in the Semantics of English: A Study in Subatomic Semantics.</a:t>
            </a:r>
            <a:r>
              <a:rPr lang="en-GB" dirty="0" smtClean="0">
                <a:latin typeface="Calibri" pitchFamily="34" charset="0"/>
              </a:rPr>
              <a:t> Cambridge: MIT Press, 1990.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Calibri" pitchFamily="34" charset="0"/>
              </a:rPr>
              <a:t>SCHEIN, Barry (1993). </a:t>
            </a:r>
            <a:r>
              <a:rPr lang="en-GB" i="1" dirty="0" smtClean="0">
                <a:latin typeface="Calibri" pitchFamily="34" charset="0"/>
              </a:rPr>
              <a:t>Plural and Events</a:t>
            </a:r>
            <a:r>
              <a:rPr lang="en-GB" dirty="0" smtClean="0">
                <a:latin typeface="Calibri" pitchFamily="34" charset="0"/>
              </a:rPr>
              <a:t>. Cambridge: MIT Press, 1993.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STALNAKER, Robert. (1978), ‘‘Assertion,’’ Syntax and Semantics 9: 315–32. 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s-AR" dirty="0" smtClean="0">
                <a:latin typeface="Calibri" pitchFamily="34" charset="0"/>
              </a:rPr>
              <a:t>STORTO, L. </a:t>
            </a:r>
            <a:r>
              <a:rPr lang="en-US" i="1" dirty="0" smtClean="0">
                <a:latin typeface="Calibri" pitchFamily="34" charset="0"/>
              </a:rPr>
              <a:t>Aspects of </a:t>
            </a:r>
            <a:r>
              <a:rPr lang="en-US" i="1" dirty="0" err="1" smtClean="0">
                <a:latin typeface="Calibri" pitchFamily="34" charset="0"/>
              </a:rPr>
              <a:t>Karitiana</a:t>
            </a:r>
            <a:r>
              <a:rPr lang="en-US" i="1" dirty="0" smtClean="0">
                <a:latin typeface="Calibri" pitchFamily="34" charset="0"/>
              </a:rPr>
              <a:t> Grammar</a:t>
            </a:r>
            <a:r>
              <a:rPr lang="en-US" dirty="0" smtClean="0">
                <a:latin typeface="Calibri" pitchFamily="34" charset="0"/>
              </a:rPr>
              <a:t>. MIT Ph.D. dissertation, 1999.</a:t>
            </a:r>
            <a:endParaRPr lang="pt-B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s-AR" dirty="0" smtClean="0">
                <a:latin typeface="Calibri" pitchFamily="34" charset="0"/>
              </a:rPr>
              <a:t>STORTO, L.; VAN DER VELDEN, F.F. </a:t>
            </a:r>
            <a:r>
              <a:rPr lang="es-AR" dirty="0" err="1" smtClean="0">
                <a:latin typeface="Calibri" pitchFamily="34" charset="0"/>
              </a:rPr>
              <a:t>Karitiana</a:t>
            </a:r>
            <a:r>
              <a:rPr lang="es-AR" dirty="0" smtClean="0">
                <a:latin typeface="Calibri" pitchFamily="34" charset="0"/>
              </a:rPr>
              <a:t>. </a:t>
            </a:r>
            <a:r>
              <a:rPr lang="pt-BR" i="1" dirty="0" smtClean="0">
                <a:latin typeface="Calibri" pitchFamily="34" charset="0"/>
              </a:rPr>
              <a:t>Povos Indígenas do Brasil</a:t>
            </a:r>
            <a:r>
              <a:rPr lang="pt-BR" dirty="0" smtClean="0">
                <a:latin typeface="Calibri" pitchFamily="34" charset="0"/>
              </a:rPr>
              <a:t>. Disponível em </a:t>
            </a:r>
            <a:r>
              <a:rPr lang="pt-BR" u="sng" dirty="0" smtClean="0">
                <a:latin typeface="Calibri" pitchFamily="34" charset="0"/>
                <a:hlinkClick r:id="rId4"/>
              </a:rPr>
              <a:t>http://www.socioambiental.org/pib/epi/karitiana/karitiana.shtm. 2005</a:t>
            </a:r>
            <a:r>
              <a:rPr lang="pt-BR" dirty="0" smtClean="0">
                <a:latin typeface="Calibri" pitchFamily="34" charset="0"/>
              </a:rPr>
              <a:t>. </a:t>
            </a:r>
            <a:r>
              <a:rPr lang="en-GB" dirty="0" smtClean="0">
                <a:latin typeface="Calibri" pitchFamily="34" charset="0"/>
              </a:rPr>
              <a:t>Accessed on May 5, 2008. </a:t>
            </a:r>
            <a:endParaRPr lang="pt-BR" dirty="0" smtClean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Obrigada!!</a:t>
            </a:r>
            <a:endParaRPr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Ancestralidade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Filósofos e lógicos tem se preocupado com questões semânticas desde a antiguidade.</a:t>
            </a:r>
          </a:p>
          <a:p>
            <a:endParaRPr lang="pt-BR" dirty="0"/>
          </a:p>
          <a:p>
            <a:r>
              <a:rPr lang="pt-BR" dirty="0" smtClean="0"/>
              <a:t>A filosofia analítica tem investigado </a:t>
            </a:r>
            <a:r>
              <a:rPr lang="pt-BR" dirty="0" smtClean="0"/>
              <a:t>as questões do significado </a:t>
            </a:r>
            <a:r>
              <a:rPr lang="pt-BR" dirty="0" smtClean="0"/>
              <a:t>com profundidade nos últimos dois séculos.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800" dirty="0" smtClean="0"/>
              <a:t>Nas últimas décadas essa tradição foi incorporada por linguístas.</a:t>
            </a:r>
          </a:p>
          <a:p>
            <a:endParaRPr lang="pt-BR" sz="2800" dirty="0"/>
          </a:p>
          <a:p>
            <a:r>
              <a:rPr lang="pt-BR" sz="2800" dirty="0" smtClean="0"/>
              <a:t>A relação entre significado e estrutura passa a ser estudada com base em resultados da sintaxe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semântica formal: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3200" dirty="0" smtClean="0"/>
          </a:p>
          <a:p>
            <a:r>
              <a:rPr lang="pt-BR" sz="3200" dirty="0" smtClean="0"/>
              <a:t> linguística </a:t>
            </a:r>
            <a:r>
              <a:rPr lang="pt-BR" sz="3200" dirty="0" smtClean="0"/>
              <a:t>(teoria sintática) </a:t>
            </a:r>
          </a:p>
          <a:p>
            <a:pPr>
              <a:buNone/>
            </a:pPr>
            <a:r>
              <a:rPr lang="pt-BR" sz="3200" dirty="0" smtClean="0"/>
              <a:t>			+</a:t>
            </a:r>
          </a:p>
          <a:p>
            <a:r>
              <a:rPr lang="pt-BR" sz="3200" dirty="0" smtClean="0"/>
              <a:t> lógica </a:t>
            </a:r>
            <a:r>
              <a:rPr lang="pt-BR" sz="3200" dirty="0" smtClean="0"/>
              <a:t>filosófica</a:t>
            </a:r>
          </a:p>
          <a:p>
            <a:pPr>
              <a:buNone/>
            </a:pPr>
            <a:r>
              <a:rPr lang="pt-BR" sz="3200" dirty="0" smtClean="0"/>
              <a:t>			+ </a:t>
            </a:r>
          </a:p>
          <a:p>
            <a:r>
              <a:rPr lang="pt-BR" sz="3200" dirty="0" smtClean="0"/>
              <a:t> evidência </a:t>
            </a:r>
            <a:r>
              <a:rPr lang="pt-BR" sz="3200" dirty="0" smtClean="0"/>
              <a:t>empírica</a:t>
            </a:r>
            <a:endParaRPr lang="pt-B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ciência do significado?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O significado deve ser explicado de modo que: </a:t>
            </a:r>
          </a:p>
          <a:p>
            <a:pPr lvl="0">
              <a:buNone/>
            </a:pPr>
            <a:endParaRPr lang="pt-BR" sz="2800" dirty="0" smtClean="0"/>
          </a:p>
          <a:p>
            <a:r>
              <a:rPr lang="pt-BR" sz="2800" dirty="0"/>
              <a:t>a</a:t>
            </a:r>
            <a:r>
              <a:rPr lang="pt-BR" sz="2800" dirty="0" smtClean="0"/>
              <a:t>s </a:t>
            </a:r>
            <a:r>
              <a:rPr lang="pt-BR" sz="2800" dirty="0"/>
              <a:t>hipóteses sejam verificáveis; </a:t>
            </a:r>
          </a:p>
          <a:p>
            <a:r>
              <a:rPr lang="pt-BR" sz="2800" dirty="0"/>
              <a:t>a</a:t>
            </a:r>
            <a:r>
              <a:rPr lang="pt-BR" sz="2800" dirty="0" smtClean="0"/>
              <a:t>s </a:t>
            </a:r>
            <a:r>
              <a:rPr lang="pt-BR" sz="2800" dirty="0"/>
              <a:t>hipóteses sejam falsificáveis; </a:t>
            </a:r>
          </a:p>
          <a:p>
            <a:r>
              <a:rPr lang="pt-BR" sz="2800" dirty="0"/>
              <a:t>a</a:t>
            </a:r>
            <a:r>
              <a:rPr lang="pt-BR" sz="2800" dirty="0" smtClean="0"/>
              <a:t>s </a:t>
            </a:r>
            <a:r>
              <a:rPr lang="pt-BR" sz="2800" dirty="0"/>
              <a:t>hipóteses modelem o funcionamento </a:t>
            </a:r>
            <a:r>
              <a:rPr lang="pt-BR" sz="2800" dirty="0" smtClean="0"/>
              <a:t>real da </a:t>
            </a:r>
            <a:r>
              <a:rPr lang="pt-BR" sz="2800" dirty="0"/>
              <a:t>língua. 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EECC3-F3F3-4993-AEAC-DD5AA9E3F62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1204</Words>
  <Application>Microsoft Office PowerPoint</Application>
  <PresentationFormat>On-screen Show (4:3)</PresentationFormat>
  <Paragraphs>351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Oriel</vt:lpstr>
      <vt:lpstr>A semântica verifuncional e o programa fregeano</vt:lpstr>
      <vt:lpstr>Slide 2</vt:lpstr>
      <vt:lpstr>1. Introdução</vt:lpstr>
      <vt:lpstr>Semântica:</vt:lpstr>
      <vt:lpstr>Objetivo da semântica formal: </vt:lpstr>
      <vt:lpstr>Ancestralidade </vt:lpstr>
      <vt:lpstr>Linguística</vt:lpstr>
      <vt:lpstr>A semântica formal:</vt:lpstr>
      <vt:lpstr>Uma ciência do significado? </vt:lpstr>
      <vt:lpstr>Estrutura da aula:</vt:lpstr>
      <vt:lpstr>2. A Semântica Verifuncional</vt:lpstr>
      <vt:lpstr>Objetivo da seção:</vt:lpstr>
      <vt:lpstr>Fato apontado pela sintaxe gerativa:</vt:lpstr>
      <vt:lpstr>A recursividade na semântica</vt:lpstr>
      <vt:lpstr>No entanto...</vt:lpstr>
      <vt:lpstr>Concepções possíveis para o significado dentro de teorias composicionais:</vt:lpstr>
      <vt:lpstr>Significado...</vt:lpstr>
      <vt:lpstr>iii. A tradição lógica (Frege, Tarski, Carnap, Montague):</vt:lpstr>
      <vt:lpstr>Lembrando que...</vt:lpstr>
      <vt:lpstr>Ilustrando:</vt:lpstr>
      <vt:lpstr>Slide 21</vt:lpstr>
      <vt:lpstr>Slide 22</vt:lpstr>
      <vt:lpstr>Propriedade da língua humana que a teoria quer capturar:</vt:lpstr>
      <vt:lpstr>A teoria assume que...</vt:lpstr>
      <vt:lpstr>  Uma formulação explícita de uma semântica extensional necessita de:</vt:lpstr>
      <vt:lpstr>Slide 26</vt:lpstr>
      <vt:lpstr>3. Executando o programa de frege</vt:lpstr>
      <vt:lpstr>Objetivo da seção:  </vt:lpstr>
      <vt:lpstr>Slide 29</vt:lpstr>
      <vt:lpstr>Slide 30</vt:lpstr>
      <vt:lpstr>Karitiana</vt:lpstr>
      <vt:lpstr>Fatos relevantes para se compreender a pluracionalidade em  karitiana </vt:lpstr>
      <vt:lpstr>karitiana</vt:lpstr>
      <vt:lpstr>Sentença pluracional</vt:lpstr>
      <vt:lpstr>Estrutura sintática </vt:lpstr>
      <vt:lpstr>Slide 36</vt:lpstr>
      <vt:lpstr>Slide 37</vt:lpstr>
      <vt:lpstr>Slide 38</vt:lpstr>
      <vt:lpstr>Slide 39</vt:lpstr>
      <vt:lpstr>4. Desenvolvimentos mais recentes</vt:lpstr>
      <vt:lpstr>Concordância entre a maior parte dos lingüistas: </vt:lpstr>
      <vt:lpstr>A partir dos anos 90:</vt:lpstr>
      <vt:lpstr>Enfoques dinâmicos do significado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5. Comentários finais</vt:lpstr>
      <vt:lpstr>Slide 53</vt:lpstr>
      <vt:lpstr>referências</vt:lpstr>
      <vt:lpstr>Slide 55</vt:lpstr>
      <vt:lpstr>Obrigada!!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semântica verifuncional e o programa fregueano</dc:title>
  <dc:creator>Guido</dc:creator>
  <cp:lastModifiedBy>Guido</cp:lastModifiedBy>
  <cp:revision>181</cp:revision>
  <dcterms:created xsi:type="dcterms:W3CDTF">2015-09-16T21:50:45Z</dcterms:created>
  <dcterms:modified xsi:type="dcterms:W3CDTF">2015-09-17T15:24:27Z</dcterms:modified>
</cp:coreProperties>
</file>