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 id="264" r:id="rId10"/>
    <p:sldId id="265" r:id="rId11"/>
    <p:sldId id="266" r:id="rId12"/>
    <p:sldId id="269" r:id="rId13"/>
    <p:sldId id="270" r:id="rId14"/>
    <p:sldId id="273" r:id="rId15"/>
    <p:sldId id="274" r:id="rId16"/>
    <p:sldId id="271" r:id="rId17"/>
    <p:sldId id="275" r:id="rId18"/>
    <p:sldId id="276" r:id="rId19"/>
    <p:sldId id="272" r:id="rId20"/>
    <p:sldId id="277" r:id="rId21"/>
    <p:sldId id="278" r:id="rId22"/>
    <p:sldId id="279" r:id="rId23"/>
    <p:sldId id="280" r:id="rId24"/>
    <p:sldId id="281" r:id="rId25"/>
    <p:sldId id="283" r:id="rId26"/>
    <p:sldId id="282" r:id="rId27"/>
    <p:sldId id="284" r:id="rId28"/>
    <p:sldId id="285" r:id="rId29"/>
    <p:sldId id="286" r:id="rId30"/>
    <p:sldId id="288" r:id="rId31"/>
    <p:sldId id="289" r:id="rId32"/>
    <p:sldId id="287" r:id="rId33"/>
    <p:sldId id="290" r:id="rId34"/>
    <p:sldId id="291" r:id="rId35"/>
    <p:sldId id="293" r:id="rId36"/>
    <p:sldId id="292" r:id="rId37"/>
    <p:sldId id="294" r:id="rId3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44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E1CADF0-D25C-4B96-A22D-6A5D7B343979}" type="datetimeFigureOut">
              <a:rPr lang="pt-BR" smtClean="0"/>
              <a:t>14/03/2016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97B50F-090F-4E5C-A8A0-53685C4805C2}" type="slidenum">
              <a:rPr lang="pt-BR" smtClean="0"/>
              <a:t>‹nº›</a:t>
            </a:fld>
            <a:endParaRPr lang="pt-BR"/>
          </a:p>
        </p:txBody>
      </p:sp>
    </p:spTree>
    <p:extLst>
      <p:ext uri="{BB962C8B-B14F-4D97-AF65-F5344CB8AC3E}">
        <p14:creationId xmlns:p14="http://schemas.microsoft.com/office/powerpoint/2010/main" val="3401323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E1CADF0-D25C-4B96-A22D-6A5D7B343979}" type="datetimeFigureOut">
              <a:rPr lang="pt-BR" smtClean="0"/>
              <a:t>14/03/2016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97B50F-090F-4E5C-A8A0-53685C4805C2}" type="slidenum">
              <a:rPr lang="pt-BR" smtClean="0"/>
              <a:t>‹nº›</a:t>
            </a:fld>
            <a:endParaRPr lang="pt-BR"/>
          </a:p>
        </p:txBody>
      </p:sp>
    </p:spTree>
    <p:extLst>
      <p:ext uri="{BB962C8B-B14F-4D97-AF65-F5344CB8AC3E}">
        <p14:creationId xmlns:p14="http://schemas.microsoft.com/office/powerpoint/2010/main" val="134788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E1CADF0-D25C-4B96-A22D-6A5D7B343979}" type="datetimeFigureOut">
              <a:rPr lang="pt-BR" smtClean="0"/>
              <a:t>14/03/2016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97B50F-090F-4E5C-A8A0-53685C4805C2}" type="slidenum">
              <a:rPr lang="pt-BR" smtClean="0"/>
              <a:t>‹nº›</a:t>
            </a:fld>
            <a:endParaRPr lang="pt-BR"/>
          </a:p>
        </p:txBody>
      </p:sp>
    </p:spTree>
    <p:extLst>
      <p:ext uri="{BB962C8B-B14F-4D97-AF65-F5344CB8AC3E}">
        <p14:creationId xmlns:p14="http://schemas.microsoft.com/office/powerpoint/2010/main" val="158591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E1CADF0-D25C-4B96-A22D-6A5D7B343979}" type="datetimeFigureOut">
              <a:rPr lang="pt-BR" smtClean="0"/>
              <a:t>14/03/2016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97B50F-090F-4E5C-A8A0-53685C4805C2}" type="slidenum">
              <a:rPr lang="pt-BR" smtClean="0"/>
              <a:t>‹nº›</a:t>
            </a:fld>
            <a:endParaRPr lang="pt-BR"/>
          </a:p>
        </p:txBody>
      </p:sp>
    </p:spTree>
    <p:extLst>
      <p:ext uri="{BB962C8B-B14F-4D97-AF65-F5344CB8AC3E}">
        <p14:creationId xmlns:p14="http://schemas.microsoft.com/office/powerpoint/2010/main" val="341554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8E1CADF0-D25C-4B96-A22D-6A5D7B343979}" type="datetimeFigureOut">
              <a:rPr lang="pt-BR" smtClean="0"/>
              <a:t>14/03/2016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97B50F-090F-4E5C-A8A0-53685C4805C2}" type="slidenum">
              <a:rPr lang="pt-BR" smtClean="0"/>
              <a:t>‹nº›</a:t>
            </a:fld>
            <a:endParaRPr lang="pt-BR"/>
          </a:p>
        </p:txBody>
      </p:sp>
    </p:spTree>
    <p:extLst>
      <p:ext uri="{BB962C8B-B14F-4D97-AF65-F5344CB8AC3E}">
        <p14:creationId xmlns:p14="http://schemas.microsoft.com/office/powerpoint/2010/main" val="252418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E1CADF0-D25C-4B96-A22D-6A5D7B343979}" type="datetimeFigureOut">
              <a:rPr lang="pt-BR" smtClean="0"/>
              <a:t>14/03/2016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A97B50F-090F-4E5C-A8A0-53685C4805C2}" type="slidenum">
              <a:rPr lang="pt-BR" smtClean="0"/>
              <a:t>‹nº›</a:t>
            </a:fld>
            <a:endParaRPr lang="pt-BR"/>
          </a:p>
        </p:txBody>
      </p:sp>
    </p:spTree>
    <p:extLst>
      <p:ext uri="{BB962C8B-B14F-4D97-AF65-F5344CB8AC3E}">
        <p14:creationId xmlns:p14="http://schemas.microsoft.com/office/powerpoint/2010/main" val="208872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E1CADF0-D25C-4B96-A22D-6A5D7B343979}" type="datetimeFigureOut">
              <a:rPr lang="pt-BR" smtClean="0"/>
              <a:t>14/03/2016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A97B50F-090F-4E5C-A8A0-53685C4805C2}" type="slidenum">
              <a:rPr lang="pt-BR" smtClean="0"/>
              <a:t>‹nº›</a:t>
            </a:fld>
            <a:endParaRPr lang="pt-BR"/>
          </a:p>
        </p:txBody>
      </p:sp>
    </p:spTree>
    <p:extLst>
      <p:ext uri="{BB962C8B-B14F-4D97-AF65-F5344CB8AC3E}">
        <p14:creationId xmlns:p14="http://schemas.microsoft.com/office/powerpoint/2010/main" val="135666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8E1CADF0-D25C-4B96-A22D-6A5D7B343979}" type="datetimeFigureOut">
              <a:rPr lang="pt-BR" smtClean="0"/>
              <a:t>14/03/2016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A97B50F-090F-4E5C-A8A0-53685C4805C2}" type="slidenum">
              <a:rPr lang="pt-BR" smtClean="0"/>
              <a:t>‹nº›</a:t>
            </a:fld>
            <a:endParaRPr lang="pt-BR"/>
          </a:p>
        </p:txBody>
      </p:sp>
    </p:spTree>
    <p:extLst>
      <p:ext uri="{BB962C8B-B14F-4D97-AF65-F5344CB8AC3E}">
        <p14:creationId xmlns:p14="http://schemas.microsoft.com/office/powerpoint/2010/main" val="323783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E1CADF0-D25C-4B96-A22D-6A5D7B343979}" type="datetimeFigureOut">
              <a:rPr lang="pt-BR" smtClean="0"/>
              <a:t>14/03/2016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A97B50F-090F-4E5C-A8A0-53685C4805C2}" type="slidenum">
              <a:rPr lang="pt-BR" smtClean="0"/>
              <a:t>‹nº›</a:t>
            </a:fld>
            <a:endParaRPr lang="pt-BR"/>
          </a:p>
        </p:txBody>
      </p:sp>
    </p:spTree>
    <p:extLst>
      <p:ext uri="{BB962C8B-B14F-4D97-AF65-F5344CB8AC3E}">
        <p14:creationId xmlns:p14="http://schemas.microsoft.com/office/powerpoint/2010/main" val="12575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E1CADF0-D25C-4B96-A22D-6A5D7B343979}" type="datetimeFigureOut">
              <a:rPr lang="pt-BR" smtClean="0"/>
              <a:t>14/03/2016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A97B50F-090F-4E5C-A8A0-53685C4805C2}" type="slidenum">
              <a:rPr lang="pt-BR" smtClean="0"/>
              <a:t>‹nº›</a:t>
            </a:fld>
            <a:endParaRPr lang="pt-BR"/>
          </a:p>
        </p:txBody>
      </p:sp>
    </p:spTree>
    <p:extLst>
      <p:ext uri="{BB962C8B-B14F-4D97-AF65-F5344CB8AC3E}">
        <p14:creationId xmlns:p14="http://schemas.microsoft.com/office/powerpoint/2010/main" val="3945386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E1CADF0-D25C-4B96-A22D-6A5D7B343979}" type="datetimeFigureOut">
              <a:rPr lang="pt-BR" smtClean="0"/>
              <a:t>14/03/2016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A97B50F-090F-4E5C-A8A0-53685C4805C2}" type="slidenum">
              <a:rPr lang="pt-BR" smtClean="0"/>
              <a:t>‹nº›</a:t>
            </a:fld>
            <a:endParaRPr lang="pt-BR"/>
          </a:p>
        </p:txBody>
      </p:sp>
    </p:spTree>
    <p:extLst>
      <p:ext uri="{BB962C8B-B14F-4D97-AF65-F5344CB8AC3E}">
        <p14:creationId xmlns:p14="http://schemas.microsoft.com/office/powerpoint/2010/main" val="2792749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CADF0-D25C-4B96-A22D-6A5D7B343979}" type="datetimeFigureOut">
              <a:rPr lang="pt-BR" smtClean="0"/>
              <a:t>14/03/2016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7B50F-090F-4E5C-A8A0-53685C4805C2}" type="slidenum">
              <a:rPr lang="pt-BR" smtClean="0"/>
              <a:t>‹nº›</a:t>
            </a:fld>
            <a:endParaRPr lang="pt-BR"/>
          </a:p>
        </p:txBody>
      </p:sp>
    </p:spTree>
    <p:extLst>
      <p:ext uri="{BB962C8B-B14F-4D97-AF65-F5344CB8AC3E}">
        <p14:creationId xmlns:p14="http://schemas.microsoft.com/office/powerpoint/2010/main" val="2952645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n-US" dirty="0" smtClean="0"/>
              <a:t>THE COST OF BASIC NEEDS </a:t>
            </a:r>
            <a:br>
              <a:rPr lang="en-US" dirty="0" smtClean="0"/>
            </a:br>
            <a:r>
              <a:rPr lang="en-US" dirty="0" smtClean="0"/>
              <a:t>(CBN) METHOD </a:t>
            </a:r>
            <a:br>
              <a:rPr lang="en-US" dirty="0" smtClean="0"/>
            </a:br>
            <a:r>
              <a:rPr lang="en-US" dirty="0" smtClean="0"/>
              <a:t>OF SETTING POVERTY LINES</a:t>
            </a:r>
            <a:endParaRPr lang="pt-BR" dirty="0"/>
          </a:p>
        </p:txBody>
      </p:sp>
      <p:sp>
        <p:nvSpPr>
          <p:cNvPr id="3" name="Subtítulo 2"/>
          <p:cNvSpPr>
            <a:spLocks noGrp="1"/>
          </p:cNvSpPr>
          <p:nvPr>
            <p:ph type="subTitle" idx="1"/>
          </p:nvPr>
        </p:nvSpPr>
        <p:spPr/>
        <p:txBody>
          <a:bodyPr/>
          <a:lstStyle/>
          <a:p>
            <a:endParaRPr lang="pt-BR" dirty="0" smtClean="0"/>
          </a:p>
          <a:p>
            <a:r>
              <a:rPr lang="pt-BR" dirty="0" smtClean="0"/>
              <a:t>World Bank, 2007.</a:t>
            </a:r>
            <a:endParaRPr lang="pt-BR" dirty="0"/>
          </a:p>
        </p:txBody>
      </p:sp>
    </p:spTree>
    <p:extLst>
      <p:ext uri="{BB962C8B-B14F-4D97-AF65-F5344CB8AC3E}">
        <p14:creationId xmlns:p14="http://schemas.microsoft.com/office/powerpoint/2010/main" val="2592745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Cesta não-alimentar</a:t>
            </a:r>
            <a:endParaRPr lang="pt-BR" dirty="0"/>
          </a:p>
        </p:txBody>
      </p:sp>
      <p:sp>
        <p:nvSpPr>
          <p:cNvPr id="3" name="Espaço Reservado para Conteúdo 2"/>
          <p:cNvSpPr>
            <a:spLocks noGrp="1"/>
          </p:cNvSpPr>
          <p:nvPr>
            <p:ph idx="1"/>
          </p:nvPr>
        </p:nvSpPr>
        <p:spPr/>
        <p:txBody>
          <a:bodyPr>
            <a:normAutofit/>
          </a:bodyPr>
          <a:lstStyle/>
          <a:p>
            <a:r>
              <a:rPr lang="en-US" dirty="0" err="1" smtClean="0"/>
              <a:t>Ravallion</a:t>
            </a:r>
            <a:r>
              <a:rPr lang="en-US" dirty="0" smtClean="0"/>
              <a:t> (1998):  </a:t>
            </a:r>
            <a:r>
              <a:rPr lang="en-US" dirty="0" err="1" smtClean="0"/>
              <a:t>duas</a:t>
            </a:r>
            <a:r>
              <a:rPr lang="en-US" dirty="0" smtClean="0"/>
              <a:t> </a:t>
            </a:r>
            <a:r>
              <a:rPr lang="en-US" dirty="0" err="1" smtClean="0"/>
              <a:t>formas</a:t>
            </a:r>
            <a:r>
              <a:rPr lang="en-US" dirty="0" smtClean="0"/>
              <a:t> </a:t>
            </a:r>
            <a:r>
              <a:rPr lang="en-US" dirty="0" err="1" smtClean="0"/>
              <a:t>diferentes</a:t>
            </a:r>
            <a:r>
              <a:rPr lang="en-US" dirty="0" smtClean="0"/>
              <a:t> para </a:t>
            </a:r>
            <a:r>
              <a:rPr lang="en-US" dirty="0" err="1" smtClean="0"/>
              <a:t>levar</a:t>
            </a:r>
            <a:r>
              <a:rPr lang="en-US" dirty="0" smtClean="0"/>
              <a:t> </a:t>
            </a:r>
            <a:r>
              <a:rPr lang="en-US" dirty="0" err="1" smtClean="0"/>
              <a:t>em</a:t>
            </a:r>
            <a:r>
              <a:rPr lang="en-US" dirty="0" smtClean="0"/>
              <a:t> </a:t>
            </a:r>
            <a:r>
              <a:rPr lang="en-US" dirty="0" err="1" smtClean="0"/>
              <a:t>conta</a:t>
            </a:r>
            <a:r>
              <a:rPr lang="en-US" dirty="0" smtClean="0"/>
              <a:t> </a:t>
            </a:r>
            <a:r>
              <a:rPr lang="en-US" dirty="0" err="1" smtClean="0"/>
              <a:t>os</a:t>
            </a:r>
            <a:r>
              <a:rPr lang="en-US" dirty="0" smtClean="0"/>
              <a:t> </a:t>
            </a:r>
            <a:r>
              <a:rPr lang="en-US" dirty="0" err="1" smtClean="0"/>
              <a:t>gastos</a:t>
            </a:r>
            <a:r>
              <a:rPr lang="en-US" dirty="0" smtClean="0"/>
              <a:t> </a:t>
            </a:r>
            <a:r>
              <a:rPr lang="en-US" dirty="0" err="1" smtClean="0"/>
              <a:t>não-alimentares</a:t>
            </a:r>
            <a:r>
              <a:rPr lang="en-US" dirty="0" smtClean="0"/>
              <a:t> para a </a:t>
            </a:r>
            <a:r>
              <a:rPr lang="en-US" dirty="0" err="1" smtClean="0"/>
              <a:t>construção</a:t>
            </a:r>
            <a:r>
              <a:rPr lang="en-US" dirty="0" smtClean="0"/>
              <a:t> da </a:t>
            </a:r>
            <a:r>
              <a:rPr lang="en-US" dirty="0" err="1" smtClean="0"/>
              <a:t>linha</a:t>
            </a:r>
            <a:r>
              <a:rPr lang="en-US" dirty="0" smtClean="0"/>
              <a:t> de </a:t>
            </a:r>
            <a:r>
              <a:rPr lang="en-US" dirty="0" err="1" smtClean="0"/>
              <a:t>pobreza</a:t>
            </a:r>
            <a:r>
              <a:rPr lang="en-US" dirty="0" smtClean="0"/>
              <a:t>. </a:t>
            </a:r>
          </a:p>
        </p:txBody>
      </p:sp>
    </p:spTree>
    <p:extLst>
      <p:ext uri="{BB962C8B-B14F-4D97-AF65-F5344CB8AC3E}">
        <p14:creationId xmlns:p14="http://schemas.microsoft.com/office/powerpoint/2010/main" val="733799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Cesta não alimentar</a:t>
            </a:r>
            <a:endParaRPr lang="pt-BR" dirty="0"/>
          </a:p>
        </p:txBody>
      </p:sp>
      <p:sp>
        <p:nvSpPr>
          <p:cNvPr id="3" name="Espaço Reservado para Conteúdo 2"/>
          <p:cNvSpPr>
            <a:spLocks noGrp="1"/>
          </p:cNvSpPr>
          <p:nvPr>
            <p:ph idx="1"/>
          </p:nvPr>
        </p:nvSpPr>
        <p:spPr/>
        <p:txBody>
          <a:bodyPr>
            <a:normAutofit fontScale="85000" lnSpcReduction="10000"/>
          </a:bodyPr>
          <a:lstStyle/>
          <a:p>
            <a:r>
              <a:rPr lang="en-US" dirty="0" err="1" smtClean="0"/>
              <a:t>método</a:t>
            </a:r>
            <a:r>
              <a:rPr lang="en-US" dirty="0" smtClean="0"/>
              <a:t> A = é </a:t>
            </a:r>
            <a:r>
              <a:rPr lang="en-US" dirty="0" err="1" smtClean="0"/>
              <a:t>baseado</a:t>
            </a:r>
            <a:r>
              <a:rPr lang="en-US" dirty="0" smtClean="0"/>
              <a:t> </a:t>
            </a:r>
            <a:r>
              <a:rPr lang="en-US" dirty="0" err="1" smtClean="0"/>
              <a:t>nas</a:t>
            </a:r>
            <a:r>
              <a:rPr lang="en-US" dirty="0" smtClean="0"/>
              <a:t> </a:t>
            </a:r>
            <a:r>
              <a:rPr lang="en-US" dirty="0" err="1" smtClean="0"/>
              <a:t>famílias</a:t>
            </a:r>
            <a:r>
              <a:rPr lang="en-US" dirty="0" smtClean="0"/>
              <a:t> </a:t>
            </a:r>
            <a:r>
              <a:rPr lang="en-US" dirty="0" err="1" smtClean="0"/>
              <a:t>cujos</a:t>
            </a:r>
            <a:r>
              <a:rPr lang="en-US" dirty="0" smtClean="0"/>
              <a:t> </a:t>
            </a:r>
            <a:r>
              <a:rPr lang="en-US" dirty="0" err="1" smtClean="0"/>
              <a:t>gastos</a:t>
            </a:r>
            <a:r>
              <a:rPr lang="en-US" dirty="0" smtClean="0"/>
              <a:t> </a:t>
            </a:r>
            <a:r>
              <a:rPr lang="en-US" dirty="0" err="1" smtClean="0"/>
              <a:t>totais</a:t>
            </a:r>
            <a:r>
              <a:rPr lang="en-US" dirty="0" smtClean="0"/>
              <a:t> per capita </a:t>
            </a:r>
            <a:r>
              <a:rPr lang="en-US" dirty="0" err="1" smtClean="0"/>
              <a:t>são</a:t>
            </a:r>
            <a:r>
              <a:rPr lang="en-US" dirty="0" smtClean="0"/>
              <a:t> </a:t>
            </a:r>
            <a:r>
              <a:rPr lang="en-US" dirty="0" err="1" smtClean="0"/>
              <a:t>iguais</a:t>
            </a:r>
            <a:r>
              <a:rPr lang="en-US" dirty="0" smtClean="0"/>
              <a:t> à </a:t>
            </a:r>
            <a:r>
              <a:rPr lang="en-US" dirty="0" err="1" smtClean="0"/>
              <a:t>linha</a:t>
            </a:r>
            <a:r>
              <a:rPr lang="en-US" dirty="0" smtClean="0"/>
              <a:t> de </a:t>
            </a:r>
            <a:r>
              <a:rPr lang="en-US" dirty="0" err="1" smtClean="0"/>
              <a:t>pobreza</a:t>
            </a:r>
            <a:r>
              <a:rPr lang="en-US" dirty="0" smtClean="0"/>
              <a:t> </a:t>
            </a:r>
            <a:r>
              <a:rPr lang="en-US" dirty="0" err="1" smtClean="0"/>
              <a:t>alimentar</a:t>
            </a:r>
            <a:r>
              <a:rPr lang="en-US" dirty="0" smtClean="0"/>
              <a:t>. Como de </a:t>
            </a:r>
            <a:r>
              <a:rPr lang="en-US" dirty="0" err="1" smtClean="0"/>
              <a:t>fato</a:t>
            </a:r>
            <a:r>
              <a:rPr lang="en-US" dirty="0"/>
              <a:t> </a:t>
            </a:r>
            <a:r>
              <a:rPr lang="en-US" dirty="0" err="1" smtClean="0"/>
              <a:t>esssas</a:t>
            </a:r>
            <a:r>
              <a:rPr lang="en-US" dirty="0" smtClean="0"/>
              <a:t> </a:t>
            </a:r>
            <a:r>
              <a:rPr lang="en-US" dirty="0" err="1" smtClean="0"/>
              <a:t>famílias</a:t>
            </a:r>
            <a:r>
              <a:rPr lang="en-US" dirty="0" smtClean="0"/>
              <a:t> </a:t>
            </a:r>
            <a:r>
              <a:rPr lang="en-US" dirty="0" err="1" smtClean="0"/>
              <a:t>gastam</a:t>
            </a:r>
            <a:r>
              <a:rPr lang="en-US" dirty="0" smtClean="0"/>
              <a:t> </a:t>
            </a:r>
            <a:r>
              <a:rPr lang="en-US" dirty="0" err="1" smtClean="0"/>
              <a:t>alguma</a:t>
            </a:r>
            <a:r>
              <a:rPr lang="en-US" dirty="0" smtClean="0"/>
              <a:t> </a:t>
            </a:r>
            <a:r>
              <a:rPr lang="en-US" dirty="0" err="1" smtClean="0"/>
              <a:t>coisa</a:t>
            </a:r>
            <a:r>
              <a:rPr lang="en-US" dirty="0" smtClean="0"/>
              <a:t> com </a:t>
            </a:r>
            <a:r>
              <a:rPr lang="en-US" dirty="0" err="1" smtClean="0"/>
              <a:t>itens</a:t>
            </a:r>
            <a:r>
              <a:rPr lang="en-US" dirty="0" smtClean="0"/>
              <a:t> </a:t>
            </a:r>
            <a:r>
              <a:rPr lang="en-US" dirty="0" err="1" smtClean="0"/>
              <a:t>não-alimentares</a:t>
            </a:r>
            <a:r>
              <a:rPr lang="en-US" dirty="0" smtClean="0"/>
              <a:t>, segue que </a:t>
            </a:r>
            <a:r>
              <a:rPr lang="en-US" dirty="0" err="1" smtClean="0"/>
              <a:t>elas</a:t>
            </a:r>
            <a:r>
              <a:rPr lang="en-US" dirty="0" smtClean="0"/>
              <a:t> </a:t>
            </a:r>
            <a:r>
              <a:rPr lang="en-US" dirty="0" err="1" smtClean="0"/>
              <a:t>estão</a:t>
            </a:r>
            <a:r>
              <a:rPr lang="en-US" dirty="0" smtClean="0"/>
              <a:t> </a:t>
            </a:r>
            <a:r>
              <a:rPr lang="en-US" dirty="0" err="1" smtClean="0"/>
              <a:t>interessadas</a:t>
            </a:r>
            <a:r>
              <a:rPr lang="en-US" dirty="0" smtClean="0"/>
              <a:t> </a:t>
            </a:r>
            <a:r>
              <a:rPr lang="en-US" dirty="0" err="1" smtClean="0"/>
              <a:t>em</a:t>
            </a:r>
            <a:r>
              <a:rPr lang="en-US" dirty="0" smtClean="0"/>
              <a:t> trocar </a:t>
            </a:r>
            <a:r>
              <a:rPr lang="en-US" dirty="0" err="1" smtClean="0"/>
              <a:t>algum</a:t>
            </a:r>
            <a:r>
              <a:rPr lang="en-US" dirty="0" smtClean="0"/>
              <a:t> </a:t>
            </a:r>
            <a:r>
              <a:rPr lang="en-US" dirty="0" err="1" smtClean="0"/>
              <a:t>gasto</a:t>
            </a:r>
            <a:r>
              <a:rPr lang="en-US" dirty="0" smtClean="0"/>
              <a:t> </a:t>
            </a:r>
            <a:r>
              <a:rPr lang="en-US" dirty="0" err="1" smtClean="0"/>
              <a:t>alimentar</a:t>
            </a:r>
            <a:r>
              <a:rPr lang="en-US" dirty="0" smtClean="0"/>
              <a:t> para </a:t>
            </a:r>
            <a:r>
              <a:rPr lang="en-US" dirty="0" err="1" smtClean="0"/>
              <a:t>satisfazer</a:t>
            </a:r>
            <a:r>
              <a:rPr lang="en-US" dirty="0" smtClean="0"/>
              <a:t> </a:t>
            </a:r>
            <a:r>
              <a:rPr lang="en-US" dirty="0" err="1" smtClean="0"/>
              <a:t>suas</a:t>
            </a:r>
            <a:r>
              <a:rPr lang="en-US" dirty="0" smtClean="0"/>
              <a:t> </a:t>
            </a:r>
            <a:r>
              <a:rPr lang="en-US" dirty="0" err="1" smtClean="0"/>
              <a:t>necessidades</a:t>
            </a:r>
            <a:r>
              <a:rPr lang="en-US" dirty="0" smtClean="0"/>
              <a:t> </a:t>
            </a:r>
            <a:r>
              <a:rPr lang="en-US" dirty="0" err="1" smtClean="0"/>
              <a:t>básicas</a:t>
            </a:r>
            <a:r>
              <a:rPr lang="en-US" dirty="0" smtClean="0"/>
              <a:t> </a:t>
            </a:r>
            <a:r>
              <a:rPr lang="en-US" dirty="0" err="1" smtClean="0"/>
              <a:t>nao-alimentares</a:t>
            </a:r>
            <a:endParaRPr lang="en-US" dirty="0" smtClean="0"/>
          </a:p>
          <a:p>
            <a:r>
              <a:rPr lang="en-US" dirty="0" err="1" smtClean="0"/>
              <a:t>método</a:t>
            </a:r>
            <a:r>
              <a:rPr lang="en-US" dirty="0" smtClean="0"/>
              <a:t> B = é </a:t>
            </a:r>
            <a:r>
              <a:rPr lang="en-US" dirty="0" err="1" smtClean="0"/>
              <a:t>baseado</a:t>
            </a:r>
            <a:r>
              <a:rPr lang="en-US" dirty="0" smtClean="0"/>
              <a:t> </a:t>
            </a:r>
            <a:r>
              <a:rPr lang="en-US" dirty="0" err="1" smtClean="0"/>
              <a:t>nas</a:t>
            </a:r>
            <a:r>
              <a:rPr lang="en-US" dirty="0" smtClean="0"/>
              <a:t> </a:t>
            </a:r>
            <a:r>
              <a:rPr lang="en-US" dirty="0" err="1" smtClean="0"/>
              <a:t>famílias</a:t>
            </a:r>
            <a:r>
              <a:rPr lang="en-US" dirty="0" smtClean="0"/>
              <a:t> </a:t>
            </a:r>
            <a:r>
              <a:rPr lang="en-US" dirty="0" err="1" smtClean="0"/>
              <a:t>cujos</a:t>
            </a:r>
            <a:r>
              <a:rPr lang="en-US" dirty="0" smtClean="0"/>
              <a:t> </a:t>
            </a:r>
            <a:r>
              <a:rPr lang="en-US" dirty="0" err="1" smtClean="0"/>
              <a:t>gastos</a:t>
            </a:r>
            <a:r>
              <a:rPr lang="en-US" dirty="0" smtClean="0"/>
              <a:t> </a:t>
            </a:r>
            <a:r>
              <a:rPr lang="en-US" dirty="0" err="1" smtClean="0"/>
              <a:t>alimentares</a:t>
            </a:r>
            <a:r>
              <a:rPr lang="en-US" dirty="0" smtClean="0"/>
              <a:t> per capita </a:t>
            </a:r>
            <a:r>
              <a:rPr lang="en-US" dirty="0" err="1" smtClean="0"/>
              <a:t>são</a:t>
            </a:r>
            <a:r>
              <a:rPr lang="en-US" dirty="0" smtClean="0"/>
              <a:t> </a:t>
            </a:r>
            <a:r>
              <a:rPr lang="en-US" dirty="0" err="1" smtClean="0"/>
              <a:t>iguais</a:t>
            </a:r>
            <a:r>
              <a:rPr lang="en-US" dirty="0" smtClean="0"/>
              <a:t> à </a:t>
            </a:r>
            <a:r>
              <a:rPr lang="en-US" dirty="0" err="1" smtClean="0"/>
              <a:t>linha</a:t>
            </a:r>
            <a:r>
              <a:rPr lang="en-US" dirty="0" smtClean="0"/>
              <a:t> de </a:t>
            </a:r>
            <a:r>
              <a:rPr lang="en-US" dirty="0" err="1" smtClean="0"/>
              <a:t>pobreza</a:t>
            </a:r>
            <a:r>
              <a:rPr lang="en-US" dirty="0" smtClean="0"/>
              <a:t> </a:t>
            </a:r>
            <a:r>
              <a:rPr lang="en-US" dirty="0" err="1" smtClean="0"/>
              <a:t>alimentar</a:t>
            </a:r>
            <a:r>
              <a:rPr lang="en-US" dirty="0" smtClean="0"/>
              <a:t>.</a:t>
            </a:r>
          </a:p>
          <a:p>
            <a:r>
              <a:rPr lang="en-US" dirty="0" err="1" smtClean="0"/>
              <a:t>Claramente</a:t>
            </a:r>
            <a:r>
              <a:rPr lang="en-US" dirty="0" smtClean="0"/>
              <a:t>, o </a:t>
            </a:r>
            <a:r>
              <a:rPr lang="en-US" dirty="0" err="1" smtClean="0"/>
              <a:t>ajuste</a:t>
            </a:r>
            <a:r>
              <a:rPr lang="en-US" dirty="0" smtClean="0"/>
              <a:t> com o </a:t>
            </a:r>
            <a:r>
              <a:rPr lang="en-US" dirty="0" err="1" smtClean="0"/>
              <a:t>método</a:t>
            </a:r>
            <a:r>
              <a:rPr lang="en-US" dirty="0" smtClean="0"/>
              <a:t> A </a:t>
            </a:r>
            <a:r>
              <a:rPr lang="en-US" dirty="0" err="1" smtClean="0"/>
              <a:t>será</a:t>
            </a:r>
            <a:r>
              <a:rPr lang="en-US" dirty="0" smtClean="0"/>
              <a:t> </a:t>
            </a:r>
            <a:r>
              <a:rPr lang="en-US" dirty="0" err="1" smtClean="0"/>
              <a:t>menor</a:t>
            </a:r>
            <a:r>
              <a:rPr lang="en-US" dirty="0" smtClean="0"/>
              <a:t> do que com o </a:t>
            </a:r>
            <a:r>
              <a:rPr lang="en-US" dirty="0" err="1" smtClean="0"/>
              <a:t>método</a:t>
            </a:r>
            <a:r>
              <a:rPr lang="en-US" dirty="0" smtClean="0"/>
              <a:t> B. </a:t>
            </a:r>
            <a:endParaRPr lang="pt-BR" dirty="0"/>
          </a:p>
        </p:txBody>
      </p:sp>
    </p:spTree>
    <p:extLst>
      <p:ext uri="{BB962C8B-B14F-4D97-AF65-F5344CB8AC3E}">
        <p14:creationId xmlns:p14="http://schemas.microsoft.com/office/powerpoint/2010/main" val="1872300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2643705377"/>
              </p:ext>
            </p:extLst>
          </p:nvPr>
        </p:nvGraphicFramePr>
        <p:xfrm>
          <a:off x="179512" y="44624"/>
          <a:ext cx="3888432" cy="6879542"/>
        </p:xfrm>
        <a:graphic>
          <a:graphicData uri="http://schemas.openxmlformats.org/drawingml/2006/table">
            <a:tbl>
              <a:tblPr>
                <a:tableStyleId>{5C22544A-7EE6-4342-B048-85BDC9FD1C3A}</a:tableStyleId>
              </a:tblPr>
              <a:tblGrid>
                <a:gridCol w="1296144"/>
                <a:gridCol w="1296144"/>
                <a:gridCol w="1296144"/>
              </a:tblGrid>
              <a:tr h="248927">
                <a:tc>
                  <a:txBody>
                    <a:bodyPr/>
                    <a:lstStyle/>
                    <a:p>
                      <a:pPr algn="l" fontAlgn="b"/>
                      <a:r>
                        <a:rPr lang="pt-BR" sz="1800" u="none" strike="noStrike" dirty="0">
                          <a:effectLst/>
                        </a:rPr>
                        <a:t>North </a:t>
                      </a:r>
                      <a:endParaRPr lang="pt-BR" sz="1800" b="0" i="0" u="none" strike="noStrike" dirty="0">
                        <a:solidFill>
                          <a:srgbClr val="000000"/>
                        </a:solidFill>
                        <a:effectLst/>
                        <a:latin typeface="Arial"/>
                      </a:endParaRPr>
                    </a:p>
                  </a:txBody>
                  <a:tcPr marL="9525" marR="9525" marT="9525" marB="0" anchor="b"/>
                </a:tc>
                <a:tc>
                  <a:txBody>
                    <a:bodyPr/>
                    <a:lstStyle/>
                    <a:p>
                      <a:pPr algn="l" fontAlgn="b"/>
                      <a:endParaRPr lang="pt-BR" sz="1800" b="0" i="0" u="none" strike="noStrike">
                        <a:solidFill>
                          <a:srgbClr val="000000"/>
                        </a:solidFill>
                        <a:effectLst/>
                        <a:latin typeface="Arial"/>
                      </a:endParaRPr>
                    </a:p>
                  </a:txBody>
                  <a:tcPr marL="9525" marR="9525" marT="9525" marB="0" anchor="b"/>
                </a:tc>
                <a:tc>
                  <a:txBody>
                    <a:bodyPr/>
                    <a:lstStyle/>
                    <a:p>
                      <a:pPr algn="l" fontAlgn="b"/>
                      <a:endParaRPr lang="pt-BR" sz="1800" b="0" i="0" u="none" strike="noStrike">
                        <a:solidFill>
                          <a:srgbClr val="000000"/>
                        </a:solidFill>
                        <a:effectLst/>
                        <a:latin typeface="Arial"/>
                      </a:endParaRPr>
                    </a:p>
                  </a:txBody>
                  <a:tcPr marL="9525" marR="9525" marT="9525" marB="0" anchor="b"/>
                </a:tc>
              </a:tr>
              <a:tr h="483211">
                <a:tc>
                  <a:txBody>
                    <a:bodyPr/>
                    <a:lstStyle/>
                    <a:p>
                      <a:pPr algn="l" fontAlgn="b"/>
                      <a:r>
                        <a:rPr lang="pt-BR" sz="1800" u="none" strike="noStrike">
                          <a:effectLst/>
                        </a:rPr>
                        <a:t>Metro Belem </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dirty="0">
                          <a:effectLst/>
                        </a:rPr>
                        <a:t>256,12</a:t>
                      </a:r>
                      <a:endParaRPr lang="pt-BR" sz="1800" b="0" i="0" u="none" strike="noStrike" dirty="0">
                        <a:solidFill>
                          <a:srgbClr val="000000"/>
                        </a:solidFill>
                        <a:effectLst/>
                        <a:latin typeface="Arial"/>
                      </a:endParaRPr>
                    </a:p>
                  </a:txBody>
                  <a:tcPr marL="9525" marR="9525" marT="9525" marB="0" anchor="b"/>
                </a:tc>
                <a:tc>
                  <a:txBody>
                    <a:bodyPr/>
                    <a:lstStyle/>
                    <a:p>
                      <a:pPr algn="r" fontAlgn="b"/>
                      <a:r>
                        <a:rPr lang="pt-BR" sz="1800" u="none" strike="noStrike">
                          <a:effectLst/>
                        </a:rPr>
                        <a:t>475,65</a:t>
                      </a:r>
                      <a:endParaRPr lang="pt-BR" sz="1800" b="0" i="0" u="none" strike="noStrike">
                        <a:solidFill>
                          <a:srgbClr val="000000"/>
                        </a:solidFill>
                        <a:effectLst/>
                        <a:latin typeface="Arial"/>
                      </a:endParaRPr>
                    </a:p>
                  </a:txBody>
                  <a:tcPr marL="9525" marR="9525" marT="9525" marB="0" anchor="b"/>
                </a:tc>
              </a:tr>
              <a:tr h="248927">
                <a:tc>
                  <a:txBody>
                    <a:bodyPr/>
                    <a:lstStyle/>
                    <a:p>
                      <a:pPr algn="l" fontAlgn="b"/>
                      <a:r>
                        <a:rPr lang="pt-BR" sz="1800" u="none" strike="noStrike">
                          <a:effectLst/>
                        </a:rPr>
                        <a:t>Urban </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248,80</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514,68</a:t>
                      </a:r>
                      <a:endParaRPr lang="pt-BR" sz="1800" b="0" i="0" u="none" strike="noStrike">
                        <a:solidFill>
                          <a:srgbClr val="000000"/>
                        </a:solidFill>
                        <a:effectLst/>
                        <a:latin typeface="Arial"/>
                      </a:endParaRPr>
                    </a:p>
                  </a:txBody>
                  <a:tcPr marL="9525" marR="9525" marT="9525" marB="0" anchor="b"/>
                </a:tc>
              </a:tr>
              <a:tr h="248927">
                <a:tc>
                  <a:txBody>
                    <a:bodyPr/>
                    <a:lstStyle/>
                    <a:p>
                      <a:pPr algn="l" fontAlgn="b"/>
                      <a:r>
                        <a:rPr lang="pt-BR" sz="1800" u="none" strike="noStrike">
                          <a:effectLst/>
                        </a:rPr>
                        <a:t>Rural </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226,85</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358,57</a:t>
                      </a:r>
                      <a:endParaRPr lang="pt-BR" sz="1800" b="0" i="0" u="none" strike="noStrike">
                        <a:solidFill>
                          <a:srgbClr val="000000"/>
                        </a:solidFill>
                        <a:effectLst/>
                        <a:latin typeface="Arial"/>
                      </a:endParaRPr>
                    </a:p>
                  </a:txBody>
                  <a:tcPr marL="9525" marR="9525" marT="9525" marB="0" anchor="b"/>
                </a:tc>
              </a:tr>
              <a:tr h="248927">
                <a:tc>
                  <a:txBody>
                    <a:bodyPr/>
                    <a:lstStyle/>
                    <a:p>
                      <a:pPr algn="l" fontAlgn="b"/>
                      <a:endParaRPr lang="pt-BR" sz="1800" b="0" i="0" u="none" strike="noStrike">
                        <a:solidFill>
                          <a:srgbClr val="000000"/>
                        </a:solidFill>
                        <a:effectLst/>
                        <a:latin typeface="Arial"/>
                      </a:endParaRPr>
                    </a:p>
                  </a:txBody>
                  <a:tcPr marL="9525" marR="9525" marT="9525" marB="0" anchor="b"/>
                </a:tc>
                <a:tc>
                  <a:txBody>
                    <a:bodyPr/>
                    <a:lstStyle/>
                    <a:p>
                      <a:pPr algn="l" fontAlgn="b"/>
                      <a:endParaRPr lang="pt-BR" sz="1800" b="0" i="0" u="none" strike="noStrike">
                        <a:solidFill>
                          <a:srgbClr val="000000"/>
                        </a:solidFill>
                        <a:effectLst/>
                        <a:latin typeface="Arial"/>
                      </a:endParaRPr>
                    </a:p>
                  </a:txBody>
                  <a:tcPr marL="9525" marR="9525" marT="9525" marB="0" anchor="b"/>
                </a:tc>
                <a:tc>
                  <a:txBody>
                    <a:bodyPr/>
                    <a:lstStyle/>
                    <a:p>
                      <a:pPr algn="l" fontAlgn="b"/>
                      <a:endParaRPr lang="pt-BR" sz="1800" b="0" i="0" u="none" strike="noStrike">
                        <a:solidFill>
                          <a:srgbClr val="000000"/>
                        </a:solidFill>
                        <a:effectLst/>
                        <a:latin typeface="Arial"/>
                      </a:endParaRPr>
                    </a:p>
                  </a:txBody>
                  <a:tcPr marL="9525" marR="9525" marT="9525" marB="0" anchor="b"/>
                </a:tc>
              </a:tr>
              <a:tr h="248927">
                <a:tc>
                  <a:txBody>
                    <a:bodyPr/>
                    <a:lstStyle/>
                    <a:p>
                      <a:pPr algn="l" fontAlgn="b"/>
                      <a:r>
                        <a:rPr lang="pt-BR" sz="1800" u="none" strike="noStrike">
                          <a:effectLst/>
                        </a:rPr>
                        <a:t>Nordeste</a:t>
                      </a:r>
                      <a:endParaRPr lang="pt-BR" sz="1800" b="0" i="0" u="none" strike="noStrike">
                        <a:solidFill>
                          <a:srgbClr val="000000"/>
                        </a:solidFill>
                        <a:effectLst/>
                        <a:latin typeface="Arial"/>
                      </a:endParaRPr>
                    </a:p>
                  </a:txBody>
                  <a:tcPr marL="9525" marR="9525" marT="9525" marB="0" anchor="b"/>
                </a:tc>
                <a:tc>
                  <a:txBody>
                    <a:bodyPr/>
                    <a:lstStyle/>
                    <a:p>
                      <a:pPr algn="l" fontAlgn="b"/>
                      <a:endParaRPr lang="pt-BR" sz="1800" b="0" i="0" u="none" strike="noStrike">
                        <a:solidFill>
                          <a:srgbClr val="000000"/>
                        </a:solidFill>
                        <a:effectLst/>
                        <a:latin typeface="Arial"/>
                      </a:endParaRPr>
                    </a:p>
                  </a:txBody>
                  <a:tcPr marL="9525" marR="9525" marT="9525" marB="0" anchor="b"/>
                </a:tc>
                <a:tc>
                  <a:txBody>
                    <a:bodyPr/>
                    <a:lstStyle/>
                    <a:p>
                      <a:pPr algn="l" fontAlgn="b"/>
                      <a:endParaRPr lang="pt-BR" sz="1800" b="0" i="0" u="none" strike="noStrike">
                        <a:solidFill>
                          <a:srgbClr val="000000"/>
                        </a:solidFill>
                        <a:effectLst/>
                        <a:latin typeface="Arial"/>
                      </a:endParaRPr>
                    </a:p>
                  </a:txBody>
                  <a:tcPr marL="9525" marR="9525" marT="9525" marB="0" anchor="b"/>
                </a:tc>
              </a:tr>
              <a:tr h="483211">
                <a:tc>
                  <a:txBody>
                    <a:bodyPr/>
                    <a:lstStyle/>
                    <a:p>
                      <a:pPr algn="l" fontAlgn="b"/>
                      <a:r>
                        <a:rPr lang="pt-BR" sz="1800" u="none" strike="noStrike">
                          <a:effectLst/>
                        </a:rPr>
                        <a:t>Metro Fortaleza </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241,49</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485,41</a:t>
                      </a:r>
                      <a:endParaRPr lang="pt-BR" sz="1800" b="0" i="0" u="none" strike="noStrike">
                        <a:solidFill>
                          <a:srgbClr val="000000"/>
                        </a:solidFill>
                        <a:effectLst/>
                        <a:latin typeface="Arial"/>
                      </a:endParaRPr>
                    </a:p>
                  </a:txBody>
                  <a:tcPr marL="9525" marR="9525" marT="9525" marB="0" anchor="b"/>
                </a:tc>
              </a:tr>
              <a:tr h="483211">
                <a:tc>
                  <a:txBody>
                    <a:bodyPr/>
                    <a:lstStyle/>
                    <a:p>
                      <a:pPr algn="l" fontAlgn="b"/>
                      <a:r>
                        <a:rPr lang="pt-BR" sz="1800" u="none" strike="noStrike">
                          <a:effectLst/>
                        </a:rPr>
                        <a:t>Metro Recife </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253,68</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512,24</a:t>
                      </a:r>
                      <a:endParaRPr lang="pt-BR" sz="1800" b="0" i="0" u="none" strike="noStrike">
                        <a:solidFill>
                          <a:srgbClr val="000000"/>
                        </a:solidFill>
                        <a:effectLst/>
                        <a:latin typeface="Arial"/>
                      </a:endParaRPr>
                    </a:p>
                  </a:txBody>
                  <a:tcPr marL="9525" marR="9525" marT="9525" marB="0" anchor="b"/>
                </a:tc>
              </a:tr>
              <a:tr h="483211">
                <a:tc>
                  <a:txBody>
                    <a:bodyPr/>
                    <a:lstStyle/>
                    <a:p>
                      <a:pPr algn="l" fontAlgn="b"/>
                      <a:r>
                        <a:rPr lang="pt-BR" sz="1800" u="none" strike="noStrike">
                          <a:effectLst/>
                        </a:rPr>
                        <a:t>Metro Salvador </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263,44</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553,71</a:t>
                      </a:r>
                      <a:endParaRPr lang="pt-BR" sz="1800" b="0" i="0" u="none" strike="noStrike">
                        <a:solidFill>
                          <a:srgbClr val="000000"/>
                        </a:solidFill>
                        <a:effectLst/>
                        <a:latin typeface="Arial"/>
                      </a:endParaRPr>
                    </a:p>
                  </a:txBody>
                  <a:tcPr marL="9525" marR="9525" marT="9525" marB="0" anchor="b"/>
                </a:tc>
              </a:tr>
              <a:tr h="248927">
                <a:tc>
                  <a:txBody>
                    <a:bodyPr/>
                    <a:lstStyle/>
                    <a:p>
                      <a:pPr algn="l" fontAlgn="b"/>
                      <a:r>
                        <a:rPr lang="pt-BR" sz="1800" u="none" strike="noStrike">
                          <a:effectLst/>
                        </a:rPr>
                        <a:t>Urban </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243,92</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441,50</a:t>
                      </a:r>
                      <a:endParaRPr lang="pt-BR" sz="1800" b="0" i="0" u="none" strike="noStrike">
                        <a:solidFill>
                          <a:srgbClr val="000000"/>
                        </a:solidFill>
                        <a:effectLst/>
                        <a:latin typeface="Arial"/>
                      </a:endParaRPr>
                    </a:p>
                  </a:txBody>
                  <a:tcPr marL="9525" marR="9525" marT="9525" marB="0" anchor="b"/>
                </a:tc>
              </a:tr>
              <a:tr h="248927">
                <a:tc>
                  <a:txBody>
                    <a:bodyPr/>
                    <a:lstStyle/>
                    <a:p>
                      <a:pPr algn="l" fontAlgn="b"/>
                      <a:r>
                        <a:rPr lang="pt-BR" sz="1800" u="none" strike="noStrike">
                          <a:effectLst/>
                        </a:rPr>
                        <a:t>Rural</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224,41</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341,49</a:t>
                      </a:r>
                      <a:endParaRPr lang="pt-BR" sz="1800" b="0" i="0" u="none" strike="noStrike">
                        <a:solidFill>
                          <a:srgbClr val="000000"/>
                        </a:solidFill>
                        <a:effectLst/>
                        <a:latin typeface="Arial"/>
                      </a:endParaRPr>
                    </a:p>
                  </a:txBody>
                  <a:tcPr marL="9525" marR="9525" marT="9525" marB="0" anchor="b"/>
                </a:tc>
              </a:tr>
              <a:tr h="248927">
                <a:tc>
                  <a:txBody>
                    <a:bodyPr/>
                    <a:lstStyle/>
                    <a:p>
                      <a:pPr algn="l" fontAlgn="b"/>
                      <a:endParaRPr lang="pt-BR" sz="1800" b="0" i="0" u="none" strike="noStrike">
                        <a:solidFill>
                          <a:srgbClr val="000000"/>
                        </a:solidFill>
                        <a:effectLst/>
                        <a:latin typeface="Arial"/>
                      </a:endParaRPr>
                    </a:p>
                  </a:txBody>
                  <a:tcPr marL="9525" marR="9525" marT="9525" marB="0" anchor="b"/>
                </a:tc>
                <a:tc>
                  <a:txBody>
                    <a:bodyPr/>
                    <a:lstStyle/>
                    <a:p>
                      <a:pPr algn="l" fontAlgn="b"/>
                      <a:endParaRPr lang="pt-BR" sz="1800" b="0" i="0" u="none" strike="noStrike">
                        <a:solidFill>
                          <a:srgbClr val="000000"/>
                        </a:solidFill>
                        <a:effectLst/>
                        <a:latin typeface="Arial"/>
                      </a:endParaRPr>
                    </a:p>
                  </a:txBody>
                  <a:tcPr marL="9525" marR="9525" marT="9525" marB="0" anchor="b"/>
                </a:tc>
                <a:tc>
                  <a:txBody>
                    <a:bodyPr/>
                    <a:lstStyle/>
                    <a:p>
                      <a:pPr algn="l" fontAlgn="b"/>
                      <a:endParaRPr lang="pt-BR" sz="1800" b="0" i="0" u="none" strike="noStrike">
                        <a:solidFill>
                          <a:srgbClr val="000000"/>
                        </a:solidFill>
                        <a:effectLst/>
                        <a:latin typeface="Arial"/>
                      </a:endParaRPr>
                    </a:p>
                  </a:txBody>
                  <a:tcPr marL="9525" marR="9525" marT="9525" marB="0" anchor="b"/>
                </a:tc>
              </a:tr>
              <a:tr h="248927">
                <a:tc gridSpan="2">
                  <a:txBody>
                    <a:bodyPr/>
                    <a:lstStyle/>
                    <a:p>
                      <a:pPr algn="l" fontAlgn="b"/>
                      <a:r>
                        <a:rPr lang="pt-BR" sz="1800" u="none" strike="noStrike">
                          <a:effectLst/>
                        </a:rPr>
                        <a:t>Southeast </a:t>
                      </a:r>
                      <a:endParaRPr lang="pt-BR" sz="1800" b="0" i="0" u="none" strike="noStrike">
                        <a:solidFill>
                          <a:srgbClr val="000000"/>
                        </a:solidFill>
                        <a:effectLst/>
                        <a:latin typeface="Arial"/>
                      </a:endParaRPr>
                    </a:p>
                  </a:txBody>
                  <a:tcPr marL="9525" marR="9525" marT="9525" marB="0" anchor="b"/>
                </a:tc>
                <a:tc hMerge="1">
                  <a:txBody>
                    <a:bodyPr/>
                    <a:lstStyle/>
                    <a:p>
                      <a:endParaRPr lang="pt-BR"/>
                    </a:p>
                  </a:txBody>
                  <a:tcPr/>
                </a:tc>
                <a:tc>
                  <a:txBody>
                    <a:bodyPr/>
                    <a:lstStyle/>
                    <a:p>
                      <a:pPr algn="l" fontAlgn="b"/>
                      <a:endParaRPr lang="pt-BR" sz="1800" b="0" i="0" u="none" strike="noStrike">
                        <a:solidFill>
                          <a:srgbClr val="000000"/>
                        </a:solidFill>
                        <a:effectLst/>
                        <a:latin typeface="Arial"/>
                      </a:endParaRPr>
                    </a:p>
                  </a:txBody>
                  <a:tcPr marL="9525" marR="9525" marT="9525" marB="0" anchor="b"/>
                </a:tc>
              </a:tr>
              <a:tr h="483211">
                <a:tc>
                  <a:txBody>
                    <a:bodyPr/>
                    <a:lstStyle/>
                    <a:p>
                      <a:pPr algn="l" fontAlgn="b"/>
                      <a:r>
                        <a:rPr lang="pt-BR" sz="1800" u="none" strike="noStrike">
                          <a:effectLst/>
                        </a:rPr>
                        <a:t>Metro Rio De Janeiro </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261,00</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617,13</a:t>
                      </a:r>
                      <a:endParaRPr lang="pt-BR" sz="1800" b="0" i="0" u="none" strike="noStrike">
                        <a:solidFill>
                          <a:srgbClr val="000000"/>
                        </a:solidFill>
                        <a:effectLst/>
                        <a:latin typeface="Arial"/>
                      </a:endParaRPr>
                    </a:p>
                  </a:txBody>
                  <a:tcPr marL="9525" marR="9525" marT="9525" marB="0" anchor="b"/>
                </a:tc>
              </a:tr>
              <a:tr h="483211">
                <a:tc>
                  <a:txBody>
                    <a:bodyPr/>
                    <a:lstStyle/>
                    <a:p>
                      <a:pPr algn="l" fontAlgn="b"/>
                      <a:r>
                        <a:rPr lang="pt-BR" sz="1800" u="none" strike="noStrike">
                          <a:effectLst/>
                        </a:rPr>
                        <a:t>Metro Sao Paul0 </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280,51</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741,53</a:t>
                      </a:r>
                      <a:endParaRPr lang="pt-BR" sz="1800" b="0" i="0" u="none" strike="noStrike">
                        <a:solidFill>
                          <a:srgbClr val="000000"/>
                        </a:solidFill>
                        <a:effectLst/>
                        <a:latin typeface="Arial"/>
                      </a:endParaRPr>
                    </a:p>
                  </a:txBody>
                  <a:tcPr marL="9525" marR="9525" marT="9525" marB="0" anchor="b"/>
                </a:tc>
              </a:tr>
              <a:tr h="483211">
                <a:tc>
                  <a:txBody>
                    <a:bodyPr/>
                    <a:lstStyle/>
                    <a:p>
                      <a:pPr algn="l" fontAlgn="b"/>
                      <a:r>
                        <a:rPr lang="pt-BR" sz="1800" u="none" strike="noStrike">
                          <a:effectLst/>
                        </a:rPr>
                        <a:t>Metro Belo Horizonte </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dirty="0">
                          <a:effectLst/>
                        </a:rPr>
                        <a:t>251,24</a:t>
                      </a:r>
                      <a:endParaRPr lang="pt-BR" sz="1800" b="0" i="0" u="none" strike="noStrike" dirty="0">
                        <a:solidFill>
                          <a:srgbClr val="000000"/>
                        </a:solidFill>
                        <a:effectLst/>
                        <a:latin typeface="Arial"/>
                      </a:endParaRPr>
                    </a:p>
                  </a:txBody>
                  <a:tcPr marL="9525" marR="9525" marT="9525" marB="0" anchor="b"/>
                </a:tc>
                <a:tc>
                  <a:txBody>
                    <a:bodyPr/>
                    <a:lstStyle/>
                    <a:p>
                      <a:pPr algn="r" fontAlgn="b"/>
                      <a:r>
                        <a:rPr lang="pt-BR" sz="1800" u="none" strike="noStrike">
                          <a:effectLst/>
                        </a:rPr>
                        <a:t>595,18</a:t>
                      </a:r>
                      <a:endParaRPr lang="pt-BR" sz="1800" b="0" i="0" u="none" strike="noStrike">
                        <a:solidFill>
                          <a:srgbClr val="000000"/>
                        </a:solidFill>
                        <a:effectLst/>
                        <a:latin typeface="Arial"/>
                      </a:endParaRPr>
                    </a:p>
                  </a:txBody>
                  <a:tcPr marL="9525" marR="9525" marT="9525" marB="0" anchor="b"/>
                </a:tc>
              </a:tr>
              <a:tr h="248927">
                <a:tc>
                  <a:txBody>
                    <a:bodyPr/>
                    <a:lstStyle/>
                    <a:p>
                      <a:pPr algn="l" fontAlgn="b"/>
                      <a:r>
                        <a:rPr lang="pt-BR" sz="1800" u="none" strike="noStrike">
                          <a:effectLst/>
                        </a:rPr>
                        <a:t>Urban </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265,88</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590,30</a:t>
                      </a:r>
                      <a:endParaRPr lang="pt-BR" sz="1800" b="0" i="0" u="none" strike="noStrike">
                        <a:solidFill>
                          <a:srgbClr val="000000"/>
                        </a:solidFill>
                        <a:effectLst/>
                        <a:latin typeface="Arial"/>
                      </a:endParaRPr>
                    </a:p>
                  </a:txBody>
                  <a:tcPr marL="9525" marR="9525" marT="9525" marB="0" anchor="b"/>
                </a:tc>
              </a:tr>
              <a:tr h="248927">
                <a:tc>
                  <a:txBody>
                    <a:bodyPr/>
                    <a:lstStyle/>
                    <a:p>
                      <a:pPr algn="l" fontAlgn="b"/>
                      <a:r>
                        <a:rPr lang="pt-BR" sz="1800" u="none" strike="noStrike">
                          <a:effectLst/>
                        </a:rPr>
                        <a:t>Rural</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236,61</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dirty="0">
                          <a:effectLst/>
                        </a:rPr>
                        <a:t>451,26</a:t>
                      </a:r>
                      <a:endParaRPr lang="pt-BR" sz="1800" b="0" i="0" u="none" strike="noStrike" dirty="0">
                        <a:solidFill>
                          <a:srgbClr val="000000"/>
                        </a:solidFill>
                        <a:effectLst/>
                        <a:latin typeface="Arial"/>
                      </a:endParaRPr>
                    </a:p>
                  </a:txBody>
                  <a:tcPr marL="9525" marR="9525" marT="9525" marB="0" anchor="b"/>
                </a:tc>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1620222051"/>
              </p:ext>
            </p:extLst>
          </p:nvPr>
        </p:nvGraphicFramePr>
        <p:xfrm>
          <a:off x="4716015" y="177749"/>
          <a:ext cx="4176465" cy="6491611"/>
        </p:xfrm>
        <a:graphic>
          <a:graphicData uri="http://schemas.openxmlformats.org/drawingml/2006/table">
            <a:tbl>
              <a:tblPr>
                <a:tableStyleId>{5C22544A-7EE6-4342-B048-85BDC9FD1C3A}</a:tableStyleId>
              </a:tblPr>
              <a:tblGrid>
                <a:gridCol w="1392155"/>
                <a:gridCol w="1392155"/>
                <a:gridCol w="1392155"/>
              </a:tblGrid>
              <a:tr h="250124">
                <a:tc>
                  <a:txBody>
                    <a:bodyPr/>
                    <a:lstStyle/>
                    <a:p>
                      <a:pPr algn="l" fontAlgn="b"/>
                      <a:r>
                        <a:rPr lang="pt-BR" sz="1800" u="none" strike="noStrike" dirty="0">
                          <a:effectLst/>
                        </a:rPr>
                        <a:t>l5 </a:t>
                      </a:r>
                      <a:r>
                        <a:rPr lang="pt-BR" sz="1800" u="none" strike="noStrike" dirty="0" err="1">
                          <a:effectLst/>
                        </a:rPr>
                        <a:t>south</a:t>
                      </a:r>
                      <a:r>
                        <a:rPr lang="pt-BR" sz="1800" u="none" strike="noStrike" dirty="0">
                          <a:effectLst/>
                        </a:rPr>
                        <a:t> </a:t>
                      </a:r>
                      <a:endParaRPr lang="pt-BR" sz="1800" b="0" i="0" u="none" strike="noStrike" dirty="0">
                        <a:solidFill>
                          <a:srgbClr val="000000"/>
                        </a:solidFill>
                        <a:effectLst/>
                        <a:latin typeface="Arial"/>
                      </a:endParaRPr>
                    </a:p>
                  </a:txBody>
                  <a:tcPr marL="9525" marR="9525" marT="9525" marB="0" anchor="b"/>
                </a:tc>
                <a:tc>
                  <a:txBody>
                    <a:bodyPr/>
                    <a:lstStyle/>
                    <a:p>
                      <a:pPr algn="l" fontAlgn="b"/>
                      <a:endParaRPr lang="pt-BR" sz="1800" b="0" i="0" u="none" strike="noStrike">
                        <a:solidFill>
                          <a:srgbClr val="000000"/>
                        </a:solidFill>
                        <a:effectLst/>
                        <a:latin typeface="Arial"/>
                      </a:endParaRPr>
                    </a:p>
                  </a:txBody>
                  <a:tcPr marL="9525" marR="9525" marT="9525" marB="0" anchor="b"/>
                </a:tc>
                <a:tc>
                  <a:txBody>
                    <a:bodyPr/>
                    <a:lstStyle/>
                    <a:p>
                      <a:pPr algn="l" fontAlgn="b"/>
                      <a:endParaRPr lang="pt-BR" sz="1800" b="0" i="0" u="none" strike="noStrike">
                        <a:solidFill>
                          <a:srgbClr val="000000"/>
                        </a:solidFill>
                        <a:effectLst/>
                        <a:latin typeface="Arial"/>
                      </a:endParaRPr>
                    </a:p>
                  </a:txBody>
                  <a:tcPr marL="9525" marR="9525" marT="9525" marB="0" anchor="b"/>
                </a:tc>
              </a:tr>
              <a:tr h="485535">
                <a:tc>
                  <a:txBody>
                    <a:bodyPr/>
                    <a:lstStyle/>
                    <a:p>
                      <a:pPr algn="l" fontAlgn="b"/>
                      <a:r>
                        <a:rPr lang="pt-BR" sz="1800" u="none" strike="noStrike">
                          <a:effectLst/>
                        </a:rPr>
                        <a:t>Metro Curitiba </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256,12</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641,52</a:t>
                      </a:r>
                      <a:endParaRPr lang="pt-BR" sz="1800" b="0" i="0" u="none" strike="noStrike">
                        <a:solidFill>
                          <a:srgbClr val="000000"/>
                        </a:solidFill>
                        <a:effectLst/>
                        <a:latin typeface="Arial"/>
                      </a:endParaRPr>
                    </a:p>
                  </a:txBody>
                  <a:tcPr marL="9525" marR="9525" marT="9525" marB="0" anchor="b"/>
                </a:tc>
              </a:tr>
              <a:tr h="720945">
                <a:tc>
                  <a:txBody>
                    <a:bodyPr/>
                    <a:lstStyle/>
                    <a:p>
                      <a:pPr algn="l" fontAlgn="b"/>
                      <a:r>
                        <a:rPr lang="pt-BR" sz="1800" u="none" strike="noStrike">
                          <a:effectLst/>
                        </a:rPr>
                        <a:t>Metro Port0 Alegre </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dirty="0">
                          <a:effectLst/>
                        </a:rPr>
                        <a:t>270,76</a:t>
                      </a:r>
                      <a:endParaRPr lang="pt-BR" sz="1800" b="0" i="0" u="none" strike="noStrike" dirty="0">
                        <a:solidFill>
                          <a:srgbClr val="000000"/>
                        </a:solidFill>
                        <a:effectLst/>
                        <a:latin typeface="Arial"/>
                      </a:endParaRPr>
                    </a:p>
                  </a:txBody>
                  <a:tcPr marL="9525" marR="9525" marT="9525" marB="0" anchor="b"/>
                </a:tc>
                <a:tc>
                  <a:txBody>
                    <a:bodyPr/>
                    <a:lstStyle/>
                    <a:p>
                      <a:pPr marL="0" algn="r" defTabSz="914400" rtl="0" eaLnBrk="1" fontAlgn="b" latinLnBrk="0" hangingPunct="1"/>
                      <a:r>
                        <a:rPr lang="pt-BR" sz="1800" u="none" strike="noStrike" kern="1200" dirty="0">
                          <a:solidFill>
                            <a:schemeClr val="dk1"/>
                          </a:solidFill>
                          <a:effectLst/>
                          <a:latin typeface="+mn-lt"/>
                          <a:ea typeface="+mn-ea"/>
                          <a:cs typeface="+mn-cs"/>
                        </a:rPr>
                        <a:t>624,45</a:t>
                      </a:r>
                    </a:p>
                  </a:txBody>
                  <a:tcPr marL="9525" marR="9525" marT="9525" marB="0" anchor="b"/>
                </a:tc>
              </a:tr>
              <a:tr h="248758">
                <a:tc>
                  <a:txBody>
                    <a:bodyPr/>
                    <a:lstStyle/>
                    <a:p>
                      <a:pPr algn="l" fontAlgn="b"/>
                      <a:r>
                        <a:rPr lang="pt-BR" sz="1800" u="none" strike="noStrike">
                          <a:effectLst/>
                        </a:rPr>
                        <a:t>Urban </a:t>
                      </a:r>
                      <a:endParaRPr lang="pt-BR" sz="1800" b="0" i="0" u="none" strike="noStrike">
                        <a:solidFill>
                          <a:srgbClr val="000000"/>
                        </a:solidFill>
                        <a:effectLst/>
                        <a:latin typeface="Arial"/>
                      </a:endParaRPr>
                    </a:p>
                  </a:txBody>
                  <a:tcPr marL="9525" marR="9525" marT="9525" marB="0" anchor="b"/>
                </a:tc>
                <a:tc>
                  <a:txBody>
                    <a:bodyPr/>
                    <a:lstStyle/>
                    <a:p>
                      <a:pPr marL="0" algn="r" defTabSz="914400" rtl="0" eaLnBrk="1" fontAlgn="b" latinLnBrk="0" hangingPunct="1"/>
                      <a:r>
                        <a:rPr lang="pt-BR" sz="1800" u="none" strike="noStrike" kern="1200" dirty="0" smtClean="0">
                          <a:solidFill>
                            <a:schemeClr val="dk1"/>
                          </a:solidFill>
                          <a:effectLst/>
                          <a:latin typeface="+mn-lt"/>
                          <a:ea typeface="+mn-ea"/>
                          <a:cs typeface="+mn-cs"/>
                        </a:rPr>
                        <a:t>241,49</a:t>
                      </a:r>
                      <a:endParaRPr lang="pt-BR" sz="1800" u="none" strike="noStrike" kern="1200" dirty="0">
                        <a:solidFill>
                          <a:schemeClr val="dk1"/>
                        </a:solidFill>
                        <a:effectLst/>
                        <a:latin typeface="+mn-lt"/>
                        <a:ea typeface="+mn-ea"/>
                        <a:cs typeface="+mn-cs"/>
                      </a:endParaRPr>
                    </a:p>
                  </a:txBody>
                  <a:tcPr marL="9525" marR="9525" marT="9525" marB="0" anchor="b"/>
                </a:tc>
                <a:tc>
                  <a:txBody>
                    <a:bodyPr/>
                    <a:lstStyle/>
                    <a:p>
                      <a:pPr algn="r" fontAlgn="b"/>
                      <a:r>
                        <a:rPr lang="pt-BR" sz="1800" u="none" strike="noStrike" dirty="0">
                          <a:effectLst/>
                        </a:rPr>
                        <a:t>546,39</a:t>
                      </a:r>
                      <a:endParaRPr lang="pt-BR" sz="1800" b="0" i="0" u="none" strike="noStrike" dirty="0">
                        <a:solidFill>
                          <a:srgbClr val="000000"/>
                        </a:solidFill>
                        <a:effectLst/>
                        <a:latin typeface="Arial"/>
                      </a:endParaRPr>
                    </a:p>
                  </a:txBody>
                  <a:tcPr marL="9525" marR="9525" marT="9525" marB="0" anchor="b"/>
                </a:tc>
              </a:tr>
              <a:tr h="250124">
                <a:tc>
                  <a:txBody>
                    <a:bodyPr/>
                    <a:lstStyle/>
                    <a:p>
                      <a:pPr algn="l" fontAlgn="b"/>
                      <a:r>
                        <a:rPr lang="pt-BR" sz="1800" u="none" strike="noStrike">
                          <a:effectLst/>
                        </a:rPr>
                        <a:t>Rural </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219,53</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380,52</a:t>
                      </a:r>
                      <a:endParaRPr lang="pt-BR" sz="1800" b="0" i="0" u="none" strike="noStrike">
                        <a:solidFill>
                          <a:srgbClr val="000000"/>
                        </a:solidFill>
                        <a:effectLst/>
                        <a:latin typeface="Arial"/>
                      </a:endParaRPr>
                    </a:p>
                  </a:txBody>
                  <a:tcPr marL="9525" marR="9525" marT="9525" marB="0" anchor="b"/>
                </a:tc>
              </a:tr>
              <a:tr h="250124">
                <a:tc>
                  <a:txBody>
                    <a:bodyPr/>
                    <a:lstStyle/>
                    <a:p>
                      <a:pPr algn="l" fontAlgn="b"/>
                      <a:endParaRPr lang="pt-BR" sz="1800" b="0" i="0" u="none" strike="noStrike">
                        <a:solidFill>
                          <a:srgbClr val="000000"/>
                        </a:solidFill>
                        <a:effectLst/>
                        <a:latin typeface="Arial"/>
                      </a:endParaRPr>
                    </a:p>
                  </a:txBody>
                  <a:tcPr marL="9525" marR="9525" marT="9525" marB="0" anchor="b"/>
                </a:tc>
                <a:tc>
                  <a:txBody>
                    <a:bodyPr/>
                    <a:lstStyle/>
                    <a:p>
                      <a:pPr algn="l" fontAlgn="b"/>
                      <a:endParaRPr lang="pt-BR" sz="1800" b="0" i="0" u="none" strike="noStrike">
                        <a:solidFill>
                          <a:srgbClr val="000000"/>
                        </a:solidFill>
                        <a:effectLst/>
                        <a:latin typeface="Arial"/>
                      </a:endParaRPr>
                    </a:p>
                  </a:txBody>
                  <a:tcPr marL="9525" marR="9525" marT="9525" marB="0" anchor="b"/>
                </a:tc>
                <a:tc>
                  <a:txBody>
                    <a:bodyPr/>
                    <a:lstStyle/>
                    <a:p>
                      <a:pPr algn="l" fontAlgn="b"/>
                      <a:endParaRPr lang="pt-BR" sz="1800" b="0" i="0" u="none" strike="noStrike">
                        <a:solidFill>
                          <a:srgbClr val="000000"/>
                        </a:solidFill>
                        <a:effectLst/>
                        <a:latin typeface="Arial"/>
                      </a:endParaRPr>
                    </a:p>
                  </a:txBody>
                  <a:tcPr marL="9525" marR="9525" marT="9525" marB="0" anchor="b"/>
                </a:tc>
              </a:tr>
              <a:tr h="250124">
                <a:tc gridSpan="2">
                  <a:txBody>
                    <a:bodyPr/>
                    <a:lstStyle/>
                    <a:p>
                      <a:pPr algn="l" fontAlgn="b"/>
                      <a:r>
                        <a:rPr lang="pt-BR" sz="1800" u="none" strike="noStrike">
                          <a:effectLst/>
                        </a:rPr>
                        <a:t>l9 Center West </a:t>
                      </a:r>
                      <a:endParaRPr lang="pt-BR" sz="1800" b="0" i="0" u="none" strike="noStrike">
                        <a:solidFill>
                          <a:srgbClr val="000000"/>
                        </a:solidFill>
                        <a:effectLst/>
                        <a:latin typeface="Arial"/>
                      </a:endParaRPr>
                    </a:p>
                  </a:txBody>
                  <a:tcPr marL="9525" marR="9525" marT="9525" marB="0" anchor="b"/>
                </a:tc>
                <a:tc hMerge="1">
                  <a:txBody>
                    <a:bodyPr/>
                    <a:lstStyle/>
                    <a:p>
                      <a:endParaRPr lang="pt-BR"/>
                    </a:p>
                  </a:txBody>
                  <a:tcPr/>
                </a:tc>
                <a:tc>
                  <a:txBody>
                    <a:bodyPr/>
                    <a:lstStyle/>
                    <a:p>
                      <a:pPr algn="l" fontAlgn="b"/>
                      <a:endParaRPr lang="pt-BR" sz="1800" b="0" i="0" u="none" strike="noStrike">
                        <a:solidFill>
                          <a:srgbClr val="000000"/>
                        </a:solidFill>
                        <a:effectLst/>
                        <a:latin typeface="Arial"/>
                      </a:endParaRPr>
                    </a:p>
                  </a:txBody>
                  <a:tcPr marL="9525" marR="9525" marT="9525" marB="0" anchor="b"/>
                </a:tc>
              </a:tr>
              <a:tr h="250124">
                <a:tc>
                  <a:txBody>
                    <a:bodyPr/>
                    <a:lstStyle/>
                    <a:p>
                      <a:pPr algn="l" fontAlgn="b"/>
                      <a:r>
                        <a:rPr lang="pt-BR" sz="1800" u="none" strike="noStrike">
                          <a:effectLst/>
                        </a:rPr>
                        <a:t>Brasilia </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265,88</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739,09</a:t>
                      </a:r>
                      <a:endParaRPr lang="pt-BR" sz="1800" b="0" i="0" u="none" strike="noStrike">
                        <a:solidFill>
                          <a:srgbClr val="000000"/>
                        </a:solidFill>
                        <a:effectLst/>
                        <a:latin typeface="Arial"/>
                      </a:endParaRPr>
                    </a:p>
                  </a:txBody>
                  <a:tcPr marL="9525" marR="9525" marT="9525" marB="0" anchor="b"/>
                </a:tc>
              </a:tr>
              <a:tr h="720945">
                <a:tc>
                  <a:txBody>
                    <a:bodyPr/>
                    <a:lstStyle/>
                    <a:p>
                      <a:pPr algn="l" fontAlgn="b"/>
                      <a:r>
                        <a:rPr lang="pt-BR" sz="1800" u="none" strike="noStrike">
                          <a:effectLst/>
                        </a:rPr>
                        <a:t>Goiania Municipality </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251,24</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600,06</a:t>
                      </a:r>
                      <a:endParaRPr lang="pt-BR" sz="1800" b="0" i="0" u="none" strike="noStrike">
                        <a:solidFill>
                          <a:srgbClr val="000000"/>
                        </a:solidFill>
                        <a:effectLst/>
                        <a:latin typeface="Arial"/>
                      </a:endParaRPr>
                    </a:p>
                  </a:txBody>
                  <a:tcPr marL="9525" marR="9525" marT="9525" marB="0" anchor="b"/>
                </a:tc>
              </a:tr>
              <a:tr h="250124">
                <a:tc>
                  <a:txBody>
                    <a:bodyPr/>
                    <a:lstStyle/>
                    <a:p>
                      <a:pPr algn="l" fontAlgn="b"/>
                      <a:r>
                        <a:rPr lang="pt-BR" sz="1800" u="none" strike="noStrike">
                          <a:effectLst/>
                        </a:rPr>
                        <a:t>Urban </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256,12</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580,54</a:t>
                      </a:r>
                      <a:endParaRPr lang="pt-BR" sz="1800" b="0" i="0" u="none" strike="noStrike">
                        <a:solidFill>
                          <a:srgbClr val="000000"/>
                        </a:solidFill>
                        <a:effectLst/>
                        <a:latin typeface="Arial"/>
                      </a:endParaRPr>
                    </a:p>
                  </a:txBody>
                  <a:tcPr marL="9525" marR="9525" marT="9525" marB="0" anchor="b"/>
                </a:tc>
              </a:tr>
              <a:tr h="250124">
                <a:tc>
                  <a:txBody>
                    <a:bodyPr/>
                    <a:lstStyle/>
                    <a:p>
                      <a:pPr algn="l" fontAlgn="b"/>
                      <a:r>
                        <a:rPr lang="pt-BR" sz="1800" u="none" strike="noStrike">
                          <a:effectLst/>
                        </a:rPr>
                        <a:t>Rural</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243,92</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465,90</a:t>
                      </a:r>
                      <a:endParaRPr lang="pt-BR" sz="1800" b="0" i="0" u="none" strike="noStrike">
                        <a:solidFill>
                          <a:srgbClr val="000000"/>
                        </a:solidFill>
                        <a:effectLst/>
                        <a:latin typeface="Arial"/>
                      </a:endParaRPr>
                    </a:p>
                  </a:txBody>
                  <a:tcPr marL="9525" marR="9525" marT="9525" marB="0" anchor="b"/>
                </a:tc>
              </a:tr>
              <a:tr h="250124">
                <a:tc>
                  <a:txBody>
                    <a:bodyPr/>
                    <a:lstStyle/>
                    <a:p>
                      <a:pPr algn="l" fontAlgn="b"/>
                      <a:endParaRPr lang="pt-BR" sz="1800" b="0" i="0" u="none" strike="noStrike">
                        <a:solidFill>
                          <a:srgbClr val="000000"/>
                        </a:solidFill>
                        <a:effectLst/>
                        <a:latin typeface="Arial"/>
                      </a:endParaRPr>
                    </a:p>
                  </a:txBody>
                  <a:tcPr marL="9525" marR="9525" marT="9525" marB="0" anchor="b"/>
                </a:tc>
                <a:tc>
                  <a:txBody>
                    <a:bodyPr/>
                    <a:lstStyle/>
                    <a:p>
                      <a:pPr algn="l" fontAlgn="b"/>
                      <a:endParaRPr lang="pt-BR" sz="1800" b="0" i="0" u="none" strike="noStrike">
                        <a:solidFill>
                          <a:srgbClr val="000000"/>
                        </a:solidFill>
                        <a:effectLst/>
                        <a:latin typeface="Arial"/>
                      </a:endParaRPr>
                    </a:p>
                  </a:txBody>
                  <a:tcPr marL="9525" marR="9525" marT="9525" marB="0" anchor="b"/>
                </a:tc>
                <a:tc>
                  <a:txBody>
                    <a:bodyPr/>
                    <a:lstStyle/>
                    <a:p>
                      <a:pPr algn="l" fontAlgn="b"/>
                      <a:endParaRPr lang="pt-BR" sz="1800" b="0" i="0" u="none" strike="noStrike">
                        <a:solidFill>
                          <a:srgbClr val="000000"/>
                        </a:solidFill>
                        <a:effectLst/>
                        <a:latin typeface="Arial"/>
                      </a:endParaRPr>
                    </a:p>
                  </a:txBody>
                  <a:tcPr marL="9525" marR="9525" marT="9525" marB="0" anchor="b"/>
                </a:tc>
              </a:tr>
              <a:tr h="250124">
                <a:tc>
                  <a:txBody>
                    <a:bodyPr/>
                    <a:lstStyle/>
                    <a:p>
                      <a:pPr algn="l" fontAlgn="b"/>
                      <a:r>
                        <a:rPr lang="pt-BR" sz="1800" u="none" strike="noStrike">
                          <a:effectLst/>
                        </a:rPr>
                        <a:t>National </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251,24</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536,63</a:t>
                      </a:r>
                      <a:endParaRPr lang="pt-BR" sz="1800" b="0" i="0" u="none" strike="noStrike">
                        <a:solidFill>
                          <a:srgbClr val="000000"/>
                        </a:solidFill>
                        <a:effectLst/>
                        <a:latin typeface="Arial"/>
                      </a:endParaRPr>
                    </a:p>
                  </a:txBody>
                  <a:tcPr marL="9525" marR="9525" marT="9525" marB="0" anchor="b"/>
                </a:tc>
              </a:tr>
              <a:tr h="485535">
                <a:tc>
                  <a:txBody>
                    <a:bodyPr/>
                    <a:lstStyle/>
                    <a:p>
                      <a:pPr algn="l" fontAlgn="b"/>
                      <a:r>
                        <a:rPr lang="pt-BR" sz="1800" u="none" strike="noStrike">
                          <a:effectLst/>
                        </a:rPr>
                        <a:t>Metropolitan </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258,56</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600,06</a:t>
                      </a:r>
                      <a:endParaRPr lang="pt-BR" sz="1800" b="0" i="0" u="none" strike="noStrike">
                        <a:solidFill>
                          <a:srgbClr val="000000"/>
                        </a:solidFill>
                        <a:effectLst/>
                        <a:latin typeface="Arial"/>
                      </a:endParaRPr>
                    </a:p>
                  </a:txBody>
                  <a:tcPr marL="9525" marR="9525" marT="9525" marB="0" anchor="b"/>
                </a:tc>
              </a:tr>
              <a:tr h="956356">
                <a:tc>
                  <a:txBody>
                    <a:bodyPr/>
                    <a:lstStyle/>
                    <a:p>
                      <a:pPr algn="l" fontAlgn="b"/>
                      <a:r>
                        <a:rPr lang="pt-BR" sz="1800" u="none" strike="noStrike">
                          <a:effectLst/>
                        </a:rPr>
                        <a:t>Urban excluding Metropolitan </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251,24</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534,20</a:t>
                      </a:r>
                      <a:endParaRPr lang="pt-BR" sz="1800" b="0" i="0" u="none" strike="noStrike">
                        <a:solidFill>
                          <a:srgbClr val="000000"/>
                        </a:solidFill>
                        <a:effectLst/>
                        <a:latin typeface="Arial"/>
                      </a:endParaRPr>
                    </a:p>
                  </a:txBody>
                  <a:tcPr marL="9525" marR="9525" marT="9525" marB="0" anchor="b"/>
                </a:tc>
              </a:tr>
              <a:tr h="250124">
                <a:tc>
                  <a:txBody>
                    <a:bodyPr/>
                    <a:lstStyle/>
                    <a:p>
                      <a:pPr algn="l" fontAlgn="b"/>
                      <a:r>
                        <a:rPr lang="pt-BR" sz="1800" u="none" strike="noStrike">
                          <a:effectLst/>
                        </a:rPr>
                        <a:t>Rural </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a:effectLst/>
                        </a:rPr>
                        <a:t>229,29</a:t>
                      </a:r>
                      <a:endParaRPr lang="pt-BR" sz="1800" b="0" i="0" u="none" strike="noStrike">
                        <a:solidFill>
                          <a:srgbClr val="000000"/>
                        </a:solidFill>
                        <a:effectLst/>
                        <a:latin typeface="Arial"/>
                      </a:endParaRPr>
                    </a:p>
                  </a:txBody>
                  <a:tcPr marL="9525" marR="9525" marT="9525" marB="0" anchor="b"/>
                </a:tc>
                <a:tc>
                  <a:txBody>
                    <a:bodyPr/>
                    <a:lstStyle/>
                    <a:p>
                      <a:pPr algn="r" fontAlgn="b"/>
                      <a:r>
                        <a:rPr lang="pt-BR" sz="1800" u="none" strike="noStrike" dirty="0">
                          <a:effectLst/>
                        </a:rPr>
                        <a:t>400,04</a:t>
                      </a:r>
                      <a:endParaRPr lang="pt-BR" sz="1800" b="0" i="0" u="none" strike="noStrike" dirty="0">
                        <a:solidFill>
                          <a:srgbClr val="000000"/>
                        </a:solidFill>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2344948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Food Energy Intake </a:t>
            </a:r>
            <a:br>
              <a:rPr lang="en-US" dirty="0" smtClean="0"/>
            </a:br>
            <a:r>
              <a:rPr lang="en-US" dirty="0" smtClean="0"/>
              <a:t>(FEI) method</a:t>
            </a:r>
            <a:endParaRPr lang="pt-BR" dirty="0"/>
          </a:p>
        </p:txBody>
      </p:sp>
      <p:sp>
        <p:nvSpPr>
          <p:cNvPr id="3" name="Espaço Reservado para Conteúdo 2"/>
          <p:cNvSpPr>
            <a:spLocks noGrp="1"/>
          </p:cNvSpPr>
          <p:nvPr>
            <p:ph idx="1"/>
          </p:nvPr>
        </p:nvSpPr>
        <p:spPr/>
        <p:txBody>
          <a:bodyPr>
            <a:normAutofit lnSpcReduction="10000"/>
          </a:bodyPr>
          <a:lstStyle/>
          <a:p>
            <a:r>
              <a:rPr lang="en-US" dirty="0" err="1" smtClean="0"/>
              <a:t>Ênfase</a:t>
            </a:r>
            <a:r>
              <a:rPr lang="en-US" dirty="0" smtClean="0"/>
              <a:t> </a:t>
            </a:r>
            <a:r>
              <a:rPr lang="en-US" dirty="0" err="1" smtClean="0"/>
              <a:t>desse</a:t>
            </a:r>
            <a:r>
              <a:rPr lang="en-US" dirty="0" smtClean="0"/>
              <a:t> </a:t>
            </a:r>
            <a:r>
              <a:rPr lang="en-US" dirty="0" err="1" smtClean="0"/>
              <a:t>método</a:t>
            </a:r>
            <a:r>
              <a:rPr lang="en-US" dirty="0" smtClean="0"/>
              <a:t>: </a:t>
            </a:r>
            <a:r>
              <a:rPr lang="en-US" u="sng" dirty="0" err="1" smtClean="0"/>
              <a:t>especificidade</a:t>
            </a:r>
            <a:r>
              <a:rPr lang="en-US" dirty="0" smtClean="0"/>
              <a:t> </a:t>
            </a:r>
          </a:p>
          <a:p>
            <a:r>
              <a:rPr lang="en-US" dirty="0" err="1" smtClean="0"/>
              <a:t>Termo</a:t>
            </a:r>
            <a:r>
              <a:rPr lang="en-US" dirty="0" smtClean="0"/>
              <a:t> </a:t>
            </a:r>
            <a:r>
              <a:rPr lang="en-US" dirty="0" err="1" smtClean="0"/>
              <a:t>usado</a:t>
            </a:r>
            <a:r>
              <a:rPr lang="en-US" dirty="0" smtClean="0"/>
              <a:t> </a:t>
            </a:r>
            <a:r>
              <a:rPr lang="en-US" dirty="0" err="1" smtClean="0"/>
              <a:t>por</a:t>
            </a:r>
            <a:r>
              <a:rPr lang="en-US" dirty="0" smtClean="0"/>
              <a:t> </a:t>
            </a:r>
            <a:r>
              <a:rPr lang="en-US" dirty="0" err="1"/>
              <a:t>Ravallion</a:t>
            </a:r>
            <a:r>
              <a:rPr lang="en-US" dirty="0"/>
              <a:t> </a:t>
            </a:r>
            <a:r>
              <a:rPr lang="en-US" dirty="0" smtClean="0"/>
              <a:t>e </a:t>
            </a:r>
            <a:r>
              <a:rPr lang="en-US" dirty="0" err="1"/>
              <a:t>Bidani</a:t>
            </a:r>
            <a:r>
              <a:rPr lang="en-US" dirty="0"/>
              <a:t> (1994) </a:t>
            </a:r>
            <a:endParaRPr lang="en-US" dirty="0" smtClean="0"/>
          </a:p>
          <a:p>
            <a:r>
              <a:rPr lang="en-US" dirty="0" err="1" smtClean="0"/>
              <a:t>Diz</a:t>
            </a:r>
            <a:r>
              <a:rPr lang="en-US" dirty="0" smtClean="0"/>
              <a:t> </a:t>
            </a:r>
            <a:r>
              <a:rPr lang="en-US" dirty="0" err="1" smtClean="0"/>
              <a:t>respeito</a:t>
            </a:r>
            <a:r>
              <a:rPr lang="en-US" dirty="0" smtClean="0"/>
              <a:t> a </a:t>
            </a:r>
            <a:r>
              <a:rPr lang="en-US" dirty="0" err="1" smtClean="0"/>
              <a:t>quanto</a:t>
            </a:r>
            <a:r>
              <a:rPr lang="en-US" dirty="0" smtClean="0"/>
              <a:t> </a:t>
            </a:r>
            <a:r>
              <a:rPr lang="en-US" dirty="0" err="1" smtClean="0"/>
              <a:t>uma</a:t>
            </a:r>
            <a:r>
              <a:rPr lang="en-US" dirty="0" smtClean="0"/>
              <a:t> </a:t>
            </a:r>
            <a:r>
              <a:rPr lang="en-US" dirty="0" err="1" smtClean="0"/>
              <a:t>linha</a:t>
            </a:r>
            <a:r>
              <a:rPr lang="en-US" dirty="0" smtClean="0"/>
              <a:t> de </a:t>
            </a:r>
            <a:r>
              <a:rPr lang="en-US" dirty="0" err="1" smtClean="0"/>
              <a:t>pobreza</a:t>
            </a:r>
            <a:r>
              <a:rPr lang="en-US" dirty="0" smtClean="0"/>
              <a:t> é </a:t>
            </a:r>
            <a:r>
              <a:rPr lang="en-US" dirty="0" err="1" smtClean="0"/>
              <a:t>capaz</a:t>
            </a:r>
            <a:r>
              <a:rPr lang="en-US" dirty="0" smtClean="0"/>
              <a:t> de </a:t>
            </a:r>
            <a:r>
              <a:rPr lang="en-US" dirty="0" err="1" smtClean="0"/>
              <a:t>refletir</a:t>
            </a:r>
            <a:r>
              <a:rPr lang="en-US" dirty="0" smtClean="0"/>
              <a:t> costumes </a:t>
            </a:r>
            <a:r>
              <a:rPr lang="en-US" dirty="0" err="1" smtClean="0"/>
              <a:t>locais</a:t>
            </a:r>
            <a:r>
              <a:rPr lang="en-US" dirty="0" smtClean="0"/>
              <a:t>, </a:t>
            </a:r>
            <a:r>
              <a:rPr lang="en-US" dirty="0" err="1" smtClean="0"/>
              <a:t>gostos</a:t>
            </a:r>
            <a:r>
              <a:rPr lang="en-US" dirty="0" smtClean="0"/>
              <a:t> e </a:t>
            </a:r>
            <a:r>
              <a:rPr lang="en-US" dirty="0" err="1" smtClean="0"/>
              <a:t>preferências</a:t>
            </a:r>
            <a:r>
              <a:rPr lang="en-US" dirty="0" smtClean="0"/>
              <a:t> </a:t>
            </a:r>
            <a:r>
              <a:rPr lang="en-US" dirty="0" err="1" smtClean="0"/>
              <a:t>por</a:t>
            </a:r>
            <a:r>
              <a:rPr lang="en-US" dirty="0" smtClean="0"/>
              <a:t> </a:t>
            </a:r>
            <a:r>
              <a:rPr lang="en-US" dirty="0" err="1" smtClean="0"/>
              <a:t>alimentos</a:t>
            </a:r>
            <a:r>
              <a:rPr lang="en-US" dirty="0" smtClean="0"/>
              <a:t> e </a:t>
            </a:r>
            <a:r>
              <a:rPr lang="en-US" dirty="0" err="1" smtClean="0"/>
              <a:t>mesmo</a:t>
            </a:r>
            <a:r>
              <a:rPr lang="en-US" dirty="0" smtClean="0"/>
              <a:t> a </a:t>
            </a:r>
            <a:r>
              <a:rPr lang="en-US" dirty="0" err="1" smtClean="0"/>
              <a:t>percepção</a:t>
            </a:r>
            <a:r>
              <a:rPr lang="en-US" dirty="0" smtClean="0"/>
              <a:t> do que se </a:t>
            </a:r>
            <a:r>
              <a:rPr lang="en-US" dirty="0" err="1" smtClean="0"/>
              <a:t>constitui</a:t>
            </a:r>
            <a:r>
              <a:rPr lang="en-US" dirty="0" smtClean="0"/>
              <a:t> </a:t>
            </a:r>
            <a:r>
              <a:rPr lang="en-US" dirty="0" err="1" smtClean="0"/>
              <a:t>uma</a:t>
            </a:r>
            <a:r>
              <a:rPr lang="en-US" dirty="0" smtClean="0"/>
              <a:t> </a:t>
            </a:r>
            <a:r>
              <a:rPr lang="en-US" dirty="0" err="1" smtClean="0"/>
              <a:t>linha</a:t>
            </a:r>
            <a:r>
              <a:rPr lang="en-US" dirty="0" smtClean="0"/>
              <a:t> de </a:t>
            </a:r>
            <a:r>
              <a:rPr lang="en-US" dirty="0" err="1" smtClean="0"/>
              <a:t>pobreza</a:t>
            </a:r>
            <a:r>
              <a:rPr lang="en-US" dirty="0" smtClean="0"/>
              <a:t> </a:t>
            </a:r>
            <a:r>
              <a:rPr lang="en-US" dirty="0" err="1" smtClean="0"/>
              <a:t>em</a:t>
            </a:r>
            <a:r>
              <a:rPr lang="en-US" dirty="0" smtClean="0"/>
              <a:t> </a:t>
            </a:r>
            <a:r>
              <a:rPr lang="en-US" dirty="0" err="1" smtClean="0"/>
              <a:t>determinada</a:t>
            </a:r>
            <a:r>
              <a:rPr lang="en-US" dirty="0" smtClean="0"/>
              <a:t> </a:t>
            </a:r>
            <a:r>
              <a:rPr lang="en-US" dirty="0" err="1" smtClean="0"/>
              <a:t>região</a:t>
            </a:r>
            <a:r>
              <a:rPr lang="en-US" dirty="0" smtClean="0"/>
              <a:t> do </a:t>
            </a:r>
            <a:r>
              <a:rPr lang="en-US" dirty="0" err="1" smtClean="0"/>
              <a:t>país</a:t>
            </a:r>
            <a:endParaRPr lang="en-US" dirty="0" smtClean="0"/>
          </a:p>
          <a:p>
            <a:r>
              <a:rPr lang="en-US" dirty="0" err="1" smtClean="0"/>
              <a:t>Problema</a:t>
            </a:r>
            <a:r>
              <a:rPr lang="en-US" dirty="0" smtClean="0"/>
              <a:t>: </a:t>
            </a:r>
            <a:r>
              <a:rPr lang="en-US" dirty="0" err="1" smtClean="0"/>
              <a:t>pode</a:t>
            </a:r>
            <a:r>
              <a:rPr lang="en-US" dirty="0" smtClean="0"/>
              <a:t> </a:t>
            </a:r>
            <a:r>
              <a:rPr lang="en-US" dirty="0" err="1" smtClean="0"/>
              <a:t>gerar</a:t>
            </a:r>
            <a:r>
              <a:rPr lang="en-US" dirty="0" smtClean="0"/>
              <a:t> </a:t>
            </a:r>
            <a:r>
              <a:rPr lang="en-US" dirty="0" err="1" smtClean="0"/>
              <a:t>linhas</a:t>
            </a:r>
            <a:r>
              <a:rPr lang="en-US" dirty="0" smtClean="0"/>
              <a:t> </a:t>
            </a:r>
            <a:r>
              <a:rPr lang="en-US" dirty="0" err="1" smtClean="0"/>
              <a:t>inconsistentes</a:t>
            </a:r>
            <a:r>
              <a:rPr lang="en-US" dirty="0" smtClean="0"/>
              <a:t> entre as </a:t>
            </a:r>
            <a:r>
              <a:rPr lang="en-US" dirty="0" err="1" smtClean="0"/>
              <a:t>regiões</a:t>
            </a:r>
            <a:endParaRPr lang="en-US" dirty="0" smtClean="0"/>
          </a:p>
        </p:txBody>
      </p:sp>
    </p:spTree>
    <p:extLst>
      <p:ext uri="{BB962C8B-B14F-4D97-AF65-F5344CB8AC3E}">
        <p14:creationId xmlns:p14="http://schemas.microsoft.com/office/powerpoint/2010/main" val="2265085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32656"/>
            <a:ext cx="8229600" cy="1143000"/>
          </a:xfrm>
        </p:spPr>
        <p:txBody>
          <a:bodyPr/>
          <a:lstStyle/>
          <a:p>
            <a:r>
              <a:rPr lang="pt-BR" dirty="0" smtClean="0"/>
              <a:t>Especificidade x Consistência</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dirty="0" smtClean="0"/>
              <a:t>Vários elementos devem ser considerados ao estabelecermos linhas de pobreza: diferenças no custo de vida, diferenças em preferências alimentares e também as diferenças em termos de padrão de vida entre as regiões.</a:t>
            </a:r>
          </a:p>
          <a:p>
            <a:r>
              <a:rPr lang="pt-BR" dirty="0" smtClean="0"/>
              <a:t>A abordagem “relativa” para medir pobreza define linhas de pobreza em relação ao padrão médio de vida na região/país. A abordagem “absoluta”, por sua vez, tem por base um padrão mínimo aceitável socialmente ou um conjunto básico de necessidades. </a:t>
            </a:r>
            <a:endParaRPr lang="pt-BR" dirty="0"/>
          </a:p>
        </p:txBody>
      </p:sp>
    </p:spTree>
    <p:extLst>
      <p:ext uri="{BB962C8B-B14F-4D97-AF65-F5344CB8AC3E}">
        <p14:creationId xmlns:p14="http://schemas.microsoft.com/office/powerpoint/2010/main" val="29429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32656"/>
            <a:ext cx="8229600" cy="1143000"/>
          </a:xfrm>
        </p:spPr>
        <p:txBody>
          <a:bodyPr/>
          <a:lstStyle/>
          <a:p>
            <a:r>
              <a:rPr lang="pt-BR" dirty="0" smtClean="0"/>
              <a:t>Especificidade x Consistência</a:t>
            </a:r>
            <a:endParaRPr lang="pt-BR" dirty="0"/>
          </a:p>
        </p:txBody>
      </p:sp>
      <p:sp>
        <p:nvSpPr>
          <p:cNvPr id="3" name="Espaço Reservado para Conteúdo 2"/>
          <p:cNvSpPr>
            <a:spLocks noGrp="1"/>
          </p:cNvSpPr>
          <p:nvPr>
            <p:ph idx="1"/>
          </p:nvPr>
        </p:nvSpPr>
        <p:spPr>
          <a:xfrm>
            <a:off x="457200" y="1600200"/>
            <a:ext cx="8229600" cy="4637111"/>
          </a:xfrm>
        </p:spPr>
        <p:txBody>
          <a:bodyPr>
            <a:normAutofit fontScale="85000" lnSpcReduction="20000"/>
          </a:bodyPr>
          <a:lstStyle/>
          <a:p>
            <a:r>
              <a:rPr lang="pt-BR" dirty="0" smtClean="0"/>
              <a:t>Os conceitos de consistência e especificidade estão diretamente relacionados aos conceitos de pobreza absoluta e relativa (</a:t>
            </a:r>
            <a:r>
              <a:rPr lang="pt-BR" dirty="0" err="1" smtClean="0"/>
              <a:t>Ravallion</a:t>
            </a:r>
            <a:r>
              <a:rPr lang="pt-BR" dirty="0" smtClean="0"/>
              <a:t> </a:t>
            </a:r>
            <a:r>
              <a:rPr lang="pt-BR" dirty="0" err="1" smtClean="0"/>
              <a:t>and</a:t>
            </a:r>
            <a:r>
              <a:rPr lang="pt-BR" dirty="0" smtClean="0"/>
              <a:t> </a:t>
            </a:r>
            <a:r>
              <a:rPr lang="pt-BR" dirty="0" err="1" smtClean="0"/>
              <a:t>Bidani</a:t>
            </a:r>
            <a:r>
              <a:rPr lang="pt-BR" dirty="0" smtClean="0"/>
              <a:t>, 1994). </a:t>
            </a:r>
          </a:p>
          <a:p>
            <a:r>
              <a:rPr lang="pt-BR" dirty="0" smtClean="0"/>
              <a:t>Consistência requer que as linhas </a:t>
            </a:r>
            <a:r>
              <a:rPr lang="pt-BR" u="sng" dirty="0" smtClean="0"/>
              <a:t>reais</a:t>
            </a:r>
            <a:r>
              <a:rPr lang="pt-BR" dirty="0" smtClean="0"/>
              <a:t> de pobreza, definidas aqui como sendo as linhas nominais depois de ajustar para as diferenças de custo de vida entre as regiões, </a:t>
            </a:r>
            <a:r>
              <a:rPr lang="pt-BR" u="sng" dirty="0" smtClean="0"/>
              <a:t>sejam as mesmas para todas as regiões</a:t>
            </a:r>
            <a:r>
              <a:rPr lang="pt-BR" dirty="0" smtClean="0"/>
              <a:t>. Esse conceito está em linha com o de pobreza absoluta.</a:t>
            </a:r>
          </a:p>
          <a:p>
            <a:r>
              <a:rPr lang="pt-BR" dirty="0" smtClean="0"/>
              <a:t>Especificidade, por outro lado, enfatiza que os padrões mínimos socialmente aceitáveis sejam sensíveis às diferenças em preferências e percepções entre as regiões. Esse conceito está em linha com o de pobreza relativa. </a:t>
            </a:r>
            <a:endParaRPr lang="pt-BR" dirty="0"/>
          </a:p>
        </p:txBody>
      </p:sp>
    </p:spTree>
    <p:extLst>
      <p:ext uri="{BB962C8B-B14F-4D97-AF65-F5344CB8AC3E}">
        <p14:creationId xmlns:p14="http://schemas.microsoft.com/office/powerpoint/2010/main" val="185113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Definição</a:t>
            </a:r>
            <a:endParaRPr lang="pt-BR" dirty="0"/>
          </a:p>
        </p:txBody>
      </p:sp>
      <p:sp>
        <p:nvSpPr>
          <p:cNvPr id="3" name="Espaço Reservado para Conteúdo 2"/>
          <p:cNvSpPr>
            <a:spLocks noGrp="1"/>
          </p:cNvSpPr>
          <p:nvPr>
            <p:ph idx="1"/>
          </p:nvPr>
        </p:nvSpPr>
        <p:spPr/>
        <p:txBody>
          <a:bodyPr>
            <a:normAutofit/>
          </a:bodyPr>
          <a:lstStyle/>
          <a:p>
            <a:r>
              <a:rPr lang="en-US" dirty="0" smtClean="0"/>
              <a:t>“o </a:t>
            </a:r>
            <a:r>
              <a:rPr lang="en-US" dirty="0" err="1" smtClean="0"/>
              <a:t>método</a:t>
            </a:r>
            <a:r>
              <a:rPr lang="en-US" dirty="0" smtClean="0"/>
              <a:t> FEI </a:t>
            </a:r>
            <a:r>
              <a:rPr lang="en-US" dirty="0" err="1" smtClean="0"/>
              <a:t>consiste</a:t>
            </a:r>
            <a:r>
              <a:rPr lang="en-US" dirty="0" smtClean="0"/>
              <a:t> </a:t>
            </a:r>
            <a:r>
              <a:rPr lang="en-US" dirty="0" smtClean="0"/>
              <a:t>de </a:t>
            </a:r>
            <a:r>
              <a:rPr lang="en-US" dirty="0" err="1" smtClean="0"/>
              <a:t>identificar</a:t>
            </a:r>
            <a:r>
              <a:rPr lang="en-US" dirty="0" smtClean="0"/>
              <a:t> o </a:t>
            </a:r>
            <a:r>
              <a:rPr lang="en-US" dirty="0" err="1" smtClean="0"/>
              <a:t>gasto</a:t>
            </a:r>
            <a:r>
              <a:rPr lang="en-US" dirty="0" smtClean="0"/>
              <a:t> total </a:t>
            </a:r>
            <a:r>
              <a:rPr lang="en-US" dirty="0" err="1" smtClean="0"/>
              <a:t>ou</a:t>
            </a:r>
            <a:r>
              <a:rPr lang="en-US" dirty="0" smtClean="0"/>
              <a:t> a </a:t>
            </a:r>
            <a:r>
              <a:rPr lang="en-US" dirty="0" err="1" smtClean="0"/>
              <a:t>renda</a:t>
            </a:r>
            <a:r>
              <a:rPr lang="en-US" dirty="0" smtClean="0"/>
              <a:t> total de </a:t>
            </a:r>
            <a:r>
              <a:rPr lang="en-US" dirty="0" err="1" smtClean="0"/>
              <a:t>uma</a:t>
            </a:r>
            <a:r>
              <a:rPr lang="en-US" dirty="0" smtClean="0"/>
              <a:t> </a:t>
            </a:r>
            <a:r>
              <a:rPr lang="en-US" dirty="0" err="1" smtClean="0"/>
              <a:t>pessoa</a:t>
            </a:r>
            <a:r>
              <a:rPr lang="en-US" dirty="0" smtClean="0"/>
              <a:t> da </a:t>
            </a:r>
            <a:r>
              <a:rPr lang="en-US" dirty="0" err="1" smtClean="0"/>
              <a:t>região</a:t>
            </a:r>
            <a:r>
              <a:rPr lang="en-US" dirty="0" smtClean="0"/>
              <a:t> (</a:t>
            </a:r>
            <a:r>
              <a:rPr lang="en-US" dirty="0" err="1" smtClean="0"/>
              <a:t>típica</a:t>
            </a:r>
            <a:r>
              <a:rPr lang="en-US" dirty="0" smtClean="0"/>
              <a:t>), que, </a:t>
            </a:r>
            <a:r>
              <a:rPr lang="en-US" dirty="0" err="1" smtClean="0"/>
              <a:t>diariamente</a:t>
            </a:r>
            <a:r>
              <a:rPr lang="en-US" dirty="0" smtClean="0"/>
              <a:t>, </a:t>
            </a:r>
            <a:r>
              <a:rPr lang="en-US" dirty="0" err="1" smtClean="0"/>
              <a:t>ingere</a:t>
            </a:r>
            <a:r>
              <a:rPr lang="en-US" dirty="0" smtClean="0"/>
              <a:t> </a:t>
            </a:r>
            <a:r>
              <a:rPr lang="en-US" dirty="0" err="1" smtClean="0"/>
              <a:t>calorias</a:t>
            </a:r>
            <a:r>
              <a:rPr lang="en-US" dirty="0" smtClean="0"/>
              <a:t> </a:t>
            </a:r>
            <a:r>
              <a:rPr lang="en-US" dirty="0" err="1" smtClean="0"/>
              <a:t>em</a:t>
            </a:r>
            <a:r>
              <a:rPr lang="en-US" dirty="0" smtClean="0"/>
              <a:t> </a:t>
            </a:r>
            <a:r>
              <a:rPr lang="en-US" dirty="0" err="1" smtClean="0"/>
              <a:t>quantidade</a:t>
            </a:r>
            <a:r>
              <a:rPr lang="en-US" dirty="0" smtClean="0"/>
              <a:t> </a:t>
            </a:r>
            <a:r>
              <a:rPr lang="en-US" dirty="0" err="1" smtClean="0"/>
              <a:t>exatamente</a:t>
            </a:r>
            <a:r>
              <a:rPr lang="en-US" dirty="0" smtClean="0"/>
              <a:t> </a:t>
            </a:r>
            <a:r>
              <a:rPr lang="en-US" dirty="0" err="1" smtClean="0"/>
              <a:t>suficiente</a:t>
            </a:r>
            <a:r>
              <a:rPr lang="en-US" dirty="0" smtClean="0"/>
              <a:t> para </a:t>
            </a:r>
            <a:r>
              <a:rPr lang="en-US" dirty="0" err="1" smtClean="0"/>
              <a:t>preencher</a:t>
            </a:r>
            <a:r>
              <a:rPr lang="en-US" dirty="0" smtClean="0"/>
              <a:t> um </a:t>
            </a:r>
            <a:r>
              <a:rPr lang="en-US" dirty="0" err="1" smtClean="0"/>
              <a:t>requerimento</a:t>
            </a:r>
            <a:r>
              <a:rPr lang="en-US" dirty="0" smtClean="0"/>
              <a:t> pre-</a:t>
            </a:r>
            <a:r>
              <a:rPr lang="en-US" dirty="0" err="1" smtClean="0"/>
              <a:t>determinado</a:t>
            </a:r>
            <a:r>
              <a:rPr lang="en-US" dirty="0" smtClean="0"/>
              <a:t> de </a:t>
            </a:r>
            <a:r>
              <a:rPr lang="en-US" dirty="0" err="1" smtClean="0"/>
              <a:t>calorias</a:t>
            </a:r>
            <a:r>
              <a:rPr lang="en-US" dirty="0" smtClean="0"/>
              <a:t>, </a:t>
            </a:r>
            <a:r>
              <a:rPr lang="en-US" dirty="0" err="1" smtClean="0"/>
              <a:t>como</a:t>
            </a:r>
            <a:r>
              <a:rPr lang="en-US" dirty="0" smtClean="0"/>
              <a:t> </a:t>
            </a:r>
            <a:r>
              <a:rPr lang="en-US" dirty="0" err="1" smtClean="0"/>
              <a:t>sendo</a:t>
            </a:r>
            <a:r>
              <a:rPr lang="en-US" dirty="0" smtClean="0"/>
              <a:t> a </a:t>
            </a:r>
            <a:r>
              <a:rPr lang="en-US" dirty="0" err="1" smtClean="0"/>
              <a:t>linha</a:t>
            </a:r>
            <a:r>
              <a:rPr lang="en-US" dirty="0" smtClean="0"/>
              <a:t> de </a:t>
            </a:r>
            <a:r>
              <a:rPr lang="en-US" dirty="0" err="1" smtClean="0"/>
              <a:t>pobreza</a:t>
            </a:r>
            <a:r>
              <a:rPr lang="en-US" dirty="0" smtClean="0"/>
              <a:t>”</a:t>
            </a:r>
          </a:p>
          <a:p>
            <a:r>
              <a:rPr lang="en-US" dirty="0" err="1" smtClean="0"/>
              <a:t>Obs</a:t>
            </a:r>
            <a:r>
              <a:rPr lang="en-US" dirty="0" smtClean="0"/>
              <a:t>: FEI – food energy </a:t>
            </a:r>
            <a:r>
              <a:rPr lang="en-US" dirty="0" err="1" smtClean="0"/>
              <a:t>inteke</a:t>
            </a:r>
            <a:r>
              <a:rPr lang="en-US" dirty="0" smtClean="0"/>
              <a:t> </a:t>
            </a:r>
          </a:p>
          <a:p>
            <a:r>
              <a:rPr lang="en-US" dirty="0" smtClean="0"/>
              <a:t>FEA – food energy availability </a:t>
            </a:r>
            <a:endParaRPr lang="pt-BR" dirty="0"/>
          </a:p>
        </p:txBody>
      </p:sp>
    </p:spTree>
    <p:extLst>
      <p:ext uri="{BB962C8B-B14F-4D97-AF65-F5344CB8AC3E}">
        <p14:creationId xmlns:p14="http://schemas.microsoft.com/office/powerpoint/2010/main" val="2173764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38" y="692696"/>
            <a:ext cx="871834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ector de seta reta 2"/>
          <p:cNvCxnSpPr/>
          <p:nvPr/>
        </p:nvCxnSpPr>
        <p:spPr>
          <a:xfrm>
            <a:off x="5076056" y="2564904"/>
            <a:ext cx="172819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CaixaDeTexto 3"/>
          <p:cNvSpPr txBox="1"/>
          <p:nvPr/>
        </p:nvSpPr>
        <p:spPr>
          <a:xfrm>
            <a:off x="6444208" y="3140968"/>
            <a:ext cx="1944216" cy="369332"/>
          </a:xfrm>
          <a:prstGeom prst="rect">
            <a:avLst/>
          </a:prstGeom>
          <a:noFill/>
        </p:spPr>
        <p:txBody>
          <a:bodyPr wrap="square" rtlCol="0">
            <a:spAutoFit/>
          </a:bodyPr>
          <a:lstStyle/>
          <a:p>
            <a:r>
              <a:rPr lang="pt-BR" dirty="0" smtClean="0"/>
              <a:t>Linha gasto-caloria</a:t>
            </a:r>
            <a:endParaRPr lang="pt-BR" dirty="0"/>
          </a:p>
        </p:txBody>
      </p:sp>
    </p:spTree>
    <p:extLst>
      <p:ext uri="{BB962C8B-B14F-4D97-AF65-F5344CB8AC3E}">
        <p14:creationId xmlns:p14="http://schemas.microsoft.com/office/powerpoint/2010/main" val="316289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Problema do método</a:t>
            </a:r>
            <a:endParaRPr lang="pt-BR" dirty="0"/>
          </a:p>
        </p:txBody>
      </p:sp>
      <p:sp>
        <p:nvSpPr>
          <p:cNvPr id="3" name="Espaço Reservado para Conteúdo 2"/>
          <p:cNvSpPr>
            <a:spLocks noGrp="1"/>
          </p:cNvSpPr>
          <p:nvPr>
            <p:ph idx="1"/>
          </p:nvPr>
        </p:nvSpPr>
        <p:spPr/>
        <p:txBody>
          <a:bodyPr>
            <a:normAutofit/>
          </a:bodyPr>
          <a:lstStyle/>
          <a:p>
            <a:r>
              <a:rPr lang="pt-BR" dirty="0" smtClean="0"/>
              <a:t>Falta de consistência: diferenças entre linhas de pobreza refletem diferenças no custo de vida entre as regiões, bem como, diferenças em preferências, níveis de atividade, preços relativos, disponibilidade de bens providos pelo governo entre outros. </a:t>
            </a:r>
            <a:endParaRPr lang="pt-BR" dirty="0"/>
          </a:p>
        </p:txBody>
      </p:sp>
    </p:spTree>
    <p:extLst>
      <p:ext uri="{BB962C8B-B14F-4D97-AF65-F5344CB8AC3E}">
        <p14:creationId xmlns:p14="http://schemas.microsoft.com/office/powerpoint/2010/main" val="1257694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 área urbana e rural</a:t>
            </a:r>
            <a:endParaRPr lang="pt-BR" dirty="0"/>
          </a:p>
        </p:txBody>
      </p:sp>
      <p:sp>
        <p:nvSpPr>
          <p:cNvPr id="3" name="Espaço Reservado para Conteúdo 2"/>
          <p:cNvSpPr>
            <a:spLocks noGrp="1"/>
          </p:cNvSpPr>
          <p:nvPr>
            <p:ph idx="1"/>
          </p:nvPr>
        </p:nvSpPr>
        <p:spPr/>
        <p:txBody>
          <a:bodyPr>
            <a:normAutofit/>
          </a:bodyPr>
          <a:lstStyle/>
          <a:p>
            <a:r>
              <a:rPr lang="pt-BR" dirty="0" smtClean="0"/>
              <a:t>Linhas de pobreza do método FEI: dependem das posições das linhas gasto-caloria para as áreas urbana e rural, as quais dependem de uma variedade de fatores, além das diferenças de custo de vida. </a:t>
            </a:r>
            <a:endParaRPr lang="pt-BR" dirty="0"/>
          </a:p>
        </p:txBody>
      </p:sp>
    </p:spTree>
    <p:extLst>
      <p:ext uri="{BB962C8B-B14F-4D97-AF65-F5344CB8AC3E}">
        <p14:creationId xmlns:p14="http://schemas.microsoft.com/office/powerpoint/2010/main" val="1234399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706090"/>
          </a:xfrm>
        </p:spPr>
        <p:txBody>
          <a:bodyPr>
            <a:normAutofit fontScale="90000"/>
          </a:bodyPr>
          <a:lstStyle/>
          <a:p>
            <a:r>
              <a:rPr lang="pt-BR" dirty="0" smtClean="0"/>
              <a:t>Ideia Geral</a:t>
            </a:r>
            <a:endParaRPr lang="pt-BR" dirty="0"/>
          </a:p>
        </p:txBody>
      </p:sp>
      <p:sp>
        <p:nvSpPr>
          <p:cNvPr id="3" name="Espaço Reservado para Conteúdo 2"/>
          <p:cNvSpPr>
            <a:spLocks noGrp="1"/>
          </p:cNvSpPr>
          <p:nvPr>
            <p:ph idx="1"/>
          </p:nvPr>
        </p:nvSpPr>
        <p:spPr>
          <a:xfrm>
            <a:off x="457200" y="908720"/>
            <a:ext cx="8229600" cy="5760640"/>
          </a:xfrm>
        </p:spPr>
        <p:txBody>
          <a:bodyPr>
            <a:noAutofit/>
          </a:bodyPr>
          <a:lstStyle/>
          <a:p>
            <a:pPr marL="0" indent="0">
              <a:buNone/>
            </a:pPr>
            <a:r>
              <a:rPr lang="pt-BR" sz="2400" dirty="0" smtClean="0"/>
              <a:t>Etapas:</a:t>
            </a:r>
          </a:p>
          <a:p>
            <a:r>
              <a:rPr lang="pt-BR" sz="2400" dirty="0" smtClean="0"/>
              <a:t>Primeiro, uma população de referência é escolhida para determinar a composição da cesta de alimentos;</a:t>
            </a:r>
          </a:p>
          <a:p>
            <a:r>
              <a:rPr lang="pt-BR" sz="2400" dirty="0" smtClean="0"/>
              <a:t>Segundo, a cesta de alimentos é construída com as seguintes propriedades:</a:t>
            </a:r>
          </a:p>
          <a:p>
            <a:pPr marL="514350" indent="-514350">
              <a:buFont typeface="+mj-lt"/>
              <a:buAutoNum type="romanLcPeriod"/>
            </a:pPr>
            <a:r>
              <a:rPr lang="pt-BR" sz="2400" dirty="0" smtClean="0"/>
              <a:t>a composição da cesta deve refletir a variedade de itens alimentares consumidos pela população de referência (próxima ao intervalo de renda esperado de pobreza).</a:t>
            </a:r>
          </a:p>
          <a:p>
            <a:pPr marL="514350" indent="-514350">
              <a:buFont typeface="+mj-lt"/>
              <a:buAutoNum type="romanLcPeriod"/>
            </a:pPr>
            <a:r>
              <a:rPr lang="pt-BR" sz="2400" dirty="0" smtClean="0"/>
              <a:t>deve prover o requerimento adequado de calorias de 2300 kcal per capita dia; e </a:t>
            </a:r>
          </a:p>
          <a:p>
            <a:pPr marL="514350" indent="-514350">
              <a:buFont typeface="+mj-lt"/>
              <a:buAutoNum type="romanLcPeriod"/>
            </a:pPr>
            <a:r>
              <a:rPr lang="pt-BR" sz="2400" dirty="0" smtClean="0"/>
              <a:t>os requerimentos calóricos são derivados de uma variedade  suficientemente diversificada de alimentos (por exemplo, algumas frutas e vegetais alo invés  de apenas arroz e outros cereais).</a:t>
            </a:r>
            <a:endParaRPr lang="pt-BR" sz="2400" dirty="0"/>
          </a:p>
        </p:txBody>
      </p:sp>
    </p:spTree>
    <p:extLst>
      <p:ext uri="{BB962C8B-B14F-4D97-AF65-F5344CB8AC3E}">
        <p14:creationId xmlns:p14="http://schemas.microsoft.com/office/powerpoint/2010/main" val="151799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052736"/>
            <a:ext cx="9195353" cy="473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536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Possíveis inconsistências (1)</a:t>
            </a:r>
            <a:endParaRPr lang="pt-BR" dirty="0"/>
          </a:p>
        </p:txBody>
      </p:sp>
      <p:sp>
        <p:nvSpPr>
          <p:cNvPr id="3" name="Espaço Reservado para Conteúdo 2"/>
          <p:cNvSpPr>
            <a:spLocks noGrp="1"/>
          </p:cNvSpPr>
          <p:nvPr>
            <p:ph idx="1"/>
          </p:nvPr>
        </p:nvSpPr>
        <p:spPr>
          <a:xfrm>
            <a:off x="457200" y="1600200"/>
            <a:ext cx="8229600" cy="4853136"/>
          </a:xfrm>
        </p:spPr>
        <p:txBody>
          <a:bodyPr>
            <a:normAutofit fontScale="85000" lnSpcReduction="10000"/>
          </a:bodyPr>
          <a:lstStyle/>
          <a:p>
            <a:r>
              <a:rPr lang="en-US" i="1" dirty="0"/>
              <a:t>For example, the activity level of jobs in urban and rural areas may differ. Activities in the typical urban </a:t>
            </a:r>
            <a:r>
              <a:rPr lang="en-US" i="1" dirty="0" smtClean="0"/>
              <a:t>job </a:t>
            </a:r>
            <a:r>
              <a:rPr lang="en-US" i="1" dirty="0"/>
              <a:t>may require fewer calories than activities in the typical rural job (e.g. agricultural labor). </a:t>
            </a:r>
            <a:endParaRPr lang="en-US" i="1" dirty="0" smtClean="0"/>
          </a:p>
          <a:p>
            <a:r>
              <a:rPr lang="en-US" i="1" dirty="0" smtClean="0"/>
              <a:t>Thus</a:t>
            </a:r>
            <a:r>
              <a:rPr lang="en-US" i="1" dirty="0"/>
              <a:t>, </a:t>
            </a:r>
            <a:r>
              <a:rPr lang="en-US" i="1" dirty="0" smtClean="0"/>
              <a:t>regional </a:t>
            </a:r>
            <a:r>
              <a:rPr lang="en-US" i="1" dirty="0"/>
              <a:t>differences in activity levels may result in caloric intake or availability being lower for </a:t>
            </a:r>
            <a:r>
              <a:rPr lang="en-US" i="1" dirty="0" smtClean="0"/>
              <a:t>urban households </a:t>
            </a:r>
            <a:r>
              <a:rPr lang="en-US" i="1" dirty="0"/>
              <a:t>at any given level of real expenditure. </a:t>
            </a:r>
            <a:endParaRPr lang="en-US" i="1" dirty="0" smtClean="0"/>
          </a:p>
          <a:p>
            <a:r>
              <a:rPr lang="en-US" i="1" dirty="0" smtClean="0"/>
              <a:t>This</a:t>
            </a:r>
            <a:r>
              <a:rPr lang="en-US" i="1" dirty="0"/>
              <a:t>, in turn may affect the relative position of </a:t>
            </a:r>
            <a:r>
              <a:rPr lang="en-US" i="1" dirty="0" smtClean="0"/>
              <a:t>the calorie-expenditure </a:t>
            </a:r>
            <a:r>
              <a:rPr lang="en-US" i="1" dirty="0"/>
              <a:t>line and ultimately the difference between the rural and urban </a:t>
            </a:r>
            <a:r>
              <a:rPr lang="en-US" i="1" dirty="0" err="1"/>
              <a:t>povery</a:t>
            </a:r>
            <a:r>
              <a:rPr lang="en-US" i="1" dirty="0"/>
              <a:t> lines </a:t>
            </a:r>
            <a:r>
              <a:rPr lang="en-US" i="1" dirty="0" smtClean="0"/>
              <a:t>Z</a:t>
            </a:r>
            <a:r>
              <a:rPr lang="en-US" i="1" baseline="-25000" dirty="0" smtClean="0"/>
              <a:t>R</a:t>
            </a:r>
            <a:r>
              <a:rPr lang="en-US" i="1" dirty="0" smtClean="0"/>
              <a:t>  and Z</a:t>
            </a:r>
            <a:r>
              <a:rPr lang="en-US" i="1" baseline="-25000" dirty="0" smtClean="0"/>
              <a:t>U</a:t>
            </a:r>
            <a:r>
              <a:rPr lang="en-US" i="1" dirty="0" smtClean="0"/>
              <a:t>.</a:t>
            </a:r>
            <a:endParaRPr lang="pt-BR" i="1" dirty="0"/>
          </a:p>
        </p:txBody>
      </p:sp>
    </p:spTree>
    <p:extLst>
      <p:ext uri="{BB962C8B-B14F-4D97-AF65-F5344CB8AC3E}">
        <p14:creationId xmlns:p14="http://schemas.microsoft.com/office/powerpoint/2010/main" val="606824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Possíveis inconsistências (2)</a:t>
            </a:r>
            <a:endParaRPr lang="pt-BR" dirty="0"/>
          </a:p>
        </p:txBody>
      </p:sp>
      <p:sp>
        <p:nvSpPr>
          <p:cNvPr id="3" name="Espaço Reservado para Conteúdo 2"/>
          <p:cNvSpPr>
            <a:spLocks noGrp="1"/>
          </p:cNvSpPr>
          <p:nvPr>
            <p:ph idx="1"/>
          </p:nvPr>
        </p:nvSpPr>
        <p:spPr/>
        <p:txBody>
          <a:bodyPr>
            <a:normAutofit fontScale="85000" lnSpcReduction="20000"/>
          </a:bodyPr>
          <a:lstStyle/>
          <a:p>
            <a:r>
              <a:rPr lang="en-US" i="1" dirty="0" smtClean="0"/>
              <a:t>It </a:t>
            </a:r>
            <a:r>
              <a:rPr lang="en-US" i="1" dirty="0"/>
              <a:t>is also likely that households in urban areas may have more expensive food tastes. Thus even in the </a:t>
            </a:r>
            <a:r>
              <a:rPr lang="en-US" i="1" dirty="0" smtClean="0"/>
              <a:t>unlikely </a:t>
            </a:r>
            <a:r>
              <a:rPr lang="en-US" i="1" dirty="0"/>
              <a:t>case that the cost of food </a:t>
            </a:r>
            <a:r>
              <a:rPr lang="en-US" i="1" dirty="0" smtClean="0"/>
              <a:t>is  </a:t>
            </a:r>
            <a:r>
              <a:rPr lang="en-US" i="1" dirty="0"/>
              <a:t>the same between </a:t>
            </a:r>
            <a:r>
              <a:rPr lang="en-US" i="1" dirty="0" smtClean="0"/>
              <a:t>rural </a:t>
            </a:r>
            <a:r>
              <a:rPr lang="en-US" i="1" dirty="0"/>
              <a:t>and urban areas, households in </a:t>
            </a:r>
            <a:r>
              <a:rPr lang="en-US" i="1" dirty="0" smtClean="0"/>
              <a:t>urban </a:t>
            </a:r>
            <a:r>
              <a:rPr lang="en-US" i="1" dirty="0"/>
              <a:t>areas may prefer to consume food items of higher quality and thus of higher price (e.g. buy </a:t>
            </a:r>
            <a:r>
              <a:rPr lang="en-US" i="1" dirty="0" smtClean="0"/>
              <a:t>organically </a:t>
            </a:r>
            <a:r>
              <a:rPr lang="en-US" i="1" dirty="0"/>
              <a:t>grown fruits and vegetables, instead of vegetables from the regular grocery store). </a:t>
            </a:r>
            <a:endParaRPr lang="en-US" i="1" dirty="0" smtClean="0"/>
          </a:p>
          <a:p>
            <a:r>
              <a:rPr lang="en-US" i="1" dirty="0" smtClean="0"/>
              <a:t>As a consequence</a:t>
            </a:r>
            <a:r>
              <a:rPr lang="en-US" i="1" dirty="0"/>
              <a:t>, urban households may spend more per calorie consumed, or equivalently, the caloric </a:t>
            </a:r>
            <a:r>
              <a:rPr lang="en-US" i="1" dirty="0" smtClean="0"/>
              <a:t>availability </a:t>
            </a:r>
            <a:r>
              <a:rPr lang="en-US" i="1" dirty="0"/>
              <a:t>obtained for any given level of real expenditure is likely to be lower. </a:t>
            </a:r>
            <a:endParaRPr lang="pt-BR" i="1" dirty="0"/>
          </a:p>
        </p:txBody>
      </p:sp>
    </p:spTree>
    <p:extLst>
      <p:ext uri="{BB962C8B-B14F-4D97-AF65-F5344CB8AC3E}">
        <p14:creationId xmlns:p14="http://schemas.microsoft.com/office/powerpoint/2010/main" val="1902678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lstStyle/>
          <a:p>
            <a:r>
              <a:rPr lang="pt-BR" dirty="0" smtClean="0"/>
              <a:t>Possíveis inconsistências (3)</a:t>
            </a:r>
            <a:endParaRPr lang="pt-BR" dirty="0"/>
          </a:p>
        </p:txBody>
      </p:sp>
      <p:sp>
        <p:nvSpPr>
          <p:cNvPr id="3" name="Espaço Reservado para Conteúdo 2"/>
          <p:cNvSpPr>
            <a:spLocks noGrp="1"/>
          </p:cNvSpPr>
          <p:nvPr>
            <p:ph idx="1"/>
          </p:nvPr>
        </p:nvSpPr>
        <p:spPr>
          <a:xfrm>
            <a:off x="251520" y="1412776"/>
            <a:ext cx="8568952" cy="5256584"/>
          </a:xfrm>
        </p:spPr>
        <p:txBody>
          <a:bodyPr>
            <a:noAutofit/>
          </a:bodyPr>
          <a:lstStyle/>
          <a:p>
            <a:r>
              <a:rPr lang="pt-BR" sz="2400" dirty="0" smtClean="0"/>
              <a:t>Diferenças nos preços relativos de alimentos e não-alimentos.</a:t>
            </a:r>
          </a:p>
          <a:p>
            <a:r>
              <a:rPr lang="en-US" sz="2400" dirty="0"/>
              <a:t>“</a:t>
            </a:r>
            <a:r>
              <a:rPr lang="en-US" sz="2400" i="1" dirty="0"/>
              <a:t>To the extent that prices differ between urban and rural areas (say, because of transport costs for </a:t>
            </a:r>
            <a:r>
              <a:rPr lang="en-US" sz="2400" i="1" dirty="0" smtClean="0"/>
              <a:t>food </a:t>
            </a:r>
            <a:r>
              <a:rPr lang="en-US" sz="2400" i="1" dirty="0"/>
              <a:t>produced in rural areas), different nominal poverty lines should be used. However, </a:t>
            </a:r>
            <a:r>
              <a:rPr lang="en-US" sz="2400" i="1" dirty="0" smtClean="0"/>
              <a:t>relative prices </a:t>
            </a:r>
            <a:r>
              <a:rPr lang="en-US" sz="2400" i="1" dirty="0"/>
              <a:t>can also differ, and (in general) this will alter demand behavior at given real expenditure </a:t>
            </a:r>
            <a:r>
              <a:rPr lang="en-US" sz="2400" i="1" dirty="0" smtClean="0"/>
              <a:t>levels </a:t>
            </a:r>
            <a:r>
              <a:rPr lang="en-US" sz="2400" i="1" dirty="0"/>
              <a:t>(nominal expenditures deflated by a suitable cost-of-living index).” For example, the prices </a:t>
            </a:r>
            <a:r>
              <a:rPr lang="en-US" sz="2400" i="1" dirty="0" smtClean="0"/>
              <a:t>of some </a:t>
            </a:r>
            <a:r>
              <a:rPr lang="en-US" sz="2400" i="1" dirty="0"/>
              <a:t>nonfood goods tend to be lower in relation to foods in urban areas than in rural areas, </a:t>
            </a:r>
            <a:r>
              <a:rPr lang="en-US" sz="2400" i="1" dirty="0" smtClean="0"/>
              <a:t>and </a:t>
            </a:r>
            <a:r>
              <a:rPr lang="en-US" sz="2400" i="1" dirty="0"/>
              <a:t>retail outlets for nonfood goods also tend to be more accessible (so the full cost, including </a:t>
            </a:r>
            <a:r>
              <a:rPr lang="en-US" sz="2400" i="1" dirty="0" smtClean="0"/>
              <a:t>time</a:t>
            </a:r>
            <a:r>
              <a:rPr lang="en-US" sz="2400" i="1" dirty="0"/>
              <a:t>, is even lower) in urban areas. This may mean that the demand for food and (hence) food </a:t>
            </a:r>
            <a:r>
              <a:rPr lang="en-US" sz="2400" i="1" dirty="0" smtClean="0"/>
              <a:t>energy </a:t>
            </a:r>
            <a:r>
              <a:rPr lang="en-US" sz="2400" i="1" dirty="0"/>
              <a:t>intake will be lower in urban areas than in rural areas at any given real expenditure </a:t>
            </a:r>
            <a:r>
              <a:rPr lang="en-US" sz="2400" i="1" dirty="0" smtClean="0"/>
              <a:t>level</a:t>
            </a:r>
            <a:r>
              <a:rPr lang="en-US" sz="2400" i="1" dirty="0"/>
              <a:t>.. . .</a:t>
            </a:r>
            <a:r>
              <a:rPr lang="en-US" sz="2400" dirty="0"/>
              <a:t>” </a:t>
            </a:r>
            <a:endParaRPr lang="pt-BR" sz="2400" dirty="0"/>
          </a:p>
        </p:txBody>
      </p:sp>
    </p:spTree>
    <p:extLst>
      <p:ext uri="{BB962C8B-B14F-4D97-AF65-F5344CB8AC3E}">
        <p14:creationId xmlns:p14="http://schemas.microsoft.com/office/powerpoint/2010/main" val="3482684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Conclusão</a:t>
            </a:r>
            <a:endParaRPr lang="pt-BR" dirty="0"/>
          </a:p>
        </p:txBody>
      </p:sp>
      <p:sp>
        <p:nvSpPr>
          <p:cNvPr id="3" name="Espaço Reservado para Conteúdo 2"/>
          <p:cNvSpPr>
            <a:spLocks noGrp="1"/>
          </p:cNvSpPr>
          <p:nvPr>
            <p:ph idx="1"/>
          </p:nvPr>
        </p:nvSpPr>
        <p:spPr/>
        <p:txBody>
          <a:bodyPr>
            <a:normAutofit/>
          </a:bodyPr>
          <a:lstStyle/>
          <a:p>
            <a:r>
              <a:rPr lang="en-US" sz="2600" i="1" dirty="0"/>
              <a:t>The preceding arguments imply that the difference between the two poverty lines Z</a:t>
            </a:r>
            <a:r>
              <a:rPr lang="en-US" sz="2600" i="1" baseline="-25000" dirty="0"/>
              <a:t>R</a:t>
            </a:r>
            <a:r>
              <a:rPr lang="en-US" sz="2600" i="1" dirty="0"/>
              <a:t> and </a:t>
            </a:r>
            <a:r>
              <a:rPr lang="en-US" sz="2600" i="1" dirty="0" err="1"/>
              <a:t>Z</a:t>
            </a:r>
            <a:r>
              <a:rPr lang="en-US" sz="2600" i="1" baseline="-25000" dirty="0" err="1"/>
              <a:t>u</a:t>
            </a:r>
            <a:r>
              <a:rPr lang="en-US" sz="2600" i="1" dirty="0"/>
              <a:t> derived by </a:t>
            </a:r>
            <a:r>
              <a:rPr lang="en-US" sz="2600" i="1" dirty="0" smtClean="0"/>
              <a:t>the </a:t>
            </a:r>
            <a:r>
              <a:rPr lang="en-US" sz="2600" i="1" dirty="0"/>
              <a:t>FEI method is likely to embody more differences than just differences in the cost-of-living between </a:t>
            </a:r>
            <a:r>
              <a:rPr lang="en-US" sz="2600" i="1" dirty="0" smtClean="0"/>
              <a:t>urban </a:t>
            </a:r>
            <a:r>
              <a:rPr lang="en-US" sz="2600" i="1" dirty="0"/>
              <a:t>and </a:t>
            </a:r>
            <a:r>
              <a:rPr lang="en-US" sz="2600" i="1" dirty="0" smtClean="0"/>
              <a:t>rural </a:t>
            </a:r>
            <a:r>
              <a:rPr lang="en-US" sz="2600" i="1" dirty="0"/>
              <a:t>areas. </a:t>
            </a:r>
            <a:endParaRPr lang="en-US" sz="2600" i="1" dirty="0" smtClean="0"/>
          </a:p>
          <a:p>
            <a:r>
              <a:rPr lang="en-US" sz="2600" i="1" dirty="0" smtClean="0"/>
              <a:t>As </a:t>
            </a:r>
            <a:r>
              <a:rPr lang="en-US" sz="2600" i="1" dirty="0"/>
              <a:t>a consequence, these households whose total consumption expenditures equal to </a:t>
            </a:r>
            <a:r>
              <a:rPr lang="en-US" sz="2600" i="1" dirty="0" smtClean="0"/>
              <a:t>these </a:t>
            </a:r>
            <a:r>
              <a:rPr lang="en-US" sz="2600" i="1" dirty="0"/>
              <a:t>nominal poverty lines may not have exactly the same standard of living (or welfare) as </a:t>
            </a:r>
            <a:r>
              <a:rPr lang="en-US" sz="2600" i="1" dirty="0" smtClean="0"/>
              <a:t>is  </a:t>
            </a:r>
            <a:r>
              <a:rPr lang="en-US" sz="2600" i="1" dirty="0"/>
              <a:t>required </a:t>
            </a:r>
            <a:r>
              <a:rPr lang="en-US" sz="2600" i="1" dirty="0" smtClean="0"/>
              <a:t>by </a:t>
            </a:r>
            <a:r>
              <a:rPr lang="en-US" sz="2600" i="1" dirty="0"/>
              <a:t>a poverty profile that is consistent. </a:t>
            </a:r>
            <a:endParaRPr lang="pt-BR" sz="2600" i="1" dirty="0"/>
          </a:p>
        </p:txBody>
      </p:sp>
    </p:spTree>
    <p:extLst>
      <p:ext uri="{BB962C8B-B14F-4D97-AF65-F5344CB8AC3E}">
        <p14:creationId xmlns:p14="http://schemas.microsoft.com/office/powerpoint/2010/main" val="735603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Exemplo</a:t>
            </a:r>
            <a:r>
              <a:rPr lang="en-US" dirty="0" smtClean="0"/>
              <a:t> de </a:t>
            </a:r>
            <a:r>
              <a:rPr lang="en-US" dirty="0" err="1" smtClean="0"/>
              <a:t>cálculo</a:t>
            </a:r>
            <a:r>
              <a:rPr lang="en-US" dirty="0" smtClean="0"/>
              <a:t> para as </a:t>
            </a:r>
            <a:r>
              <a:rPr lang="en-US" dirty="0" err="1" smtClean="0"/>
              <a:t>áreas</a:t>
            </a:r>
            <a:r>
              <a:rPr lang="en-US" dirty="0" smtClean="0"/>
              <a:t> </a:t>
            </a:r>
            <a:r>
              <a:rPr lang="en-US" dirty="0" err="1" smtClean="0"/>
              <a:t>urbana</a:t>
            </a:r>
            <a:r>
              <a:rPr lang="en-US" dirty="0" smtClean="0"/>
              <a:t> e rural </a:t>
            </a:r>
            <a:r>
              <a:rPr lang="en-US" dirty="0" err="1" smtClean="0"/>
              <a:t>por</a:t>
            </a:r>
            <a:r>
              <a:rPr lang="en-US" dirty="0" smtClean="0"/>
              <a:t> </a:t>
            </a:r>
            <a:r>
              <a:rPr lang="en-US" dirty="0" err="1" smtClean="0"/>
              <a:t>macroregião</a:t>
            </a:r>
            <a:endParaRPr lang="pt-BR" dirty="0"/>
          </a:p>
        </p:txBody>
      </p:sp>
      <p:sp>
        <p:nvSpPr>
          <p:cNvPr id="3" name="Espaço Reservado para Conteúdo 2"/>
          <p:cNvSpPr>
            <a:spLocks noGrp="1"/>
          </p:cNvSpPr>
          <p:nvPr>
            <p:ph idx="1"/>
          </p:nvPr>
        </p:nvSpPr>
        <p:spPr>
          <a:xfrm>
            <a:off x="457200" y="1783357"/>
            <a:ext cx="8229600" cy="4525963"/>
          </a:xfrm>
        </p:spPr>
        <p:txBody>
          <a:bodyPr>
            <a:normAutofit lnSpcReduction="10000"/>
          </a:bodyPr>
          <a:lstStyle/>
          <a:p>
            <a:r>
              <a:rPr lang="en-US" dirty="0" err="1" smtClean="0"/>
              <a:t>Estimativas</a:t>
            </a:r>
            <a:r>
              <a:rPr lang="en-US" dirty="0" smtClean="0"/>
              <a:t> </a:t>
            </a:r>
            <a:r>
              <a:rPr lang="en-US" dirty="0" err="1" smtClean="0"/>
              <a:t>não-paramétricas</a:t>
            </a:r>
            <a:r>
              <a:rPr lang="en-US" dirty="0" smtClean="0"/>
              <a:t> das </a:t>
            </a:r>
            <a:r>
              <a:rPr lang="en-US" dirty="0" err="1" smtClean="0"/>
              <a:t>curvas</a:t>
            </a:r>
            <a:r>
              <a:rPr lang="en-US" dirty="0" smtClean="0"/>
              <a:t> </a:t>
            </a:r>
            <a:r>
              <a:rPr lang="en-US" dirty="0" err="1" smtClean="0"/>
              <a:t>gasto-caloria</a:t>
            </a:r>
            <a:r>
              <a:rPr lang="en-US" dirty="0" smtClean="0"/>
              <a:t> para as </a:t>
            </a:r>
            <a:r>
              <a:rPr lang="en-US" dirty="0" err="1" smtClean="0"/>
              <a:t>áreas</a:t>
            </a:r>
            <a:r>
              <a:rPr lang="en-US" dirty="0" smtClean="0"/>
              <a:t> </a:t>
            </a:r>
            <a:r>
              <a:rPr lang="en-US" dirty="0" err="1" smtClean="0"/>
              <a:t>urbana</a:t>
            </a:r>
            <a:r>
              <a:rPr lang="en-US" dirty="0" smtClean="0"/>
              <a:t> e rural de </a:t>
            </a:r>
            <a:r>
              <a:rPr lang="en-US" dirty="0" err="1" smtClean="0"/>
              <a:t>cada</a:t>
            </a:r>
            <a:r>
              <a:rPr lang="en-US" dirty="0" smtClean="0"/>
              <a:t> </a:t>
            </a:r>
            <a:r>
              <a:rPr lang="en-US" dirty="0" err="1" smtClean="0"/>
              <a:t>uma</a:t>
            </a:r>
            <a:r>
              <a:rPr lang="en-US" dirty="0" smtClean="0"/>
              <a:t> das </a:t>
            </a:r>
            <a:r>
              <a:rPr lang="en-US" dirty="0" err="1" smtClean="0"/>
              <a:t>cinco</a:t>
            </a:r>
            <a:r>
              <a:rPr lang="en-US" dirty="0" smtClean="0"/>
              <a:t> macro-</a:t>
            </a:r>
            <a:r>
              <a:rPr lang="en-US" dirty="0" err="1" smtClean="0"/>
              <a:t>regiões</a:t>
            </a:r>
            <a:r>
              <a:rPr lang="en-US" dirty="0" smtClean="0"/>
              <a:t>. </a:t>
            </a:r>
          </a:p>
          <a:p>
            <a:r>
              <a:rPr lang="en-US" dirty="0" err="1" smtClean="0"/>
              <a:t>Eixo</a:t>
            </a:r>
            <a:r>
              <a:rPr lang="en-US" dirty="0" smtClean="0"/>
              <a:t> vertical: log da </a:t>
            </a:r>
            <a:r>
              <a:rPr lang="en-US" dirty="0" err="1" smtClean="0"/>
              <a:t>disponibilidade</a:t>
            </a:r>
            <a:r>
              <a:rPr lang="en-US" dirty="0" smtClean="0"/>
              <a:t> de </a:t>
            </a:r>
            <a:r>
              <a:rPr lang="en-US" dirty="0" err="1" smtClean="0"/>
              <a:t>calorias</a:t>
            </a:r>
            <a:r>
              <a:rPr lang="en-US" dirty="0" smtClean="0"/>
              <a:t> </a:t>
            </a:r>
            <a:r>
              <a:rPr lang="en-US" dirty="0" err="1" smtClean="0"/>
              <a:t>diária</a:t>
            </a:r>
            <a:r>
              <a:rPr lang="en-US" dirty="0" smtClean="0"/>
              <a:t> per capita (</a:t>
            </a:r>
            <a:r>
              <a:rPr lang="en-US" dirty="0" err="1"/>
              <a:t>InPCK</a:t>
            </a:r>
            <a:r>
              <a:rPr lang="en-US" dirty="0" smtClean="0"/>
              <a:t>)</a:t>
            </a:r>
          </a:p>
          <a:p>
            <a:r>
              <a:rPr lang="en-US" dirty="0" err="1" smtClean="0"/>
              <a:t>Eixo</a:t>
            </a:r>
            <a:r>
              <a:rPr lang="en-US" dirty="0" smtClean="0"/>
              <a:t> horizontal: log dos </a:t>
            </a:r>
            <a:r>
              <a:rPr lang="en-US" dirty="0" err="1" smtClean="0"/>
              <a:t>gastos</a:t>
            </a:r>
            <a:r>
              <a:rPr lang="en-US" dirty="0" smtClean="0"/>
              <a:t> per capita</a:t>
            </a:r>
          </a:p>
          <a:p>
            <a:r>
              <a:rPr lang="en-US" dirty="0" err="1" smtClean="0"/>
              <a:t>Linha</a:t>
            </a:r>
            <a:r>
              <a:rPr lang="en-US" dirty="0" smtClean="0"/>
              <a:t> horizontal = (log) </a:t>
            </a:r>
            <a:r>
              <a:rPr lang="en-US" dirty="0" err="1" smtClean="0"/>
              <a:t>quantidade</a:t>
            </a:r>
            <a:r>
              <a:rPr lang="en-US" dirty="0" smtClean="0"/>
              <a:t> </a:t>
            </a:r>
            <a:r>
              <a:rPr lang="en-US" dirty="0" err="1" smtClean="0"/>
              <a:t>diária</a:t>
            </a:r>
            <a:r>
              <a:rPr lang="en-US" dirty="0" smtClean="0"/>
              <a:t> per capita </a:t>
            </a:r>
            <a:r>
              <a:rPr lang="en-US" dirty="0" err="1" smtClean="0"/>
              <a:t>recomendada</a:t>
            </a:r>
            <a:r>
              <a:rPr lang="en-US" dirty="0" smtClean="0"/>
              <a:t> de </a:t>
            </a:r>
            <a:r>
              <a:rPr lang="en-US" dirty="0" err="1" smtClean="0"/>
              <a:t>calorias</a:t>
            </a:r>
            <a:r>
              <a:rPr lang="en-US" dirty="0" smtClean="0"/>
              <a:t> (2,300 </a:t>
            </a:r>
            <a:r>
              <a:rPr lang="en-US" dirty="0"/>
              <a:t>kcal per </a:t>
            </a:r>
            <a:r>
              <a:rPr lang="en-US" dirty="0" smtClean="0"/>
              <a:t>capita)</a:t>
            </a:r>
            <a:endParaRPr lang="pt-BR" dirty="0"/>
          </a:p>
        </p:txBody>
      </p:sp>
    </p:spTree>
    <p:extLst>
      <p:ext uri="{BB962C8B-B14F-4D97-AF65-F5344CB8AC3E}">
        <p14:creationId xmlns:p14="http://schemas.microsoft.com/office/powerpoint/2010/main" val="2053020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222" y="139828"/>
            <a:ext cx="5305425"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73016"/>
            <a:ext cx="521970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262742" y="116632"/>
            <a:ext cx="2808312" cy="2246769"/>
          </a:xfrm>
          <a:prstGeom prst="rect">
            <a:avLst/>
          </a:prstGeom>
          <a:noFill/>
        </p:spPr>
        <p:txBody>
          <a:bodyPr wrap="square" rtlCol="0">
            <a:spAutoFit/>
          </a:bodyPr>
          <a:lstStyle/>
          <a:p>
            <a:r>
              <a:rPr lang="pt-BR" sz="2800" dirty="0" smtClean="0"/>
              <a:t>Curvas de calorias diárias disponíveis per capita x gasto per capita</a:t>
            </a:r>
            <a:endParaRPr lang="pt-BR" sz="2800" dirty="0"/>
          </a:p>
        </p:txBody>
      </p:sp>
    </p:spTree>
    <p:extLst>
      <p:ext uri="{BB962C8B-B14F-4D97-AF65-F5344CB8AC3E}">
        <p14:creationId xmlns:p14="http://schemas.microsoft.com/office/powerpoint/2010/main" val="924542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9" y="0"/>
            <a:ext cx="545782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504" y="3284984"/>
            <a:ext cx="5334000"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2723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62" y="260648"/>
            <a:ext cx="542925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ector reto 2"/>
          <p:cNvCxnSpPr/>
          <p:nvPr/>
        </p:nvCxnSpPr>
        <p:spPr>
          <a:xfrm>
            <a:off x="3131840" y="980728"/>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ector reto 4"/>
          <p:cNvCxnSpPr/>
          <p:nvPr/>
        </p:nvCxnSpPr>
        <p:spPr>
          <a:xfrm>
            <a:off x="3995936" y="980728"/>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de seta reta 5"/>
          <p:cNvCxnSpPr/>
          <p:nvPr/>
        </p:nvCxnSpPr>
        <p:spPr>
          <a:xfrm>
            <a:off x="3995936" y="2924944"/>
            <a:ext cx="1008112"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4932040" y="3861048"/>
            <a:ext cx="3960440" cy="646331"/>
          </a:xfrm>
          <a:prstGeom prst="rect">
            <a:avLst/>
          </a:prstGeom>
          <a:noFill/>
        </p:spPr>
        <p:txBody>
          <a:bodyPr wrap="square" rtlCol="0">
            <a:spAutoFit/>
          </a:bodyPr>
          <a:lstStyle/>
          <a:p>
            <a:r>
              <a:rPr lang="pt-BR" dirty="0" smtClean="0"/>
              <a:t>Linha de pobreza da área urbana da região Centro-Oeste</a:t>
            </a:r>
            <a:endParaRPr lang="pt-BR" dirty="0"/>
          </a:p>
        </p:txBody>
      </p:sp>
      <p:sp>
        <p:nvSpPr>
          <p:cNvPr id="10" name="CaixaDeTexto 9"/>
          <p:cNvSpPr txBox="1"/>
          <p:nvPr/>
        </p:nvSpPr>
        <p:spPr>
          <a:xfrm>
            <a:off x="323528" y="4013448"/>
            <a:ext cx="3960440" cy="646331"/>
          </a:xfrm>
          <a:prstGeom prst="rect">
            <a:avLst/>
          </a:prstGeom>
          <a:noFill/>
        </p:spPr>
        <p:txBody>
          <a:bodyPr wrap="square" rtlCol="0">
            <a:spAutoFit/>
          </a:bodyPr>
          <a:lstStyle/>
          <a:p>
            <a:r>
              <a:rPr lang="pt-BR" dirty="0" smtClean="0"/>
              <a:t>Linha de pobreza da área urbana da região Centro-Oeste</a:t>
            </a:r>
            <a:endParaRPr lang="pt-BR" dirty="0"/>
          </a:p>
        </p:txBody>
      </p:sp>
      <p:cxnSp>
        <p:nvCxnSpPr>
          <p:cNvPr id="11" name="Conector de seta reta 10"/>
          <p:cNvCxnSpPr/>
          <p:nvPr/>
        </p:nvCxnSpPr>
        <p:spPr>
          <a:xfrm flipH="1">
            <a:off x="1907704" y="2924944"/>
            <a:ext cx="1224136"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150862" y="5013176"/>
            <a:ext cx="8885634" cy="1692771"/>
          </a:xfrm>
          <a:prstGeom prst="rect">
            <a:avLst/>
          </a:prstGeom>
          <a:noFill/>
        </p:spPr>
        <p:txBody>
          <a:bodyPr wrap="square" rtlCol="0">
            <a:spAutoFit/>
          </a:bodyPr>
          <a:lstStyle/>
          <a:p>
            <a:r>
              <a:rPr lang="en-US" sz="2600" dirty="0"/>
              <a:t> The consistency of these poverty lines relates to the question </a:t>
            </a:r>
            <a:r>
              <a:rPr lang="en-US" sz="2600" dirty="0" smtClean="0"/>
              <a:t>of </a:t>
            </a:r>
            <a:r>
              <a:rPr lang="en-US" sz="2600" dirty="0"/>
              <a:t>whether the gap between urban and rural poverty lines of the FEI method </a:t>
            </a:r>
            <a:r>
              <a:rPr lang="en-US" sz="2600" dirty="0" smtClean="0"/>
              <a:t>is  </a:t>
            </a:r>
            <a:r>
              <a:rPr lang="en-US" sz="2600" dirty="0"/>
              <a:t>capturing cost of living </a:t>
            </a:r>
            <a:r>
              <a:rPr lang="en-US" sz="2600" dirty="0" smtClean="0"/>
              <a:t>differences </a:t>
            </a:r>
            <a:r>
              <a:rPr lang="en-US" sz="2600" dirty="0"/>
              <a:t>as well as other additional confounding factors. </a:t>
            </a:r>
            <a:endParaRPr lang="pt-BR" sz="2600" dirty="0"/>
          </a:p>
        </p:txBody>
      </p:sp>
    </p:spTree>
    <p:extLst>
      <p:ext uri="{BB962C8B-B14F-4D97-AF65-F5344CB8AC3E}">
        <p14:creationId xmlns:p14="http://schemas.microsoft.com/office/powerpoint/2010/main" val="2300251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preço da caloria diária per capita disponível x gasto per capita</a:t>
            </a:r>
            <a:endParaRPr lang="pt-BR" dirty="0"/>
          </a:p>
        </p:txBody>
      </p:sp>
      <p:sp>
        <p:nvSpPr>
          <p:cNvPr id="4" name="CaixaDeTexto 3"/>
          <p:cNvSpPr txBox="1"/>
          <p:nvPr/>
        </p:nvSpPr>
        <p:spPr>
          <a:xfrm>
            <a:off x="323528" y="1977221"/>
            <a:ext cx="8496944" cy="3323987"/>
          </a:xfrm>
          <a:prstGeom prst="rect">
            <a:avLst/>
          </a:prstGeom>
          <a:noFill/>
        </p:spPr>
        <p:txBody>
          <a:bodyPr wrap="square" rtlCol="0">
            <a:spAutoFit/>
          </a:bodyPr>
          <a:lstStyle/>
          <a:p>
            <a:r>
              <a:rPr lang="en-US" sz="3000" dirty="0" err="1" smtClean="0"/>
              <a:t>preço</a:t>
            </a:r>
            <a:r>
              <a:rPr lang="en-US" sz="3000" dirty="0" smtClean="0"/>
              <a:t> </a:t>
            </a:r>
            <a:r>
              <a:rPr lang="en-US" sz="3000" dirty="0" err="1" smtClean="0"/>
              <a:t>caloria</a:t>
            </a:r>
            <a:r>
              <a:rPr lang="en-US" sz="3000" dirty="0" smtClean="0"/>
              <a:t> = </a:t>
            </a:r>
            <a:r>
              <a:rPr lang="en-US" sz="3000" dirty="0" err="1" smtClean="0"/>
              <a:t>gasto</a:t>
            </a:r>
            <a:r>
              <a:rPr lang="en-US" sz="3000" dirty="0" smtClean="0"/>
              <a:t> total com </a:t>
            </a:r>
            <a:r>
              <a:rPr lang="en-US" sz="3000" dirty="0" err="1" smtClean="0"/>
              <a:t>alimentos</a:t>
            </a:r>
            <a:r>
              <a:rPr lang="en-US" sz="3000" dirty="0" smtClean="0"/>
              <a:t>  / </a:t>
            </a:r>
            <a:r>
              <a:rPr lang="en-US" sz="3000" dirty="0" err="1" smtClean="0"/>
              <a:t>quantidade</a:t>
            </a:r>
            <a:r>
              <a:rPr lang="en-US" sz="3000" dirty="0" smtClean="0"/>
              <a:t> de </a:t>
            </a:r>
            <a:r>
              <a:rPr lang="en-US" sz="3000" dirty="0" err="1" smtClean="0"/>
              <a:t>calorias</a:t>
            </a:r>
            <a:r>
              <a:rPr lang="en-US" sz="3000" dirty="0" smtClean="0"/>
              <a:t> </a:t>
            </a:r>
            <a:r>
              <a:rPr lang="en-US" sz="3000" dirty="0" err="1" smtClean="0"/>
              <a:t>nos</a:t>
            </a:r>
            <a:r>
              <a:rPr lang="en-US" sz="3000" dirty="0" smtClean="0"/>
              <a:t> </a:t>
            </a:r>
            <a:r>
              <a:rPr lang="en-US" sz="3000" dirty="0" err="1" smtClean="0"/>
              <a:t>itens</a:t>
            </a:r>
            <a:r>
              <a:rPr lang="en-US" sz="3000" dirty="0" smtClean="0"/>
              <a:t> </a:t>
            </a:r>
            <a:r>
              <a:rPr lang="en-US" sz="3000" dirty="0" err="1" smtClean="0"/>
              <a:t>alimentares</a:t>
            </a:r>
            <a:r>
              <a:rPr lang="en-US" sz="3000" dirty="0" smtClean="0"/>
              <a:t> </a:t>
            </a:r>
            <a:r>
              <a:rPr lang="en-US" sz="3000" dirty="0" err="1" smtClean="0"/>
              <a:t>comprados</a:t>
            </a:r>
            <a:r>
              <a:rPr lang="en-US" sz="3000" dirty="0" smtClean="0"/>
              <a:t>.</a:t>
            </a:r>
          </a:p>
          <a:p>
            <a:endParaRPr lang="en-US" sz="3000" dirty="0" smtClean="0"/>
          </a:p>
          <a:p>
            <a:r>
              <a:rPr lang="en-US" sz="3000" dirty="0" err="1" smtClean="0"/>
              <a:t>Inclinação</a:t>
            </a:r>
            <a:r>
              <a:rPr lang="en-US" sz="3000" dirty="0" smtClean="0"/>
              <a:t> </a:t>
            </a:r>
            <a:r>
              <a:rPr lang="en-US" sz="3000" dirty="0" err="1" smtClean="0"/>
              <a:t>positiva</a:t>
            </a:r>
            <a:r>
              <a:rPr lang="en-US" sz="3000" dirty="0" smtClean="0"/>
              <a:t>: </a:t>
            </a:r>
            <a:r>
              <a:rPr lang="en-US" sz="3000" dirty="0" err="1" smtClean="0"/>
              <a:t>aumento</a:t>
            </a:r>
            <a:r>
              <a:rPr lang="en-US" sz="3000" dirty="0" smtClean="0"/>
              <a:t> no </a:t>
            </a:r>
            <a:r>
              <a:rPr lang="en-US" sz="3000" dirty="0" err="1" smtClean="0"/>
              <a:t>padrão</a:t>
            </a:r>
            <a:r>
              <a:rPr lang="en-US" sz="3000" dirty="0" smtClean="0"/>
              <a:t> de </a:t>
            </a:r>
            <a:r>
              <a:rPr lang="en-US" sz="3000" dirty="0" err="1" smtClean="0"/>
              <a:t>vida</a:t>
            </a:r>
            <a:r>
              <a:rPr lang="en-US" sz="3000" dirty="0" smtClean="0"/>
              <a:t> (</a:t>
            </a:r>
            <a:r>
              <a:rPr lang="en-US" sz="3000" dirty="0" err="1" smtClean="0"/>
              <a:t>medido</a:t>
            </a:r>
            <a:r>
              <a:rPr lang="en-US" sz="3000" dirty="0" smtClean="0"/>
              <a:t> </a:t>
            </a:r>
            <a:r>
              <a:rPr lang="en-US" sz="3000" dirty="0" err="1" smtClean="0"/>
              <a:t>pelo</a:t>
            </a:r>
            <a:r>
              <a:rPr lang="en-US" sz="3000" dirty="0" smtClean="0"/>
              <a:t> </a:t>
            </a:r>
            <a:r>
              <a:rPr lang="en-US" sz="3000" dirty="0" err="1" smtClean="0"/>
              <a:t>gasto</a:t>
            </a:r>
            <a:r>
              <a:rPr lang="en-US" sz="3000" dirty="0" smtClean="0"/>
              <a:t> total per capita) </a:t>
            </a:r>
            <a:r>
              <a:rPr lang="en-US" sz="3000" dirty="0" err="1" smtClean="0"/>
              <a:t>está</a:t>
            </a:r>
            <a:r>
              <a:rPr lang="en-US" sz="3000" dirty="0" smtClean="0"/>
              <a:t> </a:t>
            </a:r>
            <a:r>
              <a:rPr lang="en-US" sz="3000" dirty="0" err="1" smtClean="0"/>
              <a:t>associdado</a:t>
            </a:r>
            <a:r>
              <a:rPr lang="en-US" sz="3000" dirty="0" smtClean="0"/>
              <a:t> </a:t>
            </a:r>
            <a:r>
              <a:rPr lang="en-US" sz="3000" dirty="0" err="1" smtClean="0"/>
              <a:t>positivamente</a:t>
            </a:r>
            <a:r>
              <a:rPr lang="en-US" sz="3000" dirty="0" smtClean="0"/>
              <a:t> com </a:t>
            </a:r>
            <a:r>
              <a:rPr lang="en-US" sz="3000" dirty="0" err="1" smtClean="0"/>
              <a:t>maiores</a:t>
            </a:r>
            <a:r>
              <a:rPr lang="en-US" sz="3000" dirty="0" smtClean="0"/>
              <a:t> </a:t>
            </a:r>
            <a:r>
              <a:rPr lang="en-US" sz="3000" dirty="0" err="1" smtClean="0"/>
              <a:t>preços</a:t>
            </a:r>
            <a:r>
              <a:rPr lang="en-US" sz="3000" dirty="0" smtClean="0"/>
              <a:t> </a:t>
            </a:r>
            <a:r>
              <a:rPr lang="en-US" sz="3000" dirty="0" err="1" smtClean="0"/>
              <a:t>por</a:t>
            </a:r>
            <a:r>
              <a:rPr lang="en-US" sz="3000" dirty="0" smtClean="0"/>
              <a:t> </a:t>
            </a:r>
            <a:r>
              <a:rPr lang="en-US" sz="3000" dirty="0" err="1" smtClean="0"/>
              <a:t>caloria</a:t>
            </a:r>
            <a:r>
              <a:rPr lang="en-US" sz="3000" dirty="0" smtClean="0"/>
              <a:t>. </a:t>
            </a:r>
            <a:endParaRPr lang="en-US" sz="3000" dirty="0"/>
          </a:p>
        </p:txBody>
      </p:sp>
    </p:spTree>
    <p:extLst>
      <p:ext uri="{BB962C8B-B14F-4D97-AF65-F5344CB8AC3E}">
        <p14:creationId xmlns:p14="http://schemas.microsoft.com/office/powerpoint/2010/main" val="567113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29600" cy="778098"/>
          </a:xfrm>
        </p:spPr>
        <p:txBody>
          <a:bodyPr/>
          <a:lstStyle/>
          <a:p>
            <a:r>
              <a:rPr lang="pt-BR" dirty="0" smtClean="0"/>
              <a:t>Definição da cesta</a:t>
            </a:r>
            <a:endParaRPr lang="pt-BR" dirty="0"/>
          </a:p>
        </p:txBody>
      </p:sp>
      <p:sp>
        <p:nvSpPr>
          <p:cNvPr id="3" name="Espaço Reservado para Conteúdo 2"/>
          <p:cNvSpPr>
            <a:spLocks noGrp="1"/>
          </p:cNvSpPr>
          <p:nvPr>
            <p:ph idx="1"/>
          </p:nvPr>
        </p:nvSpPr>
        <p:spPr>
          <a:xfrm>
            <a:off x="457200" y="1124744"/>
            <a:ext cx="8229600" cy="5112568"/>
          </a:xfrm>
        </p:spPr>
        <p:txBody>
          <a:bodyPr>
            <a:noAutofit/>
          </a:bodyPr>
          <a:lstStyle/>
          <a:p>
            <a:r>
              <a:rPr lang="pt-BR" sz="2400" dirty="0" smtClean="0"/>
              <a:t>População de referência escolhida: conjunto de famílias nos percentis entre 20 e 40 da distribuição do gasto total per capita. </a:t>
            </a:r>
          </a:p>
          <a:p>
            <a:r>
              <a:rPr lang="pt-BR" sz="2400" dirty="0" smtClean="0"/>
              <a:t>Dado o grande número de itens alimentares pesquisados na POF (5.442), para escolher quais itens compor a cesta, os seguintes passos foram feitos: </a:t>
            </a:r>
          </a:p>
          <a:p>
            <a:pPr marL="857250" lvl="1" indent="-457200">
              <a:buFont typeface="+mj-lt"/>
              <a:buAutoNum type="arabicPeriod"/>
            </a:pPr>
            <a:r>
              <a:rPr lang="pt-BR" sz="2000" dirty="0" smtClean="0"/>
              <a:t>os itens foram agrupados em 41 grupos de alimentos (i.e., cereais, grãos, vegetais, etc.). </a:t>
            </a:r>
          </a:p>
          <a:p>
            <a:pPr marL="857250" lvl="1" indent="-457200">
              <a:buFont typeface="+mj-lt"/>
              <a:buAutoNum type="arabicPeriod"/>
            </a:pPr>
            <a:r>
              <a:rPr lang="pt-BR" sz="2000" dirty="0" smtClean="0"/>
              <a:t>Segundo, foram escolhidos os itens mais frequentemente consumidos de cada um dos grupos (itens com parcela media ponderada maior do que 1%). Dos 41 diferentes grupos, somente 24 tinham uma frequência maior do que 1%.</a:t>
            </a:r>
          </a:p>
          <a:p>
            <a:r>
              <a:rPr lang="pt-BR" sz="2400" dirty="0" smtClean="0"/>
              <a:t>A cesta resultante contem 26 itens específicos de alimentos: 1 de cada um dos 24 grupos com 2 itens extras no grupo de vegetais. </a:t>
            </a:r>
          </a:p>
          <a:p>
            <a:endParaRPr lang="pt-BR" sz="2400" dirty="0"/>
          </a:p>
        </p:txBody>
      </p:sp>
    </p:spTree>
    <p:extLst>
      <p:ext uri="{BB962C8B-B14F-4D97-AF65-F5344CB8AC3E}">
        <p14:creationId xmlns:p14="http://schemas.microsoft.com/office/powerpoint/2010/main" val="2725509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03" y="332656"/>
            <a:ext cx="4418489" cy="277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88640"/>
            <a:ext cx="4465074"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3356992"/>
            <a:ext cx="4680809" cy="316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020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76672"/>
            <a:ext cx="8950032" cy="282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ângulo 1"/>
          <p:cNvSpPr/>
          <p:nvPr/>
        </p:nvSpPr>
        <p:spPr>
          <a:xfrm>
            <a:off x="467544" y="4005064"/>
            <a:ext cx="8136904" cy="1569660"/>
          </a:xfrm>
          <a:prstGeom prst="rect">
            <a:avLst/>
          </a:prstGeom>
        </p:spPr>
        <p:txBody>
          <a:bodyPr wrap="square">
            <a:spAutoFit/>
          </a:bodyPr>
          <a:lstStyle/>
          <a:p>
            <a:r>
              <a:rPr lang="en-US" sz="3200" dirty="0"/>
              <a:t>Se </a:t>
            </a:r>
            <a:r>
              <a:rPr lang="en-US" sz="3200" dirty="0" err="1"/>
              <a:t>maiores</a:t>
            </a:r>
            <a:r>
              <a:rPr lang="en-US" sz="3200" dirty="0"/>
              <a:t> </a:t>
            </a:r>
            <a:r>
              <a:rPr lang="en-US" sz="3200" dirty="0" err="1"/>
              <a:t>preços</a:t>
            </a:r>
            <a:r>
              <a:rPr lang="en-US" sz="3200" dirty="0"/>
              <a:t> </a:t>
            </a:r>
            <a:r>
              <a:rPr lang="en-US" sz="3200" dirty="0" err="1"/>
              <a:t>implicam</a:t>
            </a:r>
            <a:r>
              <a:rPr lang="en-US" sz="3200" dirty="0"/>
              <a:t> </a:t>
            </a:r>
            <a:r>
              <a:rPr lang="en-US" sz="3200" dirty="0" err="1"/>
              <a:t>maior</a:t>
            </a:r>
            <a:r>
              <a:rPr lang="en-US" sz="3200" dirty="0"/>
              <a:t> </a:t>
            </a:r>
            <a:r>
              <a:rPr lang="en-US" sz="3200" dirty="0" err="1"/>
              <a:t>qualidade</a:t>
            </a:r>
            <a:r>
              <a:rPr lang="en-US" sz="3200" dirty="0"/>
              <a:t>, </a:t>
            </a:r>
            <a:r>
              <a:rPr lang="en-US" sz="3200" dirty="0" err="1"/>
              <a:t>famílias</a:t>
            </a:r>
            <a:r>
              <a:rPr lang="en-US" sz="3200" dirty="0"/>
              <a:t> com </a:t>
            </a:r>
            <a:r>
              <a:rPr lang="en-US" sz="3200" dirty="0" err="1"/>
              <a:t>mais</a:t>
            </a:r>
            <a:r>
              <a:rPr lang="en-US" sz="3200" dirty="0"/>
              <a:t> alto </a:t>
            </a:r>
            <a:r>
              <a:rPr lang="en-US" sz="3200" dirty="0" err="1"/>
              <a:t>padrão</a:t>
            </a:r>
            <a:r>
              <a:rPr lang="en-US" sz="3200" dirty="0"/>
              <a:t> de </a:t>
            </a:r>
            <a:r>
              <a:rPr lang="en-US" sz="3200" dirty="0" err="1"/>
              <a:t>vida</a:t>
            </a:r>
            <a:r>
              <a:rPr lang="en-US" sz="3200" dirty="0"/>
              <a:t> </a:t>
            </a:r>
            <a:r>
              <a:rPr lang="en-US" sz="3200" dirty="0" err="1"/>
              <a:t>parecem</a:t>
            </a:r>
            <a:r>
              <a:rPr lang="en-US" sz="3200" dirty="0"/>
              <a:t> </a:t>
            </a:r>
            <a:r>
              <a:rPr lang="en-US" sz="3200" dirty="0" err="1"/>
              <a:t>preferir</a:t>
            </a:r>
            <a:r>
              <a:rPr lang="en-US" sz="3200" dirty="0"/>
              <a:t> </a:t>
            </a:r>
            <a:r>
              <a:rPr lang="en-US" sz="3200" dirty="0" err="1"/>
              <a:t>alimentos</a:t>
            </a:r>
            <a:r>
              <a:rPr lang="en-US" sz="3200" dirty="0"/>
              <a:t> de </a:t>
            </a:r>
            <a:r>
              <a:rPr lang="en-US" sz="3200" dirty="0" err="1"/>
              <a:t>mais</a:t>
            </a:r>
            <a:r>
              <a:rPr lang="en-US" sz="3200" dirty="0"/>
              <a:t> </a:t>
            </a:r>
            <a:r>
              <a:rPr lang="en-US" sz="3200" dirty="0" err="1"/>
              <a:t>alta</a:t>
            </a:r>
            <a:r>
              <a:rPr lang="en-US" sz="3200" dirty="0"/>
              <a:t> </a:t>
            </a:r>
            <a:r>
              <a:rPr lang="en-US" sz="3200" dirty="0" err="1"/>
              <a:t>qualidade</a:t>
            </a:r>
            <a:r>
              <a:rPr lang="en-US" sz="3200" dirty="0"/>
              <a:t>.</a:t>
            </a:r>
            <a:endParaRPr lang="en-US" sz="3200" dirty="0"/>
          </a:p>
        </p:txBody>
      </p:sp>
    </p:spTree>
    <p:extLst>
      <p:ext uri="{BB962C8B-B14F-4D97-AF65-F5344CB8AC3E}">
        <p14:creationId xmlns:p14="http://schemas.microsoft.com/office/powerpoint/2010/main" val="3293083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Análise da figura 7</a:t>
            </a:r>
            <a:endParaRPr lang="pt-BR" dirty="0"/>
          </a:p>
        </p:txBody>
      </p:sp>
      <p:sp>
        <p:nvSpPr>
          <p:cNvPr id="3" name="Espaço Reservado para Conteúdo 2"/>
          <p:cNvSpPr>
            <a:spLocks noGrp="1"/>
          </p:cNvSpPr>
          <p:nvPr>
            <p:ph idx="1"/>
          </p:nvPr>
        </p:nvSpPr>
        <p:spPr/>
        <p:txBody>
          <a:bodyPr>
            <a:normAutofit fontScale="92500" lnSpcReduction="20000"/>
          </a:bodyPr>
          <a:lstStyle/>
          <a:p>
            <a:r>
              <a:rPr lang="en-US" i="1" dirty="0"/>
              <a:t>In addition, the higher position of the calorie price-expenditure curve for urban areas relative to that for rural areas suggests that urban households pay a higher price per calorie for any given level of real expenditure. </a:t>
            </a:r>
          </a:p>
          <a:p>
            <a:r>
              <a:rPr lang="en-US" i="1" dirty="0"/>
              <a:t>Thus, figure 7 provides some strong indications that the poverty lines obtained with the FEI method in figure 6 are likely to embody differences in preferences (or tastes) between urban and rural areas, in addition to cost-of-living differences.</a:t>
            </a:r>
            <a:endParaRPr lang="pt-BR" i="1" dirty="0"/>
          </a:p>
        </p:txBody>
      </p:sp>
    </p:spTree>
    <p:extLst>
      <p:ext uri="{BB962C8B-B14F-4D97-AF65-F5344CB8AC3E}">
        <p14:creationId xmlns:p14="http://schemas.microsoft.com/office/powerpoint/2010/main" val="39393661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Método FEI</a:t>
            </a:r>
            <a:endParaRPr lang="pt-BR" dirty="0"/>
          </a:p>
        </p:txBody>
      </p:sp>
      <p:sp>
        <p:nvSpPr>
          <p:cNvPr id="3" name="Espaço Reservado para Conteúdo 2"/>
          <p:cNvSpPr>
            <a:spLocks noGrp="1"/>
          </p:cNvSpPr>
          <p:nvPr>
            <p:ph idx="1"/>
          </p:nvPr>
        </p:nvSpPr>
        <p:spPr/>
        <p:txBody>
          <a:bodyPr>
            <a:noAutofit/>
          </a:bodyPr>
          <a:lstStyle/>
          <a:p>
            <a:r>
              <a:rPr lang="en-US" sz="2800" dirty="0" smtClean="0"/>
              <a:t>1º </a:t>
            </a:r>
            <a:r>
              <a:rPr lang="en-US" sz="2800" dirty="0" err="1" smtClean="0"/>
              <a:t>passo</a:t>
            </a:r>
            <a:r>
              <a:rPr lang="en-US" sz="2800" dirty="0" smtClean="0"/>
              <a:t>) </a:t>
            </a:r>
            <a:r>
              <a:rPr lang="en-US" sz="2800" dirty="0" err="1" smtClean="0"/>
              <a:t>Calcular</a:t>
            </a:r>
            <a:r>
              <a:rPr lang="en-US" sz="2800" dirty="0" smtClean="0"/>
              <a:t> a </a:t>
            </a:r>
            <a:r>
              <a:rPr lang="en-US" sz="2800" dirty="0" err="1" smtClean="0"/>
              <a:t>disponibilidade</a:t>
            </a:r>
            <a:r>
              <a:rPr lang="en-US" sz="2800" dirty="0" smtClean="0"/>
              <a:t> </a:t>
            </a:r>
            <a:r>
              <a:rPr lang="en-US" sz="2800" dirty="0" err="1" smtClean="0"/>
              <a:t>calórica</a:t>
            </a:r>
            <a:r>
              <a:rPr lang="en-US" sz="2800" dirty="0" smtClean="0"/>
              <a:t> para </a:t>
            </a:r>
            <a:r>
              <a:rPr lang="en-US" sz="2800" dirty="0" err="1" smtClean="0"/>
              <a:t>cada</a:t>
            </a:r>
            <a:r>
              <a:rPr lang="en-US" sz="2800" dirty="0" smtClean="0"/>
              <a:t> um dos </a:t>
            </a:r>
            <a:r>
              <a:rPr lang="en-US" sz="2800" dirty="0" err="1" smtClean="0"/>
              <a:t>itens</a:t>
            </a:r>
            <a:r>
              <a:rPr lang="en-US" sz="2800" dirty="0" smtClean="0"/>
              <a:t> </a:t>
            </a:r>
            <a:r>
              <a:rPr lang="en-US" sz="2800" dirty="0" err="1" smtClean="0"/>
              <a:t>alimentares</a:t>
            </a:r>
            <a:r>
              <a:rPr lang="en-US" sz="2800" dirty="0" smtClean="0"/>
              <a:t> </a:t>
            </a:r>
            <a:r>
              <a:rPr lang="en-US" sz="2800" dirty="0" err="1" smtClean="0"/>
              <a:t>comprados</a:t>
            </a:r>
            <a:r>
              <a:rPr lang="en-US" sz="2800" dirty="0" smtClean="0"/>
              <a:t> - </a:t>
            </a:r>
            <a:r>
              <a:rPr lang="en-US" sz="2800" dirty="0" err="1" smtClean="0"/>
              <a:t>por</a:t>
            </a:r>
            <a:r>
              <a:rPr lang="en-US" sz="2800" dirty="0" smtClean="0"/>
              <a:t> </a:t>
            </a:r>
            <a:r>
              <a:rPr lang="en-US" sz="2800" dirty="0" err="1" smtClean="0"/>
              <a:t>cada</a:t>
            </a:r>
            <a:r>
              <a:rPr lang="en-US" sz="2800" dirty="0" smtClean="0"/>
              <a:t> </a:t>
            </a:r>
            <a:r>
              <a:rPr lang="en-US" sz="2800" dirty="0" err="1" smtClean="0"/>
              <a:t>uma</a:t>
            </a:r>
            <a:r>
              <a:rPr lang="en-US" sz="2800" dirty="0" smtClean="0"/>
              <a:t> das </a:t>
            </a:r>
            <a:r>
              <a:rPr lang="en-US" sz="2800" dirty="0" err="1" smtClean="0"/>
              <a:t>famílias</a:t>
            </a:r>
            <a:r>
              <a:rPr lang="en-US" sz="2800" dirty="0" smtClean="0"/>
              <a:t> </a:t>
            </a:r>
            <a:r>
              <a:rPr lang="en-US" sz="2800" dirty="0" err="1" smtClean="0"/>
              <a:t>na</a:t>
            </a:r>
            <a:r>
              <a:rPr lang="en-US" sz="2800" dirty="0" smtClean="0"/>
              <a:t> POF. </a:t>
            </a:r>
            <a:r>
              <a:rPr lang="en-US" sz="2800" dirty="0" err="1" smtClean="0"/>
              <a:t>Agregar</a:t>
            </a:r>
            <a:r>
              <a:rPr lang="en-US" sz="2800" dirty="0" smtClean="0"/>
              <a:t> </a:t>
            </a:r>
            <a:r>
              <a:rPr lang="en-US" sz="2800" dirty="0" err="1" smtClean="0"/>
              <a:t>essas</a:t>
            </a:r>
            <a:r>
              <a:rPr lang="en-US" sz="2800" dirty="0" smtClean="0"/>
              <a:t> </a:t>
            </a:r>
            <a:r>
              <a:rPr lang="en-US" sz="2800" dirty="0" err="1" smtClean="0"/>
              <a:t>quantidades</a:t>
            </a:r>
            <a:r>
              <a:rPr lang="en-US" sz="2800" dirty="0" smtClean="0"/>
              <a:t> no </a:t>
            </a:r>
            <a:r>
              <a:rPr lang="en-US" sz="2800" dirty="0" err="1" smtClean="0"/>
              <a:t>nível</a:t>
            </a:r>
            <a:r>
              <a:rPr lang="en-US" sz="2800" dirty="0" smtClean="0"/>
              <a:t> da </a:t>
            </a:r>
            <a:r>
              <a:rPr lang="en-US" sz="2800" dirty="0" err="1" smtClean="0"/>
              <a:t>família</a:t>
            </a:r>
            <a:r>
              <a:rPr lang="en-US" sz="2800" dirty="0" smtClean="0"/>
              <a:t>.</a:t>
            </a:r>
          </a:p>
          <a:p>
            <a:r>
              <a:rPr lang="en-US" sz="2800" dirty="0" smtClean="0"/>
              <a:t>2º </a:t>
            </a:r>
            <a:r>
              <a:rPr lang="en-US" sz="2800" dirty="0" err="1" smtClean="0"/>
              <a:t>passo</a:t>
            </a:r>
            <a:r>
              <a:rPr lang="en-US" sz="2800" dirty="0"/>
              <a:t>) </a:t>
            </a:r>
            <a:r>
              <a:rPr lang="en-US" sz="2800" dirty="0" smtClean="0"/>
              <a:t>Para </a:t>
            </a:r>
            <a:r>
              <a:rPr lang="en-US" sz="2800" dirty="0" err="1" smtClean="0"/>
              <a:t>cada</a:t>
            </a:r>
            <a:r>
              <a:rPr lang="en-US" sz="2800" dirty="0" smtClean="0"/>
              <a:t> </a:t>
            </a:r>
            <a:r>
              <a:rPr lang="en-US" sz="2800" dirty="0" err="1" smtClean="0"/>
              <a:t>uma</a:t>
            </a:r>
            <a:r>
              <a:rPr lang="en-US" sz="2800" dirty="0" smtClean="0"/>
              <a:t> das 21 </a:t>
            </a:r>
            <a:r>
              <a:rPr lang="en-US" sz="2800" dirty="0" err="1" smtClean="0"/>
              <a:t>regiões</a:t>
            </a:r>
            <a:r>
              <a:rPr lang="en-US" sz="2800" dirty="0" smtClean="0"/>
              <a:t> do </a:t>
            </a:r>
            <a:r>
              <a:rPr lang="en-US" sz="2800" dirty="0" err="1" smtClean="0"/>
              <a:t>Brasil</a:t>
            </a:r>
            <a:r>
              <a:rPr lang="en-US" sz="2800" dirty="0" smtClean="0"/>
              <a:t>, </a:t>
            </a:r>
            <a:r>
              <a:rPr lang="en-US" sz="2800" dirty="0" err="1" smtClean="0"/>
              <a:t>estimar</a:t>
            </a:r>
            <a:r>
              <a:rPr lang="en-US" sz="2800" dirty="0" smtClean="0"/>
              <a:t>: </a:t>
            </a:r>
          </a:p>
          <a:p>
            <a:r>
              <a:rPr lang="en-US" sz="2800" dirty="0" smtClean="0"/>
              <a:t>In(PCE</a:t>
            </a:r>
            <a:r>
              <a:rPr lang="en-US" sz="2800" dirty="0"/>
              <a:t>) </a:t>
            </a:r>
            <a:r>
              <a:rPr lang="en-US" sz="2800" dirty="0" smtClean="0"/>
              <a:t>=</a:t>
            </a:r>
            <a:r>
              <a:rPr lang="en-US" sz="2800" dirty="0" smtClean="0">
                <a:sym typeface="Symbol"/>
              </a:rPr>
              <a:t></a:t>
            </a:r>
            <a:r>
              <a:rPr lang="en-US" sz="2800" dirty="0" smtClean="0"/>
              <a:t> +</a:t>
            </a:r>
            <a:r>
              <a:rPr lang="en-US" sz="2800" dirty="0" smtClean="0">
                <a:sym typeface="Symbol"/>
              </a:rPr>
              <a:t></a:t>
            </a:r>
            <a:r>
              <a:rPr lang="el-GR" sz="2800" dirty="0" smtClean="0">
                <a:sym typeface="Symbol"/>
              </a:rPr>
              <a:t>β</a:t>
            </a:r>
            <a:r>
              <a:rPr lang="en-US" sz="2800" dirty="0" smtClean="0"/>
              <a:t>* </a:t>
            </a:r>
            <a:r>
              <a:rPr lang="en-US" sz="2800" dirty="0"/>
              <a:t>PCK + </a:t>
            </a:r>
            <a:r>
              <a:rPr lang="en-US" sz="2800" dirty="0" smtClean="0"/>
              <a:t>e </a:t>
            </a:r>
            <a:r>
              <a:rPr lang="en-US" sz="2800" dirty="0"/>
              <a:t>,  </a:t>
            </a:r>
            <a:r>
              <a:rPr lang="en-US" sz="2800" dirty="0" err="1" smtClean="0"/>
              <a:t>onde</a:t>
            </a:r>
            <a:r>
              <a:rPr lang="en-US" sz="2800" dirty="0" smtClean="0"/>
              <a:t>:</a:t>
            </a:r>
            <a:endParaRPr lang="en-US" sz="2800" dirty="0"/>
          </a:p>
          <a:p>
            <a:r>
              <a:rPr lang="en-US" sz="2800" dirty="0" smtClean="0"/>
              <a:t>PCE = </a:t>
            </a:r>
            <a:r>
              <a:rPr lang="en-US" sz="2800" dirty="0" err="1" smtClean="0"/>
              <a:t>gasto</a:t>
            </a:r>
            <a:r>
              <a:rPr lang="en-US" sz="2800" dirty="0" smtClean="0"/>
              <a:t> total per capita;</a:t>
            </a:r>
          </a:p>
          <a:p>
            <a:r>
              <a:rPr lang="en-US" sz="2800" dirty="0" smtClean="0"/>
              <a:t>PCK = </a:t>
            </a:r>
            <a:r>
              <a:rPr lang="en-US" sz="2800" dirty="0" err="1" smtClean="0"/>
              <a:t>disponibilidade</a:t>
            </a:r>
            <a:r>
              <a:rPr lang="en-US" sz="2800" dirty="0" smtClean="0"/>
              <a:t> </a:t>
            </a:r>
            <a:r>
              <a:rPr lang="en-US" sz="2800" dirty="0" err="1" smtClean="0"/>
              <a:t>calórica</a:t>
            </a:r>
            <a:r>
              <a:rPr lang="en-US" sz="2800" dirty="0" smtClean="0"/>
              <a:t> per capita </a:t>
            </a:r>
            <a:r>
              <a:rPr lang="en-US" sz="2800" dirty="0" err="1" smtClean="0"/>
              <a:t>diária</a:t>
            </a:r>
            <a:r>
              <a:rPr lang="en-US" sz="2800" dirty="0" smtClean="0"/>
              <a:t>. </a:t>
            </a:r>
          </a:p>
        </p:txBody>
      </p:sp>
    </p:spTree>
    <p:extLst>
      <p:ext uri="{BB962C8B-B14F-4D97-AF65-F5344CB8AC3E}">
        <p14:creationId xmlns:p14="http://schemas.microsoft.com/office/powerpoint/2010/main" val="25191073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Método FEI</a:t>
            </a:r>
            <a:endParaRPr lang="pt-BR" dirty="0"/>
          </a:p>
        </p:txBody>
      </p:sp>
      <p:sp>
        <p:nvSpPr>
          <p:cNvPr id="3" name="Espaço Reservado para Conteúdo 2"/>
          <p:cNvSpPr>
            <a:spLocks noGrp="1"/>
          </p:cNvSpPr>
          <p:nvPr>
            <p:ph idx="1"/>
          </p:nvPr>
        </p:nvSpPr>
        <p:spPr/>
        <p:txBody>
          <a:bodyPr>
            <a:normAutofit/>
          </a:bodyPr>
          <a:lstStyle/>
          <a:p>
            <a:r>
              <a:rPr lang="en-US" dirty="0" smtClean="0"/>
              <a:t>A </a:t>
            </a:r>
            <a:r>
              <a:rPr lang="en-US" dirty="0" err="1" smtClean="0"/>
              <a:t>linha</a:t>
            </a:r>
            <a:r>
              <a:rPr lang="en-US" dirty="0" smtClean="0"/>
              <a:t> de </a:t>
            </a:r>
            <a:r>
              <a:rPr lang="en-US" dirty="0" err="1" smtClean="0"/>
              <a:t>pobreza</a:t>
            </a:r>
            <a:r>
              <a:rPr lang="en-US" dirty="0" smtClean="0"/>
              <a:t> para </a:t>
            </a:r>
            <a:r>
              <a:rPr lang="en-US" dirty="0" err="1" smtClean="0"/>
              <a:t>cada</a:t>
            </a:r>
            <a:r>
              <a:rPr lang="en-US" dirty="0" smtClean="0"/>
              <a:t> </a:t>
            </a:r>
            <a:r>
              <a:rPr lang="en-US" dirty="0" err="1" smtClean="0"/>
              <a:t>região</a:t>
            </a:r>
            <a:r>
              <a:rPr lang="en-US" dirty="0" smtClean="0"/>
              <a:t> </a:t>
            </a:r>
            <a:r>
              <a:rPr lang="en-US" dirty="0" err="1" smtClean="0"/>
              <a:t>foi</a:t>
            </a:r>
            <a:r>
              <a:rPr lang="en-US" dirty="0" smtClean="0"/>
              <a:t> </a:t>
            </a:r>
            <a:r>
              <a:rPr lang="en-US" dirty="0" err="1" smtClean="0"/>
              <a:t>então</a:t>
            </a:r>
            <a:r>
              <a:rPr lang="en-US" dirty="0" smtClean="0"/>
              <a:t> </a:t>
            </a:r>
            <a:r>
              <a:rPr lang="en-US" dirty="0" err="1" smtClean="0"/>
              <a:t>calculada</a:t>
            </a:r>
            <a:r>
              <a:rPr lang="en-US" dirty="0" smtClean="0"/>
              <a:t> </a:t>
            </a:r>
            <a:r>
              <a:rPr lang="en-US" dirty="0" err="1" smtClean="0"/>
              <a:t>usando</a:t>
            </a:r>
            <a:r>
              <a:rPr lang="en-US" dirty="0" smtClean="0"/>
              <a:t> as </a:t>
            </a:r>
            <a:r>
              <a:rPr lang="en-US" dirty="0" err="1" smtClean="0"/>
              <a:t>estimativas</a:t>
            </a:r>
            <a:r>
              <a:rPr lang="en-US" dirty="0" smtClean="0"/>
              <a:t> dos </a:t>
            </a:r>
            <a:r>
              <a:rPr lang="en-US" dirty="0" err="1" smtClean="0"/>
              <a:t>parâmetros</a:t>
            </a:r>
            <a:r>
              <a:rPr lang="en-US" dirty="0" smtClean="0"/>
              <a:t> </a:t>
            </a:r>
            <a:r>
              <a:rPr lang="en-US" dirty="0" smtClean="0">
                <a:sym typeface="Symbol"/>
              </a:rPr>
              <a:t> e </a:t>
            </a:r>
            <a:r>
              <a:rPr lang="el-GR" dirty="0" smtClean="0">
                <a:sym typeface="Symbol"/>
              </a:rPr>
              <a:t>β</a:t>
            </a:r>
            <a:r>
              <a:rPr lang="en-US" dirty="0" smtClean="0"/>
              <a:t> </a:t>
            </a:r>
            <a:r>
              <a:rPr lang="en-US" dirty="0" err="1" smtClean="0"/>
              <a:t>específicos</a:t>
            </a:r>
            <a:r>
              <a:rPr lang="en-US" dirty="0" smtClean="0"/>
              <a:t> da </a:t>
            </a:r>
            <a:r>
              <a:rPr lang="en-US" dirty="0" err="1" smtClean="0"/>
              <a:t>região</a:t>
            </a:r>
            <a:r>
              <a:rPr lang="en-US" dirty="0" smtClean="0"/>
              <a:t>, e </a:t>
            </a:r>
            <a:r>
              <a:rPr lang="en-US" dirty="0" err="1" smtClean="0"/>
              <a:t>disponibilidade</a:t>
            </a:r>
            <a:r>
              <a:rPr lang="en-US" dirty="0" smtClean="0"/>
              <a:t> per capita </a:t>
            </a:r>
            <a:r>
              <a:rPr lang="en-US" dirty="0" err="1" smtClean="0"/>
              <a:t>diária</a:t>
            </a:r>
            <a:r>
              <a:rPr lang="en-US" dirty="0" smtClean="0"/>
              <a:t> </a:t>
            </a:r>
            <a:r>
              <a:rPr lang="en-US" dirty="0" err="1" smtClean="0"/>
              <a:t>recomendada</a:t>
            </a:r>
            <a:r>
              <a:rPr lang="en-US" dirty="0" smtClean="0"/>
              <a:t>:</a:t>
            </a:r>
            <a:endParaRPr lang="en-US" dirty="0"/>
          </a:p>
          <a:p>
            <a:r>
              <a:rPr lang="en-US" dirty="0"/>
              <a:t>POVLINE=</a:t>
            </a:r>
            <a:r>
              <a:rPr lang="en-US" dirty="0" err="1"/>
              <a:t>exp</a:t>
            </a:r>
            <a:r>
              <a:rPr lang="en-US" dirty="0" smtClean="0"/>
              <a:t>(</a:t>
            </a:r>
            <a:r>
              <a:rPr lang="en-US" dirty="0">
                <a:sym typeface="Symbol"/>
              </a:rPr>
              <a:t></a:t>
            </a:r>
            <a:r>
              <a:rPr lang="en-US" dirty="0" smtClean="0"/>
              <a:t> </a:t>
            </a:r>
            <a:r>
              <a:rPr lang="en-US" dirty="0"/>
              <a:t>+ </a:t>
            </a:r>
            <a:r>
              <a:rPr lang="el-GR" dirty="0" smtClean="0">
                <a:sym typeface="Symbol"/>
              </a:rPr>
              <a:t>β</a:t>
            </a:r>
            <a:r>
              <a:rPr lang="en-US" dirty="0" smtClean="0"/>
              <a:t>* </a:t>
            </a:r>
            <a:r>
              <a:rPr lang="en-US" dirty="0"/>
              <a:t>2300 </a:t>
            </a:r>
            <a:r>
              <a:rPr lang="en-US" dirty="0" smtClean="0"/>
              <a:t>)</a:t>
            </a:r>
            <a:endParaRPr lang="pt-BR" dirty="0"/>
          </a:p>
        </p:txBody>
      </p:sp>
    </p:spTree>
    <p:extLst>
      <p:ext uri="{BB962C8B-B14F-4D97-AF65-F5344CB8AC3E}">
        <p14:creationId xmlns:p14="http://schemas.microsoft.com/office/powerpoint/2010/main" val="3932598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32" y="297641"/>
            <a:ext cx="9612560" cy="5435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634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400919"/>
            <a:ext cx="9191625"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6" y="883568"/>
            <a:ext cx="9277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2" y="5013176"/>
            <a:ext cx="9143760" cy="46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688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Observação</a:t>
            </a:r>
            <a:endParaRPr lang="pt-BR" dirty="0"/>
          </a:p>
        </p:txBody>
      </p:sp>
      <p:sp>
        <p:nvSpPr>
          <p:cNvPr id="3" name="Espaço Reservado para Conteúdo 2"/>
          <p:cNvSpPr>
            <a:spLocks noGrp="1"/>
          </p:cNvSpPr>
          <p:nvPr>
            <p:ph idx="1"/>
          </p:nvPr>
        </p:nvSpPr>
        <p:spPr/>
        <p:txBody>
          <a:bodyPr>
            <a:noAutofit/>
          </a:bodyPr>
          <a:lstStyle/>
          <a:p>
            <a:r>
              <a:rPr lang="en-US" sz="2800" dirty="0" smtClean="0"/>
              <a:t>On </a:t>
            </a:r>
            <a:r>
              <a:rPr lang="en-US" sz="2800" dirty="0"/>
              <a:t>average, the FEI poverty lines suggest that the difference between the cost of living between </a:t>
            </a:r>
            <a:r>
              <a:rPr lang="en-US" sz="2800" dirty="0" smtClean="0"/>
              <a:t>metropolitan </a:t>
            </a:r>
            <a:r>
              <a:rPr lang="en-US" sz="2800" dirty="0"/>
              <a:t>and rural areas is much higher than the cost of living differences obtained with the </a:t>
            </a:r>
            <a:r>
              <a:rPr lang="en-US" sz="2800" dirty="0" smtClean="0"/>
              <a:t>CBN-Upper </a:t>
            </a:r>
            <a:r>
              <a:rPr lang="en-US" sz="2800" dirty="0"/>
              <a:t>and especially the CBN-Lower poverty line. </a:t>
            </a:r>
            <a:r>
              <a:rPr lang="en-US" sz="2800" dirty="0" smtClean="0"/>
              <a:t>This </a:t>
            </a:r>
            <a:r>
              <a:rPr lang="en-US" sz="2800" dirty="0"/>
              <a:t>finding is consistent with the argument </a:t>
            </a:r>
            <a:r>
              <a:rPr lang="en-US" sz="2800" dirty="0" smtClean="0"/>
              <a:t>in </a:t>
            </a:r>
            <a:r>
              <a:rPr lang="en-US" sz="2800" dirty="0"/>
              <a:t>the earlier part of this chapter that the FEI method is likely to yield poverty lines that embody </a:t>
            </a:r>
            <a:r>
              <a:rPr lang="en-US" sz="2800" dirty="0" smtClean="0"/>
              <a:t>differences </a:t>
            </a:r>
            <a:r>
              <a:rPr lang="en-US" sz="2800" dirty="0"/>
              <a:t>in preferences (or tastes) between urban and rural areas, in addition to cost-of-living </a:t>
            </a:r>
            <a:r>
              <a:rPr lang="en-US" sz="2800" dirty="0" smtClean="0"/>
              <a:t>differences</a:t>
            </a:r>
            <a:r>
              <a:rPr lang="en-US" sz="2800" dirty="0"/>
              <a:t>.</a:t>
            </a:r>
            <a:endParaRPr lang="pt-BR" sz="2800" dirty="0"/>
          </a:p>
        </p:txBody>
      </p:sp>
    </p:spTree>
    <p:extLst>
      <p:ext uri="{BB962C8B-B14F-4D97-AF65-F5344CB8AC3E}">
        <p14:creationId xmlns:p14="http://schemas.microsoft.com/office/powerpoint/2010/main" val="3445410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Definição da cesta</a:t>
            </a:r>
            <a:endParaRPr lang="pt-BR" dirty="0"/>
          </a:p>
        </p:txBody>
      </p:sp>
      <p:sp>
        <p:nvSpPr>
          <p:cNvPr id="3" name="Espaço Reservado para Conteúdo 2"/>
          <p:cNvSpPr>
            <a:spLocks noGrp="1"/>
          </p:cNvSpPr>
          <p:nvPr>
            <p:ph idx="1"/>
          </p:nvPr>
        </p:nvSpPr>
        <p:spPr/>
        <p:txBody>
          <a:bodyPr>
            <a:normAutofit fontScale="92500" lnSpcReduction="20000"/>
          </a:bodyPr>
          <a:lstStyle/>
          <a:p>
            <a:r>
              <a:rPr lang="en-US" dirty="0" smtClean="0"/>
              <a:t>As </a:t>
            </a:r>
            <a:r>
              <a:rPr lang="en-US" dirty="0" err="1" smtClean="0"/>
              <a:t>quantidades</a:t>
            </a:r>
            <a:r>
              <a:rPr lang="en-US" dirty="0" smtClean="0"/>
              <a:t> </a:t>
            </a:r>
            <a:r>
              <a:rPr lang="en-US" dirty="0" err="1" smtClean="0"/>
              <a:t>observadas</a:t>
            </a:r>
            <a:r>
              <a:rPr lang="en-US" dirty="0" smtClean="0"/>
              <a:t> de </a:t>
            </a:r>
            <a:r>
              <a:rPr lang="en-US" dirty="0" err="1" smtClean="0"/>
              <a:t>cada</a:t>
            </a:r>
            <a:r>
              <a:rPr lang="en-US" dirty="0" smtClean="0"/>
              <a:t> um dos </a:t>
            </a:r>
            <a:r>
              <a:rPr lang="en-US" dirty="0" err="1" smtClean="0"/>
              <a:t>itens</a:t>
            </a:r>
            <a:r>
              <a:rPr lang="en-US" dirty="0" smtClean="0"/>
              <a:t> </a:t>
            </a:r>
            <a:r>
              <a:rPr lang="en-US" dirty="0" err="1" smtClean="0"/>
              <a:t>foram</a:t>
            </a:r>
            <a:r>
              <a:rPr lang="en-US" dirty="0" smtClean="0"/>
              <a:t> </a:t>
            </a:r>
            <a:r>
              <a:rPr lang="en-US" dirty="0" err="1" smtClean="0"/>
              <a:t>então</a:t>
            </a:r>
            <a:r>
              <a:rPr lang="en-US" dirty="0" smtClean="0"/>
              <a:t> </a:t>
            </a:r>
            <a:r>
              <a:rPr lang="en-US" dirty="0" err="1" smtClean="0"/>
              <a:t>expressas</a:t>
            </a:r>
            <a:r>
              <a:rPr lang="en-US" dirty="0" smtClean="0"/>
              <a:t> </a:t>
            </a:r>
            <a:r>
              <a:rPr lang="en-US" dirty="0" err="1" smtClean="0"/>
              <a:t>em</a:t>
            </a:r>
            <a:r>
              <a:rPr lang="en-US" dirty="0" smtClean="0"/>
              <a:t> </a:t>
            </a:r>
            <a:r>
              <a:rPr lang="en-US" dirty="0" err="1" smtClean="0"/>
              <a:t>termos</a:t>
            </a:r>
            <a:r>
              <a:rPr lang="en-US" dirty="0" smtClean="0"/>
              <a:t> per capita e </a:t>
            </a:r>
            <a:r>
              <a:rPr lang="en-US" dirty="0" err="1" smtClean="0"/>
              <a:t>por</a:t>
            </a:r>
            <a:r>
              <a:rPr lang="en-US" dirty="0" smtClean="0"/>
              <a:t> </a:t>
            </a:r>
            <a:r>
              <a:rPr lang="en-US" dirty="0" err="1" smtClean="0"/>
              <a:t>dia</a:t>
            </a:r>
            <a:r>
              <a:rPr lang="en-US" dirty="0" smtClean="0"/>
              <a:t> para </a:t>
            </a:r>
            <a:r>
              <a:rPr lang="en-US" dirty="0" err="1" smtClean="0"/>
              <a:t>cada</a:t>
            </a:r>
            <a:r>
              <a:rPr lang="en-US" dirty="0" smtClean="0"/>
              <a:t> </a:t>
            </a:r>
            <a:r>
              <a:rPr lang="en-US" dirty="0" err="1" smtClean="0"/>
              <a:t>uma</a:t>
            </a:r>
            <a:r>
              <a:rPr lang="en-US" dirty="0" smtClean="0"/>
              <a:t> das </a:t>
            </a:r>
            <a:r>
              <a:rPr lang="en-US" dirty="0" err="1" smtClean="0"/>
              <a:t>famílias</a:t>
            </a:r>
            <a:r>
              <a:rPr lang="en-US" dirty="0" smtClean="0"/>
              <a:t> e </a:t>
            </a:r>
            <a:r>
              <a:rPr lang="en-US" dirty="0" err="1" smtClean="0"/>
              <a:t>tirou</a:t>
            </a:r>
            <a:r>
              <a:rPr lang="en-US" dirty="0" smtClean="0"/>
              <a:t>-se </a:t>
            </a:r>
            <a:r>
              <a:rPr lang="en-US" dirty="0" err="1" smtClean="0"/>
              <a:t>uma</a:t>
            </a:r>
            <a:r>
              <a:rPr lang="en-US" dirty="0" smtClean="0"/>
              <a:t> media </a:t>
            </a:r>
            <a:r>
              <a:rPr lang="en-US" dirty="0" err="1" smtClean="0"/>
              <a:t>desses</a:t>
            </a:r>
            <a:r>
              <a:rPr lang="en-US" dirty="0" smtClean="0"/>
              <a:t> </a:t>
            </a:r>
            <a:r>
              <a:rPr lang="en-US" dirty="0" err="1" smtClean="0"/>
              <a:t>valores</a:t>
            </a:r>
            <a:r>
              <a:rPr lang="en-US" dirty="0" smtClean="0"/>
              <a:t>. </a:t>
            </a:r>
          </a:p>
          <a:p>
            <a:r>
              <a:rPr lang="en-US" dirty="0" smtClean="0"/>
              <a:t>As medias </a:t>
            </a:r>
            <a:r>
              <a:rPr lang="en-US" dirty="0" err="1" smtClean="0"/>
              <a:t>foram</a:t>
            </a:r>
            <a:r>
              <a:rPr lang="en-US" dirty="0" smtClean="0"/>
              <a:t> </a:t>
            </a:r>
            <a:r>
              <a:rPr lang="en-US" dirty="0" err="1" smtClean="0"/>
              <a:t>então</a:t>
            </a:r>
            <a:r>
              <a:rPr lang="en-US" dirty="0" smtClean="0"/>
              <a:t> </a:t>
            </a:r>
            <a:r>
              <a:rPr lang="en-US" dirty="0" err="1" smtClean="0"/>
              <a:t>reescalonadas</a:t>
            </a:r>
            <a:r>
              <a:rPr lang="en-US" dirty="0" smtClean="0"/>
              <a:t> para </a:t>
            </a:r>
            <a:r>
              <a:rPr lang="en-US" dirty="0" err="1" smtClean="0"/>
              <a:t>assegurar</a:t>
            </a:r>
            <a:r>
              <a:rPr lang="en-US" dirty="0" smtClean="0"/>
              <a:t> que a </a:t>
            </a:r>
            <a:r>
              <a:rPr lang="en-US" dirty="0" err="1" smtClean="0"/>
              <a:t>cesta</a:t>
            </a:r>
            <a:r>
              <a:rPr lang="en-US" dirty="0" smtClean="0"/>
              <a:t> </a:t>
            </a:r>
            <a:r>
              <a:rPr lang="en-US" dirty="0" err="1" smtClean="0"/>
              <a:t>tivesse</a:t>
            </a:r>
            <a:r>
              <a:rPr lang="en-US" dirty="0" smtClean="0"/>
              <a:t> 2300 kcal per capita </a:t>
            </a:r>
            <a:r>
              <a:rPr lang="en-US" dirty="0" err="1" smtClean="0"/>
              <a:t>por</a:t>
            </a:r>
            <a:r>
              <a:rPr lang="en-US" dirty="0" smtClean="0"/>
              <a:t> dia. </a:t>
            </a:r>
          </a:p>
          <a:p>
            <a:r>
              <a:rPr lang="en-US" dirty="0" err="1" smtClean="0"/>
              <a:t>Isto</a:t>
            </a:r>
            <a:r>
              <a:rPr lang="en-US" dirty="0" smtClean="0"/>
              <a:t> </a:t>
            </a:r>
            <a:r>
              <a:rPr lang="en-US" dirty="0" err="1" smtClean="0"/>
              <a:t>foi</a:t>
            </a:r>
            <a:r>
              <a:rPr lang="en-US" dirty="0" smtClean="0"/>
              <a:t> </a:t>
            </a:r>
            <a:r>
              <a:rPr lang="en-US" dirty="0" err="1" smtClean="0"/>
              <a:t>feito</a:t>
            </a:r>
            <a:r>
              <a:rPr lang="en-US" dirty="0" smtClean="0"/>
              <a:t> </a:t>
            </a:r>
            <a:r>
              <a:rPr lang="en-US" dirty="0" err="1" smtClean="0"/>
              <a:t>por</a:t>
            </a:r>
            <a:r>
              <a:rPr lang="en-US" dirty="0" smtClean="0"/>
              <a:t> </a:t>
            </a:r>
            <a:r>
              <a:rPr lang="en-US" dirty="0" err="1" smtClean="0"/>
              <a:t>multiplicar</a:t>
            </a:r>
            <a:r>
              <a:rPr lang="en-US" dirty="0" smtClean="0"/>
              <a:t> a </a:t>
            </a:r>
            <a:r>
              <a:rPr lang="en-US" dirty="0" err="1" smtClean="0"/>
              <a:t>quantidade</a:t>
            </a:r>
            <a:r>
              <a:rPr lang="en-US" dirty="0" smtClean="0"/>
              <a:t> de </a:t>
            </a:r>
            <a:r>
              <a:rPr lang="en-US" dirty="0" err="1" smtClean="0"/>
              <a:t>cada</a:t>
            </a:r>
            <a:r>
              <a:rPr lang="en-US" dirty="0" smtClean="0"/>
              <a:t> item </a:t>
            </a:r>
            <a:r>
              <a:rPr lang="en-US" dirty="0" err="1" smtClean="0"/>
              <a:t>por</a:t>
            </a:r>
            <a:r>
              <a:rPr lang="en-US" dirty="0" smtClean="0"/>
              <a:t> 0.59, </a:t>
            </a:r>
            <a:r>
              <a:rPr lang="en-US" dirty="0" err="1" smtClean="0"/>
              <a:t>obtido</a:t>
            </a:r>
            <a:r>
              <a:rPr lang="en-US" dirty="0" smtClean="0"/>
              <a:t> da </a:t>
            </a:r>
            <a:r>
              <a:rPr lang="en-US" dirty="0" err="1" smtClean="0"/>
              <a:t>razão</a:t>
            </a:r>
            <a:r>
              <a:rPr lang="en-US" dirty="0" smtClean="0"/>
              <a:t> entre a </a:t>
            </a:r>
            <a:r>
              <a:rPr lang="en-US" dirty="0" err="1" smtClean="0"/>
              <a:t>quantidade</a:t>
            </a:r>
            <a:r>
              <a:rPr lang="en-US" dirty="0" smtClean="0"/>
              <a:t> </a:t>
            </a:r>
            <a:r>
              <a:rPr lang="en-US" dirty="0" err="1" smtClean="0"/>
              <a:t>recomendada</a:t>
            </a:r>
            <a:r>
              <a:rPr lang="en-US" dirty="0" smtClean="0"/>
              <a:t> de </a:t>
            </a:r>
            <a:r>
              <a:rPr lang="en-US" dirty="0" err="1" smtClean="0"/>
              <a:t>calorias</a:t>
            </a:r>
            <a:r>
              <a:rPr lang="en-US" dirty="0" smtClean="0"/>
              <a:t> e o total </a:t>
            </a:r>
            <a:r>
              <a:rPr lang="en-US" dirty="0" err="1" smtClean="0"/>
              <a:t>assegurado</a:t>
            </a:r>
            <a:r>
              <a:rPr lang="en-US" dirty="0" smtClean="0"/>
              <a:t> </a:t>
            </a:r>
            <a:r>
              <a:rPr lang="en-US" dirty="0" err="1" smtClean="0"/>
              <a:t>pelas</a:t>
            </a:r>
            <a:r>
              <a:rPr lang="en-US" dirty="0" smtClean="0"/>
              <a:t> </a:t>
            </a:r>
            <a:r>
              <a:rPr lang="en-US" dirty="0" err="1" smtClean="0"/>
              <a:t>quantidades</a:t>
            </a:r>
            <a:r>
              <a:rPr lang="en-US" dirty="0" smtClean="0"/>
              <a:t> </a:t>
            </a:r>
            <a:r>
              <a:rPr lang="en-US" dirty="0" err="1" smtClean="0"/>
              <a:t>médias</a:t>
            </a:r>
            <a:r>
              <a:rPr lang="en-US" dirty="0" smtClean="0"/>
              <a:t> </a:t>
            </a:r>
            <a:r>
              <a:rPr lang="en-US" dirty="0" err="1" smtClean="0"/>
              <a:t>na</a:t>
            </a:r>
            <a:r>
              <a:rPr lang="en-US" dirty="0" smtClean="0"/>
              <a:t> </a:t>
            </a:r>
            <a:r>
              <a:rPr lang="en-US" dirty="0" err="1" smtClean="0"/>
              <a:t>cesta</a:t>
            </a:r>
            <a:r>
              <a:rPr lang="en-US" dirty="0" smtClean="0"/>
              <a:t>. </a:t>
            </a:r>
            <a:endParaRPr lang="pt-BR" dirty="0"/>
          </a:p>
        </p:txBody>
      </p:sp>
    </p:spTree>
    <p:extLst>
      <p:ext uri="{BB962C8B-B14F-4D97-AF65-F5344CB8AC3E}">
        <p14:creationId xmlns:p14="http://schemas.microsoft.com/office/powerpoint/2010/main" val="1211690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404664"/>
            <a:ext cx="9710188" cy="5120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4666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764705"/>
            <a:ext cx="9676579"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4746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71600"/>
            <a:ext cx="9505056" cy="4721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675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Linha de pobreza alimentar </a:t>
            </a:r>
            <a:endParaRPr lang="pt-BR" dirty="0"/>
          </a:p>
        </p:txBody>
      </p:sp>
      <p:sp>
        <p:nvSpPr>
          <p:cNvPr id="5" name="Espaço Reservado para Conteúdo 4"/>
          <p:cNvSpPr>
            <a:spLocks noGrp="1"/>
          </p:cNvSpPr>
          <p:nvPr>
            <p:ph idx="1"/>
          </p:nvPr>
        </p:nvSpPr>
        <p:spPr/>
        <p:txBody>
          <a:bodyPr/>
          <a:lstStyle/>
          <a:p>
            <a:r>
              <a:rPr lang="pt-BR" dirty="0" smtClean="0"/>
              <a:t>Em seguida a linha de pobreza alimentar é obtida para cada região por valorar a cesta separadamente para cada região:</a:t>
            </a:r>
            <a:endParaRPr lang="pt-BR" dirty="0"/>
          </a:p>
        </p:txBody>
      </p:sp>
      <p:graphicFrame>
        <p:nvGraphicFramePr>
          <p:cNvPr id="7" name="Objeto 6"/>
          <p:cNvGraphicFramePr>
            <a:graphicFrameLocks noChangeAspect="1"/>
          </p:cNvGraphicFramePr>
          <p:nvPr>
            <p:extLst>
              <p:ext uri="{D42A27DB-BD31-4B8C-83A1-F6EECF244321}">
                <p14:modId xmlns:p14="http://schemas.microsoft.com/office/powerpoint/2010/main" val="3373538437"/>
              </p:ext>
            </p:extLst>
          </p:nvPr>
        </p:nvGraphicFramePr>
        <p:xfrm>
          <a:off x="1043608" y="3377496"/>
          <a:ext cx="4201492" cy="1347648"/>
        </p:xfrm>
        <a:graphic>
          <a:graphicData uri="http://schemas.openxmlformats.org/presentationml/2006/ole">
            <mc:AlternateContent xmlns:mc="http://schemas.openxmlformats.org/markup-compatibility/2006">
              <mc:Choice xmlns:v="urn:schemas-microsoft-com:vml" Requires="v">
                <p:oleObj spid="_x0000_s4114" name="Equação" r:id="rId3" imgW="1346040" imgH="431640" progId="Equation.3">
                  <p:embed/>
                </p:oleObj>
              </mc:Choice>
              <mc:Fallback>
                <p:oleObj name="Equação" r:id="rId3" imgW="1346040" imgH="431640" progId="Equation.3">
                  <p:embed/>
                  <p:pic>
                    <p:nvPicPr>
                      <p:cNvPr id="0" name=""/>
                      <p:cNvPicPr/>
                      <p:nvPr/>
                    </p:nvPicPr>
                    <p:blipFill>
                      <a:blip r:embed="rId4"/>
                      <a:stretch>
                        <a:fillRect/>
                      </a:stretch>
                    </p:blipFill>
                    <p:spPr>
                      <a:xfrm>
                        <a:off x="1043608" y="3377496"/>
                        <a:ext cx="4201492" cy="1347648"/>
                      </a:xfrm>
                      <a:prstGeom prst="rect">
                        <a:avLst/>
                      </a:prstGeom>
                    </p:spPr>
                  </p:pic>
                </p:oleObj>
              </mc:Fallback>
            </mc:AlternateContent>
          </a:graphicData>
        </a:graphic>
      </p:graphicFrame>
      <p:sp>
        <p:nvSpPr>
          <p:cNvPr id="8" name="CaixaDeTexto 7"/>
          <p:cNvSpPr txBox="1"/>
          <p:nvPr/>
        </p:nvSpPr>
        <p:spPr>
          <a:xfrm>
            <a:off x="755576" y="4941168"/>
            <a:ext cx="7632848" cy="1384995"/>
          </a:xfrm>
          <a:prstGeom prst="rect">
            <a:avLst/>
          </a:prstGeom>
          <a:noFill/>
        </p:spPr>
        <p:txBody>
          <a:bodyPr wrap="square" rtlCol="0">
            <a:spAutoFit/>
          </a:bodyPr>
          <a:lstStyle/>
          <a:p>
            <a:r>
              <a:rPr lang="pt-BR" sz="2800" dirty="0" smtClean="0"/>
              <a:t>Os valores </a:t>
            </a:r>
            <a:r>
              <a:rPr lang="pt-BR" sz="2800" dirty="0" err="1" smtClean="0"/>
              <a:t>p</a:t>
            </a:r>
            <a:r>
              <a:rPr lang="pt-BR" sz="2800" baseline="-25000" dirty="0" err="1" smtClean="0"/>
              <a:t>i</a:t>
            </a:r>
            <a:r>
              <a:rPr lang="pt-BR" sz="2800" baseline="30000" dirty="0" err="1" smtClean="0"/>
              <a:t>R</a:t>
            </a:r>
            <a:r>
              <a:rPr lang="pt-BR" sz="2800" dirty="0" smtClean="0"/>
              <a:t>  são definidos como gasto total registrado para o item específico dividido pela quantidade total comprada do item.</a:t>
            </a:r>
            <a:endParaRPr lang="pt-BR" sz="2800" baseline="-25000" dirty="0"/>
          </a:p>
        </p:txBody>
      </p:sp>
    </p:spTree>
    <p:extLst>
      <p:ext uri="{BB962C8B-B14F-4D97-AF65-F5344CB8AC3E}">
        <p14:creationId xmlns:p14="http://schemas.microsoft.com/office/powerpoint/2010/main" val="1456931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935291885"/>
              </p:ext>
            </p:extLst>
          </p:nvPr>
        </p:nvGraphicFramePr>
        <p:xfrm>
          <a:off x="107504" y="188640"/>
          <a:ext cx="4392488" cy="5931933"/>
        </p:xfrm>
        <a:graphic>
          <a:graphicData uri="http://schemas.openxmlformats.org/drawingml/2006/table">
            <a:tbl>
              <a:tblPr>
                <a:tableStyleId>{5C22544A-7EE6-4342-B048-85BDC9FD1C3A}</a:tableStyleId>
              </a:tblPr>
              <a:tblGrid>
                <a:gridCol w="1098122"/>
                <a:gridCol w="1235387"/>
                <a:gridCol w="754959"/>
                <a:gridCol w="1304020"/>
              </a:tblGrid>
              <a:tr h="148804">
                <a:tc>
                  <a:txBody>
                    <a:bodyPr/>
                    <a:lstStyle/>
                    <a:p>
                      <a:pPr algn="l" fontAlgn="b"/>
                      <a:r>
                        <a:rPr lang="pt-BR" sz="2000" u="none" strike="noStrike" dirty="0">
                          <a:effectLst/>
                          <a:latin typeface="+mj-lt"/>
                        </a:rPr>
                        <a:t>North </a:t>
                      </a:r>
                      <a:endParaRPr lang="pt-BR" sz="2000" b="0" i="0" u="none" strike="noStrike" dirty="0">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jan/03</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jan/16</a:t>
                      </a:r>
                      <a:endParaRPr lang="pt-BR" sz="2000" b="0" i="0" u="none" strike="noStrike">
                        <a:solidFill>
                          <a:srgbClr val="000000"/>
                        </a:solidFill>
                        <a:effectLst/>
                        <a:latin typeface="+mj-lt"/>
                      </a:endParaRPr>
                    </a:p>
                  </a:txBody>
                  <a:tcPr marL="7407" marR="7407" marT="7407" marB="0" anchor="b"/>
                </a:tc>
              </a:tr>
              <a:tr h="148804">
                <a:tc gridSpan="2">
                  <a:txBody>
                    <a:bodyPr/>
                    <a:lstStyle/>
                    <a:p>
                      <a:pPr algn="l" fontAlgn="b"/>
                      <a:r>
                        <a:rPr lang="pt-BR" sz="2000" u="none" strike="noStrike">
                          <a:effectLst/>
                          <a:latin typeface="+mj-lt"/>
                        </a:rPr>
                        <a:t>Metro Belem </a:t>
                      </a:r>
                      <a:endParaRPr lang="pt-BR" sz="2000" b="0" i="0" u="none" strike="noStrike">
                        <a:solidFill>
                          <a:srgbClr val="000000"/>
                        </a:solidFill>
                        <a:effectLst/>
                        <a:latin typeface="+mj-lt"/>
                      </a:endParaRPr>
                    </a:p>
                  </a:txBody>
                  <a:tcPr marL="7407" marR="7407" marT="7407" marB="0" anchor="b"/>
                </a:tc>
                <a:tc hMerge="1">
                  <a:txBody>
                    <a:bodyPr/>
                    <a:lstStyle/>
                    <a:p>
                      <a:endParaRPr lang="pt-BR"/>
                    </a:p>
                  </a:txBody>
                  <a:tcPr/>
                </a:tc>
                <a:tc>
                  <a:txBody>
                    <a:bodyPr/>
                    <a:lstStyle/>
                    <a:p>
                      <a:pPr algn="r" fontAlgn="b"/>
                      <a:r>
                        <a:rPr lang="pt-BR" sz="2000" u="none" strike="noStrike">
                          <a:effectLst/>
                          <a:latin typeface="+mj-lt"/>
                        </a:rPr>
                        <a:t>63</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153,67</a:t>
                      </a:r>
                      <a:endParaRPr lang="pt-BR" sz="2000" b="0" i="0" u="none" strike="noStrike">
                        <a:solidFill>
                          <a:srgbClr val="000000"/>
                        </a:solidFill>
                        <a:effectLst/>
                        <a:latin typeface="+mj-lt"/>
                      </a:endParaRPr>
                    </a:p>
                  </a:txBody>
                  <a:tcPr marL="7407" marR="7407" marT="7407" marB="0" anchor="b"/>
                </a:tc>
              </a:tr>
              <a:tr h="148804">
                <a:tc>
                  <a:txBody>
                    <a:bodyPr/>
                    <a:lstStyle/>
                    <a:p>
                      <a:pPr algn="l" fontAlgn="b"/>
                      <a:r>
                        <a:rPr lang="pt-BR" sz="2000" u="none" strike="noStrike">
                          <a:effectLst/>
                          <a:latin typeface="+mj-lt"/>
                        </a:rPr>
                        <a:t>Urban </a:t>
                      </a:r>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60</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146,35</a:t>
                      </a:r>
                      <a:endParaRPr lang="pt-BR" sz="2000" b="0" i="0" u="none" strike="noStrike">
                        <a:solidFill>
                          <a:srgbClr val="000000"/>
                        </a:solidFill>
                        <a:effectLst/>
                        <a:latin typeface="+mj-lt"/>
                      </a:endParaRPr>
                    </a:p>
                  </a:txBody>
                  <a:tcPr marL="7407" marR="7407" marT="7407" marB="0" anchor="b"/>
                </a:tc>
              </a:tr>
              <a:tr h="148804">
                <a:tc>
                  <a:txBody>
                    <a:bodyPr/>
                    <a:lstStyle/>
                    <a:p>
                      <a:pPr algn="l" fontAlgn="b"/>
                      <a:r>
                        <a:rPr lang="pt-BR" sz="2000" u="none" strike="noStrike">
                          <a:effectLst/>
                          <a:latin typeface="+mj-lt"/>
                        </a:rPr>
                        <a:t>Rural </a:t>
                      </a:r>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59</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143,92</a:t>
                      </a:r>
                      <a:endParaRPr lang="pt-BR" sz="2000" b="0" i="0" u="none" strike="noStrike">
                        <a:solidFill>
                          <a:srgbClr val="000000"/>
                        </a:solidFill>
                        <a:effectLst/>
                        <a:latin typeface="+mj-lt"/>
                      </a:endParaRPr>
                    </a:p>
                  </a:txBody>
                  <a:tcPr marL="7407" marR="7407" marT="7407" marB="0" anchor="b"/>
                </a:tc>
              </a:tr>
              <a:tr h="148804">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r>
              <a:tr h="148804">
                <a:tc>
                  <a:txBody>
                    <a:bodyPr/>
                    <a:lstStyle/>
                    <a:p>
                      <a:pPr algn="l" fontAlgn="b"/>
                      <a:r>
                        <a:rPr lang="pt-BR" sz="2000" u="none" strike="noStrike">
                          <a:effectLst/>
                          <a:latin typeface="+mj-lt"/>
                        </a:rPr>
                        <a:t>Nordeste</a:t>
                      </a:r>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r>
              <a:tr h="148804">
                <a:tc gridSpan="2">
                  <a:txBody>
                    <a:bodyPr/>
                    <a:lstStyle/>
                    <a:p>
                      <a:pPr algn="l" fontAlgn="b"/>
                      <a:r>
                        <a:rPr lang="pt-BR" sz="2000" u="none" strike="noStrike">
                          <a:effectLst/>
                          <a:latin typeface="+mj-lt"/>
                        </a:rPr>
                        <a:t>Metro Fortaleza </a:t>
                      </a:r>
                      <a:endParaRPr lang="pt-BR" sz="2000" b="0" i="0" u="none" strike="noStrike">
                        <a:solidFill>
                          <a:srgbClr val="000000"/>
                        </a:solidFill>
                        <a:effectLst/>
                        <a:latin typeface="+mj-lt"/>
                      </a:endParaRPr>
                    </a:p>
                  </a:txBody>
                  <a:tcPr marL="7407" marR="7407" marT="7407" marB="0" anchor="b"/>
                </a:tc>
                <a:tc hMerge="1">
                  <a:txBody>
                    <a:bodyPr/>
                    <a:lstStyle/>
                    <a:p>
                      <a:endParaRPr lang="pt-BR"/>
                    </a:p>
                  </a:txBody>
                  <a:tcPr/>
                </a:tc>
                <a:tc>
                  <a:txBody>
                    <a:bodyPr/>
                    <a:lstStyle/>
                    <a:p>
                      <a:pPr algn="r" fontAlgn="b"/>
                      <a:r>
                        <a:rPr lang="pt-BR" sz="2000" u="none" strike="noStrike">
                          <a:effectLst/>
                          <a:latin typeface="+mj-lt"/>
                        </a:rPr>
                        <a:t>59</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143,92</a:t>
                      </a:r>
                      <a:endParaRPr lang="pt-BR" sz="2000" b="0" i="0" u="none" strike="noStrike">
                        <a:solidFill>
                          <a:srgbClr val="000000"/>
                        </a:solidFill>
                        <a:effectLst/>
                        <a:latin typeface="+mj-lt"/>
                      </a:endParaRPr>
                    </a:p>
                  </a:txBody>
                  <a:tcPr marL="7407" marR="7407" marT="7407" marB="0" anchor="b"/>
                </a:tc>
              </a:tr>
              <a:tr h="148804">
                <a:tc gridSpan="2">
                  <a:txBody>
                    <a:bodyPr/>
                    <a:lstStyle/>
                    <a:p>
                      <a:pPr algn="l" fontAlgn="b"/>
                      <a:r>
                        <a:rPr lang="pt-BR" sz="2000" u="none" strike="noStrike">
                          <a:effectLst/>
                          <a:latin typeface="+mj-lt"/>
                        </a:rPr>
                        <a:t>Metro Recife </a:t>
                      </a:r>
                      <a:endParaRPr lang="pt-BR" sz="2000" b="0" i="0" u="none" strike="noStrike">
                        <a:solidFill>
                          <a:srgbClr val="000000"/>
                        </a:solidFill>
                        <a:effectLst/>
                        <a:latin typeface="+mj-lt"/>
                      </a:endParaRPr>
                    </a:p>
                  </a:txBody>
                  <a:tcPr marL="7407" marR="7407" marT="7407" marB="0" anchor="b"/>
                </a:tc>
                <a:tc hMerge="1">
                  <a:txBody>
                    <a:bodyPr/>
                    <a:lstStyle/>
                    <a:p>
                      <a:endParaRPr lang="pt-BR"/>
                    </a:p>
                  </a:txBody>
                  <a:tcPr/>
                </a:tc>
                <a:tc>
                  <a:txBody>
                    <a:bodyPr/>
                    <a:lstStyle/>
                    <a:p>
                      <a:pPr algn="r" fontAlgn="b"/>
                      <a:r>
                        <a:rPr lang="pt-BR" sz="2000" u="none" strike="noStrike">
                          <a:effectLst/>
                          <a:latin typeface="+mj-lt"/>
                        </a:rPr>
                        <a:t>62</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151,23</a:t>
                      </a:r>
                      <a:endParaRPr lang="pt-BR" sz="2000" b="0" i="0" u="none" strike="noStrike">
                        <a:solidFill>
                          <a:srgbClr val="000000"/>
                        </a:solidFill>
                        <a:effectLst/>
                        <a:latin typeface="+mj-lt"/>
                      </a:endParaRPr>
                    </a:p>
                  </a:txBody>
                  <a:tcPr marL="7407" marR="7407" marT="7407" marB="0" anchor="b"/>
                </a:tc>
              </a:tr>
              <a:tr h="148804">
                <a:tc gridSpan="2">
                  <a:txBody>
                    <a:bodyPr/>
                    <a:lstStyle/>
                    <a:p>
                      <a:pPr algn="l" fontAlgn="b"/>
                      <a:r>
                        <a:rPr lang="pt-BR" sz="2000" u="none" strike="noStrike">
                          <a:effectLst/>
                          <a:latin typeface="+mj-lt"/>
                        </a:rPr>
                        <a:t>Metro Salvador </a:t>
                      </a:r>
                      <a:endParaRPr lang="pt-BR" sz="2000" b="0" i="0" u="none" strike="noStrike">
                        <a:solidFill>
                          <a:srgbClr val="000000"/>
                        </a:solidFill>
                        <a:effectLst/>
                        <a:latin typeface="+mj-lt"/>
                      </a:endParaRPr>
                    </a:p>
                  </a:txBody>
                  <a:tcPr marL="7407" marR="7407" marT="7407" marB="0" anchor="b"/>
                </a:tc>
                <a:tc hMerge="1">
                  <a:txBody>
                    <a:bodyPr/>
                    <a:lstStyle/>
                    <a:p>
                      <a:endParaRPr lang="pt-BR"/>
                    </a:p>
                  </a:txBody>
                  <a:tcPr/>
                </a:tc>
                <a:tc>
                  <a:txBody>
                    <a:bodyPr/>
                    <a:lstStyle/>
                    <a:p>
                      <a:pPr algn="r" fontAlgn="b"/>
                      <a:r>
                        <a:rPr lang="pt-BR" sz="2000" u="none" strike="noStrike">
                          <a:effectLst/>
                          <a:latin typeface="+mj-lt"/>
                        </a:rPr>
                        <a:t>63</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153,67</a:t>
                      </a:r>
                      <a:endParaRPr lang="pt-BR" sz="2000" b="0" i="0" u="none" strike="noStrike">
                        <a:solidFill>
                          <a:srgbClr val="000000"/>
                        </a:solidFill>
                        <a:effectLst/>
                        <a:latin typeface="+mj-lt"/>
                      </a:endParaRPr>
                    </a:p>
                  </a:txBody>
                  <a:tcPr marL="7407" marR="7407" marT="7407" marB="0" anchor="b"/>
                </a:tc>
              </a:tr>
              <a:tr h="148804">
                <a:tc>
                  <a:txBody>
                    <a:bodyPr/>
                    <a:lstStyle/>
                    <a:p>
                      <a:pPr algn="l" fontAlgn="b"/>
                      <a:r>
                        <a:rPr lang="pt-BR" sz="2000" u="none" strike="noStrike">
                          <a:effectLst/>
                          <a:latin typeface="+mj-lt"/>
                        </a:rPr>
                        <a:t>Urban </a:t>
                      </a:r>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60</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146,35</a:t>
                      </a:r>
                      <a:endParaRPr lang="pt-BR" sz="2000" b="0" i="0" u="none" strike="noStrike">
                        <a:solidFill>
                          <a:srgbClr val="000000"/>
                        </a:solidFill>
                        <a:effectLst/>
                        <a:latin typeface="+mj-lt"/>
                      </a:endParaRPr>
                    </a:p>
                  </a:txBody>
                  <a:tcPr marL="7407" marR="7407" marT="7407" marB="0" anchor="b"/>
                </a:tc>
              </a:tr>
              <a:tr h="148804">
                <a:tc>
                  <a:txBody>
                    <a:bodyPr/>
                    <a:lstStyle/>
                    <a:p>
                      <a:pPr algn="l" fontAlgn="b"/>
                      <a:r>
                        <a:rPr lang="pt-BR" sz="2000" u="none" strike="noStrike">
                          <a:effectLst/>
                          <a:latin typeface="+mj-lt"/>
                        </a:rPr>
                        <a:t>Rural</a:t>
                      </a:r>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59</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143,92</a:t>
                      </a:r>
                      <a:endParaRPr lang="pt-BR" sz="2000" b="0" i="0" u="none" strike="noStrike">
                        <a:solidFill>
                          <a:srgbClr val="000000"/>
                        </a:solidFill>
                        <a:effectLst/>
                        <a:latin typeface="+mj-lt"/>
                      </a:endParaRPr>
                    </a:p>
                  </a:txBody>
                  <a:tcPr marL="7407" marR="7407" marT="7407" marB="0" anchor="b"/>
                </a:tc>
              </a:tr>
              <a:tr h="148804">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r>
              <a:tr h="148804">
                <a:tc gridSpan="2">
                  <a:txBody>
                    <a:bodyPr/>
                    <a:lstStyle/>
                    <a:p>
                      <a:pPr algn="l" fontAlgn="b"/>
                      <a:r>
                        <a:rPr lang="pt-BR" sz="2000" u="none" strike="noStrike">
                          <a:effectLst/>
                          <a:latin typeface="+mj-lt"/>
                        </a:rPr>
                        <a:t>Southeast </a:t>
                      </a:r>
                      <a:endParaRPr lang="pt-BR" sz="2000" b="0" i="0" u="none" strike="noStrike">
                        <a:solidFill>
                          <a:srgbClr val="000000"/>
                        </a:solidFill>
                        <a:effectLst/>
                        <a:latin typeface="+mj-lt"/>
                      </a:endParaRPr>
                    </a:p>
                  </a:txBody>
                  <a:tcPr marL="7407" marR="7407" marT="7407" marB="0" anchor="b"/>
                </a:tc>
                <a:tc hMerge="1">
                  <a:txBody>
                    <a:bodyPr/>
                    <a:lstStyle/>
                    <a:p>
                      <a:endParaRPr lang="pt-BR"/>
                    </a:p>
                  </a:txBody>
                  <a:tcPr/>
                </a:tc>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r>
              <a:tr h="148804">
                <a:tc gridSpan="2">
                  <a:txBody>
                    <a:bodyPr/>
                    <a:lstStyle/>
                    <a:p>
                      <a:pPr algn="l" fontAlgn="b"/>
                      <a:r>
                        <a:rPr lang="pt-BR" sz="2000" u="none" strike="noStrike">
                          <a:effectLst/>
                          <a:latin typeface="+mj-lt"/>
                        </a:rPr>
                        <a:t>Metro Rio De Janeiro </a:t>
                      </a:r>
                      <a:endParaRPr lang="pt-BR" sz="2000" b="0" i="0" u="none" strike="noStrike">
                        <a:solidFill>
                          <a:srgbClr val="000000"/>
                        </a:solidFill>
                        <a:effectLst/>
                        <a:latin typeface="+mj-lt"/>
                      </a:endParaRPr>
                    </a:p>
                  </a:txBody>
                  <a:tcPr marL="7407" marR="7407" marT="7407" marB="0" anchor="b"/>
                </a:tc>
                <a:tc hMerge="1">
                  <a:txBody>
                    <a:bodyPr/>
                    <a:lstStyle/>
                    <a:p>
                      <a:endParaRPr lang="pt-BR"/>
                    </a:p>
                  </a:txBody>
                  <a:tcPr/>
                </a:tc>
                <a:tc>
                  <a:txBody>
                    <a:bodyPr/>
                    <a:lstStyle/>
                    <a:p>
                      <a:pPr algn="r" fontAlgn="b"/>
                      <a:r>
                        <a:rPr lang="pt-BR" sz="2000" u="none" strike="noStrike">
                          <a:effectLst/>
                          <a:latin typeface="+mj-lt"/>
                        </a:rPr>
                        <a:t>62</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151,23</a:t>
                      </a:r>
                      <a:endParaRPr lang="pt-BR" sz="2000" b="0" i="0" u="none" strike="noStrike">
                        <a:solidFill>
                          <a:srgbClr val="000000"/>
                        </a:solidFill>
                        <a:effectLst/>
                        <a:latin typeface="+mj-lt"/>
                      </a:endParaRPr>
                    </a:p>
                  </a:txBody>
                  <a:tcPr marL="7407" marR="7407" marT="7407" marB="0" anchor="b"/>
                </a:tc>
              </a:tr>
              <a:tr h="148804">
                <a:tc gridSpan="2">
                  <a:txBody>
                    <a:bodyPr/>
                    <a:lstStyle/>
                    <a:p>
                      <a:pPr algn="l" fontAlgn="b"/>
                      <a:r>
                        <a:rPr lang="pt-BR" sz="2000" u="none" strike="noStrike">
                          <a:effectLst/>
                          <a:latin typeface="+mj-lt"/>
                        </a:rPr>
                        <a:t>Metro Sao Paul0 </a:t>
                      </a:r>
                      <a:endParaRPr lang="pt-BR" sz="2000" b="0" i="0" u="none" strike="noStrike">
                        <a:solidFill>
                          <a:srgbClr val="000000"/>
                        </a:solidFill>
                        <a:effectLst/>
                        <a:latin typeface="+mj-lt"/>
                      </a:endParaRPr>
                    </a:p>
                  </a:txBody>
                  <a:tcPr marL="7407" marR="7407" marT="7407" marB="0" anchor="b"/>
                </a:tc>
                <a:tc hMerge="1">
                  <a:txBody>
                    <a:bodyPr/>
                    <a:lstStyle/>
                    <a:p>
                      <a:endParaRPr lang="pt-BR"/>
                    </a:p>
                  </a:txBody>
                  <a:tcPr/>
                </a:tc>
                <a:tc>
                  <a:txBody>
                    <a:bodyPr/>
                    <a:lstStyle/>
                    <a:p>
                      <a:pPr algn="r" fontAlgn="b"/>
                      <a:r>
                        <a:rPr lang="pt-BR" sz="2000" u="none" strike="noStrike">
                          <a:effectLst/>
                          <a:latin typeface="+mj-lt"/>
                        </a:rPr>
                        <a:t>65</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158,55</a:t>
                      </a:r>
                      <a:endParaRPr lang="pt-BR" sz="2000" b="0" i="0" u="none" strike="noStrike">
                        <a:solidFill>
                          <a:srgbClr val="000000"/>
                        </a:solidFill>
                        <a:effectLst/>
                        <a:latin typeface="+mj-lt"/>
                      </a:endParaRPr>
                    </a:p>
                  </a:txBody>
                  <a:tcPr marL="7407" marR="7407" marT="7407" marB="0" anchor="b"/>
                </a:tc>
              </a:tr>
              <a:tr h="148804">
                <a:tc gridSpan="2">
                  <a:txBody>
                    <a:bodyPr/>
                    <a:lstStyle/>
                    <a:p>
                      <a:pPr algn="l" fontAlgn="b"/>
                      <a:r>
                        <a:rPr lang="pt-BR" sz="2000" u="none" strike="noStrike">
                          <a:effectLst/>
                          <a:latin typeface="+mj-lt"/>
                        </a:rPr>
                        <a:t>Metro Belo Horizonte </a:t>
                      </a:r>
                      <a:endParaRPr lang="pt-BR" sz="2000" b="0" i="0" u="none" strike="noStrike">
                        <a:solidFill>
                          <a:srgbClr val="000000"/>
                        </a:solidFill>
                        <a:effectLst/>
                        <a:latin typeface="+mj-lt"/>
                      </a:endParaRPr>
                    </a:p>
                  </a:txBody>
                  <a:tcPr marL="7407" marR="7407" marT="7407" marB="0" anchor="b"/>
                </a:tc>
                <a:tc hMerge="1">
                  <a:txBody>
                    <a:bodyPr/>
                    <a:lstStyle/>
                    <a:p>
                      <a:endParaRPr lang="pt-BR"/>
                    </a:p>
                  </a:txBody>
                  <a:tcPr/>
                </a:tc>
                <a:tc>
                  <a:txBody>
                    <a:bodyPr/>
                    <a:lstStyle/>
                    <a:p>
                      <a:pPr algn="r" fontAlgn="b"/>
                      <a:r>
                        <a:rPr lang="pt-BR" sz="2000" u="none" strike="noStrike">
                          <a:effectLst/>
                          <a:latin typeface="+mj-lt"/>
                        </a:rPr>
                        <a:t>59</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143,92</a:t>
                      </a:r>
                      <a:endParaRPr lang="pt-BR" sz="2000" b="0" i="0" u="none" strike="noStrike">
                        <a:solidFill>
                          <a:srgbClr val="000000"/>
                        </a:solidFill>
                        <a:effectLst/>
                        <a:latin typeface="+mj-lt"/>
                      </a:endParaRPr>
                    </a:p>
                  </a:txBody>
                  <a:tcPr marL="7407" marR="7407" marT="7407" marB="0" anchor="b"/>
                </a:tc>
              </a:tr>
              <a:tr h="148804">
                <a:tc>
                  <a:txBody>
                    <a:bodyPr/>
                    <a:lstStyle/>
                    <a:p>
                      <a:pPr algn="l" fontAlgn="b"/>
                      <a:r>
                        <a:rPr lang="pt-BR" sz="2000" u="none" strike="noStrike">
                          <a:effectLst/>
                          <a:latin typeface="+mj-lt"/>
                        </a:rPr>
                        <a:t>Urban </a:t>
                      </a:r>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64</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156,11</a:t>
                      </a:r>
                      <a:endParaRPr lang="pt-BR" sz="2000" b="0" i="0" u="none" strike="noStrike">
                        <a:solidFill>
                          <a:srgbClr val="000000"/>
                        </a:solidFill>
                        <a:effectLst/>
                        <a:latin typeface="+mj-lt"/>
                      </a:endParaRPr>
                    </a:p>
                  </a:txBody>
                  <a:tcPr marL="7407" marR="7407" marT="7407" marB="0" anchor="b"/>
                </a:tc>
              </a:tr>
              <a:tr h="148804">
                <a:tc>
                  <a:txBody>
                    <a:bodyPr/>
                    <a:lstStyle/>
                    <a:p>
                      <a:pPr algn="l" fontAlgn="b"/>
                      <a:r>
                        <a:rPr lang="pt-BR" sz="2000" u="none" strike="noStrike">
                          <a:effectLst/>
                          <a:latin typeface="+mj-lt"/>
                        </a:rPr>
                        <a:t>Rural</a:t>
                      </a:r>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58</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141,48</a:t>
                      </a:r>
                      <a:endParaRPr lang="pt-BR" sz="2000" b="0" i="0" u="none" strike="noStrike">
                        <a:solidFill>
                          <a:srgbClr val="000000"/>
                        </a:solidFill>
                        <a:effectLst/>
                        <a:latin typeface="+mj-lt"/>
                      </a:endParaRPr>
                    </a:p>
                  </a:txBody>
                  <a:tcPr marL="7407" marR="7407" marT="7407" marB="0" anchor="b"/>
                </a:tc>
              </a:tr>
              <a:tr h="148804">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dirty="0">
                        <a:solidFill>
                          <a:srgbClr val="000000"/>
                        </a:solidFill>
                        <a:effectLst/>
                        <a:latin typeface="+mj-lt"/>
                      </a:endParaRPr>
                    </a:p>
                  </a:txBody>
                  <a:tcPr marL="7407" marR="7407" marT="7407" marB="0" anchor="b"/>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1449492839"/>
              </p:ext>
            </p:extLst>
          </p:nvPr>
        </p:nvGraphicFramePr>
        <p:xfrm>
          <a:off x="4881655" y="344368"/>
          <a:ext cx="3866809" cy="5604912"/>
        </p:xfrm>
        <a:graphic>
          <a:graphicData uri="http://schemas.openxmlformats.org/drawingml/2006/table">
            <a:tbl>
              <a:tblPr>
                <a:tableStyleId>{5C22544A-7EE6-4342-B048-85BDC9FD1C3A}</a:tableStyleId>
              </a:tblPr>
              <a:tblGrid>
                <a:gridCol w="1564077"/>
                <a:gridCol w="424745"/>
                <a:gridCol w="864096"/>
                <a:gridCol w="1013891"/>
              </a:tblGrid>
              <a:tr h="148804">
                <a:tc>
                  <a:txBody>
                    <a:bodyPr/>
                    <a:lstStyle/>
                    <a:p>
                      <a:pPr algn="l" fontAlgn="b"/>
                      <a:r>
                        <a:rPr lang="pt-BR" sz="2000" u="none" strike="noStrike" dirty="0" smtClean="0">
                          <a:effectLst/>
                          <a:latin typeface="+mj-lt"/>
                        </a:rPr>
                        <a:t>Sul</a:t>
                      </a:r>
                      <a:endParaRPr lang="pt-BR" sz="2000" b="0" i="0" u="none" strike="noStrike" dirty="0">
                        <a:solidFill>
                          <a:srgbClr val="000000"/>
                        </a:solidFill>
                        <a:effectLst/>
                        <a:latin typeface="+mj-lt"/>
                      </a:endParaRPr>
                    </a:p>
                  </a:txBody>
                  <a:tcPr marL="7407" marR="7407" marT="7407" marB="0" anchor="b"/>
                </a:tc>
                <a:tc>
                  <a:txBody>
                    <a:bodyPr/>
                    <a:lstStyle/>
                    <a:p>
                      <a:pPr algn="l" fontAlgn="b"/>
                      <a:endParaRPr lang="pt-BR" sz="2000" b="0" i="0" u="none" strike="noStrike" dirty="0">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r>
              <a:tr h="148804">
                <a:tc gridSpan="2">
                  <a:txBody>
                    <a:bodyPr/>
                    <a:lstStyle/>
                    <a:p>
                      <a:pPr algn="l" fontAlgn="b"/>
                      <a:r>
                        <a:rPr lang="pt-BR" sz="2000" u="none" strike="noStrike" dirty="0">
                          <a:effectLst/>
                          <a:latin typeface="+mj-lt"/>
                        </a:rPr>
                        <a:t>Metro Curitiba </a:t>
                      </a:r>
                      <a:endParaRPr lang="pt-BR" sz="2000" b="0" i="0" u="none" strike="noStrike" dirty="0">
                        <a:solidFill>
                          <a:srgbClr val="000000"/>
                        </a:solidFill>
                        <a:effectLst/>
                        <a:latin typeface="+mj-lt"/>
                      </a:endParaRPr>
                    </a:p>
                  </a:txBody>
                  <a:tcPr marL="7407" marR="7407" marT="7407" marB="0" anchor="b"/>
                </a:tc>
                <a:tc hMerge="1">
                  <a:txBody>
                    <a:bodyPr/>
                    <a:lstStyle/>
                    <a:p>
                      <a:endParaRPr lang="pt-BR"/>
                    </a:p>
                  </a:txBody>
                  <a:tcPr/>
                </a:tc>
                <a:tc>
                  <a:txBody>
                    <a:bodyPr/>
                    <a:lstStyle/>
                    <a:p>
                      <a:pPr algn="r" fontAlgn="b"/>
                      <a:r>
                        <a:rPr lang="pt-BR" sz="2000" u="none" strike="noStrike">
                          <a:effectLst/>
                          <a:latin typeface="+mj-lt"/>
                        </a:rPr>
                        <a:t>60</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146,35</a:t>
                      </a:r>
                      <a:endParaRPr lang="pt-BR" sz="2000" b="0" i="0" u="none" strike="noStrike">
                        <a:solidFill>
                          <a:srgbClr val="000000"/>
                        </a:solidFill>
                        <a:effectLst/>
                        <a:latin typeface="+mj-lt"/>
                      </a:endParaRPr>
                    </a:p>
                  </a:txBody>
                  <a:tcPr marL="7407" marR="7407" marT="7407" marB="0" anchor="b"/>
                </a:tc>
              </a:tr>
              <a:tr h="148804">
                <a:tc gridSpan="2">
                  <a:txBody>
                    <a:bodyPr/>
                    <a:lstStyle/>
                    <a:p>
                      <a:pPr algn="l" fontAlgn="b"/>
                      <a:r>
                        <a:rPr lang="pt-BR" sz="2000" u="none" strike="noStrike" dirty="0">
                          <a:effectLst/>
                          <a:latin typeface="+mj-lt"/>
                        </a:rPr>
                        <a:t>Metro </a:t>
                      </a:r>
                      <a:r>
                        <a:rPr lang="pt-BR" sz="2000" u="none" strike="noStrike" dirty="0" smtClean="0">
                          <a:effectLst/>
                          <a:latin typeface="+mj-lt"/>
                        </a:rPr>
                        <a:t>Porto </a:t>
                      </a:r>
                      <a:r>
                        <a:rPr lang="pt-BR" sz="2000" u="none" strike="noStrike" dirty="0">
                          <a:effectLst/>
                          <a:latin typeface="+mj-lt"/>
                        </a:rPr>
                        <a:t>Alegre </a:t>
                      </a:r>
                      <a:endParaRPr lang="pt-BR" sz="2000" b="0" i="0" u="none" strike="noStrike" dirty="0">
                        <a:solidFill>
                          <a:srgbClr val="000000"/>
                        </a:solidFill>
                        <a:effectLst/>
                        <a:latin typeface="+mj-lt"/>
                      </a:endParaRPr>
                    </a:p>
                  </a:txBody>
                  <a:tcPr marL="7407" marR="7407" marT="7407" marB="0" anchor="b"/>
                </a:tc>
                <a:tc hMerge="1">
                  <a:txBody>
                    <a:bodyPr/>
                    <a:lstStyle/>
                    <a:p>
                      <a:endParaRPr lang="pt-BR"/>
                    </a:p>
                  </a:txBody>
                  <a:tcPr/>
                </a:tc>
                <a:tc>
                  <a:txBody>
                    <a:bodyPr/>
                    <a:lstStyle/>
                    <a:p>
                      <a:pPr algn="r" fontAlgn="b"/>
                      <a:r>
                        <a:rPr lang="pt-BR" sz="2000" u="none" strike="noStrike">
                          <a:effectLst/>
                          <a:latin typeface="+mj-lt"/>
                        </a:rPr>
                        <a:t>64</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156,11</a:t>
                      </a:r>
                      <a:endParaRPr lang="pt-BR" sz="2000" b="0" i="0" u="none" strike="noStrike">
                        <a:solidFill>
                          <a:srgbClr val="000000"/>
                        </a:solidFill>
                        <a:effectLst/>
                        <a:latin typeface="+mj-lt"/>
                      </a:endParaRPr>
                    </a:p>
                  </a:txBody>
                  <a:tcPr marL="7407" marR="7407" marT="7407" marB="0" anchor="b"/>
                </a:tc>
              </a:tr>
              <a:tr h="148804">
                <a:tc>
                  <a:txBody>
                    <a:bodyPr/>
                    <a:lstStyle/>
                    <a:p>
                      <a:pPr algn="l" fontAlgn="b"/>
                      <a:r>
                        <a:rPr lang="pt-BR" sz="2000" u="none" strike="noStrike" dirty="0" err="1">
                          <a:effectLst/>
                          <a:latin typeface="+mj-lt"/>
                        </a:rPr>
                        <a:t>Urban</a:t>
                      </a:r>
                      <a:r>
                        <a:rPr lang="pt-BR" sz="2000" u="none" strike="noStrike" dirty="0">
                          <a:effectLst/>
                          <a:latin typeface="+mj-lt"/>
                        </a:rPr>
                        <a:t> </a:t>
                      </a:r>
                      <a:endParaRPr lang="pt-BR" sz="2000" b="0" i="0" u="none" strike="noStrike" dirty="0">
                        <a:solidFill>
                          <a:srgbClr val="000000"/>
                        </a:solidFill>
                        <a:effectLst/>
                        <a:latin typeface="+mj-lt"/>
                      </a:endParaRPr>
                    </a:p>
                  </a:txBody>
                  <a:tcPr marL="7407" marR="7407" marT="7407" marB="0" anchor="b"/>
                </a:tc>
                <a:tc>
                  <a:txBody>
                    <a:bodyPr/>
                    <a:lstStyle/>
                    <a:p>
                      <a:pPr algn="l" fontAlgn="b"/>
                      <a:endParaRPr lang="pt-BR" sz="2000" b="0" i="0" u="none" strike="noStrike" dirty="0">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57</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139,04</a:t>
                      </a:r>
                      <a:endParaRPr lang="pt-BR" sz="2000" b="0" i="0" u="none" strike="noStrike">
                        <a:solidFill>
                          <a:srgbClr val="000000"/>
                        </a:solidFill>
                        <a:effectLst/>
                        <a:latin typeface="+mj-lt"/>
                      </a:endParaRPr>
                    </a:p>
                  </a:txBody>
                  <a:tcPr marL="7407" marR="7407" marT="7407" marB="0" anchor="b"/>
                </a:tc>
              </a:tr>
              <a:tr h="148804">
                <a:tc>
                  <a:txBody>
                    <a:bodyPr/>
                    <a:lstStyle/>
                    <a:p>
                      <a:pPr algn="l" fontAlgn="b"/>
                      <a:r>
                        <a:rPr lang="pt-BR" sz="2000" u="none" strike="noStrike">
                          <a:effectLst/>
                          <a:latin typeface="+mj-lt"/>
                        </a:rPr>
                        <a:t>Rural </a:t>
                      </a:r>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55</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134,16</a:t>
                      </a:r>
                      <a:endParaRPr lang="pt-BR" sz="2000" b="0" i="0" u="none" strike="noStrike">
                        <a:solidFill>
                          <a:srgbClr val="000000"/>
                        </a:solidFill>
                        <a:effectLst/>
                        <a:latin typeface="+mj-lt"/>
                      </a:endParaRPr>
                    </a:p>
                  </a:txBody>
                  <a:tcPr marL="7407" marR="7407" marT="7407" marB="0" anchor="b"/>
                </a:tc>
              </a:tr>
              <a:tr h="148804">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dirty="0">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r>
              <a:tr h="148804">
                <a:tc gridSpan="2">
                  <a:txBody>
                    <a:bodyPr/>
                    <a:lstStyle/>
                    <a:p>
                      <a:pPr algn="l" fontAlgn="b"/>
                      <a:r>
                        <a:rPr lang="pt-BR" sz="2000" u="none" strike="noStrike" dirty="0" smtClean="0">
                          <a:effectLst/>
                          <a:latin typeface="+mj-lt"/>
                        </a:rPr>
                        <a:t>Centro-Oeste</a:t>
                      </a:r>
                      <a:endParaRPr lang="pt-BR" sz="2000" b="0" i="0" u="none" strike="noStrike" dirty="0">
                        <a:solidFill>
                          <a:srgbClr val="000000"/>
                        </a:solidFill>
                        <a:effectLst/>
                        <a:latin typeface="+mj-lt"/>
                      </a:endParaRPr>
                    </a:p>
                  </a:txBody>
                  <a:tcPr marL="7407" marR="7407" marT="7407" marB="0" anchor="b"/>
                </a:tc>
                <a:tc hMerge="1">
                  <a:txBody>
                    <a:bodyPr/>
                    <a:lstStyle/>
                    <a:p>
                      <a:endParaRPr lang="pt-BR"/>
                    </a:p>
                  </a:txBody>
                  <a:tcPr/>
                </a:tc>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r>
              <a:tr h="148804">
                <a:tc>
                  <a:txBody>
                    <a:bodyPr/>
                    <a:lstStyle/>
                    <a:p>
                      <a:pPr algn="l" fontAlgn="b"/>
                      <a:r>
                        <a:rPr lang="pt-BR" sz="2000" u="none" strike="noStrike">
                          <a:effectLst/>
                          <a:latin typeface="+mj-lt"/>
                        </a:rPr>
                        <a:t>Brasilia </a:t>
                      </a:r>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dirty="0">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62</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151,23</a:t>
                      </a:r>
                      <a:endParaRPr lang="pt-BR" sz="2000" b="0" i="0" u="none" strike="noStrike">
                        <a:solidFill>
                          <a:srgbClr val="000000"/>
                        </a:solidFill>
                        <a:effectLst/>
                        <a:latin typeface="+mj-lt"/>
                      </a:endParaRPr>
                    </a:p>
                  </a:txBody>
                  <a:tcPr marL="7407" marR="7407" marT="7407" marB="0" anchor="b"/>
                </a:tc>
              </a:tr>
              <a:tr h="148804">
                <a:tc gridSpan="2">
                  <a:txBody>
                    <a:bodyPr/>
                    <a:lstStyle/>
                    <a:p>
                      <a:pPr algn="l" fontAlgn="b"/>
                      <a:r>
                        <a:rPr lang="pt-BR" sz="2000" u="none" strike="noStrike" dirty="0" smtClean="0">
                          <a:effectLst/>
                          <a:latin typeface="+mj-lt"/>
                        </a:rPr>
                        <a:t>Goiânia (</a:t>
                      </a:r>
                      <a:r>
                        <a:rPr lang="pt-BR" sz="2000" u="none" strike="noStrike" dirty="0" err="1" smtClean="0">
                          <a:effectLst/>
                          <a:latin typeface="+mj-lt"/>
                        </a:rPr>
                        <a:t>mun</a:t>
                      </a:r>
                      <a:r>
                        <a:rPr lang="pt-BR" sz="2000" u="none" strike="noStrike" dirty="0" smtClean="0">
                          <a:effectLst/>
                          <a:latin typeface="+mj-lt"/>
                        </a:rPr>
                        <a:t>) </a:t>
                      </a:r>
                      <a:endParaRPr lang="pt-BR" sz="2000" b="0" i="0" u="none" strike="noStrike" dirty="0">
                        <a:solidFill>
                          <a:srgbClr val="000000"/>
                        </a:solidFill>
                        <a:effectLst/>
                        <a:latin typeface="+mj-lt"/>
                      </a:endParaRPr>
                    </a:p>
                  </a:txBody>
                  <a:tcPr marL="7407" marR="7407" marT="7407" marB="0" anchor="b"/>
                </a:tc>
                <a:tc hMerge="1">
                  <a:txBody>
                    <a:bodyPr/>
                    <a:lstStyle/>
                    <a:p>
                      <a:endParaRPr lang="pt-BR"/>
                    </a:p>
                  </a:txBody>
                  <a:tcPr/>
                </a:tc>
                <a:tc>
                  <a:txBody>
                    <a:bodyPr/>
                    <a:lstStyle/>
                    <a:p>
                      <a:pPr algn="r" fontAlgn="b"/>
                      <a:r>
                        <a:rPr lang="pt-BR" sz="2000" u="none" strike="noStrike">
                          <a:effectLst/>
                          <a:latin typeface="+mj-lt"/>
                        </a:rPr>
                        <a:t>59</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143,92</a:t>
                      </a:r>
                      <a:endParaRPr lang="pt-BR" sz="2000" b="0" i="0" u="none" strike="noStrike">
                        <a:solidFill>
                          <a:srgbClr val="000000"/>
                        </a:solidFill>
                        <a:effectLst/>
                        <a:latin typeface="+mj-lt"/>
                      </a:endParaRPr>
                    </a:p>
                  </a:txBody>
                  <a:tcPr marL="7407" marR="7407" marT="7407" marB="0" anchor="b"/>
                </a:tc>
              </a:tr>
              <a:tr h="148804">
                <a:tc>
                  <a:txBody>
                    <a:bodyPr/>
                    <a:lstStyle/>
                    <a:p>
                      <a:pPr algn="l" fontAlgn="b"/>
                      <a:r>
                        <a:rPr lang="pt-BR" sz="2000" u="none" strike="noStrike" dirty="0" err="1">
                          <a:effectLst/>
                          <a:latin typeface="+mj-lt"/>
                        </a:rPr>
                        <a:t>Urban</a:t>
                      </a:r>
                      <a:r>
                        <a:rPr lang="pt-BR" sz="2000" u="none" strike="noStrike" dirty="0">
                          <a:effectLst/>
                          <a:latin typeface="+mj-lt"/>
                        </a:rPr>
                        <a:t> </a:t>
                      </a:r>
                      <a:endParaRPr lang="pt-BR" sz="2000" b="0" i="0" u="none" strike="noStrike" dirty="0">
                        <a:solidFill>
                          <a:srgbClr val="000000"/>
                        </a:solidFill>
                        <a:effectLst/>
                        <a:latin typeface="+mj-lt"/>
                      </a:endParaRPr>
                    </a:p>
                  </a:txBody>
                  <a:tcPr marL="7407" marR="7407" marT="7407" marB="0" anchor="b"/>
                </a:tc>
                <a:tc>
                  <a:txBody>
                    <a:bodyPr/>
                    <a:lstStyle/>
                    <a:p>
                      <a:pPr algn="l" fontAlgn="b"/>
                      <a:endParaRPr lang="pt-BR" sz="2000" b="0" i="0" u="none" strike="noStrike" dirty="0">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61</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148,79</a:t>
                      </a:r>
                      <a:endParaRPr lang="pt-BR" sz="2000" b="0" i="0" u="none" strike="noStrike">
                        <a:solidFill>
                          <a:srgbClr val="000000"/>
                        </a:solidFill>
                        <a:effectLst/>
                        <a:latin typeface="+mj-lt"/>
                      </a:endParaRPr>
                    </a:p>
                  </a:txBody>
                  <a:tcPr marL="7407" marR="7407" marT="7407" marB="0" anchor="b"/>
                </a:tc>
              </a:tr>
              <a:tr h="148804">
                <a:tc>
                  <a:txBody>
                    <a:bodyPr/>
                    <a:lstStyle/>
                    <a:p>
                      <a:pPr algn="l" fontAlgn="b"/>
                      <a:r>
                        <a:rPr lang="pt-BR" sz="2000" u="none" strike="noStrike" dirty="0">
                          <a:effectLst/>
                          <a:latin typeface="+mj-lt"/>
                        </a:rPr>
                        <a:t>Rural</a:t>
                      </a:r>
                      <a:endParaRPr lang="pt-BR" sz="2000" b="0" i="0" u="none" strike="noStrike" dirty="0">
                        <a:solidFill>
                          <a:srgbClr val="000000"/>
                        </a:solidFill>
                        <a:effectLst/>
                        <a:latin typeface="+mj-lt"/>
                      </a:endParaRPr>
                    </a:p>
                  </a:txBody>
                  <a:tcPr marL="7407" marR="7407" marT="7407" marB="0" anchor="b"/>
                </a:tc>
                <a:tc>
                  <a:txBody>
                    <a:bodyPr/>
                    <a:lstStyle/>
                    <a:p>
                      <a:pPr algn="l" fontAlgn="b"/>
                      <a:endParaRPr lang="pt-BR" sz="2000" b="0" i="0" u="none" strike="noStrike" dirty="0">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60</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146,35</a:t>
                      </a:r>
                      <a:endParaRPr lang="pt-BR" sz="2000" b="0" i="0" u="none" strike="noStrike">
                        <a:solidFill>
                          <a:srgbClr val="000000"/>
                        </a:solidFill>
                        <a:effectLst/>
                        <a:latin typeface="+mj-lt"/>
                      </a:endParaRPr>
                    </a:p>
                  </a:txBody>
                  <a:tcPr marL="7407" marR="7407" marT="7407" marB="0" anchor="b"/>
                </a:tc>
              </a:tr>
              <a:tr h="148804">
                <a:tc>
                  <a:txBody>
                    <a:bodyPr/>
                    <a:lstStyle/>
                    <a:p>
                      <a:pPr algn="l" fontAlgn="b"/>
                      <a:endParaRPr lang="pt-BR" sz="2000" b="0" i="0" u="none" strike="noStrike" dirty="0">
                        <a:solidFill>
                          <a:srgbClr val="000000"/>
                        </a:solidFill>
                        <a:effectLst/>
                        <a:latin typeface="+mj-lt"/>
                      </a:endParaRPr>
                    </a:p>
                  </a:txBody>
                  <a:tcPr marL="7407" marR="7407" marT="7407" marB="0" anchor="b"/>
                </a:tc>
                <a:tc>
                  <a:txBody>
                    <a:bodyPr/>
                    <a:lstStyle/>
                    <a:p>
                      <a:pPr algn="l" fontAlgn="b"/>
                      <a:endParaRPr lang="pt-BR" sz="2000" b="0" i="0" u="none" strike="noStrike" dirty="0">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c>
                  <a:txBody>
                    <a:bodyPr/>
                    <a:lstStyle/>
                    <a:p>
                      <a:pPr algn="l" fontAlgn="b"/>
                      <a:endParaRPr lang="pt-BR" sz="2000" b="0" i="0" u="none" strike="noStrike">
                        <a:solidFill>
                          <a:srgbClr val="000000"/>
                        </a:solidFill>
                        <a:effectLst/>
                        <a:latin typeface="+mj-lt"/>
                      </a:endParaRPr>
                    </a:p>
                  </a:txBody>
                  <a:tcPr marL="7407" marR="7407" marT="7407" marB="0" anchor="b"/>
                </a:tc>
              </a:tr>
              <a:tr h="148804">
                <a:tc>
                  <a:txBody>
                    <a:bodyPr/>
                    <a:lstStyle/>
                    <a:p>
                      <a:pPr algn="l" fontAlgn="b"/>
                      <a:r>
                        <a:rPr lang="pt-BR" sz="2000" u="none" strike="noStrike" dirty="0" err="1">
                          <a:effectLst/>
                          <a:latin typeface="+mj-lt"/>
                        </a:rPr>
                        <a:t>National</a:t>
                      </a:r>
                      <a:r>
                        <a:rPr lang="pt-BR" sz="2000" u="none" strike="noStrike" dirty="0">
                          <a:effectLst/>
                          <a:latin typeface="+mj-lt"/>
                        </a:rPr>
                        <a:t> </a:t>
                      </a:r>
                      <a:endParaRPr lang="pt-BR" sz="2000" b="0" i="0" u="none" strike="noStrike" dirty="0">
                        <a:solidFill>
                          <a:srgbClr val="000000"/>
                        </a:solidFill>
                        <a:effectLst/>
                        <a:latin typeface="+mj-lt"/>
                      </a:endParaRPr>
                    </a:p>
                  </a:txBody>
                  <a:tcPr marL="7407" marR="7407" marT="7407" marB="0" anchor="b"/>
                </a:tc>
                <a:tc>
                  <a:txBody>
                    <a:bodyPr/>
                    <a:lstStyle/>
                    <a:p>
                      <a:pPr algn="l" fontAlgn="b"/>
                      <a:endParaRPr lang="pt-BR" sz="2000" b="0" i="0" u="none" strike="noStrike" dirty="0">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61</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148,79</a:t>
                      </a:r>
                      <a:endParaRPr lang="pt-BR" sz="2000" b="0" i="0" u="none" strike="noStrike">
                        <a:solidFill>
                          <a:srgbClr val="000000"/>
                        </a:solidFill>
                        <a:effectLst/>
                        <a:latin typeface="+mj-lt"/>
                      </a:endParaRPr>
                    </a:p>
                  </a:txBody>
                  <a:tcPr marL="7407" marR="7407" marT="7407" marB="0" anchor="b"/>
                </a:tc>
              </a:tr>
              <a:tr h="148804">
                <a:tc gridSpan="2">
                  <a:txBody>
                    <a:bodyPr/>
                    <a:lstStyle/>
                    <a:p>
                      <a:pPr algn="l" fontAlgn="b"/>
                      <a:r>
                        <a:rPr lang="pt-BR" sz="2000" u="none" strike="noStrike" dirty="0" err="1">
                          <a:effectLst/>
                          <a:latin typeface="+mj-lt"/>
                        </a:rPr>
                        <a:t>Metropolitan</a:t>
                      </a:r>
                      <a:r>
                        <a:rPr lang="pt-BR" sz="2000" u="none" strike="noStrike" dirty="0">
                          <a:effectLst/>
                          <a:latin typeface="+mj-lt"/>
                        </a:rPr>
                        <a:t> </a:t>
                      </a:r>
                      <a:endParaRPr lang="pt-BR" sz="2000" b="0" i="0" u="none" strike="noStrike" dirty="0">
                        <a:solidFill>
                          <a:srgbClr val="000000"/>
                        </a:solidFill>
                        <a:effectLst/>
                        <a:latin typeface="+mj-lt"/>
                      </a:endParaRPr>
                    </a:p>
                  </a:txBody>
                  <a:tcPr marL="7407" marR="7407" marT="7407" marB="0" anchor="b"/>
                </a:tc>
                <a:tc hMerge="1">
                  <a:txBody>
                    <a:bodyPr/>
                    <a:lstStyle/>
                    <a:p>
                      <a:endParaRPr lang="pt-BR"/>
                    </a:p>
                  </a:txBody>
                  <a:tcPr/>
                </a:tc>
                <a:tc>
                  <a:txBody>
                    <a:bodyPr/>
                    <a:lstStyle/>
                    <a:p>
                      <a:pPr algn="r" fontAlgn="b"/>
                      <a:r>
                        <a:rPr lang="pt-BR" sz="2000" u="none" strike="noStrike">
                          <a:effectLst/>
                          <a:latin typeface="+mj-lt"/>
                        </a:rPr>
                        <a:t>62</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151,23</a:t>
                      </a:r>
                      <a:endParaRPr lang="pt-BR" sz="2000" b="0" i="0" u="none" strike="noStrike">
                        <a:solidFill>
                          <a:srgbClr val="000000"/>
                        </a:solidFill>
                        <a:effectLst/>
                        <a:latin typeface="+mj-lt"/>
                      </a:endParaRPr>
                    </a:p>
                  </a:txBody>
                  <a:tcPr marL="7407" marR="7407" marT="7407" marB="0" anchor="b"/>
                </a:tc>
              </a:tr>
              <a:tr h="289086">
                <a:tc gridSpan="2">
                  <a:txBody>
                    <a:bodyPr/>
                    <a:lstStyle/>
                    <a:p>
                      <a:pPr algn="l" fontAlgn="b"/>
                      <a:r>
                        <a:rPr lang="pt-BR" sz="2000" u="none" strike="noStrike" dirty="0" err="1">
                          <a:effectLst/>
                          <a:latin typeface="+mj-lt"/>
                        </a:rPr>
                        <a:t>Urban</a:t>
                      </a:r>
                      <a:r>
                        <a:rPr lang="pt-BR" sz="2000" u="none" strike="noStrike" dirty="0">
                          <a:effectLst/>
                          <a:latin typeface="+mj-lt"/>
                        </a:rPr>
                        <a:t> </a:t>
                      </a:r>
                      <a:r>
                        <a:rPr lang="pt-BR" sz="2000" u="none" strike="noStrike" dirty="0" err="1">
                          <a:effectLst/>
                          <a:latin typeface="+mj-lt"/>
                        </a:rPr>
                        <a:t>excluding</a:t>
                      </a:r>
                      <a:r>
                        <a:rPr lang="pt-BR" sz="2000" u="none" strike="noStrike" dirty="0">
                          <a:effectLst/>
                          <a:latin typeface="+mj-lt"/>
                        </a:rPr>
                        <a:t> </a:t>
                      </a:r>
                      <a:r>
                        <a:rPr lang="pt-BR" sz="2000" u="none" strike="noStrike" dirty="0" err="1">
                          <a:effectLst/>
                          <a:latin typeface="+mj-lt"/>
                        </a:rPr>
                        <a:t>Metropolitan</a:t>
                      </a:r>
                      <a:r>
                        <a:rPr lang="pt-BR" sz="2000" u="none" strike="noStrike" dirty="0">
                          <a:effectLst/>
                          <a:latin typeface="+mj-lt"/>
                        </a:rPr>
                        <a:t> </a:t>
                      </a:r>
                      <a:endParaRPr lang="pt-BR" sz="2000" b="0" i="0" u="none" strike="noStrike" dirty="0">
                        <a:solidFill>
                          <a:srgbClr val="000000"/>
                        </a:solidFill>
                        <a:effectLst/>
                        <a:latin typeface="+mj-lt"/>
                      </a:endParaRPr>
                    </a:p>
                  </a:txBody>
                  <a:tcPr marL="7407" marR="7407" marT="7407" marB="0" anchor="b"/>
                </a:tc>
                <a:tc hMerge="1">
                  <a:txBody>
                    <a:bodyPr/>
                    <a:lstStyle/>
                    <a:p>
                      <a:endParaRPr lang="pt-BR"/>
                    </a:p>
                  </a:txBody>
                  <a:tcPr/>
                </a:tc>
                <a:tc>
                  <a:txBody>
                    <a:bodyPr/>
                    <a:lstStyle/>
                    <a:p>
                      <a:pPr algn="r" fontAlgn="b"/>
                      <a:r>
                        <a:rPr lang="pt-BR" sz="2000" u="none" strike="noStrike" dirty="0">
                          <a:effectLst/>
                          <a:latin typeface="+mj-lt"/>
                        </a:rPr>
                        <a:t>61</a:t>
                      </a:r>
                      <a:endParaRPr lang="pt-BR" sz="2000" b="0" i="0" u="none" strike="noStrike" dirty="0">
                        <a:solidFill>
                          <a:srgbClr val="000000"/>
                        </a:solidFill>
                        <a:effectLst/>
                        <a:latin typeface="+mj-lt"/>
                      </a:endParaRPr>
                    </a:p>
                  </a:txBody>
                  <a:tcPr marL="7407" marR="7407" marT="7407" marB="0" anchor="b"/>
                </a:tc>
                <a:tc>
                  <a:txBody>
                    <a:bodyPr/>
                    <a:lstStyle/>
                    <a:p>
                      <a:pPr algn="r" fontAlgn="b"/>
                      <a:r>
                        <a:rPr lang="pt-BR" sz="2000" u="none" strike="noStrike" dirty="0">
                          <a:effectLst/>
                          <a:latin typeface="+mj-lt"/>
                        </a:rPr>
                        <a:t>148,79</a:t>
                      </a:r>
                      <a:endParaRPr lang="pt-BR" sz="2000" b="0" i="0" u="none" strike="noStrike" dirty="0">
                        <a:solidFill>
                          <a:srgbClr val="000000"/>
                        </a:solidFill>
                        <a:effectLst/>
                        <a:latin typeface="+mj-lt"/>
                      </a:endParaRPr>
                    </a:p>
                  </a:txBody>
                  <a:tcPr marL="7407" marR="7407" marT="7407" marB="0" anchor="b"/>
                </a:tc>
              </a:tr>
              <a:tr h="256967">
                <a:tc>
                  <a:txBody>
                    <a:bodyPr/>
                    <a:lstStyle/>
                    <a:p>
                      <a:pPr algn="l" fontAlgn="b"/>
                      <a:r>
                        <a:rPr lang="pt-BR" sz="2000" u="none" strike="noStrike" dirty="0">
                          <a:effectLst/>
                          <a:latin typeface="+mj-lt"/>
                        </a:rPr>
                        <a:t>Rural </a:t>
                      </a:r>
                      <a:endParaRPr lang="pt-BR" sz="2000" b="0" i="0" u="none" strike="noStrike" dirty="0">
                        <a:solidFill>
                          <a:srgbClr val="000000"/>
                        </a:solidFill>
                        <a:effectLst/>
                        <a:latin typeface="+mj-lt"/>
                      </a:endParaRPr>
                    </a:p>
                  </a:txBody>
                  <a:tcPr marL="7407" marR="7407" marT="7407" marB="0" anchor="b"/>
                </a:tc>
                <a:tc>
                  <a:txBody>
                    <a:bodyPr/>
                    <a:lstStyle/>
                    <a:p>
                      <a:pPr algn="l" fontAlgn="b"/>
                      <a:endParaRPr lang="pt-BR" sz="2000" b="0" i="0" u="none" strike="noStrike" dirty="0">
                        <a:solidFill>
                          <a:srgbClr val="000000"/>
                        </a:solidFill>
                        <a:effectLst/>
                        <a:latin typeface="+mj-lt"/>
                      </a:endParaRPr>
                    </a:p>
                  </a:txBody>
                  <a:tcPr marL="7407" marR="7407" marT="7407" marB="0" anchor="b"/>
                </a:tc>
                <a:tc>
                  <a:txBody>
                    <a:bodyPr/>
                    <a:lstStyle/>
                    <a:p>
                      <a:pPr algn="r" fontAlgn="b"/>
                      <a:r>
                        <a:rPr lang="pt-BR" sz="2000" u="none" strike="noStrike">
                          <a:effectLst/>
                          <a:latin typeface="+mj-lt"/>
                        </a:rPr>
                        <a:t>58</a:t>
                      </a:r>
                      <a:endParaRPr lang="pt-BR" sz="2000" b="0" i="0" u="none" strike="noStrike">
                        <a:solidFill>
                          <a:srgbClr val="000000"/>
                        </a:solidFill>
                        <a:effectLst/>
                        <a:latin typeface="+mj-lt"/>
                      </a:endParaRPr>
                    </a:p>
                  </a:txBody>
                  <a:tcPr marL="7407" marR="7407" marT="7407" marB="0" anchor="b"/>
                </a:tc>
                <a:tc>
                  <a:txBody>
                    <a:bodyPr/>
                    <a:lstStyle/>
                    <a:p>
                      <a:pPr algn="r" fontAlgn="b"/>
                      <a:r>
                        <a:rPr lang="pt-BR" sz="2000" u="none" strike="noStrike" dirty="0">
                          <a:effectLst/>
                          <a:latin typeface="+mj-lt"/>
                        </a:rPr>
                        <a:t>141,48</a:t>
                      </a:r>
                      <a:endParaRPr lang="pt-BR" sz="2000" b="0" i="0" u="none" strike="noStrike" dirty="0">
                        <a:solidFill>
                          <a:srgbClr val="000000"/>
                        </a:solidFill>
                        <a:effectLst/>
                        <a:latin typeface="+mj-lt"/>
                      </a:endParaRPr>
                    </a:p>
                  </a:txBody>
                  <a:tcPr marL="7407" marR="7407" marT="7407" marB="0" anchor="b"/>
                </a:tc>
              </a:tr>
            </a:tbl>
          </a:graphicData>
        </a:graphic>
      </p:graphicFrame>
    </p:spTree>
    <p:extLst>
      <p:ext uri="{BB962C8B-B14F-4D97-AF65-F5344CB8AC3E}">
        <p14:creationId xmlns:p14="http://schemas.microsoft.com/office/powerpoint/2010/main" val="2563476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1382</TotalTime>
  <Words>2059</Words>
  <Application>Microsoft Office PowerPoint</Application>
  <PresentationFormat>Apresentação na tela (4:3)</PresentationFormat>
  <Paragraphs>253</Paragraphs>
  <Slides>37</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37</vt:i4>
      </vt:variant>
    </vt:vector>
  </HeadingPairs>
  <TitlesOfParts>
    <vt:vector size="39" baseType="lpstr">
      <vt:lpstr>Tema do Office</vt:lpstr>
      <vt:lpstr>Equação</vt:lpstr>
      <vt:lpstr>THE COST OF BASIC NEEDS  (CBN) METHOD  OF SETTING POVERTY LINES</vt:lpstr>
      <vt:lpstr>Ideia Geral</vt:lpstr>
      <vt:lpstr>Definição da cesta</vt:lpstr>
      <vt:lpstr>Definição da cesta</vt:lpstr>
      <vt:lpstr>Apresentação do PowerPoint</vt:lpstr>
      <vt:lpstr>Apresentação do PowerPoint</vt:lpstr>
      <vt:lpstr>Apresentação do PowerPoint</vt:lpstr>
      <vt:lpstr>Linha de pobreza alimentar </vt:lpstr>
      <vt:lpstr>Apresentação do PowerPoint</vt:lpstr>
      <vt:lpstr>Cesta não-alimentar</vt:lpstr>
      <vt:lpstr>Cesta não alimentar</vt:lpstr>
      <vt:lpstr>Apresentação do PowerPoint</vt:lpstr>
      <vt:lpstr>Food Energy Intake  (FEI) method</vt:lpstr>
      <vt:lpstr>Especificidade x Consistência</vt:lpstr>
      <vt:lpstr>Especificidade x Consistência</vt:lpstr>
      <vt:lpstr>Definição</vt:lpstr>
      <vt:lpstr>Apresentação do PowerPoint</vt:lpstr>
      <vt:lpstr>Problema do método</vt:lpstr>
      <vt:lpstr>Exemplo: área urbana e rural</vt:lpstr>
      <vt:lpstr>Apresentação do PowerPoint</vt:lpstr>
      <vt:lpstr>Possíveis inconsistências (1)</vt:lpstr>
      <vt:lpstr>Possíveis inconsistências (2)</vt:lpstr>
      <vt:lpstr>Possíveis inconsistências (3)</vt:lpstr>
      <vt:lpstr>Conclusão</vt:lpstr>
      <vt:lpstr>Exemplo de cálculo para as áreas urbana e rural por macroregião</vt:lpstr>
      <vt:lpstr>Apresentação do PowerPoint</vt:lpstr>
      <vt:lpstr>Apresentação do PowerPoint</vt:lpstr>
      <vt:lpstr>Apresentação do PowerPoint</vt:lpstr>
      <vt:lpstr>preço da caloria diária per capita disponível x gasto per capita</vt:lpstr>
      <vt:lpstr>Apresentação do PowerPoint</vt:lpstr>
      <vt:lpstr>Apresentação do PowerPoint</vt:lpstr>
      <vt:lpstr>Análise da figura 7</vt:lpstr>
      <vt:lpstr>Método FEI</vt:lpstr>
      <vt:lpstr>Método FEI</vt:lpstr>
      <vt:lpstr>Apresentação do PowerPoint</vt:lpstr>
      <vt:lpstr>Apresentação do PowerPoint</vt:lpstr>
      <vt:lpstr>Observação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COST OF BASIC NEEDS  (CBN) METHOD  OF SETTING POVERTY LINES</dc:title>
  <dc:creator>User</dc:creator>
  <cp:lastModifiedBy>User</cp:lastModifiedBy>
  <cp:revision>35</cp:revision>
  <dcterms:created xsi:type="dcterms:W3CDTF">2016-02-29T23:59:10Z</dcterms:created>
  <dcterms:modified xsi:type="dcterms:W3CDTF">2016-03-14T19:03:45Z</dcterms:modified>
</cp:coreProperties>
</file>