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3" r:id="rId2"/>
    <p:sldId id="258" r:id="rId3"/>
    <p:sldId id="259" r:id="rId4"/>
    <p:sldId id="260" r:id="rId5"/>
    <p:sldId id="261" r:id="rId6"/>
    <p:sldId id="262" r:id="rId7"/>
    <p:sldId id="264" r:id="rId8"/>
    <p:sldId id="265" r:id="rId9"/>
    <p:sldId id="266" r:id="rId10"/>
    <p:sldId id="268" r:id="rId11"/>
    <p:sldId id="257" r:id="rId12"/>
    <p:sldId id="267" r:id="rId13"/>
    <p:sldId id="271" r:id="rId14"/>
    <p:sldId id="269" r:id="rId15"/>
    <p:sldId id="270" r:id="rId16"/>
    <p:sldId id="272" r:id="rId17"/>
    <p:sldId id="273" r:id="rId18"/>
    <p:sldId id="274" r:id="rId19"/>
    <p:sldId id="275" r:id="rId20"/>
    <p:sldId id="276" r:id="rId21"/>
    <p:sldId id="277" r:id="rId22"/>
    <p:sldId id="278" r:id="rId23"/>
    <p:sldId id="280" r:id="rId24"/>
    <p:sldId id="279" r:id="rId25"/>
    <p:sldId id="281" r:id="rId26"/>
    <p:sldId id="282" r:id="rId27"/>
    <p:sldId id="283" r:id="rId28"/>
    <p:sldId id="284" r:id="rId29"/>
    <p:sldId id="285" r:id="rId30"/>
    <p:sldId id="286" r:id="rId31"/>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80" d="100"/>
          <a:sy n="80" d="100"/>
        </p:scale>
        <p:origin x="120" y="23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pt-BR"/>
              <a:t>Clique para editar o título mestre</a:t>
            </a: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p:cNvSpPr>
            <a:spLocks noGrp="1"/>
          </p:cNvSpPr>
          <p:nvPr>
            <p:ph type="dt" sz="half" idx="10"/>
          </p:nvPr>
        </p:nvSpPr>
        <p:spPr/>
        <p:txBody>
          <a:bodyPr/>
          <a:lstStyle/>
          <a:p>
            <a:fld id="{BFA3C2DD-9C0F-4AD4-B126-8E001C3B6D24}" type="datetimeFigureOut">
              <a:rPr lang="pt-BR" smtClean="0"/>
              <a:t>10/10/2018</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3C7CC8FE-1E28-4DF0-A308-D2A72D6658FA}" type="slidenum">
              <a:rPr lang="pt-BR" smtClean="0"/>
              <a:t>‹nº›</a:t>
            </a:fld>
            <a:endParaRPr lang="pt-BR"/>
          </a:p>
        </p:txBody>
      </p:sp>
    </p:spTree>
    <p:extLst>
      <p:ext uri="{BB962C8B-B14F-4D97-AF65-F5344CB8AC3E}">
        <p14:creationId xmlns:p14="http://schemas.microsoft.com/office/powerpoint/2010/main" val="24690835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Texto Vertical 2"/>
          <p:cNvSpPr>
            <a:spLocks noGrp="1"/>
          </p:cNvSpPr>
          <p:nvPr>
            <p:ph type="body" orient="vert" idx="1"/>
          </p:nvPr>
        </p:nvSpPr>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BFA3C2DD-9C0F-4AD4-B126-8E001C3B6D24}" type="datetimeFigureOut">
              <a:rPr lang="pt-BR" smtClean="0"/>
              <a:t>10/10/2018</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3C7CC8FE-1E28-4DF0-A308-D2A72D6658FA}" type="slidenum">
              <a:rPr lang="pt-BR" smtClean="0"/>
              <a:t>‹nº›</a:t>
            </a:fld>
            <a:endParaRPr lang="pt-BR"/>
          </a:p>
        </p:txBody>
      </p:sp>
    </p:spTree>
    <p:extLst>
      <p:ext uri="{BB962C8B-B14F-4D97-AF65-F5344CB8AC3E}">
        <p14:creationId xmlns:p14="http://schemas.microsoft.com/office/powerpoint/2010/main" val="368353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pt-BR"/>
              <a:t>Clique para editar o título mestre</a:t>
            </a:r>
          </a:p>
        </p:txBody>
      </p:sp>
      <p:sp>
        <p:nvSpPr>
          <p:cNvPr id="3" name="Espaço Reservado para Texto Vertical 2"/>
          <p:cNvSpPr>
            <a:spLocks noGrp="1"/>
          </p:cNvSpPr>
          <p:nvPr>
            <p:ph type="body" orient="vert" idx="1"/>
          </p:nvPr>
        </p:nvSpPr>
        <p:spPr>
          <a:xfrm>
            <a:off x="838200" y="365125"/>
            <a:ext cx="7734300" cy="5811838"/>
          </a:xfrm>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BFA3C2DD-9C0F-4AD4-B126-8E001C3B6D24}" type="datetimeFigureOut">
              <a:rPr lang="pt-BR" smtClean="0"/>
              <a:t>10/10/2018</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3C7CC8FE-1E28-4DF0-A308-D2A72D6658FA}" type="slidenum">
              <a:rPr lang="pt-BR" smtClean="0"/>
              <a:t>‹nº›</a:t>
            </a:fld>
            <a:endParaRPr lang="pt-BR"/>
          </a:p>
        </p:txBody>
      </p:sp>
    </p:spTree>
    <p:extLst>
      <p:ext uri="{BB962C8B-B14F-4D97-AF65-F5344CB8AC3E}">
        <p14:creationId xmlns:p14="http://schemas.microsoft.com/office/powerpoint/2010/main" val="40769414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idx="1"/>
          </p:nvPr>
        </p:nvSpPr>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BFA3C2DD-9C0F-4AD4-B126-8E001C3B6D24}" type="datetimeFigureOut">
              <a:rPr lang="pt-BR" smtClean="0"/>
              <a:t>10/10/2018</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3C7CC8FE-1E28-4DF0-A308-D2A72D6658FA}" type="slidenum">
              <a:rPr lang="pt-BR" smtClean="0"/>
              <a:t>‹nº›</a:t>
            </a:fld>
            <a:endParaRPr lang="pt-BR"/>
          </a:p>
        </p:txBody>
      </p:sp>
    </p:spTree>
    <p:extLst>
      <p:ext uri="{BB962C8B-B14F-4D97-AF65-F5344CB8AC3E}">
        <p14:creationId xmlns:p14="http://schemas.microsoft.com/office/powerpoint/2010/main" val="4394639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pt-BR"/>
              <a:t>Clique para editar o título mestre</a:t>
            </a:r>
          </a:p>
        </p:txBody>
      </p:sp>
      <p:sp>
        <p:nvSpPr>
          <p:cNvPr id="3" name="Espaço Reservado para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Clique para editar o texto mestre</a:t>
            </a:r>
          </a:p>
        </p:txBody>
      </p:sp>
      <p:sp>
        <p:nvSpPr>
          <p:cNvPr id="4" name="Espaço Reservado para Data 3"/>
          <p:cNvSpPr>
            <a:spLocks noGrp="1"/>
          </p:cNvSpPr>
          <p:nvPr>
            <p:ph type="dt" sz="half" idx="10"/>
          </p:nvPr>
        </p:nvSpPr>
        <p:spPr/>
        <p:txBody>
          <a:bodyPr/>
          <a:lstStyle/>
          <a:p>
            <a:fld id="{BFA3C2DD-9C0F-4AD4-B126-8E001C3B6D24}" type="datetimeFigureOut">
              <a:rPr lang="pt-BR" smtClean="0"/>
              <a:t>10/10/2018</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3C7CC8FE-1E28-4DF0-A308-D2A72D6658FA}" type="slidenum">
              <a:rPr lang="pt-BR" smtClean="0"/>
              <a:t>‹nº›</a:t>
            </a:fld>
            <a:endParaRPr lang="pt-BR"/>
          </a:p>
        </p:txBody>
      </p:sp>
    </p:spTree>
    <p:extLst>
      <p:ext uri="{BB962C8B-B14F-4D97-AF65-F5344CB8AC3E}">
        <p14:creationId xmlns:p14="http://schemas.microsoft.com/office/powerpoint/2010/main" val="20589999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sz="half" idx="1"/>
          </p:nvPr>
        </p:nvSpPr>
        <p:spPr>
          <a:xfrm>
            <a:off x="838200" y="1825625"/>
            <a:ext cx="5181600" cy="4351338"/>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p:cNvSpPr>
            <a:spLocks noGrp="1"/>
          </p:cNvSpPr>
          <p:nvPr>
            <p:ph sz="half" idx="2"/>
          </p:nvPr>
        </p:nvSpPr>
        <p:spPr>
          <a:xfrm>
            <a:off x="6172200" y="1825625"/>
            <a:ext cx="5181600" cy="4351338"/>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p:cNvSpPr>
            <a:spLocks noGrp="1"/>
          </p:cNvSpPr>
          <p:nvPr>
            <p:ph type="dt" sz="half" idx="10"/>
          </p:nvPr>
        </p:nvSpPr>
        <p:spPr/>
        <p:txBody>
          <a:bodyPr/>
          <a:lstStyle/>
          <a:p>
            <a:fld id="{BFA3C2DD-9C0F-4AD4-B126-8E001C3B6D24}" type="datetimeFigureOut">
              <a:rPr lang="pt-BR" smtClean="0"/>
              <a:t>10/10/2018</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3C7CC8FE-1E28-4DF0-A308-D2A72D6658FA}" type="slidenum">
              <a:rPr lang="pt-BR" smtClean="0"/>
              <a:t>‹nº›</a:t>
            </a:fld>
            <a:endParaRPr lang="pt-BR"/>
          </a:p>
        </p:txBody>
      </p:sp>
    </p:spTree>
    <p:extLst>
      <p:ext uri="{BB962C8B-B14F-4D97-AF65-F5344CB8AC3E}">
        <p14:creationId xmlns:p14="http://schemas.microsoft.com/office/powerpoint/2010/main" val="17583176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pt-BR"/>
              <a:t>Clique para editar o título mestre</a:t>
            </a:r>
          </a:p>
        </p:txBody>
      </p:sp>
      <p:sp>
        <p:nvSpPr>
          <p:cNvPr id="3" name="Espaço Reservado para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4" name="Espaço Reservado para Conteúdo 3"/>
          <p:cNvSpPr>
            <a:spLocks noGrp="1"/>
          </p:cNvSpPr>
          <p:nvPr>
            <p:ph sz="half" idx="2"/>
          </p:nvPr>
        </p:nvSpPr>
        <p:spPr>
          <a:xfrm>
            <a:off x="839788" y="2505075"/>
            <a:ext cx="5157787" cy="3684588"/>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6" name="Espaço Reservado para Conteúdo 5"/>
          <p:cNvSpPr>
            <a:spLocks noGrp="1"/>
          </p:cNvSpPr>
          <p:nvPr>
            <p:ph sz="quarter" idx="4"/>
          </p:nvPr>
        </p:nvSpPr>
        <p:spPr>
          <a:xfrm>
            <a:off x="6172200" y="2505075"/>
            <a:ext cx="5183188" cy="3684588"/>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p:cNvSpPr>
            <a:spLocks noGrp="1"/>
          </p:cNvSpPr>
          <p:nvPr>
            <p:ph type="dt" sz="half" idx="10"/>
          </p:nvPr>
        </p:nvSpPr>
        <p:spPr/>
        <p:txBody>
          <a:bodyPr/>
          <a:lstStyle/>
          <a:p>
            <a:fld id="{BFA3C2DD-9C0F-4AD4-B126-8E001C3B6D24}" type="datetimeFigureOut">
              <a:rPr lang="pt-BR" smtClean="0"/>
              <a:t>10/10/2018</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3C7CC8FE-1E28-4DF0-A308-D2A72D6658FA}" type="slidenum">
              <a:rPr lang="pt-BR" smtClean="0"/>
              <a:t>‹nº›</a:t>
            </a:fld>
            <a:endParaRPr lang="pt-BR"/>
          </a:p>
        </p:txBody>
      </p:sp>
    </p:spTree>
    <p:extLst>
      <p:ext uri="{BB962C8B-B14F-4D97-AF65-F5344CB8AC3E}">
        <p14:creationId xmlns:p14="http://schemas.microsoft.com/office/powerpoint/2010/main" val="5945490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Data 2"/>
          <p:cNvSpPr>
            <a:spLocks noGrp="1"/>
          </p:cNvSpPr>
          <p:nvPr>
            <p:ph type="dt" sz="half" idx="10"/>
          </p:nvPr>
        </p:nvSpPr>
        <p:spPr/>
        <p:txBody>
          <a:bodyPr/>
          <a:lstStyle/>
          <a:p>
            <a:fld id="{BFA3C2DD-9C0F-4AD4-B126-8E001C3B6D24}" type="datetimeFigureOut">
              <a:rPr lang="pt-BR" smtClean="0"/>
              <a:t>10/10/2018</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3C7CC8FE-1E28-4DF0-A308-D2A72D6658FA}" type="slidenum">
              <a:rPr lang="pt-BR" smtClean="0"/>
              <a:t>‹nº›</a:t>
            </a:fld>
            <a:endParaRPr lang="pt-BR"/>
          </a:p>
        </p:txBody>
      </p:sp>
    </p:spTree>
    <p:extLst>
      <p:ext uri="{BB962C8B-B14F-4D97-AF65-F5344CB8AC3E}">
        <p14:creationId xmlns:p14="http://schemas.microsoft.com/office/powerpoint/2010/main" val="37635884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BFA3C2DD-9C0F-4AD4-B126-8E001C3B6D24}" type="datetimeFigureOut">
              <a:rPr lang="pt-BR" smtClean="0"/>
              <a:t>10/10/2018</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3C7CC8FE-1E28-4DF0-A308-D2A72D6658FA}" type="slidenum">
              <a:rPr lang="pt-BR" smtClean="0"/>
              <a:t>‹nº›</a:t>
            </a:fld>
            <a:endParaRPr lang="pt-BR"/>
          </a:p>
        </p:txBody>
      </p:sp>
    </p:spTree>
    <p:extLst>
      <p:ext uri="{BB962C8B-B14F-4D97-AF65-F5344CB8AC3E}">
        <p14:creationId xmlns:p14="http://schemas.microsoft.com/office/powerpoint/2010/main" val="36269254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Conteú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 texto mestre</a:t>
            </a:r>
          </a:p>
        </p:txBody>
      </p:sp>
      <p:sp>
        <p:nvSpPr>
          <p:cNvPr id="5" name="Espaço Reservado para Data 4"/>
          <p:cNvSpPr>
            <a:spLocks noGrp="1"/>
          </p:cNvSpPr>
          <p:nvPr>
            <p:ph type="dt" sz="half" idx="10"/>
          </p:nvPr>
        </p:nvSpPr>
        <p:spPr/>
        <p:txBody>
          <a:bodyPr/>
          <a:lstStyle/>
          <a:p>
            <a:fld id="{BFA3C2DD-9C0F-4AD4-B126-8E001C3B6D24}" type="datetimeFigureOut">
              <a:rPr lang="pt-BR" smtClean="0"/>
              <a:t>10/10/2018</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3C7CC8FE-1E28-4DF0-A308-D2A72D6658FA}" type="slidenum">
              <a:rPr lang="pt-BR" smtClean="0"/>
              <a:t>‹nº›</a:t>
            </a:fld>
            <a:endParaRPr lang="pt-BR"/>
          </a:p>
        </p:txBody>
      </p:sp>
    </p:spTree>
    <p:extLst>
      <p:ext uri="{BB962C8B-B14F-4D97-AF65-F5344CB8AC3E}">
        <p14:creationId xmlns:p14="http://schemas.microsoft.com/office/powerpoint/2010/main" val="20686316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Imagem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 texto mestre</a:t>
            </a:r>
          </a:p>
        </p:txBody>
      </p:sp>
      <p:sp>
        <p:nvSpPr>
          <p:cNvPr id="5" name="Espaço Reservado para Data 4"/>
          <p:cNvSpPr>
            <a:spLocks noGrp="1"/>
          </p:cNvSpPr>
          <p:nvPr>
            <p:ph type="dt" sz="half" idx="10"/>
          </p:nvPr>
        </p:nvSpPr>
        <p:spPr/>
        <p:txBody>
          <a:bodyPr/>
          <a:lstStyle/>
          <a:p>
            <a:fld id="{BFA3C2DD-9C0F-4AD4-B126-8E001C3B6D24}" type="datetimeFigureOut">
              <a:rPr lang="pt-BR" smtClean="0"/>
              <a:t>10/10/2018</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3C7CC8FE-1E28-4DF0-A308-D2A72D6658FA}" type="slidenum">
              <a:rPr lang="pt-BR" smtClean="0"/>
              <a:t>‹nº›</a:t>
            </a:fld>
            <a:endParaRPr lang="pt-BR"/>
          </a:p>
        </p:txBody>
      </p:sp>
    </p:spTree>
    <p:extLst>
      <p:ext uri="{BB962C8B-B14F-4D97-AF65-F5344CB8AC3E}">
        <p14:creationId xmlns:p14="http://schemas.microsoft.com/office/powerpoint/2010/main" val="22777970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A3C2DD-9C0F-4AD4-B126-8E001C3B6D24}" type="datetimeFigureOut">
              <a:rPr lang="pt-BR" smtClean="0"/>
              <a:t>10/10/2018</a:t>
            </a:fld>
            <a:endParaRPr lang="pt-BR"/>
          </a:p>
        </p:txBody>
      </p:sp>
      <p:sp>
        <p:nvSpPr>
          <p:cNvPr id="5" name="Espaço Reservado para Rodapé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7CC8FE-1E28-4DF0-A308-D2A72D6658FA}" type="slidenum">
              <a:rPr lang="pt-BR" smtClean="0"/>
              <a:t>‹nº›</a:t>
            </a:fld>
            <a:endParaRPr lang="pt-BR"/>
          </a:p>
        </p:txBody>
      </p:sp>
    </p:spTree>
    <p:extLst>
      <p:ext uri="{BB962C8B-B14F-4D97-AF65-F5344CB8AC3E}">
        <p14:creationId xmlns:p14="http://schemas.microsoft.com/office/powerpoint/2010/main" val="28172408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www.youtube.com/watch?v=nBh6PlC9_1g"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www.reuters.com/article/us-g20-china/g20-promises-to-coordinate-on-economy-but-little-in-way-of-concrete-steps-idUSKCN11B0IT"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858753F-FB7E-46C2-810A-A0E5730007F4}"/>
              </a:ext>
            </a:extLst>
          </p:cNvPr>
          <p:cNvSpPr>
            <a:spLocks noGrp="1"/>
          </p:cNvSpPr>
          <p:nvPr>
            <p:ph type="title"/>
          </p:nvPr>
        </p:nvSpPr>
        <p:spPr/>
        <p:txBody>
          <a:bodyPr/>
          <a:lstStyle/>
          <a:p>
            <a:r>
              <a:rPr lang="en-GB" dirty="0"/>
              <a:t>Last class: Is the “enemy” really inside???</a:t>
            </a:r>
            <a:endParaRPr lang="en-US" dirty="0"/>
          </a:p>
        </p:txBody>
      </p:sp>
      <p:sp>
        <p:nvSpPr>
          <p:cNvPr id="3" name="Espaço Reservado para Conteúdo 2">
            <a:extLst>
              <a:ext uri="{FF2B5EF4-FFF2-40B4-BE49-F238E27FC236}">
                <a16:creationId xmlns:a16="http://schemas.microsoft.com/office/drawing/2014/main" id="{7287A4B0-AEAD-4E11-8E7A-ABFE5E91996F}"/>
              </a:ext>
            </a:extLst>
          </p:cNvPr>
          <p:cNvSpPr>
            <a:spLocks noGrp="1"/>
          </p:cNvSpPr>
          <p:nvPr>
            <p:ph idx="1"/>
          </p:nvPr>
        </p:nvSpPr>
        <p:spPr>
          <a:xfrm>
            <a:off x="838200" y="1825625"/>
            <a:ext cx="10688782" cy="4351338"/>
          </a:xfrm>
        </p:spPr>
        <p:txBody>
          <a:bodyPr/>
          <a:lstStyle/>
          <a:p>
            <a:r>
              <a:rPr lang="en-GB" dirty="0"/>
              <a:t>That is, are </a:t>
            </a:r>
            <a:r>
              <a:rPr lang="en-GB"/>
              <a:t>minorities “responsible” </a:t>
            </a:r>
            <a:r>
              <a:rPr lang="en-GB" dirty="0"/>
              <a:t>for the crisis?</a:t>
            </a:r>
          </a:p>
          <a:p>
            <a:r>
              <a:rPr lang="en-GB" dirty="0"/>
              <a:t>Or is there something going on elsewhere that is somewhat inevitable?</a:t>
            </a:r>
            <a:endParaRPr lang="en-US" dirty="0"/>
          </a:p>
        </p:txBody>
      </p:sp>
    </p:spTree>
    <p:extLst>
      <p:ext uri="{BB962C8B-B14F-4D97-AF65-F5344CB8AC3E}">
        <p14:creationId xmlns:p14="http://schemas.microsoft.com/office/powerpoint/2010/main" val="23547110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858753F-FB7E-46C2-810A-A0E5730007F4}"/>
              </a:ext>
            </a:extLst>
          </p:cNvPr>
          <p:cNvSpPr>
            <a:spLocks noGrp="1"/>
          </p:cNvSpPr>
          <p:nvPr>
            <p:ph type="title"/>
          </p:nvPr>
        </p:nvSpPr>
        <p:spPr>
          <a:xfrm>
            <a:off x="838199" y="365125"/>
            <a:ext cx="10882745" cy="1325563"/>
          </a:xfrm>
        </p:spPr>
        <p:txBody>
          <a:bodyPr/>
          <a:lstStyle/>
          <a:p>
            <a:r>
              <a:rPr lang="en-GB" dirty="0"/>
              <a:t>Or cycles are just “natural”?</a:t>
            </a:r>
            <a:endParaRPr lang="en-US" dirty="0"/>
          </a:p>
        </p:txBody>
      </p:sp>
      <p:pic>
        <p:nvPicPr>
          <p:cNvPr id="3" name="Imagem 2"/>
          <p:cNvPicPr>
            <a:picLocks noChangeAspect="1"/>
          </p:cNvPicPr>
          <p:nvPr/>
        </p:nvPicPr>
        <p:blipFill>
          <a:blip r:embed="rId2"/>
          <a:stretch>
            <a:fillRect/>
          </a:stretch>
        </p:blipFill>
        <p:spPr>
          <a:xfrm>
            <a:off x="3925170" y="1397000"/>
            <a:ext cx="4059280" cy="5461000"/>
          </a:xfrm>
          <a:prstGeom prst="rect">
            <a:avLst/>
          </a:prstGeom>
        </p:spPr>
      </p:pic>
    </p:spTree>
    <p:extLst>
      <p:ext uri="{BB962C8B-B14F-4D97-AF65-F5344CB8AC3E}">
        <p14:creationId xmlns:p14="http://schemas.microsoft.com/office/powerpoint/2010/main" val="42881597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740D4FC-8C34-4786-AD0D-6E24576D24A2}"/>
              </a:ext>
            </a:extLst>
          </p:cNvPr>
          <p:cNvSpPr>
            <a:spLocks noGrp="1"/>
          </p:cNvSpPr>
          <p:nvPr>
            <p:ph type="ctrTitle"/>
          </p:nvPr>
        </p:nvSpPr>
        <p:spPr/>
        <p:txBody>
          <a:bodyPr/>
          <a:lstStyle/>
          <a:p>
            <a:r>
              <a:rPr lang="en-GB" dirty="0"/>
              <a:t>The Politics of Economic Nationalism</a:t>
            </a:r>
            <a:endParaRPr lang="en-US" dirty="0"/>
          </a:p>
        </p:txBody>
      </p:sp>
      <p:sp>
        <p:nvSpPr>
          <p:cNvPr id="3" name="Subtítulo 2">
            <a:extLst>
              <a:ext uri="{FF2B5EF4-FFF2-40B4-BE49-F238E27FC236}">
                <a16:creationId xmlns:a16="http://schemas.microsoft.com/office/drawing/2014/main" id="{AF48B3C1-BB38-4028-8781-99C7E85D7F69}"/>
              </a:ext>
            </a:extLst>
          </p:cNvPr>
          <p:cNvSpPr>
            <a:spLocks noGrp="1"/>
          </p:cNvSpPr>
          <p:nvPr>
            <p:ph type="subTitle" idx="1"/>
          </p:nvPr>
        </p:nvSpPr>
        <p:spPr>
          <a:xfrm>
            <a:off x="1524000" y="3602038"/>
            <a:ext cx="9144000" cy="2214868"/>
          </a:xfrm>
        </p:spPr>
        <p:txBody>
          <a:bodyPr>
            <a:normAutofit lnSpcReduction="10000"/>
          </a:bodyPr>
          <a:lstStyle/>
          <a:p>
            <a:r>
              <a:rPr lang="en-GB" b="1" dirty="0"/>
              <a:t>Class 8</a:t>
            </a:r>
          </a:p>
          <a:p>
            <a:r>
              <a:rPr lang="en-US" dirty="0"/>
              <a:t>The Return of the Polanyian World? &amp; </a:t>
            </a:r>
          </a:p>
          <a:p>
            <a:r>
              <a:rPr lang="en-US" dirty="0"/>
              <a:t>American US: Cohesion Crumbles, Hegemony Vanishes </a:t>
            </a:r>
          </a:p>
          <a:p>
            <a:r>
              <a:rPr lang="en-GB" dirty="0" err="1"/>
              <a:t>Dr.</a:t>
            </a:r>
            <a:r>
              <a:rPr lang="en-GB" dirty="0"/>
              <a:t> Vin</a:t>
            </a:r>
            <a:r>
              <a:rPr lang="pt-BR" dirty="0" err="1"/>
              <a:t>ícius</a:t>
            </a:r>
            <a:r>
              <a:rPr lang="pt-BR" dirty="0"/>
              <a:t> Rodrigues Vieira (IRI-USP)</a:t>
            </a:r>
            <a:endParaRPr lang="en-US" dirty="0"/>
          </a:p>
          <a:p>
            <a:r>
              <a:rPr lang="en-US" dirty="0"/>
              <a:t>10 October 2018</a:t>
            </a:r>
          </a:p>
        </p:txBody>
      </p:sp>
    </p:spTree>
    <p:extLst>
      <p:ext uri="{BB962C8B-B14F-4D97-AF65-F5344CB8AC3E}">
        <p14:creationId xmlns:p14="http://schemas.microsoft.com/office/powerpoint/2010/main" val="31919432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err="1"/>
              <a:t>Remembering</a:t>
            </a:r>
            <a:r>
              <a:rPr lang="pt-BR" dirty="0"/>
              <a:t> Polanyi</a:t>
            </a:r>
          </a:p>
        </p:txBody>
      </p:sp>
      <p:sp>
        <p:nvSpPr>
          <p:cNvPr id="4" name="Espaço Reservado para Conteúdo 2">
            <a:extLst>
              <a:ext uri="{FF2B5EF4-FFF2-40B4-BE49-F238E27FC236}">
                <a16:creationId xmlns:a16="http://schemas.microsoft.com/office/drawing/2014/main" id="{12EB3045-57C6-4E0A-8688-2C4FA3E2467B}"/>
              </a:ext>
            </a:extLst>
          </p:cNvPr>
          <p:cNvSpPr>
            <a:spLocks noGrp="1"/>
          </p:cNvSpPr>
          <p:nvPr>
            <p:ph idx="1"/>
          </p:nvPr>
        </p:nvSpPr>
        <p:spPr>
          <a:xfrm>
            <a:off x="838200" y="1825625"/>
            <a:ext cx="10515600" cy="4351338"/>
          </a:xfrm>
        </p:spPr>
        <p:txBody>
          <a:bodyPr/>
          <a:lstStyle/>
          <a:p>
            <a:pPr marL="0" indent="0">
              <a:buNone/>
            </a:pPr>
            <a:r>
              <a:rPr lang="en-GB" dirty="0"/>
              <a:t>The meaning of free trade (or, to be more precise, growing exchange between distant lands): “The mobilization of the produce of the land was extended from the neighbouring countryside to tropical and subtropical regions—the industrial agricultural division of labour was applied to the planet. As a result, </a:t>
            </a:r>
            <a:r>
              <a:rPr lang="en-GB" b="1" dirty="0"/>
              <a:t>peoples of distant zones were drawn into the vortex of change the origins of which were obscure to them, </a:t>
            </a:r>
            <a:r>
              <a:rPr lang="en-GB" dirty="0"/>
              <a:t>while the European nations became dependent for their everyday activities upon a not yet ensured integration of the life of mankind. With free trade </a:t>
            </a:r>
            <a:r>
              <a:rPr lang="en-GB" b="1" dirty="0"/>
              <a:t>the new and tremendous hazards of planetary interdependence sprang into being </a:t>
            </a:r>
            <a:r>
              <a:rPr lang="en-GB" dirty="0"/>
              <a:t>(Polanyi [1944] 2001, p. 190).</a:t>
            </a:r>
            <a:endParaRPr lang="en-US" dirty="0"/>
          </a:p>
        </p:txBody>
      </p:sp>
    </p:spTree>
    <p:extLst>
      <p:ext uri="{BB962C8B-B14F-4D97-AF65-F5344CB8AC3E}">
        <p14:creationId xmlns:p14="http://schemas.microsoft.com/office/powerpoint/2010/main" val="6554356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A </a:t>
            </a:r>
            <a:r>
              <a:rPr lang="pt-BR" dirty="0" err="1"/>
              <a:t>long-term</a:t>
            </a:r>
            <a:r>
              <a:rPr lang="pt-BR" dirty="0"/>
              <a:t> </a:t>
            </a:r>
            <a:r>
              <a:rPr lang="pt-BR" dirty="0" err="1"/>
              <a:t>trend</a:t>
            </a:r>
            <a:r>
              <a:rPr lang="pt-BR" dirty="0"/>
              <a:t> </a:t>
            </a:r>
            <a:r>
              <a:rPr lang="pt-BR" dirty="0" err="1"/>
              <a:t>towards</a:t>
            </a:r>
            <a:r>
              <a:rPr lang="pt-BR" dirty="0"/>
              <a:t> </a:t>
            </a:r>
            <a:r>
              <a:rPr lang="pt-BR" dirty="0" err="1"/>
              <a:t>autarchy</a:t>
            </a:r>
            <a:r>
              <a:rPr lang="pt-BR" dirty="0"/>
              <a:t>...</a:t>
            </a:r>
          </a:p>
        </p:txBody>
      </p:sp>
      <p:sp>
        <p:nvSpPr>
          <p:cNvPr id="3" name="Espaço Reservado para Conteúdo 2"/>
          <p:cNvSpPr>
            <a:spLocks noGrp="1"/>
          </p:cNvSpPr>
          <p:nvPr>
            <p:ph idx="1"/>
          </p:nvPr>
        </p:nvSpPr>
        <p:spPr>
          <a:xfrm>
            <a:off x="838200" y="1825624"/>
            <a:ext cx="10515600" cy="4869090"/>
          </a:xfrm>
        </p:spPr>
        <p:txBody>
          <a:bodyPr>
            <a:normAutofit fontScale="92500"/>
          </a:bodyPr>
          <a:lstStyle/>
          <a:p>
            <a:pPr marL="0" indent="0">
              <a:buNone/>
            </a:pPr>
            <a:r>
              <a:rPr lang="en-US" dirty="0"/>
              <a:t>“… since the 1870s an emotional change was noticeable though there was no corresponding break in the dominant ideas. </a:t>
            </a:r>
            <a:r>
              <a:rPr lang="en-US" b="1" dirty="0"/>
              <a:t>The world continued to believe in internationalism and interdependence, while acting on the impulses of nationalism and self-sufficiency</a:t>
            </a:r>
            <a:r>
              <a:rPr lang="en-US" dirty="0"/>
              <a:t>. Liberal nationalism was developing into national liberalism, with its </a:t>
            </a:r>
            <a:r>
              <a:rPr lang="en-US" b="1" dirty="0"/>
              <a:t>marked leanings towards protectionism and imperialism abroad</a:t>
            </a:r>
            <a:r>
              <a:rPr lang="en-US" dirty="0"/>
              <a:t>, monopolistic conservatism at home. Nowhere was the contradiction as sharp and yet as little conscious as in the monetary realm. For dogmatic belief in the international gold standard continued to enlist men's </a:t>
            </a:r>
            <a:r>
              <a:rPr lang="en-US" dirty="0" err="1"/>
              <a:t>stintless</a:t>
            </a:r>
            <a:r>
              <a:rPr lang="en-US" dirty="0"/>
              <a:t> loyalties, while at the same time token </a:t>
            </a:r>
            <a:r>
              <a:rPr lang="en-US" b="1" dirty="0"/>
              <a:t>currencies were established, based on the sovereignty of the various central banking systems</a:t>
            </a:r>
            <a:r>
              <a:rPr lang="en-US" dirty="0"/>
              <a:t>. Under the aegis of international principles, impregnable bastions of a new nationalism were being unconsciously erected in the shape of the central banks of issue” (Polanyi [1944] 2001, p. 207).</a:t>
            </a:r>
            <a:endParaRPr lang="pt-BR" dirty="0"/>
          </a:p>
        </p:txBody>
      </p:sp>
    </p:spTree>
    <p:extLst>
      <p:ext uri="{BB962C8B-B14F-4D97-AF65-F5344CB8AC3E}">
        <p14:creationId xmlns:p14="http://schemas.microsoft.com/office/powerpoint/2010/main" val="18177765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lipse 3"/>
          <p:cNvSpPr/>
          <p:nvPr/>
        </p:nvSpPr>
        <p:spPr>
          <a:xfrm>
            <a:off x="1747157" y="1126672"/>
            <a:ext cx="4767943" cy="4441371"/>
          </a:xfrm>
          <a:prstGeom prst="ellipse">
            <a:avLst/>
          </a:prstGeom>
          <a:solidFill>
            <a:schemeClr val="accent1">
              <a:alpha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4000" b="1" dirty="0" err="1"/>
              <a:t>Economic</a:t>
            </a:r>
            <a:r>
              <a:rPr lang="pt-BR" sz="4000" b="1" dirty="0"/>
              <a:t> </a:t>
            </a:r>
          </a:p>
          <a:p>
            <a:pPr algn="ctr"/>
            <a:r>
              <a:rPr lang="pt-BR" sz="4000" b="1" dirty="0" err="1"/>
              <a:t>Nationalism</a:t>
            </a:r>
            <a:endParaRPr lang="pt-BR" sz="4000" b="1" dirty="0"/>
          </a:p>
          <a:p>
            <a:pPr algn="ctr"/>
            <a:r>
              <a:rPr lang="pt-BR" sz="4000" b="1" dirty="0"/>
              <a:t>(i.e., </a:t>
            </a:r>
            <a:r>
              <a:rPr lang="pt-BR" sz="4000" b="1" dirty="0" err="1"/>
              <a:t>protectionism</a:t>
            </a:r>
            <a:r>
              <a:rPr lang="pt-BR" sz="4000" b="1" dirty="0"/>
              <a:t>)</a:t>
            </a:r>
          </a:p>
        </p:txBody>
      </p:sp>
    </p:spTree>
    <p:extLst>
      <p:ext uri="{BB962C8B-B14F-4D97-AF65-F5344CB8AC3E}">
        <p14:creationId xmlns:p14="http://schemas.microsoft.com/office/powerpoint/2010/main" val="3032150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lipse 3"/>
          <p:cNvSpPr/>
          <p:nvPr/>
        </p:nvSpPr>
        <p:spPr>
          <a:xfrm>
            <a:off x="1747157" y="1126672"/>
            <a:ext cx="4767943" cy="4441371"/>
          </a:xfrm>
          <a:prstGeom prst="ellipse">
            <a:avLst/>
          </a:prstGeom>
          <a:solidFill>
            <a:schemeClr val="accent1">
              <a:alpha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4000" b="1" dirty="0" err="1"/>
              <a:t>Economic</a:t>
            </a:r>
            <a:r>
              <a:rPr lang="pt-BR" sz="4000" b="1" dirty="0"/>
              <a:t> </a:t>
            </a:r>
          </a:p>
          <a:p>
            <a:pPr algn="ctr"/>
            <a:r>
              <a:rPr lang="pt-BR" sz="4000" b="1" dirty="0" err="1"/>
              <a:t>Nationalism</a:t>
            </a:r>
            <a:endParaRPr lang="pt-BR" sz="4000" b="1" dirty="0"/>
          </a:p>
          <a:p>
            <a:pPr algn="ctr"/>
            <a:r>
              <a:rPr lang="pt-BR" sz="4000" b="1" dirty="0"/>
              <a:t>(i.e., </a:t>
            </a:r>
            <a:r>
              <a:rPr lang="pt-BR" sz="4000" b="1" dirty="0" err="1"/>
              <a:t>protectionism</a:t>
            </a:r>
            <a:r>
              <a:rPr lang="pt-BR" sz="4000" b="1" dirty="0"/>
              <a:t>)</a:t>
            </a:r>
          </a:p>
        </p:txBody>
      </p:sp>
      <p:sp>
        <p:nvSpPr>
          <p:cNvPr id="3" name="Elipse 2"/>
          <p:cNvSpPr/>
          <p:nvPr/>
        </p:nvSpPr>
        <p:spPr>
          <a:xfrm>
            <a:off x="5851071" y="1126671"/>
            <a:ext cx="4767943" cy="4441371"/>
          </a:xfrm>
          <a:prstGeom prst="ellipse">
            <a:avLst/>
          </a:prstGeom>
          <a:solidFill>
            <a:srgbClr val="C00000">
              <a:alpha val="6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4000" b="1" dirty="0" err="1"/>
              <a:t>National</a:t>
            </a:r>
            <a:endParaRPr lang="pt-BR" sz="4000" b="1" dirty="0"/>
          </a:p>
          <a:p>
            <a:pPr algn="ctr"/>
            <a:r>
              <a:rPr lang="pt-BR" sz="4000" b="1" dirty="0" err="1"/>
              <a:t>Identity</a:t>
            </a:r>
            <a:endParaRPr lang="pt-BR" sz="4000" b="1" dirty="0"/>
          </a:p>
          <a:p>
            <a:pPr algn="ctr"/>
            <a:r>
              <a:rPr lang="pt-BR" sz="4000" b="1" dirty="0"/>
              <a:t>(i.e., </a:t>
            </a:r>
            <a:r>
              <a:rPr lang="pt-BR" sz="4000" b="1" dirty="0" err="1"/>
              <a:t>who</a:t>
            </a:r>
            <a:r>
              <a:rPr lang="pt-BR" sz="4000" b="1" dirty="0"/>
              <a:t> </a:t>
            </a:r>
            <a:r>
              <a:rPr lang="pt-BR" sz="4000" b="1" dirty="0" err="1"/>
              <a:t>belongs</a:t>
            </a:r>
            <a:r>
              <a:rPr lang="pt-BR" sz="4000" b="1" dirty="0"/>
              <a:t>)</a:t>
            </a:r>
          </a:p>
        </p:txBody>
      </p:sp>
      <p:cxnSp>
        <p:nvCxnSpPr>
          <p:cNvPr id="5" name="Conector de seta reta 4"/>
          <p:cNvCxnSpPr>
            <a:endCxn id="8" idx="0"/>
          </p:cNvCxnSpPr>
          <p:nvPr/>
        </p:nvCxnSpPr>
        <p:spPr>
          <a:xfrm>
            <a:off x="6188529" y="3118757"/>
            <a:ext cx="32657" cy="280851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CaixaDeTexto 7"/>
          <p:cNvSpPr txBox="1"/>
          <p:nvPr/>
        </p:nvSpPr>
        <p:spPr>
          <a:xfrm>
            <a:off x="2450474" y="5927267"/>
            <a:ext cx="7541423" cy="584775"/>
          </a:xfrm>
          <a:prstGeom prst="rect">
            <a:avLst/>
          </a:prstGeom>
          <a:noFill/>
        </p:spPr>
        <p:txBody>
          <a:bodyPr wrap="none" rtlCol="0">
            <a:spAutoFit/>
          </a:bodyPr>
          <a:lstStyle/>
          <a:p>
            <a:r>
              <a:rPr lang="pt-BR" sz="3200" b="1" dirty="0"/>
              <a:t>THE POLITICS OF ECONOMIC NATIONALISM</a:t>
            </a:r>
          </a:p>
        </p:txBody>
      </p:sp>
      <p:sp>
        <p:nvSpPr>
          <p:cNvPr id="2" name="Retângulo 1">
            <a:extLst>
              <a:ext uri="{FF2B5EF4-FFF2-40B4-BE49-F238E27FC236}">
                <a16:creationId xmlns:a16="http://schemas.microsoft.com/office/drawing/2014/main" id="{57F7B516-F504-43EA-AA43-BA710CA956AA}"/>
              </a:ext>
            </a:extLst>
          </p:cNvPr>
          <p:cNvSpPr/>
          <p:nvPr/>
        </p:nvSpPr>
        <p:spPr>
          <a:xfrm>
            <a:off x="3863337" y="3244334"/>
            <a:ext cx="4465325" cy="369332"/>
          </a:xfrm>
          <a:prstGeom prst="rect">
            <a:avLst/>
          </a:prstGeom>
        </p:spPr>
        <p:txBody>
          <a:bodyPr wrap="none">
            <a:spAutoFit/>
          </a:bodyPr>
          <a:lstStyle/>
          <a:p>
            <a:r>
              <a:rPr lang="en-GB" dirty="0"/>
              <a:t>Rising Inequality </a:t>
            </a:r>
            <a:r>
              <a:rPr lang="en-GB" dirty="0">
                <a:sym typeface="Wingdings" panose="05000000000000000000" pitchFamily="2" charset="2"/>
              </a:rPr>
              <a:t> Association with migrants</a:t>
            </a:r>
            <a:endParaRPr lang="en-US" dirty="0"/>
          </a:p>
        </p:txBody>
      </p:sp>
    </p:spTree>
    <p:extLst>
      <p:ext uri="{BB962C8B-B14F-4D97-AF65-F5344CB8AC3E}">
        <p14:creationId xmlns:p14="http://schemas.microsoft.com/office/powerpoint/2010/main" val="10355783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The </a:t>
            </a:r>
            <a:r>
              <a:rPr lang="pt-BR" dirty="0" err="1"/>
              <a:t>Great</a:t>
            </a:r>
            <a:r>
              <a:rPr lang="pt-BR" dirty="0"/>
              <a:t> </a:t>
            </a:r>
            <a:r>
              <a:rPr lang="pt-BR" dirty="0" err="1"/>
              <a:t>Rebalancing</a:t>
            </a:r>
            <a:r>
              <a:rPr lang="pt-BR" dirty="0"/>
              <a:t> (</a:t>
            </a:r>
            <a:r>
              <a:rPr lang="pt-BR" dirty="0" err="1"/>
              <a:t>Pettis</a:t>
            </a:r>
            <a:r>
              <a:rPr lang="pt-BR" dirty="0"/>
              <a:t> 2013, 178)</a:t>
            </a:r>
          </a:p>
        </p:txBody>
      </p:sp>
      <p:sp>
        <p:nvSpPr>
          <p:cNvPr id="3" name="Espaço Reservado para Conteúdo 2"/>
          <p:cNvSpPr>
            <a:spLocks noGrp="1"/>
          </p:cNvSpPr>
          <p:nvPr>
            <p:ph idx="1"/>
          </p:nvPr>
        </p:nvSpPr>
        <p:spPr/>
        <p:txBody>
          <a:bodyPr/>
          <a:lstStyle/>
          <a:p>
            <a:r>
              <a:rPr lang="en-US" dirty="0"/>
              <a:t>“A country’s savings level is not only or even primarily a function of domestic cultural and personal preferences. Savings rates, especially in countries with abnormally high or low levels of savings, are almost always determined by policies and institutional constraints that affect the relationship between </a:t>
            </a:r>
            <a:r>
              <a:rPr lang="en-US" b="1" dirty="0"/>
              <a:t>consumption levels and GDP</a:t>
            </a:r>
            <a:r>
              <a:rPr lang="en-US" dirty="0"/>
              <a:t>”;</a:t>
            </a:r>
          </a:p>
          <a:p>
            <a:r>
              <a:rPr lang="en-US" dirty="0"/>
              <a:t>“For relatively open economies, </a:t>
            </a:r>
            <a:r>
              <a:rPr lang="en-US" b="1" dirty="0"/>
              <a:t>national savings rates are a function not just of domestic policies and institutional constraints </a:t>
            </a:r>
            <a:r>
              <a:rPr lang="en-US" dirty="0"/>
              <a:t>but also, and very importantly, of foreign policies and institutional constraint”.</a:t>
            </a:r>
          </a:p>
          <a:p>
            <a:endParaRPr lang="en-US" dirty="0"/>
          </a:p>
          <a:p>
            <a:pPr marL="0" indent="0">
              <a:buNone/>
            </a:pPr>
            <a:endParaRPr lang="pt-BR" dirty="0"/>
          </a:p>
        </p:txBody>
      </p:sp>
    </p:spTree>
    <p:extLst>
      <p:ext uri="{BB962C8B-B14F-4D97-AF65-F5344CB8AC3E}">
        <p14:creationId xmlns:p14="http://schemas.microsoft.com/office/powerpoint/2010/main" val="11692405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m 8">
            <a:hlinkClick r:id="rId2"/>
            <a:extLst>
              <a:ext uri="{FF2B5EF4-FFF2-40B4-BE49-F238E27FC236}">
                <a16:creationId xmlns:a16="http://schemas.microsoft.com/office/drawing/2014/main" id="{343BF6C0-620D-4013-8B12-07C7DDB2BAEC}"/>
              </a:ext>
            </a:extLst>
          </p:cNvPr>
          <p:cNvPicPr>
            <a:picLocks noChangeAspect="1"/>
          </p:cNvPicPr>
          <p:nvPr/>
        </p:nvPicPr>
        <p:blipFill>
          <a:blip r:embed="rId3"/>
          <a:stretch>
            <a:fillRect/>
          </a:stretch>
        </p:blipFill>
        <p:spPr>
          <a:xfrm>
            <a:off x="1237817" y="474951"/>
            <a:ext cx="9721128" cy="5944210"/>
          </a:xfrm>
          <a:prstGeom prst="rect">
            <a:avLst/>
          </a:prstGeom>
        </p:spPr>
      </p:pic>
    </p:spTree>
    <p:extLst>
      <p:ext uri="{BB962C8B-B14F-4D97-AF65-F5344CB8AC3E}">
        <p14:creationId xmlns:p14="http://schemas.microsoft.com/office/powerpoint/2010/main" val="1720899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p:cNvPicPr>
            <a:picLocks noChangeAspect="1"/>
          </p:cNvPicPr>
          <p:nvPr/>
        </p:nvPicPr>
        <p:blipFill>
          <a:blip r:embed="rId2"/>
          <a:stretch>
            <a:fillRect/>
          </a:stretch>
        </p:blipFill>
        <p:spPr>
          <a:xfrm>
            <a:off x="1819275" y="828675"/>
            <a:ext cx="8553450" cy="5200650"/>
          </a:xfrm>
          <a:prstGeom prst="rect">
            <a:avLst/>
          </a:prstGeom>
        </p:spPr>
      </p:pic>
    </p:spTree>
    <p:extLst>
      <p:ext uri="{BB962C8B-B14F-4D97-AF65-F5344CB8AC3E}">
        <p14:creationId xmlns:p14="http://schemas.microsoft.com/office/powerpoint/2010/main" val="32781018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p:cNvPicPr>
            <a:picLocks noChangeAspect="1"/>
          </p:cNvPicPr>
          <p:nvPr/>
        </p:nvPicPr>
        <p:blipFill>
          <a:blip r:embed="rId2"/>
          <a:stretch>
            <a:fillRect/>
          </a:stretch>
        </p:blipFill>
        <p:spPr>
          <a:xfrm>
            <a:off x="1320800" y="240423"/>
            <a:ext cx="9517387" cy="6355109"/>
          </a:xfrm>
          <a:prstGeom prst="rect">
            <a:avLst/>
          </a:prstGeom>
        </p:spPr>
      </p:pic>
    </p:spTree>
    <p:extLst>
      <p:ext uri="{BB962C8B-B14F-4D97-AF65-F5344CB8AC3E}">
        <p14:creationId xmlns:p14="http://schemas.microsoft.com/office/powerpoint/2010/main" val="23265596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29276D23-351A-4422-BE8C-6F9D457BAA19}"/>
              </a:ext>
            </a:extLst>
          </p:cNvPr>
          <p:cNvPicPr>
            <a:picLocks noChangeAspect="1"/>
          </p:cNvPicPr>
          <p:nvPr/>
        </p:nvPicPr>
        <p:blipFill>
          <a:blip r:embed="rId2"/>
          <a:stretch>
            <a:fillRect/>
          </a:stretch>
        </p:blipFill>
        <p:spPr>
          <a:xfrm>
            <a:off x="1624012" y="247650"/>
            <a:ext cx="8943975" cy="6362700"/>
          </a:xfrm>
          <a:prstGeom prst="rect">
            <a:avLst/>
          </a:prstGeom>
        </p:spPr>
      </p:pic>
    </p:spTree>
    <p:extLst>
      <p:ext uri="{BB962C8B-B14F-4D97-AF65-F5344CB8AC3E}">
        <p14:creationId xmlns:p14="http://schemas.microsoft.com/office/powerpoint/2010/main" val="38403265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2"/>
          <a:stretch>
            <a:fillRect/>
          </a:stretch>
        </p:blipFill>
        <p:spPr>
          <a:xfrm>
            <a:off x="2244723" y="389996"/>
            <a:ext cx="7805209" cy="5865057"/>
          </a:xfrm>
          <a:prstGeom prst="rect">
            <a:avLst/>
          </a:prstGeom>
        </p:spPr>
      </p:pic>
    </p:spTree>
    <p:extLst>
      <p:ext uri="{BB962C8B-B14F-4D97-AF65-F5344CB8AC3E}">
        <p14:creationId xmlns:p14="http://schemas.microsoft.com/office/powerpoint/2010/main" val="12109653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The </a:t>
            </a:r>
            <a:r>
              <a:rPr lang="pt-BR" dirty="0" err="1"/>
              <a:t>Great</a:t>
            </a:r>
            <a:r>
              <a:rPr lang="pt-BR" dirty="0"/>
              <a:t> </a:t>
            </a:r>
            <a:r>
              <a:rPr lang="pt-BR" dirty="0" err="1"/>
              <a:t>Rebalancing</a:t>
            </a:r>
            <a:r>
              <a:rPr lang="pt-BR" dirty="0"/>
              <a:t> (</a:t>
            </a:r>
            <a:r>
              <a:rPr lang="pt-BR" dirty="0" err="1"/>
              <a:t>Pettis</a:t>
            </a:r>
            <a:r>
              <a:rPr lang="pt-BR" dirty="0"/>
              <a:t> 2013, 179)</a:t>
            </a:r>
          </a:p>
        </p:txBody>
      </p:sp>
      <p:sp>
        <p:nvSpPr>
          <p:cNvPr id="3" name="Espaço Reservado para Conteúdo 2"/>
          <p:cNvSpPr>
            <a:spLocks noGrp="1"/>
          </p:cNvSpPr>
          <p:nvPr>
            <p:ph idx="1"/>
          </p:nvPr>
        </p:nvSpPr>
        <p:spPr/>
        <p:txBody>
          <a:bodyPr/>
          <a:lstStyle/>
          <a:p>
            <a:r>
              <a:rPr lang="pt-BR" dirty="0"/>
              <a:t>“</a:t>
            </a:r>
            <a:r>
              <a:rPr lang="en-US" dirty="0"/>
              <a:t>[A]</a:t>
            </a:r>
            <a:r>
              <a:rPr lang="en-US" dirty="0" err="1"/>
              <a:t>ttempts</a:t>
            </a:r>
            <a:r>
              <a:rPr lang="en-US" dirty="0"/>
              <a:t> to </a:t>
            </a:r>
            <a:r>
              <a:rPr lang="en-US" b="1" dirty="0"/>
              <a:t>adjust large savings, consumption, or investment imbalances levels in only one country</a:t>
            </a:r>
            <a:r>
              <a:rPr lang="en-US" dirty="0"/>
              <a:t>, without equivalent and opposite adjustments abroad, </a:t>
            </a:r>
            <a:r>
              <a:rPr lang="en-US" b="1" dirty="0"/>
              <a:t>can force undue stress on the global economy and can lead to very poor outcomes</a:t>
            </a:r>
            <a:r>
              <a:rPr lang="en-US" dirty="0"/>
              <a:t>, especially at first for deficit countries but ultimately more so for surplus countries”.</a:t>
            </a:r>
          </a:p>
          <a:p>
            <a:pPr marL="0" indent="0">
              <a:buNone/>
            </a:pPr>
            <a:endParaRPr lang="pt-BR" dirty="0"/>
          </a:p>
        </p:txBody>
      </p:sp>
    </p:spTree>
    <p:extLst>
      <p:ext uri="{BB962C8B-B14F-4D97-AF65-F5344CB8AC3E}">
        <p14:creationId xmlns:p14="http://schemas.microsoft.com/office/powerpoint/2010/main" val="28602001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err="1"/>
              <a:t>Is</a:t>
            </a:r>
            <a:r>
              <a:rPr lang="pt-BR" dirty="0"/>
              <a:t> </a:t>
            </a:r>
            <a:r>
              <a:rPr lang="pt-BR" dirty="0" err="1"/>
              <a:t>coordination</a:t>
            </a:r>
            <a:r>
              <a:rPr lang="pt-BR" dirty="0"/>
              <a:t> </a:t>
            </a:r>
            <a:r>
              <a:rPr lang="pt-BR" dirty="0" err="1"/>
              <a:t>possible</a:t>
            </a:r>
            <a:r>
              <a:rPr lang="pt-BR" dirty="0"/>
              <a:t>? The case </a:t>
            </a:r>
            <a:r>
              <a:rPr lang="pt-BR" dirty="0" err="1"/>
              <a:t>of</a:t>
            </a:r>
            <a:r>
              <a:rPr lang="pt-BR" dirty="0"/>
              <a:t> </a:t>
            </a:r>
            <a:r>
              <a:rPr lang="pt-BR" dirty="0" err="1"/>
              <a:t>the</a:t>
            </a:r>
            <a:r>
              <a:rPr lang="pt-BR" dirty="0"/>
              <a:t> G20 </a:t>
            </a:r>
          </a:p>
        </p:txBody>
      </p:sp>
      <p:sp>
        <p:nvSpPr>
          <p:cNvPr id="5" name="Retângulo 4"/>
          <p:cNvSpPr/>
          <p:nvPr/>
        </p:nvSpPr>
        <p:spPr>
          <a:xfrm>
            <a:off x="3048000" y="2967335"/>
            <a:ext cx="6096000" cy="369332"/>
          </a:xfrm>
          <a:prstGeom prst="rect">
            <a:avLst/>
          </a:prstGeom>
        </p:spPr>
        <p:txBody>
          <a:bodyPr>
            <a:spAutoFit/>
          </a:bodyPr>
          <a:lstStyle/>
          <a:p>
            <a:r>
              <a:rPr lang="pt-BR" dirty="0"/>
              <a:t>http://www.reuters.co-idUSKCN11B0IT</a:t>
            </a:r>
          </a:p>
        </p:txBody>
      </p:sp>
      <p:pic>
        <p:nvPicPr>
          <p:cNvPr id="6" name="Imagem 5">
            <a:hlinkClick r:id="rId2"/>
          </p:cNvPr>
          <p:cNvPicPr>
            <a:picLocks noChangeAspect="1"/>
          </p:cNvPicPr>
          <p:nvPr/>
        </p:nvPicPr>
        <p:blipFill>
          <a:blip r:embed="rId3"/>
          <a:stretch>
            <a:fillRect/>
          </a:stretch>
        </p:blipFill>
        <p:spPr>
          <a:xfrm>
            <a:off x="2312987" y="1373717"/>
            <a:ext cx="7566025" cy="5298604"/>
          </a:xfrm>
          <a:prstGeom prst="rect">
            <a:avLst/>
          </a:prstGeom>
        </p:spPr>
      </p:pic>
    </p:spTree>
    <p:extLst>
      <p:ext uri="{BB962C8B-B14F-4D97-AF65-F5344CB8AC3E}">
        <p14:creationId xmlns:p14="http://schemas.microsoft.com/office/powerpoint/2010/main" val="6459358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pic>
        <p:nvPicPr>
          <p:cNvPr id="5" name="Imagem 4"/>
          <p:cNvPicPr>
            <a:picLocks noChangeAspect="1"/>
          </p:cNvPicPr>
          <p:nvPr/>
        </p:nvPicPr>
        <p:blipFill>
          <a:blip r:embed="rId2"/>
          <a:stretch>
            <a:fillRect/>
          </a:stretch>
        </p:blipFill>
        <p:spPr>
          <a:xfrm>
            <a:off x="1334696" y="0"/>
            <a:ext cx="9522608" cy="6858000"/>
          </a:xfrm>
          <a:prstGeom prst="rect">
            <a:avLst/>
          </a:prstGeom>
        </p:spPr>
      </p:pic>
    </p:spTree>
    <p:extLst>
      <p:ext uri="{BB962C8B-B14F-4D97-AF65-F5344CB8AC3E}">
        <p14:creationId xmlns:p14="http://schemas.microsoft.com/office/powerpoint/2010/main" val="16021281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err="1"/>
              <a:t>What</a:t>
            </a:r>
            <a:r>
              <a:rPr lang="pt-BR" dirty="0"/>
              <a:t> </a:t>
            </a:r>
            <a:r>
              <a:rPr lang="pt-BR" dirty="0" err="1"/>
              <a:t>can</a:t>
            </a:r>
            <a:r>
              <a:rPr lang="pt-BR" dirty="0"/>
              <a:t> </a:t>
            </a:r>
            <a:r>
              <a:rPr lang="pt-BR" dirty="0" err="1"/>
              <a:t>be</a:t>
            </a:r>
            <a:r>
              <a:rPr lang="pt-BR" dirty="0"/>
              <a:t> </a:t>
            </a:r>
            <a:r>
              <a:rPr lang="pt-BR" dirty="0" err="1"/>
              <a:t>done</a:t>
            </a:r>
            <a:r>
              <a:rPr lang="pt-BR" dirty="0"/>
              <a:t>?</a:t>
            </a:r>
          </a:p>
        </p:txBody>
      </p:sp>
      <p:sp>
        <p:nvSpPr>
          <p:cNvPr id="3" name="Espaço Reservado para Conteúdo 2"/>
          <p:cNvSpPr>
            <a:spLocks noGrp="1"/>
          </p:cNvSpPr>
          <p:nvPr>
            <p:ph idx="1"/>
          </p:nvPr>
        </p:nvSpPr>
        <p:spPr>
          <a:xfrm>
            <a:off x="838200" y="1825624"/>
            <a:ext cx="10642600" cy="4575175"/>
          </a:xfrm>
        </p:spPr>
        <p:txBody>
          <a:bodyPr>
            <a:normAutofit fontScale="92500" lnSpcReduction="10000"/>
          </a:bodyPr>
          <a:lstStyle/>
          <a:p>
            <a:r>
              <a:rPr lang="en-US" dirty="0"/>
              <a:t>“If Chinese policy distortions played a role in creating the global imbalances, however—and clearly they have…—</a:t>
            </a:r>
            <a:r>
              <a:rPr lang="en-US" b="1" dirty="0"/>
              <a:t>as the rest of the world adjusts it must force an equivalent and opposite adjustment within China itself</a:t>
            </a:r>
            <a:r>
              <a:rPr lang="en-US" dirty="0"/>
              <a:t>. As the United States and Europe “dig themselves out from under their mountain of debt,” in other words, their deleveraging cannot take place without affecting the gap between Chinese savings and investment” (Pettis 2013, 192)</a:t>
            </a:r>
          </a:p>
          <a:p>
            <a:endParaRPr lang="en-US" dirty="0"/>
          </a:p>
          <a:p>
            <a:pPr>
              <a:buFont typeface="Wingdings" panose="05000000000000000000" pitchFamily="2" charset="2"/>
              <a:buChar char="à"/>
            </a:pPr>
            <a:r>
              <a:rPr lang="en-US" dirty="0">
                <a:sym typeface="Wingdings" panose="05000000000000000000" pitchFamily="2" charset="2"/>
              </a:rPr>
              <a:t>That is, China has to find </a:t>
            </a:r>
            <a:r>
              <a:rPr lang="en-US" b="1" dirty="0">
                <a:sym typeface="Wingdings" panose="05000000000000000000" pitchFamily="2" charset="2"/>
              </a:rPr>
              <a:t>a channel/outlet to invest its savings</a:t>
            </a:r>
          </a:p>
          <a:p>
            <a:pPr lvl="1">
              <a:buFont typeface="Wingdings" panose="05000000000000000000" pitchFamily="2" charset="2"/>
              <a:buChar char="à"/>
            </a:pPr>
            <a:r>
              <a:rPr lang="en-US" b="1" dirty="0">
                <a:sym typeface="Wingdings" panose="05000000000000000000" pitchFamily="2" charset="2"/>
              </a:rPr>
              <a:t>Domestic consumption</a:t>
            </a:r>
            <a:r>
              <a:rPr lang="en-US" dirty="0">
                <a:sym typeface="Wingdings" panose="05000000000000000000" pitchFamily="2" charset="2"/>
              </a:rPr>
              <a:t>: if increases, threatens single-party regime</a:t>
            </a:r>
          </a:p>
          <a:p>
            <a:pPr lvl="1">
              <a:buFont typeface="Wingdings" panose="05000000000000000000" pitchFamily="2" charset="2"/>
              <a:buChar char="à"/>
            </a:pPr>
            <a:r>
              <a:rPr lang="en-US" b="1" dirty="0">
                <a:sym typeface="Wingdings" panose="05000000000000000000" pitchFamily="2" charset="2"/>
              </a:rPr>
              <a:t>Exporting capital</a:t>
            </a:r>
            <a:r>
              <a:rPr lang="en-US" dirty="0">
                <a:sym typeface="Wingdings" panose="05000000000000000000" pitchFamily="2" charset="2"/>
              </a:rPr>
              <a:t>: establishes alliances with the developing world, weakening further US hegemony/leadership at the international level</a:t>
            </a:r>
            <a:endParaRPr lang="en-US" dirty="0"/>
          </a:p>
        </p:txBody>
      </p:sp>
    </p:spTree>
    <p:extLst>
      <p:ext uri="{BB962C8B-B14F-4D97-AF65-F5344CB8AC3E}">
        <p14:creationId xmlns:p14="http://schemas.microsoft.com/office/powerpoint/2010/main" val="26579638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err="1"/>
              <a:t>What</a:t>
            </a:r>
            <a:r>
              <a:rPr lang="pt-BR" dirty="0"/>
              <a:t> </a:t>
            </a:r>
            <a:r>
              <a:rPr lang="pt-BR" dirty="0" err="1"/>
              <a:t>can</a:t>
            </a:r>
            <a:r>
              <a:rPr lang="pt-BR" dirty="0"/>
              <a:t> </a:t>
            </a:r>
            <a:r>
              <a:rPr lang="pt-BR" dirty="0" err="1"/>
              <a:t>be</a:t>
            </a:r>
            <a:r>
              <a:rPr lang="pt-BR" dirty="0"/>
              <a:t> </a:t>
            </a:r>
            <a:r>
              <a:rPr lang="pt-BR" dirty="0" err="1"/>
              <a:t>done</a:t>
            </a:r>
            <a:r>
              <a:rPr lang="pt-BR" dirty="0"/>
              <a:t>?</a:t>
            </a:r>
          </a:p>
        </p:txBody>
      </p:sp>
      <p:sp>
        <p:nvSpPr>
          <p:cNvPr id="3" name="Espaço Reservado para Conteúdo 2"/>
          <p:cNvSpPr>
            <a:spLocks noGrp="1"/>
          </p:cNvSpPr>
          <p:nvPr>
            <p:ph idx="1"/>
          </p:nvPr>
        </p:nvSpPr>
        <p:spPr>
          <a:xfrm>
            <a:off x="838200" y="1825624"/>
            <a:ext cx="6172200" cy="4575175"/>
          </a:xfrm>
        </p:spPr>
        <p:txBody>
          <a:bodyPr>
            <a:normAutofit lnSpcReduction="10000"/>
          </a:bodyPr>
          <a:lstStyle/>
          <a:p>
            <a:r>
              <a:rPr lang="en-US" dirty="0"/>
              <a:t>“[S]</a:t>
            </a:r>
            <a:r>
              <a:rPr lang="en-US" dirty="0" err="1"/>
              <a:t>hould</a:t>
            </a:r>
            <a:r>
              <a:rPr lang="en-US" dirty="0"/>
              <a:t> the </a:t>
            </a:r>
            <a:r>
              <a:rPr lang="en-US" b="1" dirty="0"/>
              <a:t>United States take drastic steps to reduce disposable income relative to GDP</a:t>
            </a:r>
            <a:r>
              <a:rPr lang="en-US" dirty="0"/>
              <a:t>, like imposing a consumption tax or much higher income taxes on the wealthy, the positive impact on U.S. unemployment and the U.S. savings rate will be dramatic, although </a:t>
            </a:r>
            <a:r>
              <a:rPr lang="en-US" b="1" dirty="0"/>
              <a:t>it will also be extremely painful for countries, like China and Japan, that rely on American overconsumption to balance their own </a:t>
            </a:r>
            <a:r>
              <a:rPr lang="en-US" b="1" dirty="0" err="1"/>
              <a:t>underconsumption</a:t>
            </a:r>
            <a:r>
              <a:rPr lang="en-US" b="1" dirty="0"/>
              <a:t> </a:t>
            </a:r>
            <a:r>
              <a:rPr lang="en-US" dirty="0"/>
              <a:t>(Pettis 2009, 186). </a:t>
            </a:r>
          </a:p>
          <a:p>
            <a:endParaRPr lang="en-US" dirty="0"/>
          </a:p>
        </p:txBody>
      </p:sp>
      <p:pic>
        <p:nvPicPr>
          <p:cNvPr id="4" name="Imagem 3"/>
          <p:cNvPicPr>
            <a:picLocks noChangeAspect="1"/>
          </p:cNvPicPr>
          <p:nvPr/>
        </p:nvPicPr>
        <p:blipFill>
          <a:blip r:embed="rId2"/>
          <a:stretch>
            <a:fillRect/>
          </a:stretch>
        </p:blipFill>
        <p:spPr>
          <a:xfrm>
            <a:off x="7415893" y="0"/>
            <a:ext cx="4776107" cy="6858000"/>
          </a:xfrm>
          <a:prstGeom prst="rect">
            <a:avLst/>
          </a:prstGeom>
        </p:spPr>
      </p:pic>
    </p:spTree>
    <p:extLst>
      <p:ext uri="{BB962C8B-B14F-4D97-AF65-F5344CB8AC3E}">
        <p14:creationId xmlns:p14="http://schemas.microsoft.com/office/powerpoint/2010/main" val="14641899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err="1"/>
              <a:t>What</a:t>
            </a:r>
            <a:r>
              <a:rPr lang="pt-BR" dirty="0"/>
              <a:t> </a:t>
            </a:r>
            <a:r>
              <a:rPr lang="pt-BR" dirty="0" err="1"/>
              <a:t>is</a:t>
            </a:r>
            <a:r>
              <a:rPr lang="pt-BR" dirty="0"/>
              <a:t> </a:t>
            </a:r>
            <a:r>
              <a:rPr lang="pt-BR" dirty="0" err="1"/>
              <a:t>he</a:t>
            </a:r>
            <a:r>
              <a:rPr lang="pt-BR" dirty="0"/>
              <a:t> </a:t>
            </a:r>
            <a:r>
              <a:rPr lang="pt-BR" dirty="0" err="1"/>
              <a:t>going</a:t>
            </a:r>
            <a:r>
              <a:rPr lang="pt-BR" dirty="0"/>
              <a:t> </a:t>
            </a:r>
            <a:r>
              <a:rPr lang="pt-BR" dirty="0" err="1"/>
              <a:t>to</a:t>
            </a:r>
            <a:r>
              <a:rPr lang="pt-BR" dirty="0"/>
              <a:t> do?</a:t>
            </a:r>
          </a:p>
        </p:txBody>
      </p:sp>
      <p:sp>
        <p:nvSpPr>
          <p:cNvPr id="3" name="Espaço Reservado para Conteúdo 2"/>
          <p:cNvSpPr>
            <a:spLocks noGrp="1"/>
          </p:cNvSpPr>
          <p:nvPr>
            <p:ph idx="1"/>
          </p:nvPr>
        </p:nvSpPr>
        <p:spPr>
          <a:xfrm>
            <a:off x="838200" y="1825624"/>
            <a:ext cx="6172200" cy="4575175"/>
          </a:xfrm>
        </p:spPr>
        <p:txBody>
          <a:bodyPr>
            <a:normAutofit/>
          </a:bodyPr>
          <a:lstStyle/>
          <a:p>
            <a:r>
              <a:rPr lang="en-US" dirty="0"/>
              <a:t>“Let them eat credit” (</a:t>
            </a:r>
            <a:r>
              <a:rPr lang="en-US" dirty="0" err="1"/>
              <a:t>Rajan</a:t>
            </a:r>
            <a:r>
              <a:rPr lang="en-US" dirty="0"/>
              <a:t> 2010) + Tax Breaks (as Trump is pushing for)</a:t>
            </a:r>
          </a:p>
          <a:p>
            <a:pPr lvl="1"/>
            <a:r>
              <a:rPr lang="en-US" dirty="0"/>
              <a:t>Long term effects include weakening U.S. position at the international level;</a:t>
            </a:r>
          </a:p>
          <a:p>
            <a:pPr lvl="1"/>
            <a:r>
              <a:rPr lang="en-US" dirty="0"/>
              <a:t>REMBEMBER: government borrows abroad, including from surplus countries such as China;</a:t>
            </a:r>
          </a:p>
          <a:p>
            <a:pPr lvl="1"/>
            <a:r>
              <a:rPr lang="en-US" dirty="0"/>
              <a:t>ALTERNATIVE: investment in infrastructure, but at the expense of reducing consumption.</a:t>
            </a:r>
          </a:p>
          <a:p>
            <a:pPr marL="457200" lvl="1" indent="0">
              <a:buNone/>
            </a:pPr>
            <a:r>
              <a:rPr lang="en-US" dirty="0"/>
              <a:t>	</a:t>
            </a:r>
            <a:r>
              <a:rPr lang="en-US" dirty="0">
                <a:sym typeface="Wingdings" panose="05000000000000000000" pitchFamily="2" charset="2"/>
              </a:rPr>
              <a:t> In this case…</a:t>
            </a:r>
            <a:endParaRPr lang="en-US" dirty="0"/>
          </a:p>
        </p:txBody>
      </p:sp>
      <p:pic>
        <p:nvPicPr>
          <p:cNvPr id="6" name="Imagem 5"/>
          <p:cNvPicPr>
            <a:picLocks noChangeAspect="1"/>
          </p:cNvPicPr>
          <p:nvPr/>
        </p:nvPicPr>
        <p:blipFill>
          <a:blip r:embed="rId2"/>
          <a:stretch>
            <a:fillRect/>
          </a:stretch>
        </p:blipFill>
        <p:spPr>
          <a:xfrm>
            <a:off x="7010400" y="2064278"/>
            <a:ext cx="4572000" cy="3429000"/>
          </a:xfrm>
          <a:prstGeom prst="rect">
            <a:avLst/>
          </a:prstGeom>
        </p:spPr>
      </p:pic>
    </p:spTree>
    <p:extLst>
      <p:ext uri="{BB962C8B-B14F-4D97-AF65-F5344CB8AC3E}">
        <p14:creationId xmlns:p14="http://schemas.microsoft.com/office/powerpoint/2010/main" val="9362654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199" y="365125"/>
            <a:ext cx="10804525" cy="1325563"/>
          </a:xfrm>
        </p:spPr>
        <p:txBody>
          <a:bodyPr/>
          <a:lstStyle/>
          <a:p>
            <a:r>
              <a:rPr lang="pt-BR" dirty="0"/>
              <a:t>Back </a:t>
            </a:r>
            <a:r>
              <a:rPr lang="pt-BR" dirty="0" err="1"/>
              <a:t>to</a:t>
            </a:r>
            <a:r>
              <a:rPr lang="pt-BR" dirty="0"/>
              <a:t> Polanyi??? </a:t>
            </a:r>
            <a:r>
              <a:rPr lang="pt-BR" dirty="0" err="1"/>
              <a:t>Let’s</a:t>
            </a:r>
            <a:r>
              <a:rPr lang="pt-BR" dirty="0"/>
              <a:t> </a:t>
            </a:r>
            <a:r>
              <a:rPr lang="pt-BR" dirty="0" err="1"/>
              <a:t>discuss</a:t>
            </a:r>
            <a:r>
              <a:rPr lang="pt-BR" dirty="0"/>
              <a:t> in </a:t>
            </a:r>
            <a:r>
              <a:rPr lang="pt-BR" dirty="0" err="1"/>
              <a:t>other</a:t>
            </a:r>
            <a:r>
              <a:rPr lang="pt-BR" dirty="0"/>
              <a:t> classes</a:t>
            </a:r>
          </a:p>
        </p:txBody>
      </p:sp>
      <p:sp>
        <p:nvSpPr>
          <p:cNvPr id="3" name="Espaço Reservado para Conteúdo 2"/>
          <p:cNvSpPr>
            <a:spLocks noGrp="1"/>
          </p:cNvSpPr>
          <p:nvPr>
            <p:ph idx="1"/>
          </p:nvPr>
        </p:nvSpPr>
        <p:spPr>
          <a:xfrm>
            <a:off x="838200" y="1825624"/>
            <a:ext cx="6172200" cy="4575175"/>
          </a:xfrm>
        </p:spPr>
        <p:txBody>
          <a:bodyPr>
            <a:normAutofit lnSpcReduction="10000"/>
          </a:bodyPr>
          <a:lstStyle/>
          <a:p>
            <a:r>
              <a:rPr lang="en-US" dirty="0"/>
              <a:t>“</a:t>
            </a:r>
            <a:r>
              <a:rPr lang="en-US" b="1" dirty="0"/>
              <a:t>Trade tensions will rise</a:t>
            </a:r>
            <a:r>
              <a:rPr lang="en-US" dirty="0"/>
              <a:t>. In a world of deficient demand and excess savings, every country will try to acquire a greater share of global demand by exporting savings. </a:t>
            </a:r>
            <a:r>
              <a:rPr lang="en-US" b="1" dirty="0"/>
              <a:t>This will be called trade protection, currency war, local content requirements, tariffs, and many other things, but these all amount to the same thing. </a:t>
            </a:r>
            <a:r>
              <a:rPr lang="en-US" dirty="0"/>
              <a:t>It will be an attempt by each country to gain a greater share of global demand”(Pettis 2013, 192).</a:t>
            </a:r>
          </a:p>
        </p:txBody>
      </p:sp>
      <p:pic>
        <p:nvPicPr>
          <p:cNvPr id="4" name="Imagem 3"/>
          <p:cNvPicPr>
            <a:picLocks noChangeAspect="1"/>
          </p:cNvPicPr>
          <p:nvPr/>
        </p:nvPicPr>
        <p:blipFill>
          <a:blip r:embed="rId2"/>
          <a:stretch>
            <a:fillRect/>
          </a:stretch>
        </p:blipFill>
        <p:spPr>
          <a:xfrm>
            <a:off x="7356475" y="2228849"/>
            <a:ext cx="4286250" cy="3314700"/>
          </a:xfrm>
          <a:prstGeom prst="rect">
            <a:avLst/>
          </a:prstGeom>
        </p:spPr>
      </p:pic>
    </p:spTree>
    <p:extLst>
      <p:ext uri="{BB962C8B-B14F-4D97-AF65-F5344CB8AC3E}">
        <p14:creationId xmlns:p14="http://schemas.microsoft.com/office/powerpoint/2010/main" val="15028037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Back </a:t>
            </a:r>
            <a:r>
              <a:rPr lang="pt-BR" dirty="0" err="1"/>
              <a:t>to</a:t>
            </a:r>
            <a:r>
              <a:rPr lang="pt-BR" dirty="0"/>
              <a:t> Polanyi???</a:t>
            </a:r>
          </a:p>
        </p:txBody>
      </p:sp>
      <p:pic>
        <p:nvPicPr>
          <p:cNvPr id="7" name="Imagem 6"/>
          <p:cNvPicPr>
            <a:picLocks noChangeAspect="1"/>
          </p:cNvPicPr>
          <p:nvPr/>
        </p:nvPicPr>
        <p:blipFill>
          <a:blip r:embed="rId2"/>
          <a:stretch>
            <a:fillRect/>
          </a:stretch>
        </p:blipFill>
        <p:spPr>
          <a:xfrm>
            <a:off x="614893" y="1433781"/>
            <a:ext cx="10840507" cy="5356486"/>
          </a:xfrm>
          <a:prstGeom prst="rect">
            <a:avLst/>
          </a:prstGeom>
        </p:spPr>
      </p:pic>
    </p:spTree>
    <p:extLst>
      <p:ext uri="{BB962C8B-B14F-4D97-AF65-F5344CB8AC3E}">
        <p14:creationId xmlns:p14="http://schemas.microsoft.com/office/powerpoint/2010/main" val="2202130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7340E3B-0803-4D51-A8E0-DFB9BB343BDF}"/>
              </a:ext>
            </a:extLst>
          </p:cNvPr>
          <p:cNvSpPr>
            <a:spLocks noGrp="1"/>
          </p:cNvSpPr>
          <p:nvPr>
            <p:ph type="title"/>
          </p:nvPr>
        </p:nvSpPr>
        <p:spPr/>
        <p:txBody>
          <a:bodyPr/>
          <a:lstStyle/>
          <a:p>
            <a:r>
              <a:rPr lang="en-US" dirty="0"/>
              <a:t>Final paper</a:t>
            </a:r>
          </a:p>
        </p:txBody>
      </p:sp>
      <p:sp>
        <p:nvSpPr>
          <p:cNvPr id="3" name="Espaço Reservado para Conteúdo 2">
            <a:extLst>
              <a:ext uri="{FF2B5EF4-FFF2-40B4-BE49-F238E27FC236}">
                <a16:creationId xmlns:a16="http://schemas.microsoft.com/office/drawing/2014/main" id="{1AC1D937-3579-435A-95F9-682293D180C0}"/>
              </a:ext>
            </a:extLst>
          </p:cNvPr>
          <p:cNvSpPr>
            <a:spLocks noGrp="1"/>
          </p:cNvSpPr>
          <p:nvPr>
            <p:ph idx="1"/>
          </p:nvPr>
        </p:nvSpPr>
        <p:spPr>
          <a:xfrm>
            <a:off x="838199" y="1825625"/>
            <a:ext cx="11137135" cy="4351338"/>
          </a:xfrm>
        </p:spPr>
        <p:txBody>
          <a:bodyPr/>
          <a:lstStyle/>
          <a:p>
            <a:r>
              <a:rPr lang="en-US" dirty="0"/>
              <a:t>Explore the Politics of Economic Nationalism in any case not covered by the course in current times (that is, exclude UK, US, India, and Turkey)</a:t>
            </a:r>
          </a:p>
          <a:p>
            <a:r>
              <a:rPr lang="en-US" dirty="0"/>
              <a:t>Size (1,500 words – about 4 to 5 pages excluding bibliography)</a:t>
            </a:r>
          </a:p>
          <a:p>
            <a:r>
              <a:rPr lang="en-US" dirty="0"/>
              <a:t>Due date: 5 December 2018 at 10 PM (just send by email to me and </a:t>
            </a:r>
            <a:r>
              <a:rPr lang="en-US" dirty="0" err="1"/>
              <a:t>Elze</a:t>
            </a:r>
            <a:r>
              <a:rPr lang="en-US" dirty="0"/>
              <a:t>)</a:t>
            </a:r>
          </a:p>
          <a:p>
            <a:r>
              <a:rPr lang="en-US" dirty="0"/>
              <a:t>Proposals (100 words) are due on 19 October 2018 at 10 PM (Friday). Must be sent to me and </a:t>
            </a:r>
            <a:r>
              <a:rPr lang="en-US" dirty="0" err="1"/>
              <a:t>Elze</a:t>
            </a:r>
            <a:r>
              <a:rPr lang="en-US" dirty="0"/>
              <a:t> too.</a:t>
            </a:r>
          </a:p>
        </p:txBody>
      </p:sp>
    </p:spTree>
    <p:extLst>
      <p:ext uri="{BB962C8B-B14F-4D97-AF65-F5344CB8AC3E}">
        <p14:creationId xmlns:p14="http://schemas.microsoft.com/office/powerpoint/2010/main" val="23077293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a:extLst>
              <a:ext uri="{FF2B5EF4-FFF2-40B4-BE49-F238E27FC236}">
                <a16:creationId xmlns:a16="http://schemas.microsoft.com/office/drawing/2014/main" id="{1C0519DA-39B8-4EB2-84E5-2067F6B78F3C}"/>
              </a:ext>
            </a:extLst>
          </p:cNvPr>
          <p:cNvPicPr>
            <a:picLocks noChangeAspect="1"/>
          </p:cNvPicPr>
          <p:nvPr/>
        </p:nvPicPr>
        <p:blipFill>
          <a:blip r:embed="rId2"/>
          <a:stretch>
            <a:fillRect/>
          </a:stretch>
        </p:blipFill>
        <p:spPr>
          <a:xfrm>
            <a:off x="3936421" y="136620"/>
            <a:ext cx="4320887" cy="6721380"/>
          </a:xfrm>
          <a:prstGeom prst="rect">
            <a:avLst/>
          </a:prstGeom>
        </p:spPr>
      </p:pic>
    </p:spTree>
    <p:extLst>
      <p:ext uri="{BB962C8B-B14F-4D97-AF65-F5344CB8AC3E}">
        <p14:creationId xmlns:p14="http://schemas.microsoft.com/office/powerpoint/2010/main" val="22052149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73AD7DB-9C71-4CE5-9798-250B84E712C8}"/>
              </a:ext>
            </a:extLst>
          </p:cNvPr>
          <p:cNvSpPr>
            <a:spLocks noGrp="1"/>
          </p:cNvSpPr>
          <p:nvPr>
            <p:ph type="title"/>
          </p:nvPr>
        </p:nvSpPr>
        <p:spPr/>
        <p:txBody>
          <a:bodyPr/>
          <a:lstStyle/>
          <a:p>
            <a:endParaRPr lang="en-US"/>
          </a:p>
        </p:txBody>
      </p:sp>
      <p:pic>
        <p:nvPicPr>
          <p:cNvPr id="4" name="Espaço Reservado para Conteúdo 3">
            <a:extLst>
              <a:ext uri="{FF2B5EF4-FFF2-40B4-BE49-F238E27FC236}">
                <a16:creationId xmlns:a16="http://schemas.microsoft.com/office/drawing/2014/main" id="{F4879B8E-9B8A-44DF-938D-F821FBDD6F9E}"/>
              </a:ext>
            </a:extLst>
          </p:cNvPr>
          <p:cNvPicPr>
            <a:picLocks noGrp="1" noChangeAspect="1"/>
          </p:cNvPicPr>
          <p:nvPr>
            <p:ph idx="1"/>
          </p:nvPr>
        </p:nvPicPr>
        <p:blipFill>
          <a:blip r:embed="rId2"/>
          <a:stretch>
            <a:fillRect/>
          </a:stretch>
        </p:blipFill>
        <p:spPr>
          <a:xfrm>
            <a:off x="1668379" y="402222"/>
            <a:ext cx="9135979" cy="6090653"/>
          </a:xfrm>
          <a:prstGeom prst="rect">
            <a:avLst/>
          </a:prstGeom>
        </p:spPr>
      </p:pic>
    </p:spTree>
    <p:extLst>
      <p:ext uri="{BB962C8B-B14F-4D97-AF65-F5344CB8AC3E}">
        <p14:creationId xmlns:p14="http://schemas.microsoft.com/office/powerpoint/2010/main" val="9249968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a:extLst>
              <a:ext uri="{FF2B5EF4-FFF2-40B4-BE49-F238E27FC236}">
                <a16:creationId xmlns:a16="http://schemas.microsoft.com/office/drawing/2014/main" id="{2DCF95BF-0A98-4DBD-B2CD-822E1D8D4F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75138" y="141142"/>
            <a:ext cx="8956098" cy="6586177"/>
          </a:xfrm>
          <a:prstGeom prst="rect">
            <a:avLst/>
          </a:prstGeom>
        </p:spPr>
      </p:pic>
    </p:spTree>
    <p:extLst>
      <p:ext uri="{BB962C8B-B14F-4D97-AF65-F5344CB8AC3E}">
        <p14:creationId xmlns:p14="http://schemas.microsoft.com/office/powerpoint/2010/main" val="8060203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E2E777CF-A894-4A5F-8555-663F159B7CCF}"/>
              </a:ext>
            </a:extLst>
          </p:cNvPr>
          <p:cNvPicPr>
            <a:picLocks noChangeAspect="1"/>
          </p:cNvPicPr>
          <p:nvPr/>
        </p:nvPicPr>
        <p:blipFill>
          <a:blip r:embed="rId2"/>
          <a:stretch>
            <a:fillRect/>
          </a:stretch>
        </p:blipFill>
        <p:spPr>
          <a:xfrm>
            <a:off x="2412855" y="0"/>
            <a:ext cx="7617835" cy="6808550"/>
          </a:xfrm>
          <a:prstGeom prst="rect">
            <a:avLst/>
          </a:prstGeom>
        </p:spPr>
      </p:pic>
    </p:spTree>
    <p:extLst>
      <p:ext uri="{BB962C8B-B14F-4D97-AF65-F5344CB8AC3E}">
        <p14:creationId xmlns:p14="http://schemas.microsoft.com/office/powerpoint/2010/main" val="7394075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a:extLst>
              <a:ext uri="{FF2B5EF4-FFF2-40B4-BE49-F238E27FC236}">
                <a16:creationId xmlns:a16="http://schemas.microsoft.com/office/drawing/2014/main" id="{86BD8A65-CE20-4B1C-89AF-BAA55DAE6BF7}"/>
              </a:ext>
            </a:extLst>
          </p:cNvPr>
          <p:cNvPicPr>
            <a:picLocks noChangeAspect="1"/>
          </p:cNvPicPr>
          <p:nvPr/>
        </p:nvPicPr>
        <p:blipFill>
          <a:blip r:embed="rId2"/>
          <a:stretch>
            <a:fillRect/>
          </a:stretch>
        </p:blipFill>
        <p:spPr>
          <a:xfrm>
            <a:off x="1386321" y="212580"/>
            <a:ext cx="9204758" cy="6257493"/>
          </a:xfrm>
          <a:prstGeom prst="rect">
            <a:avLst/>
          </a:prstGeom>
        </p:spPr>
      </p:pic>
    </p:spTree>
    <p:extLst>
      <p:ext uri="{BB962C8B-B14F-4D97-AF65-F5344CB8AC3E}">
        <p14:creationId xmlns:p14="http://schemas.microsoft.com/office/powerpoint/2010/main" val="635158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7A8380-DC26-4CEA-821E-71441CDEAF4E}"/>
              </a:ext>
            </a:extLst>
          </p:cNvPr>
          <p:cNvSpPr>
            <a:spLocks noGrp="1"/>
          </p:cNvSpPr>
          <p:nvPr>
            <p:ph type="title"/>
          </p:nvPr>
        </p:nvSpPr>
        <p:spPr>
          <a:xfrm>
            <a:off x="3317290" y="4372168"/>
            <a:ext cx="6512511" cy="1143000"/>
          </a:xfrm>
        </p:spPr>
        <p:txBody>
          <a:bodyPr>
            <a:normAutofit fontScale="90000"/>
          </a:bodyPr>
          <a:lstStyle/>
          <a:p>
            <a:pPr>
              <a:buClr>
                <a:schemeClr val="accent6">
                  <a:lumMod val="75000"/>
                </a:schemeClr>
              </a:buClr>
              <a:defRPr/>
            </a:pPr>
            <a:r>
              <a:rPr lang="en-GB" dirty="0"/>
              <a:t>2 ) Which are the Emerging Powers? </a:t>
            </a:r>
          </a:p>
        </p:txBody>
      </p:sp>
      <p:sp>
        <p:nvSpPr>
          <p:cNvPr id="20483" name="Content Placeholder 2">
            <a:extLst>
              <a:ext uri="{FF2B5EF4-FFF2-40B4-BE49-F238E27FC236}">
                <a16:creationId xmlns:a16="http://schemas.microsoft.com/office/drawing/2014/main" id="{20AD04D8-9090-457A-AFC1-4F156734F090}"/>
              </a:ext>
            </a:extLst>
          </p:cNvPr>
          <p:cNvSpPr>
            <a:spLocks noGrp="1"/>
          </p:cNvSpPr>
          <p:nvPr>
            <p:ph sz="quarter" idx="4294967295"/>
          </p:nvPr>
        </p:nvSpPr>
        <p:spPr>
          <a:xfrm>
            <a:off x="2667000" y="731839"/>
            <a:ext cx="6400800" cy="3475037"/>
          </a:xfrm>
        </p:spPr>
        <p:txBody>
          <a:bodyPr/>
          <a:lstStyle/>
          <a:p>
            <a:pPr marL="44450" indent="0">
              <a:buNone/>
            </a:pPr>
            <a:r>
              <a:rPr lang="en-GB" altLang="en-US">
                <a:solidFill>
                  <a:srgbClr val="C00000"/>
                </a:solidFill>
              </a:rPr>
              <a:t>b ) </a:t>
            </a:r>
            <a:r>
              <a:rPr lang="en-GB" altLang="en-US"/>
              <a:t>Definitions</a:t>
            </a:r>
          </a:p>
        </p:txBody>
      </p:sp>
      <p:pic>
        <p:nvPicPr>
          <p:cNvPr id="20484" name="Picture 2">
            <a:extLst>
              <a:ext uri="{FF2B5EF4-FFF2-40B4-BE49-F238E27FC236}">
                <a16:creationId xmlns:a16="http://schemas.microsoft.com/office/drawing/2014/main" id="{DB939B64-EF76-451C-B089-882AE74610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8350" y="47625"/>
            <a:ext cx="8115300" cy="6762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735118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72870F-AF96-412D-80EF-0C42765992D1}"/>
              </a:ext>
            </a:extLst>
          </p:cNvPr>
          <p:cNvSpPr>
            <a:spLocks noGrp="1"/>
          </p:cNvSpPr>
          <p:nvPr>
            <p:ph type="title"/>
          </p:nvPr>
        </p:nvSpPr>
        <p:spPr>
          <a:xfrm>
            <a:off x="3317290" y="4372168"/>
            <a:ext cx="6512511" cy="1143000"/>
          </a:xfrm>
        </p:spPr>
        <p:txBody>
          <a:bodyPr>
            <a:normAutofit fontScale="90000"/>
          </a:bodyPr>
          <a:lstStyle/>
          <a:p>
            <a:pPr>
              <a:buClr>
                <a:schemeClr val="accent6">
                  <a:lumMod val="75000"/>
                </a:schemeClr>
              </a:buClr>
              <a:defRPr/>
            </a:pPr>
            <a:r>
              <a:rPr lang="en-GB" dirty="0"/>
              <a:t>2 ) Which are the Emerging Powers? </a:t>
            </a:r>
          </a:p>
        </p:txBody>
      </p:sp>
      <p:sp>
        <p:nvSpPr>
          <p:cNvPr id="21507" name="Content Placeholder 2">
            <a:extLst>
              <a:ext uri="{FF2B5EF4-FFF2-40B4-BE49-F238E27FC236}">
                <a16:creationId xmlns:a16="http://schemas.microsoft.com/office/drawing/2014/main" id="{B5042F71-BC27-4DBB-A190-230163568090}"/>
              </a:ext>
            </a:extLst>
          </p:cNvPr>
          <p:cNvSpPr>
            <a:spLocks noGrp="1"/>
          </p:cNvSpPr>
          <p:nvPr>
            <p:ph sz="quarter" idx="4294967295"/>
          </p:nvPr>
        </p:nvSpPr>
        <p:spPr>
          <a:xfrm>
            <a:off x="2667000" y="731839"/>
            <a:ext cx="6400800" cy="3475037"/>
          </a:xfrm>
        </p:spPr>
        <p:txBody>
          <a:bodyPr/>
          <a:lstStyle/>
          <a:p>
            <a:pPr marL="44450" indent="0">
              <a:buNone/>
            </a:pPr>
            <a:r>
              <a:rPr lang="en-GB" altLang="en-US">
                <a:solidFill>
                  <a:srgbClr val="C00000"/>
                </a:solidFill>
              </a:rPr>
              <a:t>b ) </a:t>
            </a:r>
            <a:r>
              <a:rPr lang="en-GB" altLang="en-US"/>
              <a:t>Definitions</a:t>
            </a:r>
          </a:p>
        </p:txBody>
      </p:sp>
      <p:pic>
        <p:nvPicPr>
          <p:cNvPr id="21508" name="Picture 2">
            <a:extLst>
              <a:ext uri="{FF2B5EF4-FFF2-40B4-BE49-F238E27FC236}">
                <a16:creationId xmlns:a16="http://schemas.microsoft.com/office/drawing/2014/main" id="{F8B16F08-629D-4BE1-BA06-17A911E48B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40013" y="1588"/>
            <a:ext cx="7143750" cy="68564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25079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858753F-FB7E-46C2-810A-A0E5730007F4}"/>
              </a:ext>
            </a:extLst>
          </p:cNvPr>
          <p:cNvSpPr>
            <a:spLocks noGrp="1"/>
          </p:cNvSpPr>
          <p:nvPr>
            <p:ph type="title"/>
          </p:nvPr>
        </p:nvSpPr>
        <p:spPr>
          <a:xfrm>
            <a:off x="838199" y="365125"/>
            <a:ext cx="10882745" cy="1325563"/>
          </a:xfrm>
        </p:spPr>
        <p:txBody>
          <a:bodyPr/>
          <a:lstStyle/>
          <a:p>
            <a:r>
              <a:rPr lang="en-GB" dirty="0"/>
              <a:t>Or cycles are just “natural”?</a:t>
            </a:r>
            <a:endParaRPr lang="en-US" dirty="0"/>
          </a:p>
        </p:txBody>
      </p:sp>
      <p:pic>
        <p:nvPicPr>
          <p:cNvPr id="4" name="Imagem 3"/>
          <p:cNvPicPr>
            <a:picLocks noChangeAspect="1"/>
          </p:cNvPicPr>
          <p:nvPr/>
        </p:nvPicPr>
        <p:blipFill>
          <a:blip r:embed="rId2"/>
          <a:stretch>
            <a:fillRect/>
          </a:stretch>
        </p:blipFill>
        <p:spPr>
          <a:xfrm>
            <a:off x="2696633" y="1409699"/>
            <a:ext cx="6786033" cy="4795463"/>
          </a:xfrm>
          <a:prstGeom prst="rect">
            <a:avLst/>
          </a:prstGeom>
        </p:spPr>
      </p:pic>
    </p:spTree>
    <p:extLst>
      <p:ext uri="{BB962C8B-B14F-4D97-AF65-F5344CB8AC3E}">
        <p14:creationId xmlns:p14="http://schemas.microsoft.com/office/powerpoint/2010/main" val="1986357526"/>
      </p:ext>
    </p:extLst>
  </p:cSld>
  <p:clrMapOvr>
    <a:masterClrMapping/>
  </p:clrMapOvr>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136</TotalTime>
  <Words>1088</Words>
  <Application>Microsoft Office PowerPoint</Application>
  <PresentationFormat>Widescreen</PresentationFormat>
  <Paragraphs>59</Paragraphs>
  <Slides>30</Slides>
  <Notes>0</Notes>
  <HiddenSlides>0</HiddenSlides>
  <MMClips>0</MMClips>
  <ScaleCrop>false</ScaleCrop>
  <HeadingPairs>
    <vt:vector size="6" baseType="variant">
      <vt:variant>
        <vt:lpstr>Fontes usadas</vt:lpstr>
      </vt:variant>
      <vt:variant>
        <vt:i4>4</vt:i4>
      </vt:variant>
      <vt:variant>
        <vt:lpstr>Tema</vt:lpstr>
      </vt:variant>
      <vt:variant>
        <vt:i4>1</vt:i4>
      </vt:variant>
      <vt:variant>
        <vt:lpstr>Títulos de slides</vt:lpstr>
      </vt:variant>
      <vt:variant>
        <vt:i4>30</vt:i4>
      </vt:variant>
    </vt:vector>
  </HeadingPairs>
  <TitlesOfParts>
    <vt:vector size="35" baseType="lpstr">
      <vt:lpstr>Arial</vt:lpstr>
      <vt:lpstr>Calibri</vt:lpstr>
      <vt:lpstr>Calibri Light</vt:lpstr>
      <vt:lpstr>Wingdings</vt:lpstr>
      <vt:lpstr>Tema do Office</vt:lpstr>
      <vt:lpstr>Last class: Is the “enemy” really inside???</vt:lpstr>
      <vt:lpstr>Apresentação do PowerPoint</vt:lpstr>
      <vt:lpstr>Apresentação do PowerPoint</vt:lpstr>
      <vt:lpstr>Apresentação do PowerPoint</vt:lpstr>
      <vt:lpstr>Apresentação do PowerPoint</vt:lpstr>
      <vt:lpstr>Apresentação do PowerPoint</vt:lpstr>
      <vt:lpstr>2 ) Which are the Emerging Powers? </vt:lpstr>
      <vt:lpstr>2 ) Which are the Emerging Powers? </vt:lpstr>
      <vt:lpstr>Or cycles are just “natural”?</vt:lpstr>
      <vt:lpstr>Or cycles are just “natural”?</vt:lpstr>
      <vt:lpstr>The Politics of Economic Nationalism</vt:lpstr>
      <vt:lpstr>Remembering Polanyi</vt:lpstr>
      <vt:lpstr>A long-term trend towards autarchy...</vt:lpstr>
      <vt:lpstr>Apresentação do PowerPoint</vt:lpstr>
      <vt:lpstr>Apresentação do PowerPoint</vt:lpstr>
      <vt:lpstr>The Great Rebalancing (Pettis 2013, 178)</vt:lpstr>
      <vt:lpstr>Apresentação do PowerPoint</vt:lpstr>
      <vt:lpstr>Apresentação do PowerPoint</vt:lpstr>
      <vt:lpstr>Apresentação do PowerPoint</vt:lpstr>
      <vt:lpstr>Apresentação do PowerPoint</vt:lpstr>
      <vt:lpstr>The Great Rebalancing (Pettis 2013, 179)</vt:lpstr>
      <vt:lpstr>Is coordination possible? The case of the G20 </vt:lpstr>
      <vt:lpstr>Apresentação do PowerPoint</vt:lpstr>
      <vt:lpstr>What can be done?</vt:lpstr>
      <vt:lpstr>What can be done?</vt:lpstr>
      <vt:lpstr>What is he going to do?</vt:lpstr>
      <vt:lpstr>Back to Polanyi??? Let’s discuss in other classes</vt:lpstr>
      <vt:lpstr>Back to Polanyi???</vt:lpstr>
      <vt:lpstr>Final paper</vt:lpstr>
      <vt:lpstr>Apresentação do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Usuario</dc:creator>
  <cp:lastModifiedBy>Vinicius Rodrigues Vieira</cp:lastModifiedBy>
  <cp:revision>17</cp:revision>
  <dcterms:created xsi:type="dcterms:W3CDTF">2017-10-24T14:18:08Z</dcterms:created>
  <dcterms:modified xsi:type="dcterms:W3CDTF">2018-10-10T22:18:51Z</dcterms:modified>
</cp:coreProperties>
</file>