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63"/>
    <p:restoredTop sz="94631"/>
  </p:normalViewPr>
  <p:slideViewPr>
    <p:cSldViewPr snapToGrid="0" snapToObjects="1">
      <p:cViewPr varScale="1">
        <p:scale>
          <a:sx n="86" d="100"/>
          <a:sy n="86" d="100"/>
        </p:scale>
        <p:origin x="224" y="3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pt-BR" smtClean="0"/>
              <a:t>Clique para editar estilo do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48A87A34-81AB-432B-8DAE-1953F412C126}" type="datetimeFigureOut">
              <a:rPr lang="en-US" dirty="0"/>
              <a:pPr/>
              <a:t>11/28/17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‹n.º›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pt-BR" smtClean="0"/>
              <a:t>Clique para editar estilo do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de texto mestres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11/28/17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‹n.º›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pt-BR" smtClean="0"/>
              <a:t>Clique para editar estilo do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de texto mestres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11/28/17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‹n.º›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pt-BR" smtClean="0"/>
              <a:t>Clique para editar estilo do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pt-BR" smtClean="0"/>
              <a:t>Clique para editar os estilos de texto mestres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11/28/17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‹n.º›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pt-BR" smtClean="0"/>
              <a:t>Clique para editar estilo do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11/28/17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‹n.º›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pt-BR" smtClean="0"/>
              <a:t>Clique para editar estilo do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pt-BR" smtClean="0"/>
              <a:t>Clique para editar os estilos de texto mestres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pt-BR" smtClean="0"/>
              <a:t>Clique para editar os estilos de texto mestres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11/28/17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‹n.º›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pt-BR" smtClean="0"/>
              <a:t>Clique para editar estilo do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pt-BR" smtClean="0"/>
              <a:t>Clique para editar os estilos de texto mestres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pt-BR" smtClean="0"/>
              <a:t>Clique para editar os estilos de texto mestres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11/28/17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‹n.º›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pt-BR" smtClean="0"/>
              <a:t>Clique para editar estilo do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11/28/17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‹n.º›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11/28/17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‹n.º›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pt-BR" smtClean="0"/>
              <a:t>Clique para editar estilo do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pt-BR" smtClean="0"/>
              <a:t>Clique para editar os estilos de texto mestres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11/28/17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‹n.º›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Arraste a imagem para o espaço reservado ou clique no ícone para adicionar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pt-BR" smtClean="0"/>
              <a:t>Clique para editar estilo do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11/28/17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‹n.º›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pt-BR" smtClean="0"/>
              <a:t>Clique para editar estilo do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6</a:t>
            </a:r>
          </a:p>
          <a:p>
            <a:pPr lvl="6"/>
            <a:r>
              <a:rPr lang="en-US" dirty="0"/>
              <a:t>7</a:t>
            </a:r>
          </a:p>
          <a:p>
            <a:pPr lvl="7"/>
            <a:r>
              <a:rPr lang="en-US" dirty="0"/>
              <a:t>8</a:t>
            </a:r>
          </a:p>
          <a:p>
            <a:pPr lvl="8"/>
            <a:r>
              <a:rPr lang="en-US" dirty="0"/>
              <a:t>9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11/28/17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‹n.º›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t-BR" sz="6000" b="1" dirty="0" smtClean="0"/>
              <a:t>Teoria Geral da Administração</a:t>
            </a:r>
            <a:endParaRPr lang="pt-BR" sz="6000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PRO3473</a:t>
            </a:r>
          </a:p>
          <a:p>
            <a:r>
              <a:rPr lang="pt-BR" dirty="0" smtClean="0"/>
              <a:t>Prof. Dr. Guilherme Ary Plonski</a:t>
            </a:r>
          </a:p>
          <a:p>
            <a:r>
              <a:rPr lang="pt-BR" dirty="0" smtClean="0"/>
              <a:t>Artur Vilas Boas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09078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Pré-história da administração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18446" y="1"/>
            <a:ext cx="6648833" cy="6858000"/>
          </a:xfrm>
        </p:spPr>
        <p:txBody>
          <a:bodyPr>
            <a:normAutofit lnSpcReduction="10000"/>
          </a:bodyPr>
          <a:lstStyle/>
          <a:p>
            <a:r>
              <a:rPr lang="pt-BR" dirty="0" smtClean="0"/>
              <a:t>4000 </a:t>
            </a:r>
            <a:r>
              <a:rPr lang="pt-BR" dirty="0" err="1" smtClean="0"/>
              <a:t>aC</a:t>
            </a:r>
            <a:r>
              <a:rPr lang="pt-BR" dirty="0" smtClean="0"/>
              <a:t> – 3000 </a:t>
            </a:r>
            <a:r>
              <a:rPr lang="pt-BR" dirty="0" err="1" smtClean="0"/>
              <a:t>aC</a:t>
            </a:r>
            <a:r>
              <a:rPr lang="pt-BR" dirty="0" smtClean="0"/>
              <a:t>: revolução urbana (surgimento de cidades e estados).</a:t>
            </a:r>
          </a:p>
          <a:p>
            <a:r>
              <a:rPr lang="pt-BR" dirty="0" smtClean="0"/>
              <a:t>Mesopotâmia e as ”sociedades de irrigação”.</a:t>
            </a:r>
          </a:p>
          <a:p>
            <a:r>
              <a:rPr lang="pt-BR" dirty="0" smtClean="0"/>
              <a:t>3000 </a:t>
            </a:r>
            <a:r>
              <a:rPr lang="pt-BR" dirty="0" err="1" smtClean="0"/>
              <a:t>aC</a:t>
            </a:r>
            <a:r>
              <a:rPr lang="pt-BR" dirty="0" smtClean="0"/>
              <a:t> – 2500aC: pirâmides do Egito</a:t>
            </a:r>
          </a:p>
          <a:p>
            <a:r>
              <a:rPr lang="pt-BR" dirty="0" smtClean="0"/>
              <a:t>2500 </a:t>
            </a:r>
            <a:r>
              <a:rPr lang="pt-BR" dirty="0" err="1" smtClean="0"/>
              <a:t>aC</a:t>
            </a:r>
            <a:r>
              <a:rPr lang="pt-BR" dirty="0" smtClean="0"/>
              <a:t> – séc. V </a:t>
            </a:r>
            <a:r>
              <a:rPr lang="pt-BR" dirty="0" err="1" smtClean="0"/>
              <a:t>aC</a:t>
            </a:r>
            <a:r>
              <a:rPr lang="pt-BR" dirty="0" smtClean="0"/>
              <a:t>: Babilônia e Assírios – guerras territoriais, centralização e organizações militares. </a:t>
            </a:r>
          </a:p>
          <a:p>
            <a:r>
              <a:rPr lang="pt-BR" dirty="0" smtClean="0"/>
              <a:t>China </a:t>
            </a:r>
            <a:r>
              <a:rPr lang="pt-BR" dirty="0" err="1" smtClean="0"/>
              <a:t>aC</a:t>
            </a:r>
            <a:r>
              <a:rPr lang="pt-BR" dirty="0" smtClean="0"/>
              <a:t>: governos formais, dinastias, Sun-</a:t>
            </a:r>
            <a:r>
              <a:rPr lang="pt-BR" dirty="0" err="1" smtClean="0"/>
              <a:t>Tzu</a:t>
            </a:r>
            <a:r>
              <a:rPr lang="pt-BR" dirty="0"/>
              <a:t> </a:t>
            </a:r>
            <a:r>
              <a:rPr lang="pt-BR" dirty="0" smtClean="0"/>
              <a:t>(guerras e estratégia militar), Confúcio e </a:t>
            </a:r>
            <a:r>
              <a:rPr lang="pt-BR" dirty="0" err="1" smtClean="0"/>
              <a:t>Mêncio</a:t>
            </a:r>
            <a:r>
              <a:rPr lang="pt-BR" dirty="0" smtClean="0"/>
              <a:t> (meritocracia).</a:t>
            </a:r>
          </a:p>
          <a:p>
            <a:r>
              <a:rPr lang="pt-BR" dirty="0" smtClean="0"/>
              <a:t>Grécia séc. V </a:t>
            </a:r>
            <a:r>
              <a:rPr lang="pt-BR" dirty="0" err="1" smtClean="0"/>
              <a:t>aC</a:t>
            </a:r>
            <a:r>
              <a:rPr lang="pt-BR" dirty="0" smtClean="0"/>
              <a:t>: democracia, poder executivo, estratégia e métodos.</a:t>
            </a:r>
          </a:p>
          <a:p>
            <a:r>
              <a:rPr lang="pt-BR" dirty="0" smtClean="0"/>
              <a:t>Roma VIII </a:t>
            </a:r>
            <a:r>
              <a:rPr lang="pt-BR" dirty="0" err="1" smtClean="0"/>
              <a:t>aC</a:t>
            </a:r>
            <a:r>
              <a:rPr lang="pt-BR" dirty="0" smtClean="0"/>
              <a:t> – IV </a:t>
            </a:r>
            <a:r>
              <a:rPr lang="pt-BR" dirty="0" err="1" smtClean="0"/>
              <a:t>dC</a:t>
            </a:r>
            <a:r>
              <a:rPr lang="pt-BR" dirty="0" smtClean="0"/>
              <a:t>: 50 milhões de pessoas no império que envolvia Inglaterra, Oriente Médio e Norte da África. Administração complexa, </a:t>
            </a:r>
            <a:r>
              <a:rPr lang="pt-BR" i="1" dirty="0" smtClean="0"/>
              <a:t>Divide et Impera</a:t>
            </a:r>
            <a:r>
              <a:rPr lang="pt-BR" dirty="0" smtClean="0"/>
              <a:t>, administração financeira e forças armadas. </a:t>
            </a:r>
          </a:p>
          <a:p>
            <a:r>
              <a:rPr lang="pt-BR" dirty="0" smtClean="0"/>
              <a:t>Período medieval – feudos e organização do trabalho;</a:t>
            </a:r>
          </a:p>
          <a:p>
            <a:r>
              <a:rPr lang="pt-BR" dirty="0" smtClean="0"/>
              <a:t>XV ao XVIII: Renascimento, iluminismo, rev. Francesa, estado </a:t>
            </a:r>
            <a:r>
              <a:rPr lang="pt-BR" dirty="0" smtClean="0"/>
              <a:t>moderno, mercantilismo.</a:t>
            </a:r>
          </a:p>
          <a:p>
            <a:r>
              <a:rPr lang="pt-BR" dirty="0" smtClean="0"/>
              <a:t>Revolução industrial – sistema fabril.</a:t>
            </a:r>
          </a:p>
        </p:txBody>
      </p:sp>
    </p:spTree>
    <p:extLst>
      <p:ext uri="{BB962C8B-B14F-4D97-AF65-F5344CB8AC3E}">
        <p14:creationId xmlns:p14="http://schemas.microsoft.com/office/powerpoint/2010/main" val="4615569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Escola Clássica de Administração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80489" y="-232470"/>
            <a:ext cx="7511512" cy="6858000"/>
          </a:xfrm>
        </p:spPr>
        <p:txBody>
          <a:bodyPr>
            <a:noAutofit/>
          </a:bodyPr>
          <a:lstStyle/>
          <a:p>
            <a:r>
              <a:rPr lang="pt-BR" sz="2000" dirty="0" smtClean="0"/>
              <a:t>Segunda revolução industrial nos EUA (1870): crescimento da siderurgia, malha ferroviária e indústria química.</a:t>
            </a:r>
          </a:p>
          <a:p>
            <a:r>
              <a:rPr lang="pt-BR" sz="2000" dirty="0" smtClean="0"/>
              <a:t>Momento de transição: trabalho individualizado &gt; trabalho em larga escala, com organizações fabris muito grandes (milhares de funcionários). 1880 – 2.700.000 trabalhadores industriais nos EUA. 1900 – 4.500.000 trabalhadores. </a:t>
            </a:r>
          </a:p>
          <a:p>
            <a:endParaRPr lang="pt-BR" sz="2000" dirty="0"/>
          </a:p>
          <a:p>
            <a:r>
              <a:rPr lang="pt-BR" sz="2000" dirty="0" smtClean="0"/>
              <a:t>Atenção à produtividade e demanda por otimização (aumentar velocidade e reduzir custo). Problema dos salários. </a:t>
            </a:r>
            <a:endParaRPr lang="pt-BR" sz="2000" dirty="0"/>
          </a:p>
          <a:p>
            <a:r>
              <a:rPr lang="pt-BR" sz="2000" dirty="0" smtClean="0"/>
              <a:t>Taylor (1890-1900): </a:t>
            </a:r>
            <a:r>
              <a:rPr lang="pt-BR" sz="2000" u="sng" dirty="0" smtClean="0"/>
              <a:t>administração científica</a:t>
            </a:r>
            <a:r>
              <a:rPr lang="pt-BR" sz="2000" dirty="0" smtClean="0"/>
              <a:t> – estudo sistemático do tempo e dos métodos; pagamento por peça (para achar valor ideal, precisava de precisar o tempo gasto).</a:t>
            </a:r>
          </a:p>
        </p:txBody>
      </p:sp>
    </p:spTree>
    <p:extLst>
      <p:ext uri="{BB962C8B-B14F-4D97-AF65-F5344CB8AC3E}">
        <p14:creationId xmlns:p14="http://schemas.microsoft.com/office/powerpoint/2010/main" val="6774820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Escola Clássica de Administração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64990" y="0"/>
            <a:ext cx="7330698" cy="6858000"/>
          </a:xfrm>
        </p:spPr>
        <p:txBody>
          <a:bodyPr>
            <a:noAutofit/>
          </a:bodyPr>
          <a:lstStyle/>
          <a:p>
            <a:r>
              <a:rPr lang="pt-BR" sz="2000" dirty="0" smtClean="0"/>
              <a:t>Outros que avançaram na administração científica: </a:t>
            </a:r>
            <a:r>
              <a:rPr lang="pt-BR" sz="2000" dirty="0"/>
              <a:t>Casal </a:t>
            </a:r>
            <a:r>
              <a:rPr lang="pt-BR" sz="2000" dirty="0" err="1"/>
              <a:t>Gilbreth</a:t>
            </a:r>
            <a:r>
              <a:rPr lang="pt-BR" sz="2000" dirty="0"/>
              <a:t> (movimentos e fadiga) e </a:t>
            </a:r>
            <a:r>
              <a:rPr lang="pt-BR" sz="2000" dirty="0" err="1"/>
              <a:t>Gantt</a:t>
            </a:r>
            <a:r>
              <a:rPr lang="pt-BR" sz="2000" dirty="0"/>
              <a:t>. </a:t>
            </a:r>
            <a:br>
              <a:rPr lang="pt-BR" sz="2000" dirty="0"/>
            </a:br>
            <a:endParaRPr lang="pt-BR" sz="2000" dirty="0" smtClean="0"/>
          </a:p>
          <a:p>
            <a:r>
              <a:rPr lang="pt-BR" sz="2000" dirty="0" smtClean="0"/>
              <a:t>Produção em massa: Henry Ford (1910-1920). Peças padronizadas, especialização do trabalhador. Linha de montagem móvel: o produto desloca-se pelo percurso. </a:t>
            </a:r>
          </a:p>
          <a:p>
            <a:r>
              <a:rPr lang="pt-BR" sz="2000" dirty="0" smtClean="0"/>
              <a:t>Ford foi quem criou a jornada de 8h. Duplicou os salários (funcionários comprando o produto que fabricavam). </a:t>
            </a:r>
          </a:p>
          <a:p>
            <a:endParaRPr lang="pt-BR" sz="2000" dirty="0"/>
          </a:p>
          <a:p>
            <a:r>
              <a:rPr lang="pt-BR" sz="2000" dirty="0" smtClean="0"/>
              <a:t>Surgimento da escola do processo administrativo (enfoque funcional): Henry Fayol (1915-1930) e as 5 funções – planejar, organizar, comandar, coordenar e controlar. Trouxe atenção ao papel dos gerentes. Criou os 14 princípios de administração.</a:t>
            </a:r>
          </a:p>
          <a:p>
            <a:r>
              <a:rPr lang="pt-BR" sz="2000" dirty="0" smtClean="0"/>
              <a:t>As ideias de Fayol se desdobraram com muitos teóricos, sendo Peter </a:t>
            </a:r>
            <a:r>
              <a:rPr lang="pt-BR" sz="2000" dirty="0" err="1" smtClean="0"/>
              <a:t>Druker</a:t>
            </a:r>
            <a:r>
              <a:rPr lang="pt-BR" sz="2000" dirty="0" smtClean="0"/>
              <a:t> um dos principais (PODC ou POLEC). 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340963" y="6292312"/>
            <a:ext cx="11468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*Weber.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28990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dirty="0" smtClean="0"/>
              <a:t>Escola Comportamental</a:t>
            </a:r>
            <a:br>
              <a:rPr lang="pt-BR" sz="3600" dirty="0" smtClean="0"/>
            </a:br>
            <a:r>
              <a:rPr lang="pt-BR" sz="3600" dirty="0" smtClean="0"/>
              <a:t>(behaviorista)</a:t>
            </a:r>
            <a:endParaRPr lang="pt-BR" sz="36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18447" y="0"/>
            <a:ext cx="7073553" cy="6858000"/>
          </a:xfrm>
        </p:spPr>
        <p:txBody>
          <a:bodyPr>
            <a:normAutofit/>
          </a:bodyPr>
          <a:lstStyle/>
          <a:p>
            <a:r>
              <a:rPr lang="pt-BR" sz="2000" dirty="0" smtClean="0"/>
              <a:t>Com as escolas se desenvolvendo muito em métodos, organização e eficiência, surgiram discussões sobre as necessidades das pessoas no ambiente de trabalho. </a:t>
            </a:r>
          </a:p>
          <a:p>
            <a:r>
              <a:rPr lang="pt-BR" sz="2000" dirty="0" smtClean="0"/>
              <a:t>Não somente surgiam bandeiras de bem-estar, mas também havia uma atenção à produtividade e à integração de grupos.</a:t>
            </a:r>
          </a:p>
          <a:p>
            <a:r>
              <a:rPr lang="pt-BR" sz="2000" dirty="0" smtClean="0"/>
              <a:t>Raízes: sindicatos, marxismo, doutrina social da igreja, psicologia industrial, dinâmicas de grupo/liderança etc.</a:t>
            </a:r>
          </a:p>
          <a:p>
            <a:r>
              <a:rPr lang="pt-BR" sz="2000" u="sng" dirty="0" smtClean="0"/>
              <a:t>Surgimento da escola comportamental:</a:t>
            </a:r>
            <a:r>
              <a:rPr lang="pt-BR" sz="2000" dirty="0" smtClean="0"/>
              <a:t> Elton </a:t>
            </a:r>
            <a:r>
              <a:rPr lang="pt-BR" sz="2000" dirty="0" err="1" smtClean="0"/>
              <a:t>Mayo</a:t>
            </a:r>
            <a:r>
              <a:rPr lang="pt-BR" sz="2000" dirty="0" smtClean="0"/>
              <a:t> e os estudos em </a:t>
            </a:r>
            <a:r>
              <a:rPr lang="pt-BR" sz="2000" dirty="0" err="1" smtClean="0"/>
              <a:t>Hawthorne</a:t>
            </a:r>
            <a:r>
              <a:rPr lang="pt-BR" sz="2000" dirty="0" smtClean="0"/>
              <a:t> (1927-1947). Aumento da luminosidade na fábrica = aumento da produtividade. </a:t>
            </a:r>
            <a:r>
              <a:rPr lang="pt-BR" sz="2000" dirty="0" err="1" smtClean="0"/>
              <a:t>But</a:t>
            </a:r>
            <a:r>
              <a:rPr lang="pt-BR" sz="2000" dirty="0" smtClean="0"/>
              <a:t> </a:t>
            </a:r>
            <a:r>
              <a:rPr lang="pt-BR" sz="2000" dirty="0" err="1" smtClean="0"/>
              <a:t>wait</a:t>
            </a:r>
            <a:r>
              <a:rPr lang="pt-BR" sz="2000" dirty="0" smtClean="0"/>
              <a:t>...</a:t>
            </a:r>
          </a:p>
          <a:p>
            <a:r>
              <a:rPr lang="pt-BR" sz="2000" dirty="0" smtClean="0"/>
              <a:t>Descobertas de </a:t>
            </a:r>
            <a:r>
              <a:rPr lang="pt-BR" sz="2000" dirty="0" err="1" smtClean="0"/>
              <a:t>Mayo</a:t>
            </a:r>
            <a:r>
              <a:rPr lang="pt-BR" sz="2000" dirty="0" smtClean="0"/>
              <a:t>: Efeito </a:t>
            </a:r>
            <a:r>
              <a:rPr lang="pt-BR" sz="2000" dirty="0" err="1" smtClean="0"/>
              <a:t>Hawthorne</a:t>
            </a:r>
            <a:r>
              <a:rPr lang="pt-BR" sz="2000" dirty="0" smtClean="0"/>
              <a:t>; Lealdade ao grupo; Esforço coletivo; Conceito de autoridade (coerção </a:t>
            </a:r>
            <a:r>
              <a:rPr lang="pt-BR" sz="2000" dirty="0" err="1" smtClean="0"/>
              <a:t>x</a:t>
            </a:r>
            <a:r>
              <a:rPr lang="pt-BR" sz="2000" dirty="0" smtClean="0"/>
              <a:t> coordenação).</a:t>
            </a:r>
          </a:p>
        </p:txBody>
      </p:sp>
    </p:spTree>
    <p:extLst>
      <p:ext uri="{BB962C8B-B14F-4D97-AF65-F5344CB8AC3E}">
        <p14:creationId xmlns:p14="http://schemas.microsoft.com/office/powerpoint/2010/main" val="4816944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dirty="0" smtClean="0"/>
              <a:t>Escola Comportamental</a:t>
            </a:r>
            <a:br>
              <a:rPr lang="pt-BR" sz="3600" dirty="0" smtClean="0"/>
            </a:br>
            <a:r>
              <a:rPr lang="pt-BR" sz="3600" dirty="0" smtClean="0"/>
              <a:t>(behaviorista)</a:t>
            </a:r>
            <a:endParaRPr lang="pt-BR" sz="36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804475" y="0"/>
            <a:ext cx="7387525" cy="6858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t-BR" sz="2000" dirty="0" smtClean="0"/>
              <a:t>Desdobramentos importantes: </a:t>
            </a:r>
            <a:endParaRPr lang="pt-BR" sz="2000" dirty="0"/>
          </a:p>
          <a:p>
            <a:r>
              <a:rPr lang="pt-BR" sz="2000" dirty="0" smtClean="0"/>
              <a:t>Dinâmicas de grupos e grupos informais (Kurt Lewin);</a:t>
            </a:r>
          </a:p>
          <a:p>
            <a:r>
              <a:rPr lang="pt-BR" sz="2000" dirty="0" smtClean="0"/>
              <a:t>Normas de conduta </a:t>
            </a:r>
            <a:r>
              <a:rPr lang="pt-BR" sz="2000" dirty="0"/>
              <a:t>(explícitas e implícitas) - </a:t>
            </a:r>
            <a:r>
              <a:rPr lang="pt-BR" sz="2000" dirty="0" err="1"/>
              <a:t>https</a:t>
            </a:r>
            <a:r>
              <a:rPr lang="pt-BR" sz="2000" dirty="0"/>
              <a:t>://</a:t>
            </a:r>
            <a:r>
              <a:rPr lang="pt-BR" sz="2000" dirty="0" err="1"/>
              <a:t>tettra.co</a:t>
            </a:r>
            <a:r>
              <a:rPr lang="pt-BR" sz="2000" dirty="0"/>
              <a:t>/</a:t>
            </a:r>
            <a:r>
              <a:rPr lang="pt-BR" sz="2000" dirty="0" err="1"/>
              <a:t>culture-codes</a:t>
            </a:r>
            <a:r>
              <a:rPr lang="pt-BR" sz="2000" dirty="0"/>
              <a:t>/</a:t>
            </a:r>
            <a:r>
              <a:rPr lang="pt-BR" sz="2000" dirty="0" err="1"/>
              <a:t>culture</a:t>
            </a:r>
            <a:r>
              <a:rPr lang="pt-BR" sz="2000" dirty="0"/>
              <a:t>-decks/;</a:t>
            </a:r>
          </a:p>
          <a:p>
            <a:r>
              <a:rPr lang="pt-BR" sz="2000" dirty="0" smtClean="0"/>
              <a:t>Cultura organizacional: Artefatos &gt; Valores compartilhados &gt; Pressupostos fundamentais (</a:t>
            </a:r>
            <a:r>
              <a:rPr lang="pt-BR" sz="2000" dirty="0" err="1" smtClean="0"/>
              <a:t>Schein</a:t>
            </a:r>
            <a:r>
              <a:rPr lang="pt-BR" sz="2000" dirty="0" smtClean="0"/>
              <a:t>). Liderança.</a:t>
            </a:r>
          </a:p>
          <a:p>
            <a:r>
              <a:rPr lang="pt-BR" sz="2000" dirty="0" smtClean="0"/>
              <a:t>Psicologia organizacional – percepções: efeito contraste; efeito halo; estereótipo; efeito </a:t>
            </a:r>
            <a:r>
              <a:rPr lang="pt-BR" sz="2000" dirty="0" err="1" smtClean="0"/>
              <a:t>pigmaleão</a:t>
            </a:r>
            <a:r>
              <a:rPr lang="pt-BR" sz="2000" dirty="0" smtClean="0"/>
              <a:t>/</a:t>
            </a:r>
            <a:r>
              <a:rPr lang="pt-BR" sz="2000" dirty="0" err="1" smtClean="0"/>
              <a:t>rosenthal</a:t>
            </a:r>
            <a:r>
              <a:rPr lang="pt-BR" sz="2000" dirty="0" smtClean="0"/>
              <a:t>.</a:t>
            </a:r>
          </a:p>
          <a:p>
            <a:r>
              <a:rPr lang="pt-BR" sz="2000" dirty="0" smtClean="0"/>
              <a:t>Psicologia organizacional – reações e mecanismos de defesa do ego:</a:t>
            </a:r>
          </a:p>
          <a:p>
            <a:pPr lvl="1"/>
            <a:r>
              <a:rPr lang="pt-BR" dirty="0" smtClean="0"/>
              <a:t>Negação/repressão</a:t>
            </a:r>
          </a:p>
          <a:p>
            <a:pPr lvl="1"/>
            <a:r>
              <a:rPr lang="pt-BR" dirty="0" smtClean="0"/>
              <a:t>Regressão (</a:t>
            </a:r>
            <a:r>
              <a:rPr lang="pt-BR" dirty="0" err="1" smtClean="0"/>
              <a:t>ex</a:t>
            </a:r>
            <a:r>
              <a:rPr lang="pt-BR" dirty="0" smtClean="0"/>
              <a:t>: raiva)</a:t>
            </a:r>
          </a:p>
          <a:p>
            <a:pPr lvl="1"/>
            <a:r>
              <a:rPr lang="pt-BR" dirty="0" smtClean="0"/>
              <a:t>Deslocamento (</a:t>
            </a:r>
            <a:r>
              <a:rPr lang="pt-BR" dirty="0" err="1" smtClean="0"/>
              <a:t>ex</a:t>
            </a:r>
            <a:r>
              <a:rPr lang="pt-BR" dirty="0" smtClean="0"/>
              <a:t>: </a:t>
            </a:r>
            <a:r>
              <a:rPr lang="pt-BR" dirty="0" err="1" smtClean="0"/>
              <a:t>stag</a:t>
            </a:r>
            <a:r>
              <a:rPr lang="pt-BR" dirty="0" smtClean="0"/>
              <a:t>)</a:t>
            </a:r>
          </a:p>
          <a:p>
            <a:pPr lvl="1"/>
            <a:r>
              <a:rPr lang="pt-BR" dirty="0" smtClean="0"/>
              <a:t>Projeção</a:t>
            </a:r>
          </a:p>
          <a:p>
            <a:pPr lvl="1"/>
            <a:r>
              <a:rPr lang="pt-BR" dirty="0" smtClean="0"/>
              <a:t>Compensação</a:t>
            </a:r>
          </a:p>
        </p:txBody>
      </p:sp>
    </p:spTree>
    <p:extLst>
      <p:ext uri="{BB962C8B-B14F-4D97-AF65-F5344CB8AC3E}">
        <p14:creationId xmlns:p14="http://schemas.microsoft.com/office/powerpoint/2010/main" val="3010612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dirty="0" smtClean="0"/>
              <a:t>Escola Comportamental</a:t>
            </a:r>
            <a:br>
              <a:rPr lang="pt-BR" sz="3600" dirty="0" smtClean="0"/>
            </a:br>
            <a:r>
              <a:rPr lang="pt-BR" sz="3600" dirty="0" smtClean="0"/>
              <a:t>(behaviorista)</a:t>
            </a:r>
            <a:endParaRPr lang="pt-BR" sz="36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804475" y="0"/>
            <a:ext cx="7387525" cy="6858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t-BR" sz="2200" dirty="0" smtClean="0"/>
              <a:t>Motivação: </a:t>
            </a:r>
          </a:p>
          <a:p>
            <a:r>
              <a:rPr lang="pt-BR" sz="2200" dirty="0" smtClean="0"/>
              <a:t>Behaviorismo e a experimentação laboratorial – condicionamento operante (Skinner) e Reforço positivo (Pavlov). Modificar comportamentos a partir de recompensas (ou punições).</a:t>
            </a:r>
          </a:p>
          <a:p>
            <a:r>
              <a:rPr lang="pt-BR" sz="2200" dirty="0" smtClean="0"/>
              <a:t>Hierarquia de Maslow:  necessidade básica &gt; necessidade de segurança &gt; necessidade social &gt; necessidade de estima &gt; necessidade de </a:t>
            </a:r>
            <a:r>
              <a:rPr lang="pt-BR" sz="2200" dirty="0" err="1" smtClean="0"/>
              <a:t>auto-realização</a:t>
            </a:r>
            <a:r>
              <a:rPr lang="pt-BR" sz="2200" dirty="0" smtClean="0"/>
              <a:t>.</a:t>
            </a:r>
          </a:p>
          <a:p>
            <a:r>
              <a:rPr lang="pt-BR" sz="2200" dirty="0" smtClean="0"/>
              <a:t>Teoria dos dois fatores: Fatores higiênicos (elementos do ambiente – a presença não motiva, mas a ausência desmotiva: salário, temperatura, estrutura física) </a:t>
            </a:r>
            <a:r>
              <a:rPr lang="pt-BR" sz="2200" dirty="0" err="1" smtClean="0"/>
              <a:t>X</a:t>
            </a:r>
            <a:r>
              <a:rPr lang="pt-BR" sz="2200" dirty="0" smtClean="0"/>
              <a:t> fatores motivacionais (desafios, responsabilidade, bônus).   </a:t>
            </a:r>
          </a:p>
        </p:txBody>
      </p:sp>
    </p:spTree>
    <p:extLst>
      <p:ext uri="{BB962C8B-B14F-4D97-AF65-F5344CB8AC3E}">
        <p14:creationId xmlns:p14="http://schemas.microsoft.com/office/powerpoint/2010/main" val="12286719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dirty="0" smtClean="0"/>
              <a:t>Escola do Pensamento Sistêmico</a:t>
            </a:r>
            <a:endParaRPr lang="pt-BR" sz="36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804475" y="0"/>
            <a:ext cx="7387525" cy="6858000"/>
          </a:xfrm>
        </p:spPr>
        <p:txBody>
          <a:bodyPr>
            <a:noAutofit/>
          </a:bodyPr>
          <a:lstStyle/>
          <a:p>
            <a:r>
              <a:rPr lang="pt-BR" sz="2200" dirty="0" smtClean="0"/>
              <a:t>Organizações se tornando sistemas complexos: diversas partes interdependentes com diferentes interações e retroalimentação.  </a:t>
            </a:r>
          </a:p>
          <a:p>
            <a:r>
              <a:rPr lang="pt-BR" sz="2200" dirty="0" smtClean="0"/>
              <a:t>Sinergia/Gestalt: o todo é maior que a soma das partes.</a:t>
            </a:r>
          </a:p>
          <a:p>
            <a:r>
              <a:rPr lang="pt-BR" sz="2200" dirty="0" smtClean="0"/>
              <a:t>Escola contingencial: dependente do contexto. </a:t>
            </a:r>
          </a:p>
          <a:p>
            <a:endParaRPr lang="pt-BR" sz="2200" dirty="0"/>
          </a:p>
          <a:p>
            <a:r>
              <a:rPr lang="pt-BR" sz="2200" dirty="0" smtClean="0"/>
              <a:t>Sistemas complexos e a emergência da estratégia (arte do general). Início do séc. XX o papel da estratégia se torna a chave (</a:t>
            </a:r>
            <a:r>
              <a:rPr lang="pt-BR" sz="2200" dirty="0" err="1" smtClean="0"/>
              <a:t>Sloan</a:t>
            </a:r>
            <a:r>
              <a:rPr lang="pt-BR" sz="2200" dirty="0" smtClean="0"/>
              <a:t> na GM e Pierre </a:t>
            </a:r>
            <a:r>
              <a:rPr lang="pt-BR" sz="2200" dirty="0" err="1" smtClean="0"/>
              <a:t>DuPont</a:t>
            </a:r>
            <a:r>
              <a:rPr lang="pt-BR" sz="2200" dirty="0" smtClean="0"/>
              <a:t>). Contemporâneos: </a:t>
            </a:r>
            <a:r>
              <a:rPr lang="pt-BR" sz="2200" dirty="0" err="1" smtClean="0"/>
              <a:t>Mintzberg</a:t>
            </a:r>
            <a:r>
              <a:rPr lang="pt-BR" sz="2200" dirty="0" smtClean="0"/>
              <a:t>, </a:t>
            </a:r>
            <a:r>
              <a:rPr lang="pt-BR" sz="2200" dirty="0" err="1" smtClean="0"/>
              <a:t>Hamel</a:t>
            </a:r>
            <a:r>
              <a:rPr lang="pt-BR" sz="2200" dirty="0" smtClean="0"/>
              <a:t> &amp; </a:t>
            </a:r>
            <a:r>
              <a:rPr lang="pt-BR" sz="2200" dirty="0" err="1" smtClean="0"/>
              <a:t>Prahalad</a:t>
            </a:r>
            <a:r>
              <a:rPr lang="pt-BR" sz="2200" dirty="0" smtClean="0"/>
              <a:t>, Michael Porter.  </a:t>
            </a:r>
          </a:p>
          <a:p>
            <a:endParaRPr lang="pt-BR" sz="2200" dirty="0" smtClean="0"/>
          </a:p>
        </p:txBody>
      </p:sp>
    </p:spTree>
    <p:extLst>
      <p:ext uri="{BB962C8B-B14F-4D97-AF65-F5344CB8AC3E}">
        <p14:creationId xmlns:p14="http://schemas.microsoft.com/office/powerpoint/2010/main" val="10993206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Planejamento estratégico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6054814"/>
          </a:xfrm>
        </p:spPr>
        <p:txBody>
          <a:bodyPr>
            <a:normAutofit fontScale="92500" lnSpcReduction="10000"/>
          </a:bodyPr>
          <a:lstStyle/>
          <a:p>
            <a:r>
              <a:rPr lang="pt-BR" sz="2400" dirty="0" smtClean="0"/>
              <a:t>Planejamento &gt; implementação &gt; acompanhamento.</a:t>
            </a:r>
          </a:p>
          <a:p>
            <a:endParaRPr lang="pt-BR" sz="2400" dirty="0"/>
          </a:p>
          <a:p>
            <a:r>
              <a:rPr lang="pt-BR" sz="2400" dirty="0" smtClean="0"/>
              <a:t>Processo do planejamento:</a:t>
            </a:r>
          </a:p>
          <a:p>
            <a:pPr lvl="1"/>
            <a:r>
              <a:rPr lang="pt-BR" sz="2200" dirty="0" smtClean="0"/>
              <a:t>Análise da situação (onde estamos?)</a:t>
            </a:r>
          </a:p>
          <a:p>
            <a:pPr lvl="1"/>
            <a:r>
              <a:rPr lang="pt-BR" sz="2200" dirty="0" smtClean="0"/>
              <a:t>Análise do ambiente (ameaças e oportunidades à frente) e análise da empresa (pontos fortes e fracos) – SWOT.</a:t>
            </a:r>
          </a:p>
          <a:p>
            <a:pPr lvl="1"/>
            <a:r>
              <a:rPr lang="pt-BR" sz="2200" dirty="0" smtClean="0"/>
              <a:t>Definição de objetivos e estratégias</a:t>
            </a:r>
          </a:p>
          <a:p>
            <a:pPr lvl="1"/>
            <a:r>
              <a:rPr lang="pt-BR" sz="2200" dirty="0" smtClean="0"/>
              <a:t>Estratégias funcionais e operacionais (plano de ação)</a:t>
            </a:r>
          </a:p>
          <a:p>
            <a:pPr lvl="1"/>
            <a:r>
              <a:rPr lang="pt-BR" sz="2200" dirty="0" smtClean="0"/>
              <a:t>Execução e avaliação/acompanhamento.</a:t>
            </a:r>
          </a:p>
          <a:p>
            <a:endParaRPr lang="pt-BR" sz="2400" dirty="0"/>
          </a:p>
          <a:p>
            <a:r>
              <a:rPr lang="pt-BR" sz="2400" dirty="0" smtClean="0"/>
              <a:t>Tendência recente: </a:t>
            </a:r>
            <a:r>
              <a:rPr lang="pt-BR" sz="2400" dirty="0" err="1" smtClean="0"/>
              <a:t>KPI’s</a:t>
            </a:r>
            <a:r>
              <a:rPr lang="pt-BR" sz="2400" dirty="0" smtClean="0"/>
              <a:t> e </a:t>
            </a:r>
            <a:r>
              <a:rPr lang="pt-BR" sz="2400" dirty="0" err="1" smtClean="0"/>
              <a:t>OKR’s</a:t>
            </a:r>
            <a:r>
              <a:rPr lang="pt-BR" sz="2400" dirty="0" smtClean="0"/>
              <a:t>. </a:t>
            </a:r>
          </a:p>
          <a:p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135580585"/>
      </p:ext>
    </p:extLst>
  </p:cSld>
  <p:clrMapOvr>
    <a:masterClrMapping/>
  </p:clrMapOvr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81B02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FC5A1A"/>
      </a:hlink>
      <a:folHlink>
        <a:srgbClr val="B49E74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508F7963-D0B5-43F7-BB2C-FCE3009C08E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Atlas</Template>
  <TotalTime>103</TotalTime>
  <Words>746</Words>
  <Application>Microsoft Macintosh PowerPoint</Application>
  <PresentationFormat>Widescreen</PresentationFormat>
  <Paragraphs>69</Paragraphs>
  <Slides>9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3" baseType="lpstr">
      <vt:lpstr>Calibri Light</vt:lpstr>
      <vt:lpstr>Rockwell</vt:lpstr>
      <vt:lpstr>Wingdings</vt:lpstr>
      <vt:lpstr>Atlas</vt:lpstr>
      <vt:lpstr>Teoria Geral da Administração</vt:lpstr>
      <vt:lpstr>Pré-história da administração</vt:lpstr>
      <vt:lpstr>Escola Clássica de Administração</vt:lpstr>
      <vt:lpstr>Escola Clássica de Administração</vt:lpstr>
      <vt:lpstr>Escola Comportamental (behaviorista)</vt:lpstr>
      <vt:lpstr>Escola Comportamental (behaviorista)</vt:lpstr>
      <vt:lpstr>Escola Comportamental (behaviorista)</vt:lpstr>
      <vt:lpstr>Escola do Pensamento Sistêmico</vt:lpstr>
      <vt:lpstr>Planejamento estratégico</vt:lpstr>
    </vt:vector>
  </TitlesOfParts>
  <Company/>
  <LinksUpToDate>false</LinksUpToDate>
  <SharedDoc>false</SharedDoc>
  <HyperlinksChanged>false</HyperlinksChanged>
  <AppVersion>15.0039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Teoria Geral da Administração</dc:title>
  <dc:creator>Artur Vilas Boas</dc:creator>
  <cp:lastModifiedBy>Artur Vilas Boas</cp:lastModifiedBy>
  <cp:revision>13</cp:revision>
  <dcterms:created xsi:type="dcterms:W3CDTF">2017-11-26T22:15:12Z</dcterms:created>
  <dcterms:modified xsi:type="dcterms:W3CDTF">2017-11-28T08:33:38Z</dcterms:modified>
</cp:coreProperties>
</file>