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1" r:id="rId2"/>
    <p:sldId id="289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9" r:id="rId12"/>
    <p:sldId id="307" r:id="rId13"/>
    <p:sldId id="310" r:id="rId14"/>
    <p:sldId id="308" r:id="rId15"/>
    <p:sldId id="31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81"/>
    <p:restoredTop sz="94631"/>
  </p:normalViewPr>
  <p:slideViewPr>
    <p:cSldViewPr snapToGrid="0" snapToObjects="1">
      <p:cViewPr varScale="1">
        <p:scale>
          <a:sx n="97" d="100"/>
          <a:sy n="97" d="100"/>
        </p:scale>
        <p:origin x="118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2B9137-40EA-A743-AFA8-42EB8D7D7308}" type="doc">
      <dgm:prSet loTypeId="urn:microsoft.com/office/officeart/2008/layout/NameandTitleOrganizationalChart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1B6640-9676-3343-869C-BB733CE6C064}">
      <dgm:prSet phldrT="[Text]" custT="1"/>
      <dgm:spPr/>
      <dgm:t>
        <a:bodyPr/>
        <a:lstStyle/>
        <a:p>
          <a:r>
            <a:rPr lang="pt-BR" sz="2400" dirty="0" smtClean="0">
              <a:latin typeface="Cambria" charset="0"/>
              <a:ea typeface="Cambria" charset="0"/>
              <a:cs typeface="Cambria" charset="0"/>
            </a:rPr>
            <a:t>Eve Kosofsky Sedgwick </a:t>
          </a:r>
          <a:endParaRPr lang="pt-BR" sz="2400" noProof="0" dirty="0">
            <a:latin typeface="Cambria"/>
            <a:cs typeface="Cambria"/>
          </a:endParaRPr>
        </a:p>
      </dgm:t>
    </dgm:pt>
    <dgm:pt modelId="{95CB3628-F408-694D-A3EF-059AF9EC11C6}" type="parTrans" cxnId="{702E2558-FF2B-4A4E-A4A7-2E678759D24E}">
      <dgm:prSet/>
      <dgm:spPr/>
      <dgm:t>
        <a:bodyPr/>
        <a:lstStyle/>
        <a:p>
          <a:endParaRPr lang="pt-BR" noProof="0"/>
        </a:p>
      </dgm:t>
    </dgm:pt>
    <dgm:pt modelId="{920EDC23-EF5C-3B41-B2B4-ADB5E44110F6}" type="sibTrans" cxnId="{702E2558-FF2B-4A4E-A4A7-2E678759D24E}">
      <dgm:prSet custT="1"/>
      <dgm:spPr/>
      <dgm:t>
        <a:bodyPr/>
        <a:lstStyle/>
        <a:p>
          <a:r>
            <a:rPr lang="pt-BR" sz="2000" noProof="0" dirty="0" smtClean="0">
              <a:latin typeface="Cambria"/>
              <a:cs typeface="Cambria"/>
            </a:rPr>
            <a:t>1990</a:t>
          </a:r>
          <a:endParaRPr lang="pt-BR" sz="2000" noProof="0" dirty="0">
            <a:latin typeface="Cambria"/>
            <a:cs typeface="Cambria"/>
          </a:endParaRPr>
        </a:p>
      </dgm:t>
    </dgm:pt>
    <dgm:pt modelId="{4D59A0A1-E92C-B742-BFD8-D4AA2A52A3DB}">
      <dgm:prSet custT="1"/>
      <dgm:spPr/>
      <dgm:t>
        <a:bodyPr/>
        <a:lstStyle/>
        <a:p>
          <a:r>
            <a:rPr lang="pt-BR" sz="2400" noProof="0" dirty="0" smtClean="0"/>
            <a:t> </a:t>
          </a:r>
          <a:r>
            <a:rPr lang="pt-BR" sz="2400" noProof="0" dirty="0" smtClean="0">
              <a:latin typeface="Cambria" charset="0"/>
              <a:ea typeface="Cambria" charset="0"/>
              <a:cs typeface="Cambria" charset="0"/>
            </a:rPr>
            <a:t>Judith</a:t>
          </a:r>
          <a:r>
            <a:rPr lang="pt-BR" sz="2400" baseline="0" noProof="0" dirty="0" smtClean="0">
              <a:latin typeface="Cambria" charset="0"/>
              <a:ea typeface="Cambria" charset="0"/>
              <a:cs typeface="Cambria" charset="0"/>
            </a:rPr>
            <a:t> Butler</a:t>
          </a:r>
          <a:r>
            <a:rPr lang="pt-BR" sz="2400" dirty="0" smtClean="0">
              <a:latin typeface="Cambria" charset="0"/>
              <a:ea typeface="Cambria" charset="0"/>
              <a:cs typeface="Cambria" charset="0"/>
            </a:rPr>
            <a:t> </a:t>
          </a:r>
          <a:endParaRPr lang="pt-BR" sz="2400" noProof="0" dirty="0">
            <a:latin typeface="Cambria" charset="0"/>
            <a:ea typeface="Cambria" charset="0"/>
            <a:cs typeface="Cambria" charset="0"/>
          </a:endParaRPr>
        </a:p>
      </dgm:t>
    </dgm:pt>
    <dgm:pt modelId="{5B463C49-0857-624E-A3E9-9EF4F7768B15}" type="sibTrans" cxnId="{B2B91EA4-D99F-9344-9273-9D55E9EF25FB}">
      <dgm:prSet custT="1"/>
      <dgm:spPr/>
      <dgm:t>
        <a:bodyPr/>
        <a:lstStyle/>
        <a:p>
          <a:r>
            <a:rPr lang="pt-BR" sz="2000" noProof="0" dirty="0" smtClean="0">
              <a:latin typeface="Cambria"/>
              <a:cs typeface="Cambria"/>
            </a:rPr>
            <a:t>1990-1993 </a:t>
          </a:r>
          <a:endParaRPr lang="pt-BR" sz="2000" noProof="0" dirty="0">
            <a:latin typeface="Cambria"/>
            <a:cs typeface="Cambria"/>
          </a:endParaRPr>
        </a:p>
      </dgm:t>
    </dgm:pt>
    <dgm:pt modelId="{9347D29F-AE39-EB4B-B928-3BC5B70FC289}" type="parTrans" cxnId="{B2B91EA4-D99F-9344-9273-9D55E9EF25FB}">
      <dgm:prSet/>
      <dgm:spPr/>
      <dgm:t>
        <a:bodyPr/>
        <a:lstStyle/>
        <a:p>
          <a:endParaRPr lang="pt-BR" noProof="0"/>
        </a:p>
      </dgm:t>
    </dgm:pt>
    <dgm:pt modelId="{322F5DA6-C762-4843-B35B-96A2E49EE1AC}" type="pres">
      <dgm:prSet presAssocID="{4D2B9137-40EA-A743-AFA8-42EB8D7D730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50AFBDB-777A-264E-AC47-A10F0A30AFD4}" type="pres">
      <dgm:prSet presAssocID="{321B6640-9676-3343-869C-BB733CE6C064}" presName="hierRoot1" presStyleCnt="0">
        <dgm:presLayoutVars>
          <dgm:hierBranch val="init"/>
        </dgm:presLayoutVars>
      </dgm:prSet>
      <dgm:spPr/>
    </dgm:pt>
    <dgm:pt modelId="{15E9A3D2-1272-5546-A11C-412D31ADBD97}" type="pres">
      <dgm:prSet presAssocID="{321B6640-9676-3343-869C-BB733CE6C064}" presName="rootComposite1" presStyleCnt="0"/>
      <dgm:spPr/>
    </dgm:pt>
    <dgm:pt modelId="{A989F19E-8D67-2A4A-B9A3-F73380C7F796}" type="pres">
      <dgm:prSet presAssocID="{321B6640-9676-3343-869C-BB733CE6C064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pt-BR"/>
        </a:p>
      </dgm:t>
    </dgm:pt>
    <dgm:pt modelId="{06B1A61F-BDA4-2C4E-B4F4-3ADAEB6CF0EB}" type="pres">
      <dgm:prSet presAssocID="{321B6640-9676-3343-869C-BB733CE6C064}" presName="titleText1" presStyleLbl="fgAcc0" presStyleIdx="0" presStyleCnt="1" custScaleX="89604" custScaleY="78681">
        <dgm:presLayoutVars>
          <dgm:chMax val="0"/>
          <dgm:chPref val="0"/>
        </dgm:presLayoutVars>
      </dgm:prSet>
      <dgm:spPr/>
      <dgm:t>
        <a:bodyPr/>
        <a:lstStyle/>
        <a:p>
          <a:endParaRPr lang="pt-BR"/>
        </a:p>
      </dgm:t>
    </dgm:pt>
    <dgm:pt modelId="{424FBF5E-F535-BA4B-9CCD-1887D9A3AA7F}" type="pres">
      <dgm:prSet presAssocID="{321B6640-9676-3343-869C-BB733CE6C064}" presName="rootConnector1" presStyleLbl="node1" presStyleIdx="0" presStyleCnt="1"/>
      <dgm:spPr/>
      <dgm:t>
        <a:bodyPr/>
        <a:lstStyle/>
        <a:p>
          <a:endParaRPr lang="pt-BR"/>
        </a:p>
      </dgm:t>
    </dgm:pt>
    <dgm:pt modelId="{AE870D0E-55C4-1D49-A37B-04622265ED12}" type="pres">
      <dgm:prSet presAssocID="{321B6640-9676-3343-869C-BB733CE6C064}" presName="hierChild2" presStyleCnt="0"/>
      <dgm:spPr/>
    </dgm:pt>
    <dgm:pt modelId="{66CA41CF-4369-AF4C-920A-7D2C3836D26B}" type="pres">
      <dgm:prSet presAssocID="{9347D29F-AE39-EB4B-B928-3BC5B70FC289}" presName="Name37" presStyleLbl="parChTrans1D2" presStyleIdx="0" presStyleCnt="1"/>
      <dgm:spPr/>
      <dgm:t>
        <a:bodyPr/>
        <a:lstStyle/>
        <a:p>
          <a:endParaRPr lang="en-US"/>
        </a:p>
      </dgm:t>
    </dgm:pt>
    <dgm:pt modelId="{0505A0BB-E22F-A846-AF4D-98BE1ADD8CCF}" type="pres">
      <dgm:prSet presAssocID="{4D59A0A1-E92C-B742-BFD8-D4AA2A52A3DB}" presName="hierRoot2" presStyleCnt="0">
        <dgm:presLayoutVars>
          <dgm:hierBranch val="init"/>
        </dgm:presLayoutVars>
      </dgm:prSet>
      <dgm:spPr/>
    </dgm:pt>
    <dgm:pt modelId="{09D77852-1075-3B44-B001-DC4AE679EDEA}" type="pres">
      <dgm:prSet presAssocID="{4D59A0A1-E92C-B742-BFD8-D4AA2A52A3DB}" presName="rootComposite" presStyleCnt="0"/>
      <dgm:spPr/>
    </dgm:pt>
    <dgm:pt modelId="{AFF5BFF0-E1F0-5340-AD08-3CECE2ED3B7A}" type="pres">
      <dgm:prSet presAssocID="{4D59A0A1-E92C-B742-BFD8-D4AA2A52A3DB}" presName="rootText" presStyleLbl="node1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0512343A-8382-504A-BDC8-B45F751D0D7C}" type="pres">
      <dgm:prSet presAssocID="{4D59A0A1-E92C-B742-BFD8-D4AA2A52A3DB}" presName="titleText2" presStyleLbl="fgAcc1" presStyleIdx="0" presStyleCnt="1" custLinFactNeighborX="-1943" custLinFactNeighborY="2712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268DF38-F279-954F-BAC1-170A6011EC6B}" type="pres">
      <dgm:prSet presAssocID="{4D59A0A1-E92C-B742-BFD8-D4AA2A52A3DB}" presName="rootConnector" presStyleLbl="node2" presStyleIdx="0" presStyleCnt="0"/>
      <dgm:spPr/>
      <dgm:t>
        <a:bodyPr/>
        <a:lstStyle/>
        <a:p>
          <a:endParaRPr lang="en-US"/>
        </a:p>
      </dgm:t>
    </dgm:pt>
    <dgm:pt modelId="{DA74B74F-2313-6D49-AE0B-8F5155F61C1A}" type="pres">
      <dgm:prSet presAssocID="{4D59A0A1-E92C-B742-BFD8-D4AA2A52A3DB}" presName="hierChild4" presStyleCnt="0"/>
      <dgm:spPr/>
    </dgm:pt>
    <dgm:pt modelId="{41BA928F-4068-874C-B74B-4EF6C6591ED4}" type="pres">
      <dgm:prSet presAssocID="{4D59A0A1-E92C-B742-BFD8-D4AA2A52A3DB}" presName="hierChild5" presStyleCnt="0"/>
      <dgm:spPr/>
    </dgm:pt>
    <dgm:pt modelId="{5B3CAED7-FC71-6443-ADC0-FF9907804CD4}" type="pres">
      <dgm:prSet presAssocID="{321B6640-9676-3343-869C-BB733CE6C064}" presName="hierChild3" presStyleCnt="0"/>
      <dgm:spPr/>
    </dgm:pt>
  </dgm:ptLst>
  <dgm:cxnLst>
    <dgm:cxn modelId="{8B15483B-4F92-8340-BEBC-D87560FA5FFD}" type="presOf" srcId="{920EDC23-EF5C-3B41-B2B4-ADB5E44110F6}" destId="{06B1A61F-BDA4-2C4E-B4F4-3ADAEB6CF0EB}" srcOrd="0" destOrd="0" presId="urn:microsoft.com/office/officeart/2008/layout/NameandTitleOrganizationalChart"/>
    <dgm:cxn modelId="{9B721E4E-BD67-5242-90CB-A19D88B9D31C}" type="presOf" srcId="{4D59A0A1-E92C-B742-BFD8-D4AA2A52A3DB}" destId="{0268DF38-F279-954F-BAC1-170A6011EC6B}" srcOrd="1" destOrd="0" presId="urn:microsoft.com/office/officeart/2008/layout/NameandTitleOrganizationalChart"/>
    <dgm:cxn modelId="{6A625222-E039-FD40-B8A7-D802BA0961E0}" type="presOf" srcId="{321B6640-9676-3343-869C-BB733CE6C064}" destId="{424FBF5E-F535-BA4B-9CCD-1887D9A3AA7F}" srcOrd="1" destOrd="0" presId="urn:microsoft.com/office/officeart/2008/layout/NameandTitleOrganizationalChart"/>
    <dgm:cxn modelId="{B2B91EA4-D99F-9344-9273-9D55E9EF25FB}" srcId="{321B6640-9676-3343-869C-BB733CE6C064}" destId="{4D59A0A1-E92C-B742-BFD8-D4AA2A52A3DB}" srcOrd="0" destOrd="0" parTransId="{9347D29F-AE39-EB4B-B928-3BC5B70FC289}" sibTransId="{5B463C49-0857-624E-A3E9-9EF4F7768B15}"/>
    <dgm:cxn modelId="{DCA5935A-A21F-F540-A8F5-357A7D59627B}" type="presOf" srcId="{4D59A0A1-E92C-B742-BFD8-D4AA2A52A3DB}" destId="{AFF5BFF0-E1F0-5340-AD08-3CECE2ED3B7A}" srcOrd="0" destOrd="0" presId="urn:microsoft.com/office/officeart/2008/layout/NameandTitleOrganizationalChart"/>
    <dgm:cxn modelId="{01282781-53FF-6F49-A625-3B8674C859D7}" type="presOf" srcId="{9347D29F-AE39-EB4B-B928-3BC5B70FC289}" destId="{66CA41CF-4369-AF4C-920A-7D2C3836D26B}" srcOrd="0" destOrd="0" presId="urn:microsoft.com/office/officeart/2008/layout/NameandTitleOrganizationalChart"/>
    <dgm:cxn modelId="{702E2558-FF2B-4A4E-A4A7-2E678759D24E}" srcId="{4D2B9137-40EA-A743-AFA8-42EB8D7D7308}" destId="{321B6640-9676-3343-869C-BB733CE6C064}" srcOrd="0" destOrd="0" parTransId="{95CB3628-F408-694D-A3EF-059AF9EC11C6}" sibTransId="{920EDC23-EF5C-3B41-B2B4-ADB5E44110F6}"/>
    <dgm:cxn modelId="{15E4D512-7C74-5D4C-BE8E-7EF2323A8F68}" type="presOf" srcId="{321B6640-9676-3343-869C-BB733CE6C064}" destId="{A989F19E-8D67-2A4A-B9A3-F73380C7F796}" srcOrd="0" destOrd="0" presId="urn:microsoft.com/office/officeart/2008/layout/NameandTitleOrganizationalChart"/>
    <dgm:cxn modelId="{781E290E-C517-2441-8002-0A8CDC06DB84}" type="presOf" srcId="{5B463C49-0857-624E-A3E9-9EF4F7768B15}" destId="{0512343A-8382-504A-BDC8-B45F751D0D7C}" srcOrd="0" destOrd="0" presId="urn:microsoft.com/office/officeart/2008/layout/NameandTitleOrganizationalChart"/>
    <dgm:cxn modelId="{0960A3B6-4750-544E-AB56-FA202B51FF53}" type="presOf" srcId="{4D2B9137-40EA-A743-AFA8-42EB8D7D7308}" destId="{322F5DA6-C762-4843-B35B-96A2E49EE1AC}" srcOrd="0" destOrd="0" presId="urn:microsoft.com/office/officeart/2008/layout/NameandTitleOrganizationalChart"/>
    <dgm:cxn modelId="{995A54D3-B538-714E-BE1C-210E65CFF386}" type="presParOf" srcId="{322F5DA6-C762-4843-B35B-96A2E49EE1AC}" destId="{A50AFBDB-777A-264E-AC47-A10F0A30AFD4}" srcOrd="0" destOrd="0" presId="urn:microsoft.com/office/officeart/2008/layout/NameandTitleOrganizationalChart"/>
    <dgm:cxn modelId="{0D24F7DA-A028-C24F-97FB-1D2F9C4F5110}" type="presParOf" srcId="{A50AFBDB-777A-264E-AC47-A10F0A30AFD4}" destId="{15E9A3D2-1272-5546-A11C-412D31ADBD97}" srcOrd="0" destOrd="0" presId="urn:microsoft.com/office/officeart/2008/layout/NameandTitleOrganizationalChart"/>
    <dgm:cxn modelId="{013A86CC-6E1D-2943-883C-619B2910DA2B}" type="presParOf" srcId="{15E9A3D2-1272-5546-A11C-412D31ADBD97}" destId="{A989F19E-8D67-2A4A-B9A3-F73380C7F796}" srcOrd="0" destOrd="0" presId="urn:microsoft.com/office/officeart/2008/layout/NameandTitleOrganizationalChart"/>
    <dgm:cxn modelId="{46F5AB6A-F4BF-5C43-BEAF-2F1074CAED08}" type="presParOf" srcId="{15E9A3D2-1272-5546-A11C-412D31ADBD97}" destId="{06B1A61F-BDA4-2C4E-B4F4-3ADAEB6CF0EB}" srcOrd="1" destOrd="0" presId="urn:microsoft.com/office/officeart/2008/layout/NameandTitleOrganizationalChart"/>
    <dgm:cxn modelId="{4D202951-BDE9-A94B-BF4C-A51933E7B3F7}" type="presParOf" srcId="{15E9A3D2-1272-5546-A11C-412D31ADBD97}" destId="{424FBF5E-F535-BA4B-9CCD-1887D9A3AA7F}" srcOrd="2" destOrd="0" presId="urn:microsoft.com/office/officeart/2008/layout/NameandTitleOrganizationalChart"/>
    <dgm:cxn modelId="{99556A2B-A244-EC4D-9720-2F4B78469712}" type="presParOf" srcId="{A50AFBDB-777A-264E-AC47-A10F0A30AFD4}" destId="{AE870D0E-55C4-1D49-A37B-04622265ED12}" srcOrd="1" destOrd="0" presId="urn:microsoft.com/office/officeart/2008/layout/NameandTitleOrganizationalChart"/>
    <dgm:cxn modelId="{6ABEACD0-9963-114F-9049-85E0C7AD273C}" type="presParOf" srcId="{AE870D0E-55C4-1D49-A37B-04622265ED12}" destId="{66CA41CF-4369-AF4C-920A-7D2C3836D26B}" srcOrd="0" destOrd="0" presId="urn:microsoft.com/office/officeart/2008/layout/NameandTitleOrganizationalChart"/>
    <dgm:cxn modelId="{07C5DE1A-524B-DA40-943C-1ED62916C242}" type="presParOf" srcId="{AE870D0E-55C4-1D49-A37B-04622265ED12}" destId="{0505A0BB-E22F-A846-AF4D-98BE1ADD8CCF}" srcOrd="1" destOrd="0" presId="urn:microsoft.com/office/officeart/2008/layout/NameandTitleOrganizationalChart"/>
    <dgm:cxn modelId="{30C6E1DD-9AF0-994F-8A88-D79F68B8DBDE}" type="presParOf" srcId="{0505A0BB-E22F-A846-AF4D-98BE1ADD8CCF}" destId="{09D77852-1075-3B44-B001-DC4AE679EDEA}" srcOrd="0" destOrd="0" presId="urn:microsoft.com/office/officeart/2008/layout/NameandTitleOrganizationalChart"/>
    <dgm:cxn modelId="{56671818-C807-2B43-8FC1-CB6B534CCC48}" type="presParOf" srcId="{09D77852-1075-3B44-B001-DC4AE679EDEA}" destId="{AFF5BFF0-E1F0-5340-AD08-3CECE2ED3B7A}" srcOrd="0" destOrd="0" presId="urn:microsoft.com/office/officeart/2008/layout/NameandTitleOrganizationalChart"/>
    <dgm:cxn modelId="{D4B4C64D-1360-2043-B6EB-FA613CB54241}" type="presParOf" srcId="{09D77852-1075-3B44-B001-DC4AE679EDEA}" destId="{0512343A-8382-504A-BDC8-B45F751D0D7C}" srcOrd="1" destOrd="0" presId="urn:microsoft.com/office/officeart/2008/layout/NameandTitleOrganizationalChart"/>
    <dgm:cxn modelId="{6A3FFD06-9C54-DC41-9EE7-42FAA3B92A7D}" type="presParOf" srcId="{09D77852-1075-3B44-B001-DC4AE679EDEA}" destId="{0268DF38-F279-954F-BAC1-170A6011EC6B}" srcOrd="2" destOrd="0" presId="urn:microsoft.com/office/officeart/2008/layout/NameandTitleOrganizationalChart"/>
    <dgm:cxn modelId="{38B5BFE1-1BBF-AB46-994C-DC6B6A728CF0}" type="presParOf" srcId="{0505A0BB-E22F-A846-AF4D-98BE1ADD8CCF}" destId="{DA74B74F-2313-6D49-AE0B-8F5155F61C1A}" srcOrd="1" destOrd="0" presId="urn:microsoft.com/office/officeart/2008/layout/NameandTitleOrganizationalChart"/>
    <dgm:cxn modelId="{0AC22B98-803B-684C-8BA6-4534C0DE9352}" type="presParOf" srcId="{0505A0BB-E22F-A846-AF4D-98BE1ADD8CCF}" destId="{41BA928F-4068-874C-B74B-4EF6C6591ED4}" srcOrd="2" destOrd="0" presId="urn:microsoft.com/office/officeart/2008/layout/NameandTitleOrganizationalChart"/>
    <dgm:cxn modelId="{163A9B31-3DDC-D445-9CB3-95B2E27DD53F}" type="presParOf" srcId="{A50AFBDB-777A-264E-AC47-A10F0A30AFD4}" destId="{5B3CAED7-FC71-6443-ADC0-FF9907804CD4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0B051A-40B9-6446-B2D9-10AE756CB907}" type="doc">
      <dgm:prSet loTypeId="urn:microsoft.com/office/officeart/2008/layout/NameandTitleOrganizationalChart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EED916-0F7C-DA46-A3CB-5C3ED56F2F32}">
      <dgm:prSet phldrT="[Text]" custT="1"/>
      <dgm:spPr/>
      <dgm:t>
        <a:bodyPr/>
        <a:lstStyle/>
        <a:p>
          <a:r>
            <a:rPr lang="en-US" sz="2800" dirty="0" smtClean="0">
              <a:latin typeface="Cambria"/>
              <a:cs typeface="Cambria"/>
            </a:rPr>
            <a:t>V.</a:t>
          </a:r>
          <a:r>
            <a:rPr lang="en-US" sz="2800" baseline="0" dirty="0" smtClean="0">
              <a:latin typeface="Cambria"/>
              <a:cs typeface="Cambria"/>
            </a:rPr>
            <a:t> S. Peterson</a:t>
          </a:r>
          <a:r>
            <a:rPr lang="en-US" sz="2800" dirty="0" smtClean="0">
              <a:latin typeface="Cambria"/>
              <a:cs typeface="Cambria"/>
            </a:rPr>
            <a:t> </a:t>
          </a:r>
        </a:p>
      </dgm:t>
    </dgm:pt>
    <dgm:pt modelId="{DD490525-A3BD-A948-9764-C6F0B37DAE5E}" type="parTrans" cxnId="{00779CE7-79EF-0E40-BC7B-5F1C4161A246}">
      <dgm:prSet/>
      <dgm:spPr/>
      <dgm:t>
        <a:bodyPr/>
        <a:lstStyle/>
        <a:p>
          <a:endParaRPr lang="en-US"/>
        </a:p>
      </dgm:t>
    </dgm:pt>
    <dgm:pt modelId="{3E1DC383-DAC6-B14D-8FF0-C3B9F3E72528}" type="sibTrans" cxnId="{00779CE7-79EF-0E40-BC7B-5F1C4161A246}">
      <dgm:prSet custT="1"/>
      <dgm:spPr/>
      <dgm:t>
        <a:bodyPr/>
        <a:lstStyle/>
        <a:p>
          <a:r>
            <a:rPr lang="en-US" sz="2000" dirty="0" smtClean="0">
              <a:latin typeface="Cambria"/>
              <a:cs typeface="Cambria"/>
            </a:rPr>
            <a:t>2013</a:t>
          </a:r>
          <a:endParaRPr lang="en-US" sz="2000" dirty="0">
            <a:latin typeface="Cambria"/>
            <a:cs typeface="Cambria"/>
          </a:endParaRPr>
        </a:p>
      </dgm:t>
    </dgm:pt>
    <dgm:pt modelId="{74A48193-DE56-4FCA-9106-9C9782CACB6F}">
      <dgm:prSet custT="1"/>
      <dgm:spPr/>
      <dgm:t>
        <a:bodyPr/>
        <a:lstStyle/>
        <a:p>
          <a:r>
            <a:rPr lang="en-US" sz="2800" dirty="0" smtClean="0">
              <a:latin typeface="Cambria"/>
              <a:cs typeface="Cambria"/>
            </a:rPr>
            <a:t>Cynthia</a:t>
          </a:r>
          <a:r>
            <a:rPr lang="en-US" sz="2800" baseline="0" dirty="0" smtClean="0">
              <a:latin typeface="Cambria"/>
              <a:cs typeface="Cambria"/>
            </a:rPr>
            <a:t> Weber</a:t>
          </a:r>
          <a:endParaRPr lang="en-US" sz="2800" dirty="0">
            <a:latin typeface="Cambria"/>
            <a:cs typeface="Cambria"/>
          </a:endParaRPr>
        </a:p>
      </dgm:t>
    </dgm:pt>
    <dgm:pt modelId="{BB81A393-46B1-463A-B1A7-AD868033D254}" type="parTrans" cxnId="{3C2F474B-F707-47E0-BFA7-66FFAA243064}">
      <dgm:prSet/>
      <dgm:spPr/>
      <dgm:t>
        <a:bodyPr/>
        <a:lstStyle/>
        <a:p>
          <a:endParaRPr lang="pt-BR"/>
        </a:p>
      </dgm:t>
    </dgm:pt>
    <dgm:pt modelId="{D25CF1FE-2A4D-4D6A-A8ED-D68F3AD81D5C}" type="sibTrans" cxnId="{3C2F474B-F707-47E0-BFA7-66FFAA243064}">
      <dgm:prSet custT="1"/>
      <dgm:spPr/>
      <dgm:t>
        <a:bodyPr/>
        <a:lstStyle/>
        <a:p>
          <a:r>
            <a:rPr lang="pt-BR" sz="2000" dirty="0" smtClean="0">
              <a:latin typeface="Cambria"/>
              <a:cs typeface="Cambria"/>
            </a:rPr>
            <a:t>2016</a:t>
          </a:r>
          <a:endParaRPr lang="pt-BR" sz="2000" dirty="0">
            <a:latin typeface="Cambria"/>
            <a:cs typeface="Cambria"/>
          </a:endParaRPr>
        </a:p>
      </dgm:t>
    </dgm:pt>
    <dgm:pt modelId="{8039DED4-0698-E34C-BEB3-3908ECEA1DCD}" type="pres">
      <dgm:prSet presAssocID="{7D0B051A-40B9-6446-B2D9-10AE756CB9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478BDBF-A136-C147-A1EB-C3C616B60EB5}" type="pres">
      <dgm:prSet presAssocID="{02EED916-0F7C-DA46-A3CB-5C3ED56F2F32}" presName="hierRoot1" presStyleCnt="0">
        <dgm:presLayoutVars>
          <dgm:hierBranch val="init"/>
        </dgm:presLayoutVars>
      </dgm:prSet>
      <dgm:spPr/>
    </dgm:pt>
    <dgm:pt modelId="{92399782-E2E3-1843-8B59-CA2CD325CBFC}" type="pres">
      <dgm:prSet presAssocID="{02EED916-0F7C-DA46-A3CB-5C3ED56F2F32}" presName="rootComposite1" presStyleCnt="0"/>
      <dgm:spPr/>
    </dgm:pt>
    <dgm:pt modelId="{F2BF413C-D604-1244-83B4-A1DE08ED5925}" type="pres">
      <dgm:prSet presAssocID="{02EED916-0F7C-DA46-A3CB-5C3ED56F2F32}" presName="rootText1" presStyleLbl="node0" presStyleIdx="0" presStyleCnt="1" custScaleX="125684" custScaleY="94835" custLinFactNeighborX="-4106" custLinFactNeighborY="-21677">
        <dgm:presLayoutVars>
          <dgm:chMax/>
          <dgm:chPref val="3"/>
        </dgm:presLayoutVars>
      </dgm:prSet>
      <dgm:spPr/>
      <dgm:t>
        <a:bodyPr/>
        <a:lstStyle/>
        <a:p>
          <a:endParaRPr lang="en-US"/>
        </a:p>
      </dgm:t>
    </dgm:pt>
    <dgm:pt modelId="{536F01F4-C83A-4B42-9630-C5AE781FF344}" type="pres">
      <dgm:prSet presAssocID="{02EED916-0F7C-DA46-A3CB-5C3ED56F2F32}" presName="titleText1" presStyleLbl="fgAcc0" presStyleIdx="0" presStyleCnt="1" custScaleX="60074" custScaleY="111504" custLinFactNeighborX="19787" custLinFactNeighborY="-376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8464E02-4939-E14E-9E5D-580C2D964D25}" type="pres">
      <dgm:prSet presAssocID="{02EED916-0F7C-DA46-A3CB-5C3ED56F2F32}" presName="rootConnector1" presStyleLbl="node1" presStyleIdx="0" presStyleCnt="1"/>
      <dgm:spPr/>
      <dgm:t>
        <a:bodyPr/>
        <a:lstStyle/>
        <a:p>
          <a:endParaRPr lang="en-US"/>
        </a:p>
      </dgm:t>
    </dgm:pt>
    <dgm:pt modelId="{ABB97714-D8D4-154D-B405-18B683FD12A4}" type="pres">
      <dgm:prSet presAssocID="{02EED916-0F7C-DA46-A3CB-5C3ED56F2F32}" presName="hierChild2" presStyleCnt="0"/>
      <dgm:spPr/>
    </dgm:pt>
    <dgm:pt modelId="{42B8542A-69B2-4DFD-AB52-492AEFAA1473}" type="pres">
      <dgm:prSet presAssocID="{BB81A393-46B1-463A-B1A7-AD868033D254}" presName="Name37" presStyleLbl="parChTrans1D2" presStyleIdx="0" presStyleCnt="1"/>
      <dgm:spPr/>
      <dgm:t>
        <a:bodyPr/>
        <a:lstStyle/>
        <a:p>
          <a:endParaRPr lang="en-US"/>
        </a:p>
      </dgm:t>
    </dgm:pt>
    <dgm:pt modelId="{223EEF5C-1CAC-43FA-82B9-41908E7A88BB}" type="pres">
      <dgm:prSet presAssocID="{74A48193-DE56-4FCA-9106-9C9782CACB6F}" presName="hierRoot2" presStyleCnt="0">
        <dgm:presLayoutVars>
          <dgm:hierBranch val="init"/>
        </dgm:presLayoutVars>
      </dgm:prSet>
      <dgm:spPr/>
    </dgm:pt>
    <dgm:pt modelId="{E24AE54B-7C34-4BBC-A504-8D28163EFE35}" type="pres">
      <dgm:prSet presAssocID="{74A48193-DE56-4FCA-9106-9C9782CACB6F}" presName="rootComposite" presStyleCnt="0"/>
      <dgm:spPr/>
    </dgm:pt>
    <dgm:pt modelId="{41FC5311-4EDD-4DAE-AF27-BDE1EF644232}" type="pres">
      <dgm:prSet presAssocID="{74A48193-DE56-4FCA-9106-9C9782CACB6F}" presName="rootText" presStyleLbl="node1" presStyleIdx="0" presStyleCnt="1" custAng="0" custScaleX="97093" custScaleY="108310" custLinFactNeighborX="-6965" custLinFactNeighborY="-2744">
        <dgm:presLayoutVars>
          <dgm:chMax/>
          <dgm:chPref val="3"/>
        </dgm:presLayoutVars>
      </dgm:prSet>
      <dgm:spPr/>
      <dgm:t>
        <a:bodyPr/>
        <a:lstStyle/>
        <a:p>
          <a:endParaRPr lang="pt-BR"/>
        </a:p>
      </dgm:t>
    </dgm:pt>
    <dgm:pt modelId="{D2EDAF56-735B-4A8E-AFC4-0DE07BA3AAA2}" type="pres">
      <dgm:prSet presAssocID="{74A48193-DE56-4FCA-9106-9C9782CACB6F}" presName="titleText2" presStyleLbl="fgAcc1" presStyleIdx="0" presStyleCnt="1" custScaleX="64055" custScaleY="92126" custLinFactNeighborX="3581" custLinFactNeighborY="-963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8C66DB1-2EB4-449E-B73D-11948DD5EBC1}" type="pres">
      <dgm:prSet presAssocID="{74A48193-DE56-4FCA-9106-9C9782CACB6F}" presName="rootConnector" presStyleLbl="node2" presStyleIdx="0" presStyleCnt="0"/>
      <dgm:spPr/>
      <dgm:t>
        <a:bodyPr/>
        <a:lstStyle/>
        <a:p>
          <a:endParaRPr lang="pt-BR"/>
        </a:p>
      </dgm:t>
    </dgm:pt>
    <dgm:pt modelId="{B5A0D572-1E53-4E01-93ED-65DDCCC5FEB3}" type="pres">
      <dgm:prSet presAssocID="{74A48193-DE56-4FCA-9106-9C9782CACB6F}" presName="hierChild4" presStyleCnt="0"/>
      <dgm:spPr/>
    </dgm:pt>
    <dgm:pt modelId="{9C8AF13F-2BDE-4DB8-B379-9427405E50B8}" type="pres">
      <dgm:prSet presAssocID="{74A48193-DE56-4FCA-9106-9C9782CACB6F}" presName="hierChild5" presStyleCnt="0"/>
      <dgm:spPr/>
    </dgm:pt>
    <dgm:pt modelId="{F239AB08-7562-BA48-987D-A8D17A7234C5}" type="pres">
      <dgm:prSet presAssocID="{02EED916-0F7C-DA46-A3CB-5C3ED56F2F32}" presName="hierChild3" presStyleCnt="0"/>
      <dgm:spPr/>
    </dgm:pt>
  </dgm:ptLst>
  <dgm:cxnLst>
    <dgm:cxn modelId="{C20528C6-24BF-440C-9DF8-2AB4580012E9}" type="presOf" srcId="{74A48193-DE56-4FCA-9106-9C9782CACB6F}" destId="{41FC5311-4EDD-4DAE-AF27-BDE1EF644232}" srcOrd="0" destOrd="0" presId="urn:microsoft.com/office/officeart/2008/layout/NameandTitleOrganizationalChart"/>
    <dgm:cxn modelId="{3F0C4A5D-6775-9445-9033-2F97FF9F0220}" type="presOf" srcId="{3E1DC383-DAC6-B14D-8FF0-C3B9F3E72528}" destId="{536F01F4-C83A-4B42-9630-C5AE781FF344}" srcOrd="0" destOrd="0" presId="urn:microsoft.com/office/officeart/2008/layout/NameandTitleOrganizationalChart"/>
    <dgm:cxn modelId="{00779CE7-79EF-0E40-BC7B-5F1C4161A246}" srcId="{7D0B051A-40B9-6446-B2D9-10AE756CB907}" destId="{02EED916-0F7C-DA46-A3CB-5C3ED56F2F32}" srcOrd="0" destOrd="0" parTransId="{DD490525-A3BD-A948-9764-C6F0B37DAE5E}" sibTransId="{3E1DC383-DAC6-B14D-8FF0-C3B9F3E72528}"/>
    <dgm:cxn modelId="{C48292E8-CB47-4EF6-B90D-B696294BE3C1}" type="presOf" srcId="{BB81A393-46B1-463A-B1A7-AD868033D254}" destId="{42B8542A-69B2-4DFD-AB52-492AEFAA1473}" srcOrd="0" destOrd="0" presId="urn:microsoft.com/office/officeart/2008/layout/NameandTitleOrganizationalChart"/>
    <dgm:cxn modelId="{C5636644-C8C6-4A56-B565-BF40F778043C}" type="presOf" srcId="{74A48193-DE56-4FCA-9106-9C9782CACB6F}" destId="{28C66DB1-2EB4-449E-B73D-11948DD5EBC1}" srcOrd="1" destOrd="0" presId="urn:microsoft.com/office/officeart/2008/layout/NameandTitleOrganizationalChart"/>
    <dgm:cxn modelId="{BC183C84-E2D5-1746-B441-C9DD257F4148}" type="presOf" srcId="{7D0B051A-40B9-6446-B2D9-10AE756CB907}" destId="{8039DED4-0698-E34C-BEB3-3908ECEA1DCD}" srcOrd="0" destOrd="0" presId="urn:microsoft.com/office/officeart/2008/layout/NameandTitleOrganizationalChart"/>
    <dgm:cxn modelId="{3C2F474B-F707-47E0-BFA7-66FFAA243064}" srcId="{02EED916-0F7C-DA46-A3CB-5C3ED56F2F32}" destId="{74A48193-DE56-4FCA-9106-9C9782CACB6F}" srcOrd="0" destOrd="0" parTransId="{BB81A393-46B1-463A-B1A7-AD868033D254}" sibTransId="{D25CF1FE-2A4D-4D6A-A8ED-D68F3AD81D5C}"/>
    <dgm:cxn modelId="{D19E098C-9E34-284F-A085-BEED27B1AEB9}" type="presOf" srcId="{02EED916-0F7C-DA46-A3CB-5C3ED56F2F32}" destId="{18464E02-4939-E14E-9E5D-580C2D964D25}" srcOrd="1" destOrd="0" presId="urn:microsoft.com/office/officeart/2008/layout/NameandTitleOrganizationalChart"/>
    <dgm:cxn modelId="{869AF9DB-EF3B-D34D-9AC2-22B3550C96E0}" type="presOf" srcId="{02EED916-0F7C-DA46-A3CB-5C3ED56F2F32}" destId="{F2BF413C-D604-1244-83B4-A1DE08ED5925}" srcOrd="0" destOrd="0" presId="urn:microsoft.com/office/officeart/2008/layout/NameandTitleOrganizationalChart"/>
    <dgm:cxn modelId="{A9199AE1-3DB2-4292-9725-8BC8CD1C347F}" type="presOf" srcId="{D25CF1FE-2A4D-4D6A-A8ED-D68F3AD81D5C}" destId="{D2EDAF56-735B-4A8E-AFC4-0DE07BA3AAA2}" srcOrd="0" destOrd="0" presId="urn:microsoft.com/office/officeart/2008/layout/NameandTitleOrganizationalChart"/>
    <dgm:cxn modelId="{774B3E3E-2BC7-5641-AA63-0B4F53A38DC5}" type="presParOf" srcId="{8039DED4-0698-E34C-BEB3-3908ECEA1DCD}" destId="{8478BDBF-A136-C147-A1EB-C3C616B60EB5}" srcOrd="0" destOrd="0" presId="urn:microsoft.com/office/officeart/2008/layout/NameandTitleOrganizationalChart"/>
    <dgm:cxn modelId="{69A759D9-70C2-EE45-A3DF-BB2746EC646F}" type="presParOf" srcId="{8478BDBF-A136-C147-A1EB-C3C616B60EB5}" destId="{92399782-E2E3-1843-8B59-CA2CD325CBFC}" srcOrd="0" destOrd="0" presId="urn:microsoft.com/office/officeart/2008/layout/NameandTitleOrganizationalChart"/>
    <dgm:cxn modelId="{E0298181-879A-7648-A742-A72DBCAAAA58}" type="presParOf" srcId="{92399782-E2E3-1843-8B59-CA2CD325CBFC}" destId="{F2BF413C-D604-1244-83B4-A1DE08ED5925}" srcOrd="0" destOrd="0" presId="urn:microsoft.com/office/officeart/2008/layout/NameandTitleOrganizationalChart"/>
    <dgm:cxn modelId="{0E778BBE-F75D-CA42-A8C3-521CD54905E6}" type="presParOf" srcId="{92399782-E2E3-1843-8B59-CA2CD325CBFC}" destId="{536F01F4-C83A-4B42-9630-C5AE781FF344}" srcOrd="1" destOrd="0" presId="urn:microsoft.com/office/officeart/2008/layout/NameandTitleOrganizationalChart"/>
    <dgm:cxn modelId="{D6B174DF-7C86-5E4D-A3A3-357279A53532}" type="presParOf" srcId="{92399782-E2E3-1843-8B59-CA2CD325CBFC}" destId="{18464E02-4939-E14E-9E5D-580C2D964D25}" srcOrd="2" destOrd="0" presId="urn:microsoft.com/office/officeart/2008/layout/NameandTitleOrganizationalChart"/>
    <dgm:cxn modelId="{9AC20A54-8217-6C4B-A10A-1539E375BD50}" type="presParOf" srcId="{8478BDBF-A136-C147-A1EB-C3C616B60EB5}" destId="{ABB97714-D8D4-154D-B405-18B683FD12A4}" srcOrd="1" destOrd="0" presId="urn:microsoft.com/office/officeart/2008/layout/NameandTitleOrganizationalChart"/>
    <dgm:cxn modelId="{EED67333-0333-4D60-AC7F-0166F9D80788}" type="presParOf" srcId="{ABB97714-D8D4-154D-B405-18B683FD12A4}" destId="{42B8542A-69B2-4DFD-AB52-492AEFAA1473}" srcOrd="0" destOrd="0" presId="urn:microsoft.com/office/officeart/2008/layout/NameandTitleOrganizationalChart"/>
    <dgm:cxn modelId="{6CFE7D41-AC68-4F8F-9E62-2C9162F5A88F}" type="presParOf" srcId="{ABB97714-D8D4-154D-B405-18B683FD12A4}" destId="{223EEF5C-1CAC-43FA-82B9-41908E7A88BB}" srcOrd="1" destOrd="0" presId="urn:microsoft.com/office/officeart/2008/layout/NameandTitleOrganizationalChart"/>
    <dgm:cxn modelId="{810800FB-4E16-45B8-840E-B58CA537FF01}" type="presParOf" srcId="{223EEF5C-1CAC-43FA-82B9-41908E7A88BB}" destId="{E24AE54B-7C34-4BBC-A504-8D28163EFE35}" srcOrd="0" destOrd="0" presId="urn:microsoft.com/office/officeart/2008/layout/NameandTitleOrganizationalChart"/>
    <dgm:cxn modelId="{2010B43A-F9EB-4F90-9220-781F86E22578}" type="presParOf" srcId="{E24AE54B-7C34-4BBC-A504-8D28163EFE35}" destId="{41FC5311-4EDD-4DAE-AF27-BDE1EF644232}" srcOrd="0" destOrd="0" presId="urn:microsoft.com/office/officeart/2008/layout/NameandTitleOrganizationalChart"/>
    <dgm:cxn modelId="{F75AEAD5-08B5-41B2-A3CD-7A0B795FBE5A}" type="presParOf" srcId="{E24AE54B-7C34-4BBC-A504-8D28163EFE35}" destId="{D2EDAF56-735B-4A8E-AFC4-0DE07BA3AAA2}" srcOrd="1" destOrd="0" presId="urn:microsoft.com/office/officeart/2008/layout/NameandTitleOrganizationalChart"/>
    <dgm:cxn modelId="{E67FD42B-DAF8-4F67-A56C-9F73B85E8663}" type="presParOf" srcId="{E24AE54B-7C34-4BBC-A504-8D28163EFE35}" destId="{28C66DB1-2EB4-449E-B73D-11948DD5EBC1}" srcOrd="2" destOrd="0" presId="urn:microsoft.com/office/officeart/2008/layout/NameandTitleOrganizationalChart"/>
    <dgm:cxn modelId="{A6DEA1B2-3E75-4777-9E59-B20ECD509741}" type="presParOf" srcId="{223EEF5C-1CAC-43FA-82B9-41908E7A88BB}" destId="{B5A0D572-1E53-4E01-93ED-65DDCCC5FEB3}" srcOrd="1" destOrd="0" presId="urn:microsoft.com/office/officeart/2008/layout/NameandTitleOrganizationalChart"/>
    <dgm:cxn modelId="{1902E53D-42CE-47DC-B09B-38FF938A9E6B}" type="presParOf" srcId="{223EEF5C-1CAC-43FA-82B9-41908E7A88BB}" destId="{9C8AF13F-2BDE-4DB8-B379-9427405E50B8}" srcOrd="2" destOrd="0" presId="urn:microsoft.com/office/officeart/2008/layout/NameandTitleOrganizationalChart"/>
    <dgm:cxn modelId="{64C91458-122D-F84A-84E8-4A28C0802E24}" type="presParOf" srcId="{8478BDBF-A136-C147-A1EB-C3C616B60EB5}" destId="{F239AB08-7562-BA48-987D-A8D17A7234C5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ECD2F8-AC2C-A447-8FBF-41588524F2CD}" type="doc">
      <dgm:prSet loTypeId="urn:microsoft.com/office/officeart/2005/8/layout/hProcess3" loCatId="" qsTypeId="urn:microsoft.com/office/officeart/2005/8/quickstyle/simple2" qsCatId="simple" csTypeId="urn:microsoft.com/office/officeart/2005/8/colors/colorful3" csCatId="colorful" phldr="1"/>
      <dgm:spPr/>
    </dgm:pt>
    <dgm:pt modelId="{4CF43710-9DFC-6849-8842-5EAE7A901B73}">
      <dgm:prSet phldrT="[Text]"/>
      <dgm:spPr/>
      <dgm:t>
        <a:bodyPr/>
        <a:lstStyle/>
        <a:p>
          <a:r>
            <a:rPr lang="pt-BR" noProof="0" dirty="0" smtClean="0">
              <a:latin typeface="Cambria"/>
              <a:cs typeface="Cambria"/>
            </a:rPr>
            <a:t>Teoria Queer</a:t>
          </a:r>
          <a:r>
            <a:rPr lang="pt-BR" baseline="0" noProof="0" dirty="0" smtClean="0">
              <a:latin typeface="Cambria"/>
              <a:cs typeface="Cambria"/>
            </a:rPr>
            <a:t> em RI</a:t>
          </a:r>
          <a:endParaRPr lang="pt-BR" noProof="0" dirty="0">
            <a:latin typeface="Cambria"/>
            <a:cs typeface="Cambria"/>
          </a:endParaRPr>
        </a:p>
      </dgm:t>
    </dgm:pt>
    <dgm:pt modelId="{690CB52C-BBFC-514A-AEFF-E3298B39A328}" type="parTrans" cxnId="{E859B3BB-CB37-6B40-A341-5AFA41B0CC53}">
      <dgm:prSet/>
      <dgm:spPr/>
      <dgm:t>
        <a:bodyPr/>
        <a:lstStyle/>
        <a:p>
          <a:endParaRPr lang="en-US"/>
        </a:p>
      </dgm:t>
    </dgm:pt>
    <dgm:pt modelId="{FF176000-C847-D341-A68B-1A749E61E00A}" type="sibTrans" cxnId="{E859B3BB-CB37-6B40-A341-5AFA41B0CC53}">
      <dgm:prSet/>
      <dgm:spPr/>
      <dgm:t>
        <a:bodyPr/>
        <a:lstStyle/>
        <a:p>
          <a:endParaRPr lang="en-US"/>
        </a:p>
      </dgm:t>
    </dgm:pt>
    <dgm:pt modelId="{55B90D33-2F86-CD41-AC58-3C4B061228B7}" type="pres">
      <dgm:prSet presAssocID="{2FECD2F8-AC2C-A447-8FBF-41588524F2CD}" presName="Name0" presStyleCnt="0">
        <dgm:presLayoutVars>
          <dgm:dir/>
          <dgm:animLvl val="lvl"/>
          <dgm:resizeHandles val="exact"/>
        </dgm:presLayoutVars>
      </dgm:prSet>
      <dgm:spPr/>
    </dgm:pt>
    <dgm:pt modelId="{88723B4C-1071-434E-9857-0F272403C7E0}" type="pres">
      <dgm:prSet presAssocID="{2FECD2F8-AC2C-A447-8FBF-41588524F2CD}" presName="dummy" presStyleCnt="0"/>
      <dgm:spPr/>
    </dgm:pt>
    <dgm:pt modelId="{BA943DD2-8F0A-2348-B300-B1B2A5378B5D}" type="pres">
      <dgm:prSet presAssocID="{2FECD2F8-AC2C-A447-8FBF-41588524F2CD}" presName="linH" presStyleCnt="0"/>
      <dgm:spPr/>
    </dgm:pt>
    <dgm:pt modelId="{635909D8-4A8E-E147-A1A4-8B10F5C00279}" type="pres">
      <dgm:prSet presAssocID="{2FECD2F8-AC2C-A447-8FBF-41588524F2CD}" presName="padding1" presStyleCnt="0"/>
      <dgm:spPr/>
    </dgm:pt>
    <dgm:pt modelId="{94F722C5-A81F-C74C-B7EC-0B3B58D80C2A}" type="pres">
      <dgm:prSet presAssocID="{4CF43710-9DFC-6849-8842-5EAE7A901B73}" presName="linV" presStyleCnt="0"/>
      <dgm:spPr/>
    </dgm:pt>
    <dgm:pt modelId="{701B49A6-29E8-5645-9BBF-EA1862E07F1C}" type="pres">
      <dgm:prSet presAssocID="{4CF43710-9DFC-6849-8842-5EAE7A901B73}" presName="spVertical1" presStyleCnt="0"/>
      <dgm:spPr/>
    </dgm:pt>
    <dgm:pt modelId="{CAB09F6B-82BF-2B45-BFD6-03909D7084A2}" type="pres">
      <dgm:prSet presAssocID="{4CF43710-9DFC-6849-8842-5EAE7A901B73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782804-9722-804D-9432-B806DB254EC2}" type="pres">
      <dgm:prSet presAssocID="{4CF43710-9DFC-6849-8842-5EAE7A901B73}" presName="spVertical2" presStyleCnt="0"/>
      <dgm:spPr/>
    </dgm:pt>
    <dgm:pt modelId="{4F6CF1AA-33F4-8340-8C12-087C58A354C2}" type="pres">
      <dgm:prSet presAssocID="{4CF43710-9DFC-6849-8842-5EAE7A901B73}" presName="spVertical3" presStyleCnt="0"/>
      <dgm:spPr/>
    </dgm:pt>
    <dgm:pt modelId="{DE137250-B85D-1342-9F41-2F4A59C439B6}" type="pres">
      <dgm:prSet presAssocID="{2FECD2F8-AC2C-A447-8FBF-41588524F2CD}" presName="padding2" presStyleCnt="0"/>
      <dgm:spPr/>
    </dgm:pt>
    <dgm:pt modelId="{C34C9B0F-CEA4-5B48-B9BF-08D0DF56773B}" type="pres">
      <dgm:prSet presAssocID="{2FECD2F8-AC2C-A447-8FBF-41588524F2CD}" presName="negArrow" presStyleCnt="0"/>
      <dgm:spPr/>
    </dgm:pt>
    <dgm:pt modelId="{6BD1B363-0C3D-1C42-BE55-900F11AC263E}" type="pres">
      <dgm:prSet presAssocID="{2FECD2F8-AC2C-A447-8FBF-41588524F2CD}" presName="backgroundArrow" presStyleLbl="node1" presStyleIdx="0" presStyleCnt="1" custScaleX="63303" custLinFactY="12524" custLinFactNeighborY="100000"/>
      <dgm:spPr/>
    </dgm:pt>
  </dgm:ptLst>
  <dgm:cxnLst>
    <dgm:cxn modelId="{E859B3BB-CB37-6B40-A341-5AFA41B0CC53}" srcId="{2FECD2F8-AC2C-A447-8FBF-41588524F2CD}" destId="{4CF43710-9DFC-6849-8842-5EAE7A901B73}" srcOrd="0" destOrd="0" parTransId="{690CB52C-BBFC-514A-AEFF-E3298B39A328}" sibTransId="{FF176000-C847-D341-A68B-1A749E61E00A}"/>
    <dgm:cxn modelId="{4D0649E6-2B65-B24C-98F5-F0C470B7016B}" type="presOf" srcId="{4CF43710-9DFC-6849-8842-5EAE7A901B73}" destId="{CAB09F6B-82BF-2B45-BFD6-03909D7084A2}" srcOrd="0" destOrd="0" presId="urn:microsoft.com/office/officeart/2005/8/layout/hProcess3"/>
    <dgm:cxn modelId="{7E5305B4-698A-C043-8C85-517165E16BE4}" type="presOf" srcId="{2FECD2F8-AC2C-A447-8FBF-41588524F2CD}" destId="{55B90D33-2F86-CD41-AC58-3C4B061228B7}" srcOrd="0" destOrd="0" presId="urn:microsoft.com/office/officeart/2005/8/layout/hProcess3"/>
    <dgm:cxn modelId="{98C366A8-42E4-6149-BB5A-C9B364B4A6E5}" type="presParOf" srcId="{55B90D33-2F86-CD41-AC58-3C4B061228B7}" destId="{88723B4C-1071-434E-9857-0F272403C7E0}" srcOrd="0" destOrd="0" presId="urn:microsoft.com/office/officeart/2005/8/layout/hProcess3"/>
    <dgm:cxn modelId="{B19414A6-760B-7449-98E6-9DF4700DC9B0}" type="presParOf" srcId="{55B90D33-2F86-CD41-AC58-3C4B061228B7}" destId="{BA943DD2-8F0A-2348-B300-B1B2A5378B5D}" srcOrd="1" destOrd="0" presId="urn:microsoft.com/office/officeart/2005/8/layout/hProcess3"/>
    <dgm:cxn modelId="{0D1E196A-9AA8-AE4B-AE6D-A0F89FC48219}" type="presParOf" srcId="{BA943DD2-8F0A-2348-B300-B1B2A5378B5D}" destId="{635909D8-4A8E-E147-A1A4-8B10F5C00279}" srcOrd="0" destOrd="0" presId="urn:microsoft.com/office/officeart/2005/8/layout/hProcess3"/>
    <dgm:cxn modelId="{9D8A24EE-E468-EA4F-8BC4-9440082B9076}" type="presParOf" srcId="{BA943DD2-8F0A-2348-B300-B1B2A5378B5D}" destId="{94F722C5-A81F-C74C-B7EC-0B3B58D80C2A}" srcOrd="1" destOrd="0" presId="urn:microsoft.com/office/officeart/2005/8/layout/hProcess3"/>
    <dgm:cxn modelId="{23BF3112-6BFE-9D44-9139-8143FA0B602C}" type="presParOf" srcId="{94F722C5-A81F-C74C-B7EC-0B3B58D80C2A}" destId="{701B49A6-29E8-5645-9BBF-EA1862E07F1C}" srcOrd="0" destOrd="0" presId="urn:microsoft.com/office/officeart/2005/8/layout/hProcess3"/>
    <dgm:cxn modelId="{3FD08C4C-543F-8F4F-85EF-8D5AC55EB6FA}" type="presParOf" srcId="{94F722C5-A81F-C74C-B7EC-0B3B58D80C2A}" destId="{CAB09F6B-82BF-2B45-BFD6-03909D7084A2}" srcOrd="1" destOrd="0" presId="urn:microsoft.com/office/officeart/2005/8/layout/hProcess3"/>
    <dgm:cxn modelId="{3A022F26-53EE-164E-822F-AA620A193F22}" type="presParOf" srcId="{94F722C5-A81F-C74C-B7EC-0B3B58D80C2A}" destId="{23782804-9722-804D-9432-B806DB254EC2}" srcOrd="2" destOrd="0" presId="urn:microsoft.com/office/officeart/2005/8/layout/hProcess3"/>
    <dgm:cxn modelId="{E40E03F1-130A-FB47-8210-90CB4199824A}" type="presParOf" srcId="{94F722C5-A81F-C74C-B7EC-0B3B58D80C2A}" destId="{4F6CF1AA-33F4-8340-8C12-087C58A354C2}" srcOrd="3" destOrd="0" presId="urn:microsoft.com/office/officeart/2005/8/layout/hProcess3"/>
    <dgm:cxn modelId="{DF3757B2-DBDE-2944-B934-E965D5E10791}" type="presParOf" srcId="{BA943DD2-8F0A-2348-B300-B1B2A5378B5D}" destId="{DE137250-B85D-1342-9F41-2F4A59C439B6}" srcOrd="2" destOrd="0" presId="urn:microsoft.com/office/officeart/2005/8/layout/hProcess3"/>
    <dgm:cxn modelId="{0E2EC7B4-9A29-F64F-942F-00DA04425B36}" type="presParOf" srcId="{BA943DD2-8F0A-2348-B300-B1B2A5378B5D}" destId="{C34C9B0F-CEA4-5B48-B9BF-08D0DF56773B}" srcOrd="3" destOrd="0" presId="urn:microsoft.com/office/officeart/2005/8/layout/hProcess3"/>
    <dgm:cxn modelId="{FA3CCA11-8F94-5049-8C74-1E12C110D4E0}" type="presParOf" srcId="{BA943DD2-8F0A-2348-B300-B1B2A5378B5D}" destId="{6BD1B363-0C3D-1C42-BE55-900F11AC263E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CE3466-5739-4B45-BAC7-8D00C708A42F}" type="doc">
      <dgm:prSet loTypeId="urn:microsoft.com/office/officeart/2005/8/layout/hProcess3" loCatId="" qsTypeId="urn:microsoft.com/office/officeart/2005/8/quickstyle/simple2" qsCatId="simple" csTypeId="urn:microsoft.com/office/officeart/2005/8/colors/colorful3" csCatId="colorful" phldr="1"/>
      <dgm:spPr/>
    </dgm:pt>
    <dgm:pt modelId="{B76E95EA-3070-4145-B7A4-98183CD1922D}">
      <dgm:prSet phldrT="[Text]"/>
      <dgm:spPr/>
      <dgm:t>
        <a:bodyPr/>
        <a:lstStyle/>
        <a:p>
          <a:r>
            <a:rPr lang="pt-BR" noProof="0" dirty="0" smtClean="0">
              <a:latin typeface="Cambria"/>
              <a:cs typeface="Cambria"/>
            </a:rPr>
            <a:t>Estudos</a:t>
          </a:r>
          <a:r>
            <a:rPr lang="pt-BR" baseline="0" noProof="0" dirty="0" smtClean="0">
              <a:latin typeface="Cambria"/>
              <a:cs typeface="Cambria"/>
            </a:rPr>
            <a:t> Queer</a:t>
          </a:r>
          <a:endParaRPr lang="pt-BR" noProof="0" dirty="0">
            <a:latin typeface="Cambria"/>
            <a:cs typeface="Cambria"/>
          </a:endParaRPr>
        </a:p>
      </dgm:t>
    </dgm:pt>
    <dgm:pt modelId="{4F84479F-AB6A-F94D-BAC2-8D8DA5CAEF6A}" type="sibTrans" cxnId="{F86F9058-2899-C24B-8272-9AFBE9AEAE3E}">
      <dgm:prSet/>
      <dgm:spPr/>
      <dgm:t>
        <a:bodyPr/>
        <a:lstStyle/>
        <a:p>
          <a:endParaRPr lang="en-US"/>
        </a:p>
      </dgm:t>
    </dgm:pt>
    <dgm:pt modelId="{0B2A62FC-032F-B646-899A-F5F4C2F3C55D}" type="parTrans" cxnId="{F86F9058-2899-C24B-8272-9AFBE9AEAE3E}">
      <dgm:prSet/>
      <dgm:spPr/>
      <dgm:t>
        <a:bodyPr/>
        <a:lstStyle/>
        <a:p>
          <a:endParaRPr lang="en-US"/>
        </a:p>
      </dgm:t>
    </dgm:pt>
    <dgm:pt modelId="{D8CB7EB3-FCD9-C74C-A7E2-FDF625FD67CF}" type="pres">
      <dgm:prSet presAssocID="{4CCE3466-5739-4B45-BAC7-8D00C708A42F}" presName="Name0" presStyleCnt="0">
        <dgm:presLayoutVars>
          <dgm:dir/>
          <dgm:animLvl val="lvl"/>
          <dgm:resizeHandles val="exact"/>
        </dgm:presLayoutVars>
      </dgm:prSet>
      <dgm:spPr/>
    </dgm:pt>
    <dgm:pt modelId="{363F8E86-AACB-7F46-9191-7779CB01D3E1}" type="pres">
      <dgm:prSet presAssocID="{4CCE3466-5739-4B45-BAC7-8D00C708A42F}" presName="dummy" presStyleCnt="0"/>
      <dgm:spPr/>
    </dgm:pt>
    <dgm:pt modelId="{31385FCD-2A5D-E948-9092-4A51EA5D6D07}" type="pres">
      <dgm:prSet presAssocID="{4CCE3466-5739-4B45-BAC7-8D00C708A42F}" presName="linH" presStyleCnt="0"/>
      <dgm:spPr/>
    </dgm:pt>
    <dgm:pt modelId="{40E8387A-8198-B74D-956A-8F72E07D9DBF}" type="pres">
      <dgm:prSet presAssocID="{4CCE3466-5739-4B45-BAC7-8D00C708A42F}" presName="padding1" presStyleCnt="0"/>
      <dgm:spPr/>
    </dgm:pt>
    <dgm:pt modelId="{11765C84-9238-4C4E-89DA-203682ACCE1F}" type="pres">
      <dgm:prSet presAssocID="{B76E95EA-3070-4145-B7A4-98183CD1922D}" presName="linV" presStyleCnt="0"/>
      <dgm:spPr/>
    </dgm:pt>
    <dgm:pt modelId="{7F07A71C-DE30-0543-AF97-986C669D756A}" type="pres">
      <dgm:prSet presAssocID="{B76E95EA-3070-4145-B7A4-98183CD1922D}" presName="spVertical1" presStyleCnt="0"/>
      <dgm:spPr/>
    </dgm:pt>
    <dgm:pt modelId="{C6364337-1160-D545-9D78-DE2F2561AA0A}" type="pres">
      <dgm:prSet presAssocID="{B76E95EA-3070-4145-B7A4-98183CD1922D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CA56E1-3F38-1440-A4F2-79887497C3F6}" type="pres">
      <dgm:prSet presAssocID="{B76E95EA-3070-4145-B7A4-98183CD1922D}" presName="spVertical2" presStyleCnt="0"/>
      <dgm:spPr/>
    </dgm:pt>
    <dgm:pt modelId="{F499875A-58D4-8C44-9950-CF0958BC9A27}" type="pres">
      <dgm:prSet presAssocID="{B76E95EA-3070-4145-B7A4-98183CD1922D}" presName="spVertical3" presStyleCnt="0"/>
      <dgm:spPr/>
    </dgm:pt>
    <dgm:pt modelId="{26EDFD8C-E33E-8D46-9755-8AF8CF32CF0B}" type="pres">
      <dgm:prSet presAssocID="{4CCE3466-5739-4B45-BAC7-8D00C708A42F}" presName="padding2" presStyleCnt="0"/>
      <dgm:spPr/>
    </dgm:pt>
    <dgm:pt modelId="{886E31DF-B2F7-BC44-A71D-9F50B0013452}" type="pres">
      <dgm:prSet presAssocID="{4CCE3466-5739-4B45-BAC7-8D00C708A42F}" presName="negArrow" presStyleCnt="0"/>
      <dgm:spPr/>
    </dgm:pt>
    <dgm:pt modelId="{206248D7-63B9-6E41-8B81-7873F95BEC12}" type="pres">
      <dgm:prSet presAssocID="{4CCE3466-5739-4B45-BAC7-8D00C708A42F}" presName="backgroundArrow" presStyleLbl="node1" presStyleIdx="0" presStyleCnt="1" custScaleX="83204" custLinFactNeighborX="-6114" custLinFactNeighborY="62787"/>
      <dgm:spPr/>
    </dgm:pt>
  </dgm:ptLst>
  <dgm:cxnLst>
    <dgm:cxn modelId="{35D16386-CC89-5B49-AA5F-CD2F34B1F1F0}" type="presOf" srcId="{4CCE3466-5739-4B45-BAC7-8D00C708A42F}" destId="{D8CB7EB3-FCD9-C74C-A7E2-FDF625FD67CF}" srcOrd="0" destOrd="0" presId="urn:microsoft.com/office/officeart/2005/8/layout/hProcess3"/>
    <dgm:cxn modelId="{29F7386E-0495-D348-9021-A5834BFE909C}" type="presOf" srcId="{B76E95EA-3070-4145-B7A4-98183CD1922D}" destId="{C6364337-1160-D545-9D78-DE2F2561AA0A}" srcOrd="0" destOrd="0" presId="urn:microsoft.com/office/officeart/2005/8/layout/hProcess3"/>
    <dgm:cxn modelId="{F86F9058-2899-C24B-8272-9AFBE9AEAE3E}" srcId="{4CCE3466-5739-4B45-BAC7-8D00C708A42F}" destId="{B76E95EA-3070-4145-B7A4-98183CD1922D}" srcOrd="0" destOrd="0" parTransId="{0B2A62FC-032F-B646-899A-F5F4C2F3C55D}" sibTransId="{4F84479F-AB6A-F94D-BAC2-8D8DA5CAEF6A}"/>
    <dgm:cxn modelId="{2D35C3CE-EDA5-7743-81F9-F23209042C8E}" type="presParOf" srcId="{D8CB7EB3-FCD9-C74C-A7E2-FDF625FD67CF}" destId="{363F8E86-AACB-7F46-9191-7779CB01D3E1}" srcOrd="0" destOrd="0" presId="urn:microsoft.com/office/officeart/2005/8/layout/hProcess3"/>
    <dgm:cxn modelId="{E319E797-12E9-2F4B-86FD-A912F215A174}" type="presParOf" srcId="{D8CB7EB3-FCD9-C74C-A7E2-FDF625FD67CF}" destId="{31385FCD-2A5D-E948-9092-4A51EA5D6D07}" srcOrd="1" destOrd="0" presId="urn:microsoft.com/office/officeart/2005/8/layout/hProcess3"/>
    <dgm:cxn modelId="{5F019AD2-9FB8-EE42-A81F-4A43A400AB6F}" type="presParOf" srcId="{31385FCD-2A5D-E948-9092-4A51EA5D6D07}" destId="{40E8387A-8198-B74D-956A-8F72E07D9DBF}" srcOrd="0" destOrd="0" presId="urn:microsoft.com/office/officeart/2005/8/layout/hProcess3"/>
    <dgm:cxn modelId="{FFD1147B-10EB-BE49-86D2-87652610BD5F}" type="presParOf" srcId="{31385FCD-2A5D-E948-9092-4A51EA5D6D07}" destId="{11765C84-9238-4C4E-89DA-203682ACCE1F}" srcOrd="1" destOrd="0" presId="urn:microsoft.com/office/officeart/2005/8/layout/hProcess3"/>
    <dgm:cxn modelId="{7F8EDF9D-BFFD-2448-B25F-D8A96271C554}" type="presParOf" srcId="{11765C84-9238-4C4E-89DA-203682ACCE1F}" destId="{7F07A71C-DE30-0543-AF97-986C669D756A}" srcOrd="0" destOrd="0" presId="urn:microsoft.com/office/officeart/2005/8/layout/hProcess3"/>
    <dgm:cxn modelId="{DE0418CD-49EC-0246-82F5-CCCA2AEA3D32}" type="presParOf" srcId="{11765C84-9238-4C4E-89DA-203682ACCE1F}" destId="{C6364337-1160-D545-9D78-DE2F2561AA0A}" srcOrd="1" destOrd="0" presId="urn:microsoft.com/office/officeart/2005/8/layout/hProcess3"/>
    <dgm:cxn modelId="{7171C4DE-B96A-8348-B9D6-8CC7FA44FD57}" type="presParOf" srcId="{11765C84-9238-4C4E-89DA-203682ACCE1F}" destId="{F5CA56E1-3F38-1440-A4F2-79887497C3F6}" srcOrd="2" destOrd="0" presId="urn:microsoft.com/office/officeart/2005/8/layout/hProcess3"/>
    <dgm:cxn modelId="{172893BD-FE1A-5744-A1AF-E2C4BFDE12C1}" type="presParOf" srcId="{11765C84-9238-4C4E-89DA-203682ACCE1F}" destId="{F499875A-58D4-8C44-9950-CF0958BC9A27}" srcOrd="3" destOrd="0" presId="urn:microsoft.com/office/officeart/2005/8/layout/hProcess3"/>
    <dgm:cxn modelId="{C8313B64-F58B-3940-B270-09EBBE96E08C}" type="presParOf" srcId="{31385FCD-2A5D-E948-9092-4A51EA5D6D07}" destId="{26EDFD8C-E33E-8D46-9755-8AF8CF32CF0B}" srcOrd="2" destOrd="0" presId="urn:microsoft.com/office/officeart/2005/8/layout/hProcess3"/>
    <dgm:cxn modelId="{AC2A1701-794C-5447-A743-34427993596F}" type="presParOf" srcId="{31385FCD-2A5D-E948-9092-4A51EA5D6D07}" destId="{886E31DF-B2F7-BC44-A71D-9F50B0013452}" srcOrd="3" destOrd="0" presId="urn:microsoft.com/office/officeart/2005/8/layout/hProcess3"/>
    <dgm:cxn modelId="{D44F8E53-ED19-BE4C-B03A-677CC0462E78}" type="presParOf" srcId="{31385FCD-2A5D-E948-9092-4A51EA5D6D07}" destId="{206248D7-63B9-6E41-8B81-7873F95BEC12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CA41CF-4369-AF4C-920A-7D2C3836D26B}">
      <dsp:nvSpPr>
        <dsp:cNvPr id="0" name=""/>
        <dsp:cNvSpPr/>
      </dsp:nvSpPr>
      <dsp:spPr>
        <a:xfrm>
          <a:off x="4415562" y="1146750"/>
          <a:ext cx="91440" cy="621678"/>
        </a:xfrm>
        <a:custGeom>
          <a:avLst/>
          <a:gdLst/>
          <a:ahLst/>
          <a:cxnLst/>
          <a:rect l="0" t="0" r="0" b="0"/>
          <a:pathLst>
            <a:path>
              <a:moveTo>
                <a:pt x="97515" y="0"/>
              </a:moveTo>
              <a:lnTo>
                <a:pt x="97515" y="354164"/>
              </a:lnTo>
              <a:lnTo>
                <a:pt x="45720" y="354164"/>
              </a:lnTo>
              <a:lnTo>
                <a:pt x="45720" y="621678"/>
              </a:lnTo>
            </a:path>
          </a:pathLst>
        </a:custGeom>
        <a:noFill/>
        <a:ln w="25400" cap="flat" cmpd="dbl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89F19E-8D67-2A4A-B9A3-F73380C7F796}">
      <dsp:nvSpPr>
        <dsp:cNvPr id="0" name=""/>
        <dsp:cNvSpPr/>
      </dsp:nvSpPr>
      <dsp:spPr>
        <a:xfrm>
          <a:off x="3405907" y="262"/>
          <a:ext cx="2214342" cy="1146488"/>
        </a:xfrm>
        <a:prstGeom prst="rect">
          <a:avLst/>
        </a:prstGeom>
        <a:gradFill rotWithShape="0">
          <a:gsLst>
            <a:gs pos="31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61782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Cambria" charset="0"/>
              <a:ea typeface="Cambria" charset="0"/>
              <a:cs typeface="Cambria" charset="0"/>
            </a:rPr>
            <a:t>Eve Kosofsky Sedgwick </a:t>
          </a:r>
          <a:endParaRPr lang="pt-BR" sz="2400" kern="1200" noProof="0" dirty="0">
            <a:latin typeface="Cambria"/>
            <a:cs typeface="Cambria"/>
          </a:endParaRPr>
        </a:p>
      </dsp:txBody>
      <dsp:txXfrm>
        <a:off x="3405907" y="262"/>
        <a:ext cx="2214342" cy="1146488"/>
      </dsp:txXfrm>
    </dsp:sp>
    <dsp:sp modelId="{06B1A61F-BDA4-2C4E-B4F4-3ADAEB6CF0EB}">
      <dsp:nvSpPr>
        <dsp:cNvPr id="0" name=""/>
        <dsp:cNvSpPr/>
      </dsp:nvSpPr>
      <dsp:spPr>
        <a:xfrm>
          <a:off x="3952367" y="932712"/>
          <a:ext cx="1785725" cy="3006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noProof="0" dirty="0" smtClean="0">
              <a:latin typeface="Cambria"/>
              <a:cs typeface="Cambria"/>
            </a:rPr>
            <a:t>1990</a:t>
          </a:r>
          <a:endParaRPr lang="pt-BR" sz="2000" kern="1200" noProof="0" dirty="0">
            <a:latin typeface="Cambria"/>
            <a:cs typeface="Cambria"/>
          </a:endParaRPr>
        </a:p>
      </dsp:txBody>
      <dsp:txXfrm>
        <a:off x="3952367" y="932712"/>
        <a:ext cx="1785725" cy="300689"/>
      </dsp:txXfrm>
    </dsp:sp>
    <dsp:sp modelId="{AFF5BFF0-E1F0-5340-AD08-3CECE2ED3B7A}">
      <dsp:nvSpPr>
        <dsp:cNvPr id="0" name=""/>
        <dsp:cNvSpPr/>
      </dsp:nvSpPr>
      <dsp:spPr>
        <a:xfrm>
          <a:off x="3354111" y="1768429"/>
          <a:ext cx="2214342" cy="1146488"/>
        </a:xfrm>
        <a:prstGeom prst="rect">
          <a:avLst/>
        </a:prstGeom>
        <a:gradFill rotWithShape="0">
          <a:gsLst>
            <a:gs pos="31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61782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noProof="0" dirty="0" smtClean="0"/>
            <a:t> </a:t>
          </a:r>
          <a:r>
            <a:rPr lang="pt-BR" sz="2400" kern="1200" noProof="0" dirty="0" smtClean="0">
              <a:latin typeface="Cambria" charset="0"/>
              <a:ea typeface="Cambria" charset="0"/>
              <a:cs typeface="Cambria" charset="0"/>
            </a:rPr>
            <a:t>Judith</a:t>
          </a:r>
          <a:r>
            <a:rPr lang="pt-BR" sz="2400" kern="1200" baseline="0" noProof="0" dirty="0" smtClean="0">
              <a:latin typeface="Cambria" charset="0"/>
              <a:ea typeface="Cambria" charset="0"/>
              <a:cs typeface="Cambria" charset="0"/>
            </a:rPr>
            <a:t> Butler</a:t>
          </a:r>
          <a:r>
            <a:rPr lang="pt-BR" sz="2400" kern="1200" dirty="0" smtClean="0">
              <a:latin typeface="Cambria" charset="0"/>
              <a:ea typeface="Cambria" charset="0"/>
              <a:cs typeface="Cambria" charset="0"/>
            </a:rPr>
            <a:t> </a:t>
          </a:r>
          <a:endParaRPr lang="pt-BR" sz="2400" kern="1200" noProof="0" dirty="0">
            <a:latin typeface="Cambria" charset="0"/>
            <a:ea typeface="Cambria" charset="0"/>
            <a:cs typeface="Cambria" charset="0"/>
          </a:endParaRPr>
        </a:p>
      </dsp:txBody>
      <dsp:txXfrm>
        <a:off x="3354111" y="1768429"/>
        <a:ext cx="2214342" cy="1146488"/>
      </dsp:txXfrm>
    </dsp:sp>
    <dsp:sp modelId="{0512343A-8382-504A-BDC8-B45F751D0D7C}">
      <dsp:nvSpPr>
        <dsp:cNvPr id="0" name=""/>
        <dsp:cNvSpPr/>
      </dsp:nvSpPr>
      <dsp:spPr>
        <a:xfrm>
          <a:off x="3758258" y="2660405"/>
          <a:ext cx="1992907" cy="3821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noProof="0" dirty="0" smtClean="0">
              <a:latin typeface="Cambria"/>
              <a:cs typeface="Cambria"/>
            </a:rPr>
            <a:t>1990-1993 </a:t>
          </a:r>
          <a:endParaRPr lang="pt-BR" sz="2000" kern="1200" noProof="0" dirty="0">
            <a:latin typeface="Cambria"/>
            <a:cs typeface="Cambria"/>
          </a:endParaRPr>
        </a:p>
      </dsp:txBody>
      <dsp:txXfrm>
        <a:off x="3758258" y="2660405"/>
        <a:ext cx="1992907" cy="3821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B8542A-69B2-4DFD-AB52-492AEFAA1473}">
      <dsp:nvSpPr>
        <dsp:cNvPr id="0" name=""/>
        <dsp:cNvSpPr/>
      </dsp:nvSpPr>
      <dsp:spPr>
        <a:xfrm>
          <a:off x="4369855" y="1102753"/>
          <a:ext cx="91440" cy="693276"/>
        </a:xfrm>
        <a:custGeom>
          <a:avLst/>
          <a:gdLst/>
          <a:ahLst/>
          <a:cxnLst/>
          <a:rect l="0" t="0" r="0" b="0"/>
          <a:pathLst>
            <a:path>
              <a:moveTo>
                <a:pt x="109929" y="0"/>
              </a:moveTo>
              <a:lnTo>
                <a:pt x="109929" y="421953"/>
              </a:lnTo>
              <a:lnTo>
                <a:pt x="45720" y="421953"/>
              </a:lnTo>
              <a:lnTo>
                <a:pt x="45720" y="693276"/>
              </a:lnTo>
            </a:path>
          </a:pathLst>
        </a:custGeom>
        <a:noFill/>
        <a:ln w="25400" cap="flat" cmpd="dbl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F413C-D604-1244-83B4-A1DE08ED5925}">
      <dsp:nvSpPr>
        <dsp:cNvPr id="0" name=""/>
        <dsp:cNvSpPr/>
      </dsp:nvSpPr>
      <dsp:spPr>
        <a:xfrm>
          <a:off x="3068433" y="0"/>
          <a:ext cx="2822701" cy="1102753"/>
        </a:xfrm>
        <a:prstGeom prst="rect">
          <a:avLst/>
        </a:prstGeom>
        <a:gradFill rotWithShape="0">
          <a:gsLst>
            <a:gs pos="31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6408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mbria"/>
              <a:cs typeface="Cambria"/>
            </a:rPr>
            <a:t>V.</a:t>
          </a:r>
          <a:r>
            <a:rPr lang="en-US" sz="2800" kern="1200" baseline="0" dirty="0" smtClean="0">
              <a:latin typeface="Cambria"/>
              <a:cs typeface="Cambria"/>
            </a:rPr>
            <a:t> S. Peterson</a:t>
          </a:r>
          <a:r>
            <a:rPr lang="en-US" sz="2800" kern="1200" dirty="0" smtClean="0">
              <a:latin typeface="Cambria"/>
              <a:cs typeface="Cambria"/>
            </a:rPr>
            <a:t> </a:t>
          </a:r>
        </a:p>
      </dsp:txBody>
      <dsp:txXfrm>
        <a:off x="3068433" y="0"/>
        <a:ext cx="2822701" cy="1102753"/>
      </dsp:txXfrm>
    </dsp:sp>
    <dsp:sp modelId="{536F01F4-C83A-4B42-9630-C5AE781FF344}">
      <dsp:nvSpPr>
        <dsp:cNvPr id="0" name=""/>
        <dsp:cNvSpPr/>
      </dsp:nvSpPr>
      <dsp:spPr>
        <a:xfrm>
          <a:off x="4701699" y="838488"/>
          <a:ext cx="1214266" cy="4321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Cambria"/>
              <a:cs typeface="Cambria"/>
            </a:rPr>
            <a:t>2013</a:t>
          </a:r>
          <a:endParaRPr lang="en-US" sz="2000" kern="1200" dirty="0">
            <a:latin typeface="Cambria"/>
            <a:cs typeface="Cambria"/>
          </a:endParaRPr>
        </a:p>
      </dsp:txBody>
      <dsp:txXfrm>
        <a:off x="4701699" y="838488"/>
        <a:ext cx="1214266" cy="432194"/>
      </dsp:txXfrm>
    </dsp:sp>
    <dsp:sp modelId="{41FC5311-4EDD-4DAE-AF27-BDE1EF644232}">
      <dsp:nvSpPr>
        <dsp:cNvPr id="0" name=""/>
        <dsp:cNvSpPr/>
      </dsp:nvSpPr>
      <dsp:spPr>
        <a:xfrm>
          <a:off x="3325283" y="1796029"/>
          <a:ext cx="2180584" cy="1259442"/>
        </a:xfrm>
        <a:prstGeom prst="rect">
          <a:avLst/>
        </a:prstGeom>
        <a:gradFill rotWithShape="0">
          <a:gsLst>
            <a:gs pos="31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lin ang="54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6408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mbria"/>
              <a:cs typeface="Cambria"/>
            </a:rPr>
            <a:t>Cynthia</a:t>
          </a:r>
          <a:r>
            <a:rPr lang="en-US" sz="2800" kern="1200" baseline="0" dirty="0" smtClean="0">
              <a:latin typeface="Cambria"/>
              <a:cs typeface="Cambria"/>
            </a:rPr>
            <a:t> Weber</a:t>
          </a:r>
          <a:endParaRPr lang="en-US" sz="2800" kern="1200" dirty="0">
            <a:latin typeface="Cambria"/>
            <a:cs typeface="Cambria"/>
          </a:endParaRPr>
        </a:p>
      </dsp:txBody>
      <dsp:txXfrm>
        <a:off x="3325283" y="1796029"/>
        <a:ext cx="2180584" cy="1259442"/>
      </dsp:txXfrm>
    </dsp:sp>
    <dsp:sp modelId="{D2EDAF56-735B-4A8E-AFC4-0DE07BA3AAA2}">
      <dsp:nvSpPr>
        <dsp:cNvPr id="0" name=""/>
        <dsp:cNvSpPr/>
      </dsp:nvSpPr>
      <dsp:spPr>
        <a:xfrm>
          <a:off x="4333896" y="2758576"/>
          <a:ext cx="1294733" cy="3570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>
              <a:latin typeface="Cambria"/>
              <a:cs typeface="Cambria"/>
            </a:rPr>
            <a:t>2016</a:t>
          </a:r>
          <a:endParaRPr lang="pt-BR" sz="2000" kern="1200" dirty="0">
            <a:latin typeface="Cambria"/>
            <a:cs typeface="Cambria"/>
          </a:endParaRPr>
        </a:p>
      </dsp:txBody>
      <dsp:txXfrm>
        <a:off x="4333896" y="2758576"/>
        <a:ext cx="1294733" cy="3570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1B363-0C3D-1C42-BE55-900F11AC263E}">
      <dsp:nvSpPr>
        <dsp:cNvPr id="0" name=""/>
        <dsp:cNvSpPr/>
      </dsp:nvSpPr>
      <dsp:spPr>
        <a:xfrm>
          <a:off x="0" y="32118"/>
          <a:ext cx="2653226" cy="1152000"/>
        </a:xfrm>
        <a:prstGeom prst="right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175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AB09F6B-82BF-2B45-BFD6-03909D7084A2}">
      <dsp:nvSpPr>
        <dsp:cNvPr id="0" name=""/>
        <dsp:cNvSpPr/>
      </dsp:nvSpPr>
      <dsp:spPr>
        <a:xfrm>
          <a:off x="214019" y="304059"/>
          <a:ext cx="2173883" cy="57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noProof="0" dirty="0" smtClean="0">
              <a:latin typeface="Cambria"/>
              <a:cs typeface="Cambria"/>
            </a:rPr>
            <a:t>Teoria Queer</a:t>
          </a:r>
          <a:r>
            <a:rPr lang="pt-BR" sz="1600" kern="1200" baseline="0" noProof="0" dirty="0" smtClean="0">
              <a:latin typeface="Cambria"/>
              <a:cs typeface="Cambria"/>
            </a:rPr>
            <a:t> em RI</a:t>
          </a:r>
          <a:endParaRPr lang="pt-BR" sz="1600" kern="1200" noProof="0" dirty="0">
            <a:latin typeface="Cambria"/>
            <a:cs typeface="Cambria"/>
          </a:endParaRPr>
        </a:p>
      </dsp:txBody>
      <dsp:txXfrm>
        <a:off x="214019" y="304059"/>
        <a:ext cx="2173883" cy="576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6248D7-63B9-6E41-8B81-7873F95BEC12}">
      <dsp:nvSpPr>
        <dsp:cNvPr id="0" name=""/>
        <dsp:cNvSpPr/>
      </dsp:nvSpPr>
      <dsp:spPr>
        <a:xfrm>
          <a:off x="0" y="30980"/>
          <a:ext cx="3022848" cy="1080000"/>
        </a:xfrm>
        <a:prstGeom prst="right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175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6364337-1160-D545-9D78-DE2F2561AA0A}">
      <dsp:nvSpPr>
        <dsp:cNvPr id="0" name=""/>
        <dsp:cNvSpPr/>
      </dsp:nvSpPr>
      <dsp:spPr>
        <a:xfrm>
          <a:off x="244758" y="285490"/>
          <a:ext cx="2500343" cy="54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2400" rIns="0" bIns="1524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noProof="0" dirty="0" smtClean="0">
              <a:latin typeface="Cambria"/>
              <a:cs typeface="Cambria"/>
            </a:rPr>
            <a:t>Estudos</a:t>
          </a:r>
          <a:r>
            <a:rPr lang="pt-BR" sz="1500" kern="1200" baseline="0" noProof="0" dirty="0" smtClean="0">
              <a:latin typeface="Cambria"/>
              <a:cs typeface="Cambria"/>
            </a:rPr>
            <a:t> Queer</a:t>
          </a:r>
          <a:endParaRPr lang="pt-BR" sz="1500" kern="1200" noProof="0" dirty="0">
            <a:latin typeface="Cambria"/>
            <a:cs typeface="Cambria"/>
          </a:endParaRPr>
        </a:p>
      </dsp:txBody>
      <dsp:txXfrm>
        <a:off x="244758" y="285490"/>
        <a:ext cx="2500343" cy="54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0C891-E5F2-994C-8EC7-E3BA0A1028F6}" type="datetimeFigureOut">
              <a:rPr lang="pt-BR" smtClean="0"/>
              <a:t>05/11/20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3B822-6522-5E43-B469-A241F6C03B9E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5065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x-non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‹n.º›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diagramQuickStyle" Target="../diagrams/quickStyle2.xml"/><Relationship Id="rId20" Type="http://schemas.openxmlformats.org/officeDocument/2006/relationships/diagramColors" Target="../diagrams/colors4.xml"/><Relationship Id="rId21" Type="http://schemas.microsoft.com/office/2007/relationships/diagramDrawing" Target="../diagrams/drawing4.xml"/><Relationship Id="rId10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12" Type="http://schemas.openxmlformats.org/officeDocument/2006/relationships/diagramData" Target="../diagrams/data3.xml"/><Relationship Id="rId13" Type="http://schemas.openxmlformats.org/officeDocument/2006/relationships/diagramLayout" Target="../diagrams/layout3.xml"/><Relationship Id="rId14" Type="http://schemas.openxmlformats.org/officeDocument/2006/relationships/diagramQuickStyle" Target="../diagrams/quickStyle3.xml"/><Relationship Id="rId15" Type="http://schemas.openxmlformats.org/officeDocument/2006/relationships/diagramColors" Target="../diagrams/colors3.xml"/><Relationship Id="rId16" Type="http://schemas.microsoft.com/office/2007/relationships/diagramDrawing" Target="../diagrams/drawing3.xml"/><Relationship Id="rId17" Type="http://schemas.openxmlformats.org/officeDocument/2006/relationships/diagramData" Target="../diagrams/data4.xml"/><Relationship Id="rId18" Type="http://schemas.openxmlformats.org/officeDocument/2006/relationships/diagramLayout" Target="../diagrams/layout4.xml"/><Relationship Id="rId19" Type="http://schemas.openxmlformats.org/officeDocument/2006/relationships/diagramQuickStyle" Target="../diagrams/quickStyle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7314481"/>
              </p:ext>
            </p:extLst>
          </p:nvPr>
        </p:nvGraphicFramePr>
        <p:xfrm>
          <a:off x="0" y="41873"/>
          <a:ext cx="9144000" cy="304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691121655"/>
              </p:ext>
            </p:extLst>
          </p:nvPr>
        </p:nvGraphicFramePr>
        <p:xfrm>
          <a:off x="0" y="3538330"/>
          <a:ext cx="9144000" cy="3154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517334404"/>
              </p:ext>
            </p:extLst>
          </p:nvPr>
        </p:nvGraphicFramePr>
        <p:xfrm>
          <a:off x="218222" y="4439622"/>
          <a:ext cx="2653226" cy="1184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6497529"/>
              </p:ext>
            </p:extLst>
          </p:nvPr>
        </p:nvGraphicFramePr>
        <p:xfrm>
          <a:off x="218222" y="1007666"/>
          <a:ext cx="3022848" cy="1110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1361821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79795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A Teoria Queer IX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08660"/>
            <a:ext cx="8042276" cy="5217129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2500" dirty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Eve Sedgwick </a:t>
            </a:r>
            <a:r>
              <a:rPr lang="pt-BR" sz="25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publicou seu texto queer mais marcante - </a:t>
            </a:r>
            <a:r>
              <a:rPr lang="pt-BR" sz="2500" i="1" u="sng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Epistemology</a:t>
            </a:r>
            <a:r>
              <a:rPr lang="pt-BR" sz="2500" i="1" u="sng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of </a:t>
            </a:r>
            <a:r>
              <a:rPr lang="pt-BR" sz="2500" i="1" u="sng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the</a:t>
            </a:r>
            <a:r>
              <a:rPr lang="pt-BR" sz="2500" i="1" u="sng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Closet</a:t>
            </a:r>
            <a:r>
              <a:rPr lang="pt-BR" sz="2500" u="sng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sz="25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- em 1990. </a:t>
            </a:r>
            <a:endParaRPr lang="pt-BR" sz="25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5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Sedgwick afirma no texto que a homossexualidade é crucial para uma série de binários contraditórios fundamentais para se entender a modernidade ocidental. </a:t>
            </a:r>
            <a:endParaRPr lang="pt-BR" sz="25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5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</a:t>
            </a:r>
            <a:r>
              <a:rPr lang="pt-BR" sz="25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autora analisa </a:t>
            </a:r>
            <a:r>
              <a:rPr lang="pt-BR" sz="25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 surgimento da homossexualidade como uma identidade codificada em contraposição ao heterossexual desde da virada do século XX até os anos 1980. </a:t>
            </a:r>
            <a:endParaRPr lang="pt-BR" sz="25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5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Nunca </a:t>
            </a:r>
            <a:r>
              <a:rPr lang="pt-BR" sz="25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antes deste período as identidades sexuais tinham sido fixadas e atribuídas a indivíduos de uma forma comparável. </a:t>
            </a:r>
            <a:endParaRPr lang="pt-BR" sz="25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endParaRPr lang="pt-BR" dirty="0" smtClean="0">
              <a:solidFill>
                <a:srgbClr val="000000"/>
              </a:solidFill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41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79795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A Teoria Queer </a:t>
            </a:r>
            <a:r>
              <a:rPr lang="pt-BR" sz="3600" dirty="0" err="1" smtClean="0">
                <a:latin typeface="Cambria"/>
                <a:cs typeface="Cambria"/>
              </a:rPr>
              <a:t>X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08660"/>
            <a:ext cx="8042276" cy="521712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 divisão </a:t>
            </a:r>
            <a:r>
              <a:rPr lang="pt-BR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homo-hetero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– o caso Joe </a:t>
            </a:r>
            <a:r>
              <a:rPr lang="pt-BR" dirty="0" err="1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Acanfora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1970. </a:t>
            </a:r>
            <a:endParaRPr lang="pt-BR" sz="25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5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Sedgwick </a:t>
            </a:r>
            <a:r>
              <a:rPr lang="pt-BR" sz="25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é especialmente incisiva ao discutir a construção aparentemente arbitrária da sexualidade moderna em categorias binárias. </a:t>
            </a:r>
          </a:p>
          <a:p>
            <a:pPr algn="just"/>
            <a:r>
              <a:rPr lang="pt-BR" sz="25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Os </a:t>
            </a:r>
            <a:r>
              <a:rPr lang="pt-BR" sz="25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binarismos não eram tão octogonais e foi no fim do século XIX e início do XX que esta forte dicotomia começou a ser criada no mundo ocidental. </a:t>
            </a:r>
            <a:endParaRPr lang="pt-BR" sz="25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5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É </a:t>
            </a:r>
            <a:r>
              <a:rPr lang="pt-BR" sz="25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apenas por meio da criação da categoria de "homossexual" que surgiu o "heterossexual". </a:t>
            </a:r>
            <a:endParaRPr lang="pt-BR" sz="25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5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Depois </a:t>
            </a:r>
            <a:r>
              <a:rPr lang="pt-BR" sz="25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de mais de um século de discursos, procedimentos médicos, leis e tratamentos psiquiátricos, essas categorias passaram a ter significados diametralmente opostos. </a:t>
            </a:r>
            <a:endParaRPr lang="pt-BR" sz="25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5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 </a:t>
            </a:r>
            <a:r>
              <a:rPr lang="pt-BR" sz="25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objetivo de Sedgwick é expor, portanto, a dependência de uma posição heterossexual privilegiada mediante a existência de um homossexual subordinado</a:t>
            </a:r>
            <a:r>
              <a:rPr lang="pt-BR" sz="25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.</a:t>
            </a:r>
            <a:r>
              <a:rPr lang="pt-BR" sz="25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endParaRPr lang="pt-BR" sz="25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endParaRPr lang="pt-BR" sz="25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endParaRPr lang="pt-BR" dirty="0" smtClean="0">
              <a:solidFill>
                <a:srgbClr val="000000"/>
              </a:solidFill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3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79795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A Teoria Queer XI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08660"/>
            <a:ext cx="8042276" cy="521712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Judith Butler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publicou os influentes livros </a:t>
            </a:r>
            <a:r>
              <a:rPr lang="pt-BR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Gender</a:t>
            </a:r>
            <a:r>
              <a:rPr lang="pt-BR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Trouble</a:t>
            </a:r>
            <a:r>
              <a:rPr lang="pt-BR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(1990) e </a:t>
            </a:r>
            <a:r>
              <a:rPr lang="pt-BR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Bodies</a:t>
            </a:r>
            <a:r>
              <a:rPr lang="pt-BR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That</a:t>
            </a:r>
            <a:r>
              <a:rPr lang="pt-BR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Matter</a:t>
            </a:r>
            <a:r>
              <a:rPr lang="pt-BR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 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(1993).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argumento central de Butler no livro </a:t>
            </a:r>
            <a:r>
              <a:rPr lang="pt-BR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Gender</a:t>
            </a:r>
            <a:r>
              <a:rPr lang="pt-BR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Trouble</a:t>
            </a:r>
            <a:r>
              <a:rPr lang="pt-BR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é de que gênero e sexo não são naturais, mas performáticos.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Inicialmente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, o livro contribuiu para os debates dentro do Feminismo sobre como realizar uma análise feminista criticando todos os tipos de essencialismos, fundamentalmente aqueles dentro da categoria “mulher”.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Em </a:t>
            </a:r>
            <a:r>
              <a:rPr lang="pt-BR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Gender</a:t>
            </a:r>
            <a:r>
              <a:rPr lang="pt-BR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Trouble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, Butler argumenta que gênero é uma performance cultural impulsionada pela heterossexualidade compulsória, e que, como tal, é performativo.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gênero é definido pelos seus atos e não por uma essência prévia.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Em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vez de expressar algum núcleo interno ou identidade preexistente, os atos reiterados de gênero produzem apenas uma ilusão de essência.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endParaRPr lang="pt-BR" dirty="0" smtClean="0">
              <a:solidFill>
                <a:srgbClr val="000000"/>
              </a:solidFill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62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79795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A Teoria Queer XII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08660"/>
            <a:ext cx="8042276" cy="521712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performance é temporária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uma vez que envolve a repetição ritualizada de convenções que são moldadas pela heterossexualidade compulsória.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Butler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se refere a estas repetições como </a:t>
            </a:r>
            <a:r>
              <a:rPr lang="pt-BR" dirty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‘performances sociais sustentadas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’ que criam a realidade fictícia de gênero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. 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 objetivo de Butler é estabelecer uma genealogia crítica dos binarismos que constroem e estruturam as categorias de sexo, gênero, sexualidade, desejo e corpo.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Butler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mostra que estas categorias são produtos fictícios de certos regimes de poder e conhecimento que se manifestam por meio de um discurso hegemônico, geralmente associado à heteronormatividade.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Por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consequência, estas categorias não são efeitos naturais do corpo. Pelo contrário, são ficções no sentido de que não preexistem aos regimes de poder e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conhecimento. 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 </a:t>
            </a:r>
            <a:r>
              <a:rPr lang="pt-BR" dirty="0" err="1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drag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dirty="0" err="1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queen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como ator subversivo da </a:t>
            </a:r>
            <a:r>
              <a:rPr lang="pt-BR" dirty="0" err="1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heteronartividade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e da performatividade do gênero.</a:t>
            </a:r>
          </a:p>
          <a:p>
            <a:pPr algn="just"/>
            <a:endParaRPr lang="en-US" dirty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57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79795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A Teoria Queer XIII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08660"/>
            <a:ext cx="8042276" cy="521712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Cynthia Weber -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não é possível continuar fingindo que as RI "</a:t>
            </a:r>
            <a:r>
              <a:rPr lang="pt-BR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não necessitam de uma Teoria Queer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". </a:t>
            </a:r>
          </a:p>
          <a:p>
            <a:pPr algn="just"/>
            <a:r>
              <a:rPr lang="pt-BR" i="1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Em Queer </a:t>
            </a:r>
            <a:r>
              <a:rPr lang="pt-BR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International</a:t>
            </a:r>
            <a:r>
              <a:rPr lang="pt-BR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Relations</a:t>
            </a:r>
            <a:r>
              <a:rPr lang="pt-BR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: </a:t>
            </a:r>
            <a:r>
              <a:rPr lang="pt-BR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sovereignty</a:t>
            </a:r>
            <a:r>
              <a:rPr lang="pt-BR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, </a:t>
            </a:r>
            <a:r>
              <a:rPr lang="pt-BR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sexuality</a:t>
            </a:r>
            <a:r>
              <a:rPr lang="pt-BR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and </a:t>
            </a:r>
            <a:r>
              <a:rPr lang="pt-BR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the</a:t>
            </a:r>
            <a:r>
              <a:rPr lang="pt-BR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will</a:t>
            </a:r>
            <a:r>
              <a:rPr lang="pt-BR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to</a:t>
            </a:r>
            <a:r>
              <a:rPr lang="pt-BR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knowledge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(2016) – Weber mostra que os estudos queer poderiam ganhar com o olhar dos internacionalistas sobre como as soberanias são implantadas para produzir identidades sexualizadas que supostamente sustentam a ordem internacional.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maioria dos estudos queer subestimam como a construção do conhecimento sobre sexualidades é também uma vontade soberana (do Estado) que torna possível e pressupõe subjetividades especificamente sexualizadas.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infeliz resultado dessa negligência mútua - RI não adota estudos queer e os estudos queer não olham para as Teorias de RI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dá a impressão que não necessidade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de uma Teoria Queer em RI, assim como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parece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não existir uma necessidade de introduzir Teoria de RI em estudos queer. </a:t>
            </a:r>
            <a:endParaRPr lang="pt-BR" dirty="0" smtClean="0">
              <a:solidFill>
                <a:srgbClr val="000000"/>
              </a:solidFill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14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79795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A Teoria Queer XIV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08660"/>
            <a:ext cx="8042276" cy="5217129"/>
          </a:xfrm>
        </p:spPr>
        <p:txBody>
          <a:bodyPr>
            <a:noAutofit/>
          </a:bodyPr>
          <a:lstStyle/>
          <a:p>
            <a:pPr algn="just"/>
            <a:r>
              <a:rPr lang="pt-BR" sz="1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Segundo Weber, analisar as RI sob a ótica queer </a:t>
            </a:r>
            <a:r>
              <a:rPr lang="pt-BR" sz="1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desafia </a:t>
            </a:r>
            <a:r>
              <a:rPr lang="pt-BR" sz="1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os binarismos usuais da disciplina, tais como anarquia e ordem, doméstico e internacional, normal e perverso. </a:t>
            </a:r>
            <a:endParaRPr lang="pt-BR" sz="18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1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</a:t>
            </a:r>
            <a:r>
              <a:rPr lang="pt-BR" sz="1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sz="1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autora analisa </a:t>
            </a:r>
            <a:r>
              <a:rPr lang="pt-BR" sz="1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 vencedora </a:t>
            </a:r>
            <a:r>
              <a:rPr lang="pt-BR" sz="1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do concurso </a:t>
            </a:r>
            <a:r>
              <a:rPr lang="pt-BR" sz="1800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Eurovision</a:t>
            </a:r>
            <a:r>
              <a:rPr lang="pt-BR" sz="1800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Song </a:t>
            </a:r>
            <a:r>
              <a:rPr lang="pt-BR" sz="1800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Contest</a:t>
            </a:r>
            <a:r>
              <a:rPr lang="pt-BR" sz="1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de 2014, um importante concurso de calouros da Europa. A vencedora é a </a:t>
            </a:r>
            <a:r>
              <a:rPr lang="pt-BR" sz="1800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drag</a:t>
            </a:r>
            <a:r>
              <a:rPr lang="pt-BR" sz="1800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sz="1800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queen</a:t>
            </a:r>
            <a:r>
              <a:rPr lang="pt-BR" sz="1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sz="1800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Conchita</a:t>
            </a:r>
            <a:r>
              <a:rPr lang="pt-BR" sz="1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sz="1800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Wurst</a:t>
            </a:r>
            <a:r>
              <a:rPr lang="pt-BR" sz="1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, que também se refere a si mesma como ‘ele’ e usa o nome Tom Neuwirth. </a:t>
            </a:r>
            <a:endParaRPr lang="pt-BR" sz="18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1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Um </a:t>
            </a:r>
            <a:r>
              <a:rPr lang="pt-BR" sz="1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indivíduo que se auto identifica como o "homossexual" Tom Neuwirth e como a barbuda </a:t>
            </a:r>
            <a:r>
              <a:rPr lang="pt-BR" sz="1800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drag</a:t>
            </a:r>
            <a:r>
              <a:rPr lang="pt-BR" sz="1800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sz="1800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queen</a:t>
            </a:r>
            <a:r>
              <a:rPr lang="pt-BR" sz="1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sz="1800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Conchita</a:t>
            </a:r>
            <a:r>
              <a:rPr lang="pt-BR" sz="1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sz="1800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Wurst</a:t>
            </a:r>
            <a:r>
              <a:rPr lang="pt-BR" sz="1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quebra a lógica binária da heteronormatividade e do "homossexual normal e/ou </a:t>
            </a:r>
            <a:r>
              <a:rPr lang="pt-BR" sz="1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perverso” - </a:t>
            </a:r>
            <a:r>
              <a:rPr lang="pt-BR" sz="1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 arte de governar como algo exclusivo da heteronormatividade (</a:t>
            </a:r>
            <a:r>
              <a:rPr lang="pt-BR" sz="1800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statecraft</a:t>
            </a:r>
            <a:r>
              <a:rPr lang="pt-BR" sz="1800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as </a:t>
            </a:r>
            <a:r>
              <a:rPr lang="pt-BR" sz="1800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mancraft</a:t>
            </a:r>
            <a:r>
              <a:rPr lang="pt-BR" sz="1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).</a:t>
            </a:r>
            <a:r>
              <a:rPr lang="pt-BR" sz="1800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endParaRPr lang="pt-BR" sz="18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18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No </a:t>
            </a:r>
            <a:r>
              <a:rPr lang="pt-BR" sz="1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seu discurso da vitória, </a:t>
            </a:r>
            <a:r>
              <a:rPr lang="pt-BR" sz="1800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Wurst</a:t>
            </a:r>
            <a:r>
              <a:rPr lang="pt-BR" sz="1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/Neuwirth declara “</a:t>
            </a:r>
            <a:r>
              <a:rPr lang="pt-BR" sz="1800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we</a:t>
            </a:r>
            <a:r>
              <a:rPr lang="pt-BR" sz="1800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are </a:t>
            </a:r>
            <a:r>
              <a:rPr lang="pt-BR" sz="1800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unity</a:t>
            </a:r>
            <a:r>
              <a:rPr lang="pt-BR" sz="1800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, and </a:t>
            </a:r>
            <a:r>
              <a:rPr lang="pt-BR" sz="1800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we</a:t>
            </a:r>
            <a:r>
              <a:rPr lang="pt-BR" sz="1800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are </a:t>
            </a:r>
            <a:r>
              <a:rPr lang="pt-BR" sz="1800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unstopabble</a:t>
            </a:r>
            <a:r>
              <a:rPr lang="pt-BR" sz="1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’. Ao afirmar sua identidade não conformativa e plural, </a:t>
            </a:r>
            <a:r>
              <a:rPr lang="pt-BR" sz="1800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Wurst</a:t>
            </a:r>
            <a:r>
              <a:rPr lang="pt-BR" sz="1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/Neuwirth acaba rompendo com a lógica do </a:t>
            </a:r>
            <a:r>
              <a:rPr lang="pt-BR" sz="1800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statecraft</a:t>
            </a:r>
            <a:r>
              <a:rPr lang="pt-BR" sz="1800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as </a:t>
            </a:r>
            <a:r>
              <a:rPr lang="pt-BR" sz="1800" i="1" dirty="0" err="1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mancraft</a:t>
            </a:r>
            <a:r>
              <a:rPr lang="pt-BR" sz="18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. </a:t>
            </a:r>
            <a:endParaRPr lang="pt-BR" sz="18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51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79795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A Teoria Queer I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08660"/>
            <a:ext cx="8042276" cy="521712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 Teoria Queer é uma das áreas mais promissoras e inovadoras das ciências sociais.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.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Embora a Teoria Queer possa ser reconhecida por muitos como uma disciplina acadêmica relativamente estabelecida, ela continua a lutar contra os efeitos da camisa de força da institucionalização acadêmica que impede novas áreas surgirem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. 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Em uma análise dos principais manuais de Teorias de RI das três últimas décadas, a Teoria Queer simplesmente não é citada ou sequer mencionada (Burchill et al 1995, Viotti e Kauppi 2012, Carlsnaes et al 2013). O mesmo vale para o principal manual brasileiro (Nogueira e Messari 2005).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Enquanto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 Feminismo aparece em todos os manuais, ainda que de maneira incidental ou compartimentalizada, a Teoria Queer não recebe menção nem mesmo quando se fala de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gênero. </a:t>
            </a:r>
          </a:p>
          <a:p>
            <a:pPr algn="just"/>
            <a:endParaRPr lang="pt-BR" dirty="0" smtClean="0">
              <a:solidFill>
                <a:srgbClr val="000000"/>
              </a:solidFill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51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79795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A Teoria Queer II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086678"/>
            <a:ext cx="8042276" cy="533911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maior engajamento político na questão do HIV/AIDS e a criação das de alianças políticas entre lésbicas e gays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colocou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na pauta política a questão da sexualidade.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próprio termo ‘queer’, cuja origem na língua inglesa é pejorativa, transformou-se na bandeira dos movimentos pela igualdade de direitos de pessoas do mesmo sexo.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Alia-se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 isso o advento das teorias criticas e interpretativas nos anos 1990 e o crescimento das teorias feministas que propiciaram um ambiente político e intelectual para a articulação de uma verdadeira Teoria Queer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. </a:t>
            </a:r>
          </a:p>
          <a:p>
            <a:pPr algn="just"/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U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ma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resposta crítica às teorias feministas no tema da sexualidade. As primeiras análises queer viam nas feministas uma certa limitação por conta de uma ênfase excessiva na discussão do gênero e propunham um olhar mais voltado à sexualidade e à questão performática do que gênero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propriamente. </a:t>
            </a:r>
          </a:p>
          <a:p>
            <a:pPr algn="just"/>
            <a:endParaRPr lang="pt-BR" dirty="0" smtClean="0">
              <a:solidFill>
                <a:srgbClr val="000000"/>
              </a:solidFill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27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79795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A Teoria Queer III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08660"/>
            <a:ext cx="8042276" cy="5217129"/>
          </a:xfrm>
        </p:spPr>
        <p:txBody>
          <a:bodyPr>
            <a:normAutofit/>
          </a:bodyPr>
          <a:lstStyle/>
          <a:p>
            <a:pPr algn="just"/>
            <a:r>
              <a:rPr lang="pt-BR" sz="26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Os estudos queer têm três premissas cujo objetivo é construir uma verdadeira epistemologia queer</a:t>
            </a:r>
            <a:r>
              <a:rPr lang="pt-BR" sz="26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.</a:t>
            </a:r>
          </a:p>
          <a:p>
            <a:pPr algn="just"/>
            <a:r>
              <a:rPr lang="pt-BR" sz="2600" u="sng" dirty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Primeiro</a:t>
            </a:r>
            <a:r>
              <a:rPr lang="pt-BR" sz="26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, </a:t>
            </a:r>
            <a:r>
              <a:rPr lang="pt-BR" sz="26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os </a:t>
            </a:r>
            <a:r>
              <a:rPr lang="pt-BR" sz="26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estudos Queer questionam a uniformidade das identidades sexuais. </a:t>
            </a:r>
            <a:endParaRPr lang="pt-BR" sz="26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6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</a:t>
            </a:r>
            <a:r>
              <a:rPr lang="pt-BR" sz="26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 </a:t>
            </a:r>
            <a:r>
              <a:rPr lang="pt-BR" sz="26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estudos Queer mostram como a diversidade sexual e de gênero desfaz identidades fixas, tais como gays, lésbicas e heterossexuais. </a:t>
            </a:r>
            <a:endParaRPr lang="pt-BR" sz="26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6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Isso </a:t>
            </a:r>
            <a:r>
              <a:rPr lang="pt-BR" sz="26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levou a teorizações sobre sexualidade e gênero como algo flexível, muitas vezes anti-normativo e politizado. </a:t>
            </a:r>
            <a:endParaRPr lang="pt-BR" sz="26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endParaRPr lang="pt-BR" dirty="0" smtClean="0">
              <a:solidFill>
                <a:srgbClr val="000000"/>
              </a:solidFill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50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79795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A Teoria Queer IV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08660"/>
            <a:ext cx="8042276" cy="5217129"/>
          </a:xfrm>
        </p:spPr>
        <p:txBody>
          <a:bodyPr>
            <a:normAutofit fontScale="92500"/>
          </a:bodyPr>
          <a:lstStyle/>
          <a:p>
            <a:pPr algn="just"/>
            <a:r>
              <a:rPr lang="pt-BR" u="sng" dirty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Segundo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, a sexualidade não é natural, mas algo construído discursivamente que é experimentada e compreendida em contextos culturais historicamente específicos.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Não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há um relato verdadeiro ou correto da heterossexualidade, homossexualidade, bissexualidade e assim por diante.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As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categorias que definem tipos específicos de relações e práticas são culturalmente e historicamente específicas e não operaram em todas as culturas ao mesmo tempo.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Em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suma, a Teoria Queer, dentro da tradição das teorias interpretativas e críticas, procura desnaturalizar entendimentos e compreensões heteronormativas de sexo, gênero, sexualidade, mostrando como estas noções são socialmente e discursivamente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construídas.</a:t>
            </a:r>
            <a:endParaRPr lang="pt-BR" dirty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endParaRPr lang="pt-BR" dirty="0" smtClean="0">
              <a:solidFill>
                <a:srgbClr val="000000"/>
              </a:solidFill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5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79795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A Teoria Queer V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08660"/>
            <a:ext cx="8042276" cy="539092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BR" sz="2900" u="sng" dirty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Terceiro</a:t>
            </a:r>
            <a:r>
              <a:rPr lang="pt-BR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, sexo e sexualidade são performáticos. </a:t>
            </a:r>
            <a:endParaRPr lang="pt-BR" sz="29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9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Para Butler </a:t>
            </a:r>
            <a:r>
              <a:rPr lang="pt-BR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(1990) </a:t>
            </a:r>
            <a:r>
              <a:rPr lang="pt-BR" sz="29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sexo é o efeito performativo de atos reiterados pelo corpo que são repetidos através de uma estrutura regulatória altamente rígida (heteronormatividade, por </a:t>
            </a:r>
            <a:r>
              <a:rPr lang="pt-BR" sz="29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exemplo) que </a:t>
            </a:r>
            <a:r>
              <a:rPr lang="pt-BR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congela, ao longo do tempo, uma aparência de substância, de um tipo natural de ser. </a:t>
            </a:r>
            <a:endParaRPr lang="pt-BR" sz="29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</a:t>
            </a:r>
            <a:r>
              <a:rPr lang="pt-BR" sz="29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 </a:t>
            </a:r>
            <a:r>
              <a:rPr lang="pt-BR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invés de serem expressões de uma identidade inata, os atos e gestos que são aprendidos e são repetidos ao longo do tempo criam a ilusão de algo inato e estável. </a:t>
            </a:r>
            <a:endParaRPr lang="pt-BR" sz="29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9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Esses </a:t>
            </a:r>
            <a:r>
              <a:rPr lang="pt-BR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atos são performativos no sentido de que a essência ou identidade que de outra forma pretendem expressar são fabricações sustentadas por meio de signos corporais e meios discursivos. </a:t>
            </a:r>
            <a:endParaRPr lang="pt-BR" sz="2900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sz="29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O </a:t>
            </a:r>
            <a:r>
              <a:rPr lang="pt-BR" sz="2900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fato do corpo ser performático sugere que não há um status fixo e separado dos vários atos que constituem a sua realidade. Nós somos, sexualmente falando, aquilo que os gestos da nossa performance </a:t>
            </a:r>
            <a:r>
              <a:rPr lang="pt-BR" sz="2900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indicam. </a:t>
            </a:r>
          </a:p>
          <a:p>
            <a:pPr algn="just"/>
            <a:endParaRPr lang="pt-BR" sz="2900" dirty="0" smtClean="0">
              <a:solidFill>
                <a:srgbClr val="000000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98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79795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A Teoria Queer VI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08660"/>
            <a:ext cx="8042276" cy="521712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Três conceitos: queer, heteronormatividade e interseccionalidade.</a:t>
            </a:r>
          </a:p>
          <a:p>
            <a:pPr algn="just"/>
            <a:r>
              <a:rPr lang="pt-BR" u="sng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Primeiro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, o significado de queer. 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É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comum atribuir à acadêmica e poeta </a:t>
            </a:r>
            <a:r>
              <a:rPr lang="pt-BR" dirty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Eve Kosofsky Sedgwick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 descrição do termo.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Para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 autora, queer significa “</a:t>
            </a:r>
            <a:r>
              <a:rPr lang="pt-BR" i="1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as possibilidades abertas, lacunas, sobreposições, dissonâncias e ressonâncias, lapsos e excessos de significado em relação ao conjunto de elementos que constituem o gênero, porque a sexualidade de uma pessoa não é feita (ou não pode ser feita) monoliticamente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” (Sedgwick 1993).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 subjetividade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queer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excede as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lógicas binárias e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excludentes. </a:t>
            </a: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São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subjetividades que dão significado a mais do que um sexo, gênero e / ou sexualidade, e muitas vezes o fazem ao mesmo tempo.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Em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suma, queer é, por definição, tudo o que está em desacordo com o normal, legítimo ou dominante. É uma identidade sem essência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endParaRPr lang="pt-BR" dirty="0" smtClean="0">
              <a:solidFill>
                <a:srgbClr val="000000"/>
              </a:solidFill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57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79795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A Teoria Queer VII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08660"/>
            <a:ext cx="8042276" cy="521712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u="sng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Segundo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,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heteronormatividade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significa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normas sociais que regulam a vida social tendo como base a premissa da heterossexualidade dos indivíduos.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heterossexualidade não deve ser considerada simplesmente uma forma de expressão sexual.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heteronormatividade define não apenas uma prática sexual normativa, mas também um modo de vida normal.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heterossexualidade não é apenas uma chave da intersecção entre gêneros e sexualidade, mas também aquela que revela as interconexões entre os aspectos sexuais e não sexuais da vida em sociedade.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Heterossexualidade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é, por definição, uma relação de gênero que ordena não só a vida sexual, mas também as divisões domésticas e pública, de trabalho e família na sociedade.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</a:p>
          <a:p>
            <a:pPr algn="just"/>
            <a:endParaRPr lang="pt-BR" dirty="0" smtClean="0">
              <a:solidFill>
                <a:srgbClr val="000000"/>
              </a:solidFill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72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79795"/>
          </a:xfrm>
        </p:spPr>
        <p:txBody>
          <a:bodyPr/>
          <a:lstStyle/>
          <a:p>
            <a:r>
              <a:rPr lang="pt-BR" sz="3600" dirty="0" smtClean="0">
                <a:latin typeface="Cambria"/>
                <a:cs typeface="Cambria"/>
              </a:rPr>
              <a:t>A Teoria Queer VIII</a:t>
            </a:r>
            <a:endParaRPr lang="pt-BR" sz="36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208660"/>
            <a:ext cx="8042276" cy="5217129"/>
          </a:xfrm>
        </p:spPr>
        <p:txBody>
          <a:bodyPr>
            <a:normAutofit/>
          </a:bodyPr>
          <a:lstStyle/>
          <a:p>
            <a:pPr algn="just"/>
            <a:r>
              <a:rPr lang="pt-BR" u="sng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Terceiro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, </a:t>
            </a:r>
            <a:r>
              <a:rPr lang="pt-BR" dirty="0" smtClean="0">
                <a:solidFill>
                  <a:srgbClr val="FF0000"/>
                </a:solidFill>
                <a:latin typeface="Cambria" charset="0"/>
                <a:ea typeface="Cambria" charset="0"/>
                <a:cs typeface="Cambria" charset="0"/>
              </a:rPr>
              <a:t>interseccionalidade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define que a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identidade de uma pessoa não é simplesmente a soma de suas partes. Simplesmente somar suas identidades não é igual a identidade única.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Múltiplas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identidades e experiências interagem e mutuamente constroem a identidade que é múltipla, fluida e complexa. </a:t>
            </a:r>
            <a:endParaRPr lang="pt-BR" dirty="0" smtClean="0">
              <a:solidFill>
                <a:schemeClr val="tx1"/>
              </a:solidFill>
              <a:latin typeface="Cambria" charset="0"/>
              <a:ea typeface="Cambria" charset="0"/>
              <a:cs typeface="Cambria" charset="0"/>
            </a:endParaRPr>
          </a:p>
          <a:p>
            <a:pPr algn="just"/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Em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geral,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aqueles indivíduos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com múltiplas identidades constantemente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as formam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e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reformam,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demonstrando poder e agência na criação de suas próprias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identidades a </a:t>
            </a:r>
            <a:r>
              <a:rPr lang="pt-BR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resistência à adoção das </a:t>
            </a:r>
            <a:r>
              <a:rPr lang="pt-BR" dirty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identidades normativas da sociedade. </a:t>
            </a:r>
            <a:r>
              <a:rPr lang="pt-BR" dirty="0" smtClean="0">
                <a:solidFill>
                  <a:schemeClr val="tx1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</a:p>
          <a:p>
            <a:pPr algn="just"/>
            <a:endParaRPr lang="pt-BR" dirty="0" smtClean="0">
              <a:solidFill>
                <a:srgbClr val="000000"/>
              </a:solidFill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49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1214</TotalTime>
  <Words>1727</Words>
  <Application>Microsoft Macintosh PowerPoint</Application>
  <PresentationFormat>Apresentação na tela (4:3)</PresentationFormat>
  <Paragraphs>92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Calibri</vt:lpstr>
      <vt:lpstr>Cambria</vt:lpstr>
      <vt:lpstr>News Gothic MT</vt:lpstr>
      <vt:lpstr>Wingdings 2</vt:lpstr>
      <vt:lpstr>Breeze</vt:lpstr>
      <vt:lpstr>Apresentação do PowerPoint</vt:lpstr>
      <vt:lpstr>A Teoria Queer I</vt:lpstr>
      <vt:lpstr>A Teoria Queer II</vt:lpstr>
      <vt:lpstr>A Teoria Queer III</vt:lpstr>
      <vt:lpstr>A Teoria Queer IV</vt:lpstr>
      <vt:lpstr>A Teoria Queer V</vt:lpstr>
      <vt:lpstr>A Teoria Queer VI</vt:lpstr>
      <vt:lpstr>A Teoria Queer VII</vt:lpstr>
      <vt:lpstr>A Teoria Queer VIII</vt:lpstr>
      <vt:lpstr>A Teoria Queer IX</vt:lpstr>
      <vt:lpstr>A Teoria Queer X</vt:lpstr>
      <vt:lpstr>A Teoria Queer XI</vt:lpstr>
      <vt:lpstr>A Teoria Queer XII</vt:lpstr>
      <vt:lpstr>A Teoria Queer XIII</vt:lpstr>
      <vt:lpstr>A Teoria Queer XIV</vt:lpstr>
    </vt:vector>
  </TitlesOfParts>
  <Company>ESPM</Company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Realismo defensivo Kenneth Waltz</dc:title>
  <dc:creator>Feliciano Guimaraes</dc:creator>
  <cp:lastModifiedBy>Usuário do Microsoft Office</cp:lastModifiedBy>
  <cp:revision>200</cp:revision>
  <dcterms:created xsi:type="dcterms:W3CDTF">2014-02-19T17:44:12Z</dcterms:created>
  <dcterms:modified xsi:type="dcterms:W3CDTF">2020-11-05T12:57:56Z</dcterms:modified>
</cp:coreProperties>
</file>