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406" r:id="rId2"/>
    <p:sldId id="407" r:id="rId3"/>
    <p:sldId id="408" r:id="rId4"/>
    <p:sldId id="405" r:id="rId5"/>
    <p:sldId id="354" r:id="rId6"/>
    <p:sldId id="284" r:id="rId7"/>
    <p:sldId id="285" r:id="rId8"/>
    <p:sldId id="349" r:id="rId9"/>
    <p:sldId id="409" r:id="rId10"/>
    <p:sldId id="411" r:id="rId11"/>
    <p:sldId id="412" r:id="rId12"/>
    <p:sldId id="410" r:id="rId13"/>
    <p:sldId id="414" r:id="rId14"/>
    <p:sldId id="416" r:id="rId15"/>
    <p:sldId id="417" r:id="rId16"/>
    <p:sldId id="389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04" r:id="rId25"/>
    <p:sldId id="390" r:id="rId26"/>
    <p:sldId id="391" r:id="rId27"/>
    <p:sldId id="399" r:id="rId28"/>
    <p:sldId id="398" r:id="rId29"/>
    <p:sldId id="403" r:id="rId30"/>
    <p:sldId id="425" r:id="rId31"/>
  </p:sldIdLst>
  <p:sldSz cx="9144000" cy="5143500" type="screen16x9"/>
  <p:notesSz cx="6858000" cy="100520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3E115-68A8-472B-8B7E-8DADBCDDC42A}" v="114" dt="2022-08-24T02:03:56.140"/>
    <p1510:client id="{2A12BB85-83E7-4F79-B633-ACFDF00E8EA9}" v="504" dt="2022-08-24T01:39:22.408"/>
    <p1510:client id="{2C324DD3-5E56-4A6F-AAE2-C951DB9B40E4}" v="152" dt="2022-08-23T23:59:03.649"/>
    <p1510:client id="{964FC97B-A8EA-4A05-A500-CC6A6B825077}" v="1239" dt="2022-08-24T01:25:46.474"/>
    <p1510:client id="{A6038FFF-774A-45B7-ACD6-C615923E97E3}" v="102" dt="2022-08-24T01:55:57.123"/>
    <p1510:client id="{D352AE81-691C-4C06-B28E-A560E0A3AD36}" v="398" dt="2022-08-24T00:53:21.159"/>
    <p1510:client id="{EA1636BC-E259-4405-82C0-1A5493E8FF08}" v="7" dt="2022-08-24T02:12:41.074"/>
    <p1510:client id="{FC046337-3DF4-49C8-8C8E-B2CC4C05BFDF}" v="100" dt="2022-08-24T00:16:41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01DB78B-BE6F-496F-D8AB-ECFD720B52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6166ADE-4F4D-AB14-D20D-24F42AC5843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3915759-4B7F-CD2E-CA74-D6A85B3AC9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54063"/>
            <a:ext cx="66992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A02C874-8FBD-F37D-0CAB-4CBCA22CA50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75200"/>
            <a:ext cx="54864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6E0163A4-FED0-9A06-0F3B-878C7D3C10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CF6DF617-D37C-78D2-1DD2-E69681B2C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AAEA90E-FB96-4D96-BA0B-F8A15F4B039B}" type="slidenum">
              <a:rPr lang="pt-BR" altLang="es-MX"/>
              <a:pPr/>
              <a:t>‹nº›</a:t>
            </a:fld>
            <a:endParaRPr lang="pt-BR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A722DDA-A295-2769-62AC-13F904250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7EFEF00-CA1F-48E0-8460-B8808A95BAAE}" type="slidenum">
              <a:rPr lang="pt-BR" altLang="es-MX">
                <a:latin typeface="Arial" panose="020B0604020202020204" pitchFamily="34" charset="0"/>
              </a:rPr>
              <a:pPr eaLnBrk="1" hangingPunct="1"/>
              <a:t>6</a:t>
            </a:fld>
            <a:endParaRPr lang="pt-BR" altLang="es-MX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0896E0D-9381-5DDA-288C-DFAC4CD45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63588"/>
            <a:ext cx="6697662" cy="376872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BF8489F-C22D-5C2C-5569-291BCF20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773613"/>
            <a:ext cx="5486400" cy="452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A753168-BC13-7DC9-9329-1305DF0DD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5072C4-AEAF-4E7F-8E4E-36914F987722}" type="slidenum">
              <a:rPr lang="pt-BR" altLang="es-MX">
                <a:latin typeface="Arial" panose="020B0604020202020204" pitchFamily="34" charset="0"/>
              </a:rPr>
              <a:pPr eaLnBrk="1" hangingPunct="1"/>
              <a:t>7</a:t>
            </a:fld>
            <a:endParaRPr lang="pt-BR" altLang="es-MX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F231D63-1734-A222-B1A8-DCD515236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63588"/>
            <a:ext cx="6697662" cy="376872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1A4FF2E-54A0-AC64-CB45-6238843AF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773613"/>
            <a:ext cx="5486400" cy="452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98D7570-0CAE-0001-1A4D-75D50E29B61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9750" y="87313"/>
            <a:ext cx="8001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3800">
              <a:solidFill>
                <a:schemeClr val="tx2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77E9820-F69E-AF9B-B226-A2C9C01AC6F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66738" y="1168400"/>
            <a:ext cx="8001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Verdana" pitchFamily="34" charset="0"/>
              <a:buChar char="□"/>
              <a:defRPr/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62726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1138" y="86916"/>
            <a:ext cx="2006600" cy="469939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86916"/>
            <a:ext cx="5868988" cy="469939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D9410B-C9B8-1D34-88F5-45237AAA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26B1C2-1E40-E1F0-E319-881B79C6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C83DF4-C693-387E-5E07-371B5348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55A725-8D60-472B-B996-2B9E36D1F5BF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638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0F87E9-1904-3839-1563-6679BBEF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EAD63F-58FE-4DAD-D2CF-4517BE83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A51973-F668-2056-3EC4-7DA73E24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243E70-2C87-4C48-8623-4D8DC3BF7B70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94101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0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1054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168004"/>
            <a:ext cx="3924300" cy="361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168004"/>
            <a:ext cx="3924300" cy="361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0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53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5386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2672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2C62F2-6869-140C-AEE5-189BA4E2F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7313"/>
            <a:ext cx="8001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MX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8E8145-BE93-E5E8-1D12-54B1B54F2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68400"/>
            <a:ext cx="80010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MX"/>
              <a:t>Clique para editar os estilos do texto mestre</a:t>
            </a:r>
          </a:p>
          <a:p>
            <a:pPr lvl="1"/>
            <a:r>
              <a:rPr lang="pt-BR" altLang="es-MX"/>
              <a:t>Segundo nível</a:t>
            </a:r>
          </a:p>
          <a:p>
            <a:pPr lvl="2"/>
            <a:r>
              <a:rPr lang="pt-BR" altLang="es-MX"/>
              <a:t>Terceiro nível</a:t>
            </a:r>
          </a:p>
          <a:p>
            <a:pPr lvl="3"/>
            <a:r>
              <a:rPr lang="pt-BR" altLang="es-MX"/>
              <a:t>Quarto nível</a:t>
            </a:r>
          </a:p>
          <a:p>
            <a:pPr lvl="4"/>
            <a:r>
              <a:rPr lang="pt-BR" altLang="es-MX"/>
              <a:t>Quinto nível</a:t>
            </a:r>
          </a:p>
        </p:txBody>
      </p:sp>
      <p:sp>
        <p:nvSpPr>
          <p:cNvPr id="1028" name="Line 5">
            <a:extLst>
              <a:ext uri="{FF2B5EF4-FFF2-40B4-BE49-F238E27FC236}">
                <a16:creationId xmlns:a16="http://schemas.microsoft.com/office/drawing/2014/main" id="{C6401C36-E67D-23E8-22B3-F030E96458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948238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29" name="AutoShape 9">
            <a:extLst>
              <a:ext uri="{FF2B5EF4-FFF2-40B4-BE49-F238E27FC236}">
                <a16:creationId xmlns:a16="http://schemas.microsoft.com/office/drawing/2014/main" id="{AB99A639-4012-B9A3-ED4A-99A3470106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313" y="1006475"/>
            <a:ext cx="7772400" cy="825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559831812 h 1000"/>
              <a:gd name="T6" fmla="*/ 0 w 1000"/>
              <a:gd name="T7" fmla="*/ 55983181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60" r:id="rId12"/>
    <p:sldLayoutId id="21474837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Verdana" panose="020B0604030504040204" pitchFamily="34" charset="0"/>
        <a:buChar char="□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 Unicode MS" panose="020B0604020202020204" pitchFamily="34" charset="-128"/>
        <a:buChar char="-"/>
        <a:defRPr sz="2300">
          <a:solidFill>
            <a:schemeClr val="tx1"/>
          </a:solidFill>
          <a:latin typeface="+mn-lt"/>
          <a:ea typeface="MS PGothic" pitchFamily="34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 Unicode MS" panose="020B0604020202020204" pitchFamily="34" charset="-128"/>
        <a:buChar char="°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6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37F768-C9EB-D13D-CF79-78526D0B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000">
                <a:ea typeface="MS PGothic"/>
              </a:rPr>
              <a:t>Behaviorismo Radical e as Causas do Comportamento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157722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3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32DA7AB5-A2E1-8109-4983-39A08E16D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506" y="1144692"/>
            <a:ext cx="2257245" cy="3029129"/>
          </a:xfr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5EFC05-686B-FCFD-170E-787BFFC03379}"/>
              </a:ext>
            </a:extLst>
          </p:cNvPr>
          <p:cNvSpPr txBox="1"/>
          <p:nvPr/>
        </p:nvSpPr>
        <p:spPr>
          <a:xfrm>
            <a:off x="439947" y="4176264"/>
            <a:ext cx="24197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Verdana"/>
                <a:ea typeface="MS PGothic"/>
              </a:rPr>
              <a:t>Wilhelm Wundt (1832-1920)</a:t>
            </a:r>
            <a:endParaRPr lang="en-US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A037B00-4BE8-5FEB-5E4F-ED5FB57302C8}"/>
              </a:ext>
            </a:extLst>
          </p:cNvPr>
          <p:cNvSpPr txBox="1"/>
          <p:nvPr/>
        </p:nvSpPr>
        <p:spPr>
          <a:xfrm>
            <a:off x="4439728" y="1585342"/>
            <a:ext cx="4267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latin typeface="Verdana"/>
                <a:ea typeface="MS PGothic"/>
              </a:rPr>
              <a:t>Objeto da psicologia: Consciência, conteúdos mentais  </a:t>
            </a:r>
            <a:endParaRPr lang="pt-BR" err="1"/>
          </a:p>
          <a:p>
            <a:endParaRPr lang="pt-BR">
              <a:latin typeface="Verdana"/>
              <a:ea typeface="MS PGothic"/>
            </a:endParaRPr>
          </a:p>
          <a:p>
            <a:r>
              <a:rPr lang="pt-BR" dirty="0">
                <a:latin typeface="Verdana"/>
                <a:ea typeface="MS PGothic"/>
              </a:rPr>
              <a:t>Método: Introspecção</a:t>
            </a:r>
            <a:endParaRPr lang="pt-BR" dirty="0" err="1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 dirty="0">
                <a:latin typeface="Verdana"/>
                <a:ea typeface="MS PGothic"/>
              </a:rPr>
              <a:t>Crítica de Watson: circularidade</a:t>
            </a:r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4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94364-BB54-E12F-9DE9-EAE808EC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" y="162794"/>
            <a:ext cx="9100867" cy="609301"/>
          </a:xfrm>
        </p:spPr>
        <p:txBody>
          <a:bodyPr/>
          <a:lstStyle/>
          <a:p>
            <a:r>
              <a:rPr lang="pt-BR" sz="3200">
                <a:ea typeface="MS PGothic"/>
              </a:rPr>
              <a:t>O Círculo de Viena e o Positivismo lógico</a:t>
            </a:r>
            <a:endParaRPr lang="pt-BR" sz="3200"/>
          </a:p>
        </p:txBody>
      </p:sp>
      <p:pic>
        <p:nvPicPr>
          <p:cNvPr id="3" name="Imagem 5" descr="Foto preta e branca de homem de terno e gravata sentado em uma cadeira&#10;&#10;Descrição gerada automaticamente">
            <a:extLst>
              <a:ext uri="{FF2B5EF4-FFF2-40B4-BE49-F238E27FC236}">
                <a16:creationId xmlns:a16="http://schemas.microsoft.com/office/drawing/2014/main" id="{3068E5D5-9D54-D19F-B02A-1F84FF63DD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6748" y="1225097"/>
            <a:ext cx="1905000" cy="2533650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1D8FD98-026F-AB42-F0D7-E0D97A6B364C}"/>
              </a:ext>
            </a:extLst>
          </p:cNvPr>
          <p:cNvSpPr txBox="1"/>
          <p:nvPr/>
        </p:nvSpPr>
        <p:spPr>
          <a:xfrm>
            <a:off x="386032" y="3863556"/>
            <a:ext cx="37352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Verdana"/>
                <a:ea typeface="MS PGothic"/>
              </a:rPr>
              <a:t>MORITZ SCHLICK </a:t>
            </a:r>
            <a:endParaRPr lang="en-US"/>
          </a:p>
          <a:p>
            <a:pPr algn="ctr"/>
            <a:r>
              <a:rPr lang="en-US">
                <a:latin typeface="Verdana"/>
                <a:ea typeface="MS PGothic"/>
              </a:rPr>
              <a:t>Físico, </a:t>
            </a:r>
            <a:r>
              <a:rPr lang="en-US" err="1">
                <a:latin typeface="Verdana"/>
                <a:ea typeface="MS PGothic"/>
              </a:rPr>
              <a:t>filósofo</a:t>
            </a:r>
            <a:r>
              <a:rPr lang="en-US">
                <a:latin typeface="Verdana"/>
                <a:ea typeface="MS PGothic"/>
              </a:rPr>
              <a:t> </a:t>
            </a:r>
            <a:endParaRPr lang="en-US"/>
          </a:p>
          <a:p>
            <a:pPr algn="ctr"/>
            <a:r>
              <a:rPr lang="en-US">
                <a:latin typeface="Verdana"/>
                <a:ea typeface="MS PGothic"/>
              </a:rPr>
              <a:t>(Berlin, 1882-Viena 1936)</a:t>
            </a:r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B7B6BB-2467-4804-C128-F33312096D63}"/>
              </a:ext>
            </a:extLst>
          </p:cNvPr>
          <p:cNvSpPr txBox="1"/>
          <p:nvPr/>
        </p:nvSpPr>
        <p:spPr>
          <a:xfrm>
            <a:off x="4286249" y="1819249"/>
            <a:ext cx="469908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latin typeface="Verdana"/>
                <a:ea typeface="MS PGothic"/>
              </a:rPr>
              <a:t>Discussão a respeito da natureza do conhecimento e filosofia da ciência: </a:t>
            </a:r>
            <a:endParaRPr lang="pt-BR" sz="2000"/>
          </a:p>
          <a:p>
            <a:endParaRPr lang="pt-BR" sz="2000">
              <a:latin typeface="Verdana"/>
              <a:ea typeface="MS PGothic"/>
            </a:endParaRPr>
          </a:p>
          <a:p>
            <a:r>
              <a:rPr lang="pt-BR" sz="2000">
                <a:latin typeface="Verdana"/>
                <a:ea typeface="MS PGothic"/>
              </a:rPr>
              <a:t>Valor: Empirismo, experimentação, operacionismo</a:t>
            </a:r>
          </a:p>
          <a:p>
            <a:r>
              <a:rPr lang="pt-BR" sz="2000">
                <a:latin typeface="Verdana"/>
                <a:ea typeface="MS PGothic"/>
              </a:rPr>
              <a:t>combate à metafísica</a:t>
            </a:r>
            <a:endParaRPr lang="pt-BR"/>
          </a:p>
          <a:p>
            <a:r>
              <a:rPr lang="pt-BR" sz="2000">
                <a:latin typeface="Verdana"/>
                <a:ea typeface="MS PGothic"/>
              </a:rPr>
              <a:t>(oposição a Hegel e Kant, p. ex.)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87717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20CFE-7918-CDD0-B689-8D45D533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6" descr="Texto, Carta&#10;&#10;Descrição gerada automaticamente">
            <a:extLst>
              <a:ext uri="{FF2B5EF4-FFF2-40B4-BE49-F238E27FC236}">
                <a16:creationId xmlns:a16="http://schemas.microsoft.com/office/drawing/2014/main" id="{338BCBE9-898D-6AA1-D836-9CB72AA3E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1" y="1207698"/>
            <a:ext cx="1688442" cy="2631057"/>
          </a:xfrm>
          <a:prstGeom prst="rect">
            <a:avLst/>
          </a:prstGeom>
        </p:spPr>
      </p:pic>
      <p:pic>
        <p:nvPicPr>
          <p:cNvPr id="4" name="Imagem 6" descr="Texto&#10;&#10;Descrição gerada automaticamente">
            <a:extLst>
              <a:ext uri="{FF2B5EF4-FFF2-40B4-BE49-F238E27FC236}">
                <a16:creationId xmlns:a16="http://schemas.microsoft.com/office/drawing/2014/main" id="{6D358B34-0C92-FC78-0C49-887E01EF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277" y="1183435"/>
            <a:ext cx="1807953" cy="2636448"/>
          </a:xfrm>
          <a:prstGeom prst="rect">
            <a:avLst/>
          </a:prstGeom>
        </p:spPr>
      </p:pic>
      <p:pic>
        <p:nvPicPr>
          <p:cNvPr id="7" name="Imagem 7" descr="Diagrama&#10;&#10;Descrição gerada automaticamente">
            <a:extLst>
              <a:ext uri="{FF2B5EF4-FFF2-40B4-BE49-F238E27FC236}">
                <a16:creationId xmlns:a16="http://schemas.microsoft.com/office/drawing/2014/main" id="{C704EEDA-27B1-BE8B-E0EE-7BAD1565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891" y="1304256"/>
            <a:ext cx="3519576" cy="25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2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20CFE-7918-CDD0-B689-8D45D533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6" descr="Texto, Carta&#10;&#10;Descrição gerada automaticamente">
            <a:extLst>
              <a:ext uri="{FF2B5EF4-FFF2-40B4-BE49-F238E27FC236}">
                <a16:creationId xmlns:a16="http://schemas.microsoft.com/office/drawing/2014/main" id="{338BCBE9-898D-6AA1-D836-9CB72AA3E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1" y="1207698"/>
            <a:ext cx="1688442" cy="2631057"/>
          </a:xfrm>
          <a:prstGeom prst="rect">
            <a:avLst/>
          </a:prstGeom>
        </p:spPr>
      </p:pic>
      <p:pic>
        <p:nvPicPr>
          <p:cNvPr id="4" name="Imagem 6" descr="Texto&#10;&#10;Descrição gerada automaticamente">
            <a:extLst>
              <a:ext uri="{FF2B5EF4-FFF2-40B4-BE49-F238E27FC236}">
                <a16:creationId xmlns:a16="http://schemas.microsoft.com/office/drawing/2014/main" id="{6D358B34-0C92-FC78-0C49-887E01EF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277" y="1183435"/>
            <a:ext cx="1807953" cy="2636448"/>
          </a:xfrm>
          <a:prstGeom prst="rect">
            <a:avLst/>
          </a:prstGeom>
        </p:spPr>
      </p:pic>
      <p:pic>
        <p:nvPicPr>
          <p:cNvPr id="7" name="Imagem 7" descr="Diagrama&#10;&#10;Descrição gerada automaticamente">
            <a:extLst>
              <a:ext uri="{FF2B5EF4-FFF2-40B4-BE49-F238E27FC236}">
                <a16:creationId xmlns:a16="http://schemas.microsoft.com/office/drawing/2014/main" id="{C704EEDA-27B1-BE8B-E0EE-7BAD1565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891" y="1304256"/>
            <a:ext cx="3519576" cy="25349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A7FE41B-F3D1-B57F-CD98-DCEDF656DD1D}"/>
              </a:ext>
            </a:extLst>
          </p:cNvPr>
          <p:cNvSpPr txBox="1"/>
          <p:nvPr/>
        </p:nvSpPr>
        <p:spPr>
          <a:xfrm>
            <a:off x="443258" y="4161089"/>
            <a:ext cx="85104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>
                <a:solidFill>
                  <a:srgbClr val="FF0000"/>
                </a:solidFill>
                <a:latin typeface="Verdana"/>
                <a:ea typeface="MS PGothic"/>
              </a:rPr>
              <a:t>Psicologia como ciência: observação, experimentação, verdade por consenso </a:t>
            </a:r>
          </a:p>
        </p:txBody>
      </p:sp>
    </p:spTree>
    <p:extLst>
      <p:ext uri="{BB962C8B-B14F-4D97-AF65-F5344CB8AC3E}">
        <p14:creationId xmlns:p14="http://schemas.microsoft.com/office/powerpoint/2010/main" val="257093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20CFE-7918-CDD0-B689-8D45D533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0" y="1823380"/>
            <a:ext cx="8001000" cy="359619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pt-BR" sz="2400">
                <a:ea typeface="MS PGothic"/>
              </a:rPr>
              <a:t>Behaviorismo metodológico </a:t>
            </a:r>
            <a:br>
              <a:rPr lang="pt-BR" sz="2400">
                <a:ea typeface="MS PGothic"/>
              </a:rPr>
            </a:br>
            <a:r>
              <a:rPr lang="pt-BR" sz="2400">
                <a:ea typeface="MS PGothic"/>
              </a:rPr>
              <a:t>(nome criado por Skinner para criticar </a:t>
            </a:r>
            <a:r>
              <a:rPr lang="pt-BR" sz="2400" err="1">
                <a:ea typeface="MS PGothic"/>
              </a:rPr>
              <a:t>Boring</a:t>
            </a:r>
            <a:r>
              <a:rPr lang="pt-BR" sz="2400">
                <a:ea typeface="MS PGothic"/>
              </a:rPr>
              <a:t>, Stevens e os filósofos do Círculo de Viena)</a:t>
            </a:r>
            <a:br>
              <a:rPr lang="pt-BR" sz="2400">
                <a:ea typeface="MS PGothic"/>
              </a:rPr>
            </a:br>
            <a:br>
              <a:rPr lang="pt-BR" sz="2400"/>
            </a:br>
            <a:r>
              <a:rPr lang="pt-BR" sz="2400">
                <a:ea typeface="MS PGothic"/>
              </a:rPr>
              <a:t>comportamento definido pelas possibilidades do método experimental – comportamento é o que pode ser medido</a:t>
            </a:r>
            <a:br>
              <a:rPr lang="pt-BR" sz="2400"/>
            </a:br>
            <a:br>
              <a:rPr lang="pt-BR" sz="2400"/>
            </a:br>
            <a:br>
              <a:rPr lang="pt-BR" sz="2400"/>
            </a:br>
            <a:br>
              <a:rPr lang="pt-BR" sz="2400"/>
            </a:br>
            <a:endParaRPr lang="pt-BR" sz="24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7FE41B-F3D1-B57F-CD98-DCEDF656DD1D}"/>
              </a:ext>
            </a:extLst>
          </p:cNvPr>
          <p:cNvSpPr txBox="1"/>
          <p:nvPr/>
        </p:nvSpPr>
        <p:spPr>
          <a:xfrm>
            <a:off x="443258" y="4161089"/>
            <a:ext cx="85104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>
                <a:solidFill>
                  <a:srgbClr val="FF0000"/>
                </a:solidFill>
                <a:latin typeface="Verdana"/>
                <a:ea typeface="MS PGothic"/>
              </a:rPr>
              <a:t>Psicologia como ciência: observação, experimentação, verdade por consenso </a:t>
            </a:r>
          </a:p>
        </p:txBody>
      </p:sp>
    </p:spTree>
    <p:extLst>
      <p:ext uri="{BB962C8B-B14F-4D97-AF65-F5344CB8AC3E}">
        <p14:creationId xmlns:p14="http://schemas.microsoft.com/office/powerpoint/2010/main" val="189697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Texto, Aplicativo&#10;&#10;Descrição gerada automaticamente">
            <a:extLst>
              <a:ext uri="{FF2B5EF4-FFF2-40B4-BE49-F238E27FC236}">
                <a16:creationId xmlns:a16="http://schemas.microsoft.com/office/drawing/2014/main" id="{DC7D8D34-D64A-80AF-414F-598BB852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1" y="198192"/>
            <a:ext cx="7660257" cy="38197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3BAF3B3-C5F5-EB86-22EC-FF3C62151754}"/>
              </a:ext>
            </a:extLst>
          </p:cNvPr>
          <p:cNvSpPr txBox="1"/>
          <p:nvPr/>
        </p:nvSpPr>
        <p:spPr>
          <a:xfrm>
            <a:off x="534144" y="4300499"/>
            <a:ext cx="8245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i="1">
                <a:latin typeface="Verdana"/>
                <a:ea typeface="MS PGothic"/>
              </a:rPr>
              <a:t>Republicação de artigo de 1945, resultado de discussão sobre o papel do operacionismo na psicologia</a:t>
            </a:r>
            <a:endParaRPr lang="pt-BR" i="1"/>
          </a:p>
        </p:txBody>
      </p:sp>
    </p:spTree>
    <p:extLst>
      <p:ext uri="{BB962C8B-B14F-4D97-AF65-F5344CB8AC3E}">
        <p14:creationId xmlns:p14="http://schemas.microsoft.com/office/powerpoint/2010/main" val="119923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F233E08-8799-21CE-E2C7-4795F5CE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497FBDE-5D9B-7696-89D6-1872CFA49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Verdana" panose="020B0604030504040204" pitchFamily="34" charset="0"/>
              <a:buNone/>
            </a:pPr>
            <a:r>
              <a:rPr lang="en-US" altLang="es-MX" err="1"/>
              <a:t>Propósito</a:t>
            </a:r>
            <a:r>
              <a:rPr lang="en-US" altLang="es-MX"/>
              <a:t>/</a:t>
            </a:r>
            <a:r>
              <a:rPr lang="en-US" altLang="es-MX" err="1"/>
              <a:t>intenção</a:t>
            </a:r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r>
              <a:rPr lang="en-US" altLang="es-MX" err="1"/>
              <a:t>Comportamento</a:t>
            </a:r>
            <a:r>
              <a:rPr lang="en-US" altLang="es-MX"/>
              <a:t> </a:t>
            </a:r>
            <a:r>
              <a:rPr lang="en-US" altLang="es-MX">
                <a:sym typeface="Wingdings" panose="05000000000000000000" pitchFamily="2" charset="2"/>
              </a:rPr>
              <a:t> </a:t>
            </a:r>
            <a:r>
              <a:rPr lang="en-US" altLang="es-MX" err="1">
                <a:sym typeface="Wingdings" panose="05000000000000000000" pitchFamily="2" charset="2"/>
              </a:rPr>
              <a:t>efeito</a:t>
            </a:r>
            <a:endParaRPr lang="en-US" altLang="es-MX" err="1"/>
          </a:p>
          <a:p>
            <a:pPr marL="0" indent="0"/>
            <a:endParaRPr lang="en-US" altLang="es-MX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F029-97F2-8871-99B2-199FF520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Behaviorismo Radical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42390-9581-7266-F7D7-C76A03E2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Comportamento como objeto em si mesmo</a:t>
            </a: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83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F029-97F2-8871-99B2-199FF520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Behaviorismo Radical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42390-9581-7266-F7D7-C76A03E2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Comportamento como objeto em si mesmo</a:t>
            </a:r>
            <a:endParaRPr lang="pt-BR"/>
          </a:p>
          <a:p>
            <a:r>
              <a:rPr lang="pt-BR">
                <a:ea typeface="MS PGothic"/>
              </a:rPr>
              <a:t>"não nega a possibilidade de auto-observação ou do autoconhecimento, mas questiona a natureza daquilo que é sentido ou observado" (p. 19)</a:t>
            </a:r>
            <a:endParaRPr lang="pt-BR"/>
          </a:p>
          <a:p>
            <a:endParaRPr lang="pt-BR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1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F029-97F2-8871-99B2-199FF520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Behaviorismo Radical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42390-9581-7266-F7D7-C76A03E2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Comportamento como objeto em </a:t>
            </a:r>
            <a:r>
              <a:rPr lang="pt-BR" err="1">
                <a:ea typeface="MS PGothic"/>
              </a:rPr>
              <a:t>sí</a:t>
            </a:r>
            <a:r>
              <a:rPr lang="pt-BR">
                <a:ea typeface="MS PGothic"/>
              </a:rPr>
              <a:t> mesmo</a:t>
            </a:r>
            <a:endParaRPr lang="pt-BR"/>
          </a:p>
          <a:p>
            <a:r>
              <a:rPr lang="pt-BR">
                <a:ea typeface="MS PGothic"/>
              </a:rPr>
              <a:t>"não nega a possibilidade de auto-observação ou do autoconhecimento, mas questiona a natureza daquilo que é sentido ou observado" (p. 19)</a:t>
            </a:r>
            <a:endParaRPr lang="pt-BR"/>
          </a:p>
          <a:p>
            <a:r>
              <a:rPr lang="pt-BR">
                <a:ea typeface="MS PGothic"/>
              </a:rPr>
              <a:t>Restaura a introspecção</a:t>
            </a:r>
            <a:endParaRPr lang="pt-BR"/>
          </a:p>
          <a:p>
            <a:endParaRPr lang="pt-BR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05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B70D39A-882A-A447-5B2F-925C2D703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" y="1290222"/>
            <a:ext cx="5341908" cy="2836276"/>
          </a:xfrm>
          <a:prstGeom prst="rect">
            <a:avLst/>
          </a:prstGeom>
        </p:spPr>
      </p:pic>
      <p:pic>
        <p:nvPicPr>
          <p:cNvPr id="2" name="Imagem 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6FF1294D-7938-F99C-AE1E-22E940E44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482" y="2607064"/>
            <a:ext cx="1807953" cy="1978145"/>
          </a:xfrm>
          <a:prstGeom prst="rect">
            <a:avLst/>
          </a:prstGeom>
        </p:spPr>
      </p:pic>
      <p:pic>
        <p:nvPicPr>
          <p:cNvPr id="3" name="Imagem 4" descr="Foto em preto e branco de pessoa na cozinha&#10;&#10;Descrição gerada automaticamente">
            <a:extLst>
              <a:ext uri="{FF2B5EF4-FFF2-40B4-BE49-F238E27FC236}">
                <a16:creationId xmlns:a16="http://schemas.microsoft.com/office/drawing/2014/main" id="{958949F9-5F12-92E4-EA59-EC2B30D04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503596"/>
            <a:ext cx="3303916" cy="1968920"/>
          </a:xfrm>
          <a:prstGeom prst="rect">
            <a:avLst/>
          </a:prstGeom>
        </p:spPr>
      </p:pic>
      <p:pic>
        <p:nvPicPr>
          <p:cNvPr id="6" name="Imagem 6" descr="Homem de terno e óculos&#10;&#10;Descrição gerada automaticamente">
            <a:extLst>
              <a:ext uri="{FF2B5EF4-FFF2-40B4-BE49-F238E27FC236}">
                <a16:creationId xmlns:a16="http://schemas.microsoft.com/office/drawing/2014/main" id="{E66B6022-50F8-CD39-5446-158B1D4CB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941" y="2603290"/>
            <a:ext cx="17811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9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F029-97F2-8871-99B2-199FF520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Introspecção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42390-9581-7266-F7D7-C76A03E2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Eventos privados como mais comportamento a ser explicado</a:t>
            </a:r>
            <a:endParaRPr lang="pt-BR"/>
          </a:p>
          <a:p>
            <a:endParaRPr lang="pt-BR"/>
          </a:p>
          <a:p>
            <a:r>
              <a:rPr lang="pt-BR">
                <a:ea typeface="MS PGothic"/>
              </a:rPr>
              <a:t>Exemplos: </a:t>
            </a:r>
            <a:endParaRPr lang="pt-BR"/>
          </a:p>
          <a:p>
            <a:pPr lvl="1" indent="-436245"/>
            <a:r>
              <a:rPr lang="pt-BR">
                <a:ea typeface="MS PGothic"/>
              </a:rPr>
              <a:t>Por que comemos</a:t>
            </a:r>
            <a:r>
              <a:rPr lang="pt">
                <a:ea typeface="+mn-lt"/>
                <a:cs typeface="+mn-lt"/>
              </a:rPr>
              <a:t>?</a:t>
            </a:r>
            <a:endParaRPr lang="pt">
              <a:ea typeface="Verdana"/>
            </a:endParaRPr>
          </a:p>
          <a:p>
            <a:pPr lvl="1" indent="-436245"/>
            <a:r>
              <a:rPr lang="pt">
                <a:ea typeface="Verdana"/>
              </a:rPr>
              <a:t>Por que respondemos de maneira ríspida</a:t>
            </a:r>
            <a:r>
              <a:rPr lang="pt">
                <a:ea typeface="+mn-lt"/>
                <a:cs typeface="+mn-lt"/>
              </a:rPr>
              <a:t>?</a:t>
            </a:r>
            <a:endParaRPr lang="pt">
              <a:ea typeface="Verdana"/>
            </a:endParaRPr>
          </a:p>
          <a:p>
            <a:endParaRPr lang="pt-BR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2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F029-97F2-8871-99B2-199FF520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Introspecção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42390-9581-7266-F7D7-C76A03E2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31" y="1049787"/>
            <a:ext cx="8723461" cy="3617913"/>
          </a:xfrm>
        </p:spPr>
        <p:txBody>
          <a:bodyPr/>
          <a:lstStyle/>
          <a:p>
            <a:r>
              <a:rPr lang="pt-BR">
                <a:ea typeface="MS PGothic"/>
              </a:rPr>
              <a:t>Como aprendemos a relatar fome ou rispidez</a:t>
            </a:r>
            <a:r>
              <a:rPr lang="pt">
                <a:ea typeface="+mn-lt"/>
                <a:cs typeface="+mn-lt"/>
              </a:rPr>
              <a:t>?</a:t>
            </a:r>
            <a:endParaRPr lang="pt-BR"/>
          </a:p>
          <a:p>
            <a:pPr marL="0" indent="0">
              <a:buNone/>
            </a:pPr>
            <a:r>
              <a:rPr lang="pt-BR">
                <a:ea typeface="MS PGothic"/>
              </a:rPr>
              <a:t>"...a comunidade verbal pode, em certa medida, contornar o problema da privacidade...pode, por exemplo, ensinar respostas descritivas das condições internas usando condições públicas correlatas" (p. 24)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05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ABEB0-F7A0-8817-0E7B-FA42A831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85F8C-6F28-BF7D-8105-432D322A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04"/>
            <a:ext cx="8001000" cy="5407894"/>
          </a:xfrm>
        </p:spPr>
        <p:txBody>
          <a:bodyPr/>
          <a:lstStyle/>
          <a:p>
            <a:r>
              <a:rPr lang="pt-BR">
                <a:ea typeface="MS PGothic"/>
              </a:rPr>
              <a:t>"dói"</a:t>
            </a:r>
          </a:p>
          <a:p>
            <a:r>
              <a:rPr lang="pt-BR">
                <a:ea typeface="MS PGothic"/>
              </a:rPr>
              <a:t>Evento privado é apenas um elemento – elementos públicos</a:t>
            </a:r>
            <a:endParaRPr lang="pt-BR"/>
          </a:p>
          <a:p>
            <a:pPr marL="0" indent="0">
              <a:buNone/>
            </a:pPr>
            <a:r>
              <a:rPr lang="pt-BR">
                <a:ea typeface="MS PGothic"/>
              </a:rPr>
              <a:t>"</a:t>
            </a:r>
            <a:r>
              <a:rPr lang="pt-BR" err="1">
                <a:ea typeface="MS PGothic"/>
              </a:rPr>
              <a:t>a</a:t>
            </a:r>
            <a:r>
              <a:rPr lang="pt-BR">
                <a:ea typeface="MS PGothic"/>
              </a:rPr>
              <a:t> comunidade verbal usa a informação pública, mas a criança pode eventualmente dizer 'dói' quando responde apenas ao acontecimento privado" (p. 24) </a:t>
            </a:r>
            <a:endParaRPr lang="pt-BR"/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11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8D12342-6065-0CCC-1D4E-F3648E1D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err="1">
                <a:ea typeface="MS PGothic"/>
              </a:rPr>
              <a:t>propósito</a:t>
            </a:r>
            <a:r>
              <a:rPr lang="en-US" altLang="es-MX">
                <a:ea typeface="MS PGothic"/>
              </a:rPr>
              <a:t>/</a:t>
            </a:r>
            <a:r>
              <a:rPr lang="en-US" altLang="es-MX" err="1">
                <a:ea typeface="MS PGothic"/>
              </a:rPr>
              <a:t>intenção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DC5D04C-3663-BD17-20A5-284B100B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>
              <a:sym typeface="Wingdings" panose="05000000000000000000" pitchFamily="2" charset="2"/>
            </a:endParaRPr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/>
            <a:endParaRPr lang="en-US" altLang="es-MX"/>
          </a:p>
        </p:txBody>
      </p:sp>
      <p:pic>
        <p:nvPicPr>
          <p:cNvPr id="2" name="Imagem 2" descr="Uma imagem contendo ao ar livre, homem, água, edifício&#10;&#10;Descrição gerada automaticamente">
            <a:extLst>
              <a:ext uri="{FF2B5EF4-FFF2-40B4-BE49-F238E27FC236}">
                <a16:creationId xmlns:a16="http://schemas.microsoft.com/office/drawing/2014/main" id="{CBAB46C9-D47A-8E77-2881-1CAC6D0A0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8" y="1409570"/>
            <a:ext cx="2743199" cy="1828342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EEAA5E75-3D0E-4F26-61B1-DB15FD4F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72" y="1384258"/>
            <a:ext cx="2743199" cy="18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86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8D12342-6065-0CCC-1D4E-F3648E1D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err="1">
                <a:ea typeface="MS PGothic"/>
              </a:rPr>
              <a:t>propósito</a:t>
            </a:r>
            <a:r>
              <a:rPr lang="en-US" altLang="es-MX">
                <a:ea typeface="MS PGothic"/>
              </a:rPr>
              <a:t>/</a:t>
            </a:r>
            <a:r>
              <a:rPr lang="en-US" altLang="es-MX" err="1">
                <a:ea typeface="MS PGothic"/>
              </a:rPr>
              <a:t>intenção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DC5D04C-3663-BD17-20A5-284B100B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>
              <a:sym typeface="Wingdings" panose="05000000000000000000" pitchFamily="2" charset="2"/>
            </a:endParaRPr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None/>
            </a:pPr>
            <a:endParaRPr lang="en-US" altLang="es-MX">
              <a:ea typeface="MS PGothic"/>
            </a:endParaRPr>
          </a:p>
          <a:p>
            <a:pPr marL="0" indent="0" algn="ctr">
              <a:buNone/>
            </a:pPr>
            <a:r>
              <a:rPr lang="en-US" altLang="es-MX" err="1">
                <a:ea typeface="MS PGothic"/>
              </a:rPr>
              <a:t>Propósito</a:t>
            </a:r>
            <a:r>
              <a:rPr lang="en-US" altLang="es-MX">
                <a:ea typeface="MS PGothic"/>
              </a:rPr>
              <a:t>/</a:t>
            </a:r>
            <a:r>
              <a:rPr lang="en-US" altLang="es-MX" err="1">
                <a:ea typeface="MS PGothic"/>
              </a:rPr>
              <a:t>intenção</a:t>
            </a:r>
            <a:r>
              <a:rPr lang="en-US" altLang="es-MX">
                <a:ea typeface="MS PGothic"/>
              </a:rPr>
              <a:t> é causa </a:t>
            </a:r>
            <a:r>
              <a:rPr lang="en-US" altLang="es-MX" err="1">
                <a:ea typeface="MS PGothic"/>
              </a:rPr>
              <a:t>ou</a:t>
            </a:r>
            <a:r>
              <a:rPr lang="en-US" altLang="es-MX">
                <a:ea typeface="MS PGothic"/>
              </a:rPr>
              <a:t> </a:t>
            </a:r>
            <a:r>
              <a:rPr lang="en-US" altLang="es-MX" err="1">
                <a:ea typeface="MS PGothic"/>
              </a:rPr>
              <a:t>descrição</a:t>
            </a:r>
            <a:r>
              <a:rPr lang="en-US" altLang="es-MX">
                <a:ea typeface="MS PGothic"/>
              </a:rPr>
              <a:t> do que </a:t>
            </a:r>
            <a:r>
              <a:rPr lang="en-US" altLang="es-MX" err="1">
                <a:ea typeface="MS PGothic"/>
              </a:rPr>
              <a:t>estamos</a:t>
            </a:r>
            <a:r>
              <a:rPr lang="en-US" altLang="es-MX">
                <a:ea typeface="MS PGothic"/>
              </a:rPr>
              <a:t> </a:t>
            </a:r>
            <a:r>
              <a:rPr lang="en-US" altLang="es-MX" err="1">
                <a:ea typeface="MS PGothic"/>
              </a:rPr>
              <a:t>observando</a:t>
            </a:r>
            <a:r>
              <a:rPr lang="en-US" altLang="es-MX">
                <a:ea typeface="MS PGothic"/>
              </a:rPr>
              <a:t>?  </a:t>
            </a:r>
            <a:endParaRPr lang="en-US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/>
            <a:endParaRPr lang="en-US" altLang="es-MX"/>
          </a:p>
        </p:txBody>
      </p:sp>
      <p:pic>
        <p:nvPicPr>
          <p:cNvPr id="2" name="Imagem 2" descr="Uma imagem contendo ao ar livre, homem, água, edifício&#10;&#10;Descrição gerada automaticamente">
            <a:extLst>
              <a:ext uri="{FF2B5EF4-FFF2-40B4-BE49-F238E27FC236}">
                <a16:creationId xmlns:a16="http://schemas.microsoft.com/office/drawing/2014/main" id="{CBAB46C9-D47A-8E77-2881-1CAC6D0A0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8" y="1409570"/>
            <a:ext cx="2743199" cy="1828342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EEAA5E75-3D0E-4F26-61B1-DB15FD4F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72" y="1384258"/>
            <a:ext cx="2743199" cy="18358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83C975C-4216-D138-6DAD-12D4C6A7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err="1">
                <a:ea typeface="MS PGothic"/>
              </a:rPr>
              <a:t>propósito</a:t>
            </a:r>
            <a:r>
              <a:rPr lang="en-US" altLang="es-MX">
                <a:ea typeface="MS PGothic"/>
              </a:rPr>
              <a:t>/</a:t>
            </a:r>
            <a:r>
              <a:rPr lang="en-US" altLang="es-MX" err="1">
                <a:ea typeface="MS PGothic"/>
              </a:rPr>
              <a:t>intenção</a:t>
            </a:r>
            <a:endParaRPr lang="en-US" altLang="es-MX" err="1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0C8F9880-D474-B665-1B5B-9D295248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None/>
            </a:pPr>
            <a:r>
              <a:rPr lang="en-US" altLang="es-MX" err="1">
                <a:ea typeface="MS PGothic"/>
              </a:rPr>
              <a:t>Comportamento</a:t>
            </a:r>
            <a:r>
              <a:rPr lang="en-US" altLang="es-MX">
                <a:ea typeface="MS PGothic"/>
              </a:rPr>
              <a:t> </a:t>
            </a:r>
            <a:r>
              <a:rPr lang="en-US" altLang="es-MX">
                <a:ea typeface="MS PGothic"/>
                <a:sym typeface="Wingdings" panose="05000000000000000000" pitchFamily="2" charset="2"/>
              </a:rPr>
              <a:t>e </a:t>
            </a:r>
            <a:r>
              <a:rPr lang="en-US" altLang="es-MX" err="1">
                <a:ea typeface="MS PGothic"/>
                <a:sym typeface="Wingdings" panose="05000000000000000000" pitchFamily="2" charset="2"/>
              </a:rPr>
              <a:t>seus</a:t>
            </a:r>
            <a:r>
              <a:rPr lang="en-US" altLang="es-MX">
                <a:ea typeface="MS PGothic"/>
                <a:sym typeface="Wingdings" panose="05000000000000000000" pitchFamily="2" charset="2"/>
              </a:rPr>
              <a:t> </a:t>
            </a:r>
            <a:r>
              <a:rPr lang="en-US" altLang="es-MX" err="1">
                <a:ea typeface="MS PGothic"/>
                <a:sym typeface="Wingdings" panose="05000000000000000000" pitchFamily="2" charset="2"/>
              </a:rPr>
              <a:t>efeitos</a:t>
            </a:r>
            <a:endParaRPr lang="en-US" altLang="es-MX" err="1">
              <a:ea typeface="MS PGothic"/>
            </a:endParaRPr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s-MX">
                <a:ea typeface="MS PGothic"/>
                <a:sym typeface="Wingdings" panose="05000000000000000000" pitchFamily="2" charset="2"/>
              </a:rPr>
              <a:t>           (</a:t>
            </a:r>
            <a:r>
              <a:rPr lang="en-US" altLang="es-MX" err="1">
                <a:ea typeface="MS PGothic"/>
                <a:sym typeface="Wingdings" panose="05000000000000000000" pitchFamily="2" charset="2"/>
              </a:rPr>
              <a:t>mentalismo</a:t>
            </a:r>
            <a:r>
              <a:rPr lang="en-US" altLang="es-MX">
                <a:ea typeface="MS PGothic"/>
                <a:sym typeface="Wingdings" panose="05000000000000000000" pitchFamily="2" charset="2"/>
              </a:rPr>
              <a:t>)</a:t>
            </a:r>
            <a:endParaRPr lang="en-US" altLang="es-MX">
              <a:ea typeface="MS PGothic"/>
            </a:endParaRPr>
          </a:p>
          <a:p>
            <a:pPr marL="0" indent="0" algn="ctr">
              <a:buNone/>
            </a:pPr>
            <a:r>
              <a:rPr lang="en-US" altLang="es-MX" err="1">
                <a:ea typeface="MS PGothic"/>
              </a:rPr>
              <a:t>Propósito</a:t>
            </a:r>
            <a:r>
              <a:rPr lang="en-US" altLang="es-MX">
                <a:ea typeface="MS PGothic"/>
              </a:rPr>
              <a:t>/</a:t>
            </a:r>
            <a:r>
              <a:rPr lang="en-US" altLang="es-MX" err="1">
                <a:ea typeface="MS PGothic"/>
              </a:rPr>
              <a:t>intenção</a:t>
            </a:r>
            <a:r>
              <a:rPr lang="en-US" altLang="es-MX">
                <a:ea typeface="MS PGothic"/>
              </a:rPr>
              <a:t> é </a:t>
            </a:r>
            <a:r>
              <a:rPr lang="en-US" altLang="es-MX">
                <a:solidFill>
                  <a:srgbClr val="CC0000"/>
                </a:solidFill>
                <a:ea typeface="MS PGothic"/>
              </a:rPr>
              <a:t>causa</a:t>
            </a:r>
            <a:r>
              <a:rPr lang="en-US" altLang="es-MX">
                <a:ea typeface="MS PGothic"/>
              </a:rPr>
              <a:t>  do que </a:t>
            </a:r>
            <a:r>
              <a:rPr lang="en-US" altLang="es-MX" err="1">
                <a:ea typeface="MS PGothic"/>
              </a:rPr>
              <a:t>estamos</a:t>
            </a:r>
            <a:r>
              <a:rPr lang="en-US" altLang="es-MX">
                <a:ea typeface="MS PGothic"/>
              </a:rPr>
              <a:t> </a:t>
            </a:r>
            <a:r>
              <a:rPr lang="en-US" altLang="es-MX" err="1">
                <a:ea typeface="MS PGothic"/>
              </a:rPr>
              <a:t>observando</a:t>
            </a:r>
            <a:r>
              <a:rPr lang="en-US" altLang="es-MX">
                <a:ea typeface="MS PGothic"/>
              </a:rPr>
              <a:t>  </a:t>
            </a: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/>
            <a:endParaRPr lang="en-US" altLang="es-MX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DE1B704D-DE30-641D-0E4E-6B383357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err="1">
                <a:ea typeface="MS PGothic"/>
              </a:rPr>
              <a:t>propósito</a:t>
            </a:r>
            <a:r>
              <a:rPr lang="en-US" altLang="es-MX">
                <a:ea typeface="MS PGothic"/>
              </a:rPr>
              <a:t>/</a:t>
            </a:r>
            <a:r>
              <a:rPr lang="en-US" altLang="es-MX" err="1">
                <a:ea typeface="MS PGothic"/>
              </a:rPr>
              <a:t>intenção</a:t>
            </a:r>
            <a:endParaRPr lang="en-US" altLang="es-MX" err="1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3F9EF9F1-F8FD-A85E-FAEA-FBE92B4B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 algn="ctr">
              <a:buNone/>
            </a:pPr>
            <a:r>
              <a:rPr lang="en-US" altLang="es-MX" err="1">
                <a:ea typeface="MS PGothic"/>
              </a:rPr>
              <a:t>Comportamento</a:t>
            </a:r>
            <a:r>
              <a:rPr lang="en-US" altLang="es-MX">
                <a:ea typeface="MS PGothic"/>
              </a:rPr>
              <a:t> </a:t>
            </a:r>
            <a:r>
              <a:rPr lang="en-US" altLang="es-MX">
                <a:ea typeface="MS PGothic"/>
                <a:sym typeface="Wingdings" panose="05000000000000000000" pitchFamily="2" charset="2"/>
              </a:rPr>
              <a:t>e </a:t>
            </a:r>
            <a:r>
              <a:rPr lang="en-US" altLang="es-MX" err="1">
                <a:ea typeface="MS PGothic"/>
                <a:sym typeface="Wingdings" panose="05000000000000000000" pitchFamily="2" charset="2"/>
              </a:rPr>
              <a:t>seus</a:t>
            </a:r>
            <a:r>
              <a:rPr lang="en-US" altLang="es-MX">
                <a:ea typeface="MS PGothic"/>
                <a:sym typeface="Wingdings" panose="05000000000000000000" pitchFamily="2" charset="2"/>
              </a:rPr>
              <a:t> </a:t>
            </a:r>
            <a:r>
              <a:rPr lang="en-US" altLang="es-MX" err="1">
                <a:ea typeface="MS PGothic"/>
                <a:sym typeface="Wingdings" panose="05000000000000000000" pitchFamily="2" charset="2"/>
              </a:rPr>
              <a:t>efeito</a:t>
            </a:r>
            <a:endParaRPr lang="en-US" altLang="es-MX" err="1">
              <a:ea typeface="MS PGothic"/>
            </a:endParaRPr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>
              <a:sym typeface="Wingdings" panose="05000000000000000000" pitchFamily="2" charset="2"/>
            </a:endParaRPr>
          </a:p>
          <a:p>
            <a:pPr marL="0" indent="0" algn="r">
              <a:buFont typeface="Verdana" panose="020B0604030504040204" pitchFamily="34" charset="0"/>
              <a:buNone/>
            </a:pPr>
            <a:r>
              <a:rPr lang="en-US" altLang="es-MX">
                <a:ea typeface="MS PGothic"/>
              </a:rPr>
              <a:t>(</a:t>
            </a:r>
            <a:r>
              <a:rPr lang="en-US" altLang="es-MX" err="1">
                <a:ea typeface="MS PGothic"/>
              </a:rPr>
              <a:t>behaviorismo</a:t>
            </a:r>
            <a:r>
              <a:rPr lang="en-US" altLang="es-MX">
                <a:ea typeface="MS PGothic"/>
              </a:rPr>
              <a:t>)</a:t>
            </a:r>
          </a:p>
          <a:p>
            <a:pPr marL="0" indent="0" algn="ctr">
              <a:buNone/>
            </a:pPr>
            <a:r>
              <a:rPr lang="en-US" altLang="es-MX" err="1">
                <a:ea typeface="MS PGothic"/>
              </a:rPr>
              <a:t>Propósito</a:t>
            </a:r>
            <a:r>
              <a:rPr lang="en-US" altLang="es-MX">
                <a:ea typeface="MS PGothic"/>
              </a:rPr>
              <a:t>/</a:t>
            </a:r>
            <a:r>
              <a:rPr lang="en-US" altLang="es-MX" err="1">
                <a:ea typeface="MS PGothic"/>
              </a:rPr>
              <a:t>intenção</a:t>
            </a:r>
            <a:r>
              <a:rPr lang="en-US" altLang="es-MX">
                <a:ea typeface="MS PGothic"/>
              </a:rPr>
              <a:t> é </a:t>
            </a:r>
            <a:r>
              <a:rPr lang="en-US" altLang="es-MX" err="1">
                <a:solidFill>
                  <a:schemeClr val="accent2"/>
                </a:solidFill>
                <a:ea typeface="MS PGothic"/>
              </a:rPr>
              <a:t>descrição</a:t>
            </a:r>
            <a:r>
              <a:rPr lang="en-US" altLang="es-MX">
                <a:ea typeface="MS PGothic"/>
              </a:rPr>
              <a:t> do que </a:t>
            </a:r>
            <a:r>
              <a:rPr lang="en-US" altLang="es-MX" err="1">
                <a:ea typeface="MS PGothic"/>
              </a:rPr>
              <a:t>estamos</a:t>
            </a:r>
            <a:r>
              <a:rPr lang="en-US" altLang="es-MX">
                <a:ea typeface="MS PGothic"/>
              </a:rPr>
              <a:t> </a:t>
            </a:r>
            <a:r>
              <a:rPr lang="en-US" altLang="es-MX" err="1">
                <a:ea typeface="MS PGothic"/>
              </a:rPr>
              <a:t>observando</a:t>
            </a:r>
            <a:r>
              <a:rPr lang="en-US" altLang="es-MX">
                <a:ea typeface="MS PGothic"/>
              </a:rPr>
              <a:t>?  </a:t>
            </a:r>
            <a:endParaRPr lang="en-US" altLang="es-MX"/>
          </a:p>
          <a:p>
            <a:pPr marL="0" indent="0" algn="ctr">
              <a:buFont typeface="Verdana" panose="020B0604030504040204" pitchFamily="34" charset="0"/>
              <a:buNone/>
            </a:pPr>
            <a:endParaRPr lang="en-US" altLang="es-MX"/>
          </a:p>
          <a:p>
            <a:pPr marL="0" indent="0"/>
            <a:endParaRPr lang="en-US" altLang="es-MX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>
            <a:extLst>
              <a:ext uri="{FF2B5EF4-FFF2-40B4-BE49-F238E27FC236}">
                <a16:creationId xmlns:a16="http://schemas.microsoft.com/office/drawing/2014/main" id="{8D95D5C5-FDA1-1D2F-795A-E4FB2A534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69"/>
          <a:stretch>
            <a:fillRect/>
          </a:stretch>
        </p:blipFill>
        <p:spPr>
          <a:xfrm>
            <a:off x="207693" y="1205002"/>
            <a:ext cx="7416800" cy="3059113"/>
          </a:xfrm>
        </p:spPr>
      </p:pic>
      <p:pic>
        <p:nvPicPr>
          <p:cNvPr id="46083" name="Picture 4" descr="download-5.jpg">
            <a:extLst>
              <a:ext uri="{FF2B5EF4-FFF2-40B4-BE49-F238E27FC236}">
                <a16:creationId xmlns:a16="http://schemas.microsoft.com/office/drawing/2014/main" id="{74E6E49B-05CB-EF13-4812-5E70A40F6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131888"/>
            <a:ext cx="2420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A9D59BCA-1BB9-02B0-285F-5BB1E2D1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52" y="509438"/>
            <a:ext cx="7520077" cy="34021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0A7058F-ABA5-2FCF-DEF0-A8B02B1EED7A}"/>
              </a:ext>
            </a:extLst>
          </p:cNvPr>
          <p:cNvSpPr txBox="1"/>
          <p:nvPr/>
        </p:nvSpPr>
        <p:spPr>
          <a:xfrm>
            <a:off x="536994" y="4553668"/>
            <a:ext cx="8609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https://blogdoenem.com.br/aristoteles-e-a-metafisica-filosofia-enem/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>
            <a:extLst>
              <a:ext uri="{FF2B5EF4-FFF2-40B4-BE49-F238E27FC236}">
                <a16:creationId xmlns:a16="http://schemas.microsoft.com/office/drawing/2014/main" id="{C8AEA5A3-B950-0C37-9C4C-82FD51B9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6925"/>
            <a:ext cx="8668349" cy="2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s-MX" sz="2400">
                <a:latin typeface="Verdana"/>
                <a:ea typeface="MS PGothic"/>
              </a:rPr>
              <a:t>"</a:t>
            </a:r>
            <a:r>
              <a:rPr lang="en-US" altLang="es-MX" sz="2400" err="1">
                <a:latin typeface="Verdana"/>
                <a:ea typeface="MS PGothic"/>
              </a:rPr>
              <a:t>Nós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precisamos</a:t>
            </a:r>
            <a:r>
              <a:rPr lang="en-US" altLang="es-MX" sz="2400">
                <a:latin typeface="Verdana"/>
                <a:ea typeface="MS PGothic"/>
              </a:rPr>
              <a:t> mudar </a:t>
            </a:r>
            <a:r>
              <a:rPr lang="en-US" altLang="es-MX" sz="2400" err="1">
                <a:latin typeface="Verdana"/>
                <a:ea typeface="MS PGothic"/>
              </a:rPr>
              <a:t>nosso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comportamento</a:t>
            </a:r>
            <a:r>
              <a:rPr lang="en-US" altLang="es-MX" sz="2400">
                <a:latin typeface="Verdana"/>
                <a:ea typeface="MS PGothic"/>
              </a:rPr>
              <a:t> e </a:t>
            </a:r>
            <a:r>
              <a:rPr lang="en-US" altLang="es-MX" sz="2400" err="1">
                <a:latin typeface="Verdana"/>
                <a:ea typeface="MS PGothic"/>
              </a:rPr>
              <a:t>só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podemos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fazê</a:t>
            </a:r>
            <a:r>
              <a:rPr lang="en-US" altLang="es-MX" sz="2400">
                <a:latin typeface="Verdana"/>
                <a:ea typeface="MS PGothic"/>
              </a:rPr>
              <a:t>-lo </a:t>
            </a:r>
            <a:r>
              <a:rPr lang="en-US" altLang="es-MX" sz="2400" err="1">
                <a:latin typeface="Verdana"/>
                <a:ea typeface="MS PGothic"/>
              </a:rPr>
              <a:t>mudando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nosso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ambiente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físico</a:t>
            </a:r>
            <a:r>
              <a:rPr lang="en-US" altLang="es-MX" sz="2400">
                <a:latin typeface="Verdana"/>
                <a:ea typeface="MS PGothic"/>
              </a:rPr>
              <a:t> e social. </a:t>
            </a:r>
            <a:r>
              <a:rPr lang="en-US" altLang="es-MX" sz="2400" err="1">
                <a:latin typeface="Verdana"/>
                <a:ea typeface="MS PGothic"/>
              </a:rPr>
              <a:t>Nós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escolhemos</a:t>
            </a:r>
            <a:r>
              <a:rPr lang="en-US" altLang="es-MX" sz="2400">
                <a:latin typeface="Verdana"/>
                <a:ea typeface="MS PGothic"/>
              </a:rPr>
              <a:t> o </a:t>
            </a:r>
            <a:r>
              <a:rPr lang="en-US" altLang="es-MX" sz="2400" err="1">
                <a:latin typeface="Verdana"/>
                <a:ea typeface="MS PGothic"/>
              </a:rPr>
              <a:t>caminho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errado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já</a:t>
            </a:r>
            <a:r>
              <a:rPr lang="en-US" altLang="es-MX" sz="2400">
                <a:latin typeface="Verdana"/>
                <a:ea typeface="MS PGothic"/>
              </a:rPr>
              <a:t> de </a:t>
            </a:r>
            <a:r>
              <a:rPr lang="en-US" altLang="es-MX" sz="2400" err="1">
                <a:latin typeface="Verdana"/>
                <a:ea typeface="MS PGothic"/>
              </a:rPr>
              <a:t>início</a:t>
            </a:r>
            <a:r>
              <a:rPr lang="en-US" altLang="es-MX" sz="2400">
                <a:latin typeface="Verdana"/>
                <a:ea typeface="MS PGothic"/>
              </a:rPr>
              <a:t>, </a:t>
            </a:r>
            <a:r>
              <a:rPr lang="en-US" altLang="es-MX" sz="2400" err="1">
                <a:latin typeface="Verdana"/>
                <a:ea typeface="MS PGothic"/>
              </a:rPr>
              <a:t>quando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fazemos</a:t>
            </a:r>
            <a:r>
              <a:rPr lang="en-US" altLang="es-MX" sz="2400">
                <a:latin typeface="Verdana"/>
                <a:ea typeface="MS PGothic"/>
              </a:rPr>
              <a:t> a </a:t>
            </a:r>
            <a:r>
              <a:rPr lang="en-US" altLang="es-MX" sz="2400" err="1">
                <a:latin typeface="Verdana"/>
                <a:ea typeface="MS PGothic"/>
              </a:rPr>
              <a:t>suposição</a:t>
            </a:r>
            <a:r>
              <a:rPr lang="en-US" altLang="es-MX" sz="2400">
                <a:latin typeface="Verdana"/>
                <a:ea typeface="MS PGothic"/>
              </a:rPr>
              <a:t> de que </a:t>
            </a:r>
            <a:r>
              <a:rPr lang="en-US" altLang="es-MX" sz="2400" err="1">
                <a:latin typeface="Verdana"/>
                <a:ea typeface="MS PGothic"/>
              </a:rPr>
              <a:t>nossa</a:t>
            </a:r>
            <a:r>
              <a:rPr lang="en-US" altLang="es-MX" sz="2400">
                <a:latin typeface="Verdana"/>
                <a:ea typeface="MS PGothic"/>
              </a:rPr>
              <a:t> meta é mudar '</a:t>
            </a:r>
            <a:r>
              <a:rPr lang="en-US" altLang="ja-JP" sz="2400" err="1">
                <a:latin typeface="Verdana"/>
                <a:ea typeface="MS PGothic"/>
              </a:rPr>
              <a:t>mentes</a:t>
            </a:r>
            <a:r>
              <a:rPr lang="en-US" altLang="ja-JP" sz="2400">
                <a:latin typeface="Verdana"/>
                <a:ea typeface="MS PGothic"/>
              </a:rPr>
              <a:t> e </a:t>
            </a:r>
            <a:r>
              <a:rPr lang="en-US" altLang="ja-JP" sz="2400" err="1">
                <a:latin typeface="Verdana"/>
                <a:ea typeface="MS PGothic"/>
              </a:rPr>
              <a:t>corações</a:t>
            </a:r>
            <a:r>
              <a:rPr lang="en-US" altLang="ja-JP" sz="2400">
                <a:latin typeface="Verdana"/>
                <a:ea typeface="MS PGothic"/>
              </a:rPr>
              <a:t> de </a:t>
            </a:r>
            <a:r>
              <a:rPr lang="en-US" altLang="ja-JP" sz="2400" err="1">
                <a:latin typeface="Verdana"/>
                <a:ea typeface="MS PGothic"/>
              </a:rPr>
              <a:t>mulheres</a:t>
            </a:r>
            <a:r>
              <a:rPr lang="en-US" altLang="ja-JP" sz="2400">
                <a:latin typeface="Verdana"/>
                <a:ea typeface="MS PGothic"/>
              </a:rPr>
              <a:t> e </a:t>
            </a:r>
            <a:r>
              <a:rPr lang="en-US" altLang="es-MX" sz="2400" err="1">
                <a:latin typeface="Verdana"/>
                <a:ea typeface="MS PGothic"/>
              </a:rPr>
              <a:t>homens</a:t>
            </a:r>
            <a:r>
              <a:rPr lang="en-US" altLang="es-MX" sz="2400">
                <a:latin typeface="Verdana"/>
                <a:ea typeface="MS PGothic"/>
              </a:rPr>
              <a:t>' </a:t>
            </a:r>
            <a:r>
              <a:rPr lang="en-US" altLang="es-MX" sz="2400" err="1">
                <a:latin typeface="Verdana"/>
                <a:ea typeface="MS PGothic"/>
              </a:rPr>
              <a:t>ao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invés</a:t>
            </a:r>
            <a:r>
              <a:rPr lang="en-US" altLang="es-MX" sz="2400">
                <a:latin typeface="Verdana"/>
                <a:ea typeface="MS PGothic"/>
              </a:rPr>
              <a:t> do </a:t>
            </a:r>
            <a:r>
              <a:rPr lang="en-US" altLang="es-MX" sz="2400" err="1">
                <a:latin typeface="Verdana"/>
                <a:ea typeface="MS PGothic"/>
              </a:rPr>
              <a:t>mundo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em</a:t>
            </a:r>
            <a:r>
              <a:rPr lang="en-US" altLang="es-MX" sz="2400">
                <a:latin typeface="Verdana"/>
                <a:ea typeface="MS PGothic"/>
              </a:rPr>
              <a:t> que </a:t>
            </a:r>
            <a:r>
              <a:rPr lang="en-US" altLang="es-MX" sz="2400" err="1">
                <a:latin typeface="Verdana"/>
                <a:ea typeface="MS PGothic"/>
              </a:rPr>
              <a:t>eles</a:t>
            </a:r>
            <a:r>
              <a:rPr lang="en-US" altLang="es-MX" sz="2400">
                <a:latin typeface="Verdana"/>
                <a:ea typeface="MS PGothic"/>
              </a:rPr>
              <a:t> </a:t>
            </a:r>
            <a:r>
              <a:rPr lang="en-US" altLang="es-MX" sz="2400" err="1">
                <a:latin typeface="Verdana"/>
                <a:ea typeface="MS PGothic"/>
              </a:rPr>
              <a:t>vivem</a:t>
            </a:r>
            <a:r>
              <a:rPr lang="en-US" altLang="es-MX" sz="2400">
                <a:latin typeface="Verdana"/>
                <a:ea typeface="MS PGothic"/>
              </a:rPr>
              <a:t>" </a:t>
            </a:r>
            <a:endParaRPr lang="pt-BR"/>
          </a:p>
        </p:txBody>
      </p:sp>
      <p:pic>
        <p:nvPicPr>
          <p:cNvPr id="2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E7DBA533-6AD5-119F-15A3-E5A9EA84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" y="139509"/>
            <a:ext cx="7681822" cy="18452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38AFBD42-11F1-9E9B-5B42-27F4EA2D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307832"/>
            <a:ext cx="6927011" cy="42366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E4276C0-19FF-C68A-8334-A2275161B9BA}"/>
              </a:ext>
            </a:extLst>
          </p:cNvPr>
          <p:cNvSpPr txBox="1"/>
          <p:nvPr/>
        </p:nvSpPr>
        <p:spPr>
          <a:xfrm rot="-10800000" flipV="1">
            <a:off x="310551" y="4437765"/>
            <a:ext cx="8846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https://pt.wikipedia.org/wiki/Burrhus_Frederic_Skinner</a:t>
            </a:r>
          </a:p>
        </p:txBody>
      </p:sp>
    </p:spTree>
    <p:extLst>
      <p:ext uri="{BB962C8B-B14F-4D97-AF65-F5344CB8AC3E}">
        <p14:creationId xmlns:p14="http://schemas.microsoft.com/office/powerpoint/2010/main" val="325458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73572-F44A-3132-8163-EF624E07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Reflexão...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CFBC9-F5CA-4100-FE6E-D28E9EF2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ea typeface="MS PGothic"/>
              </a:rPr>
              <a:t>Mudanças do ambiente são causas materiais, eficientes, formais ou finais</a:t>
            </a:r>
            <a:r>
              <a:rPr lang="pt">
                <a:ea typeface="+mn-lt"/>
                <a:cs typeface="+mn-lt"/>
              </a:rPr>
              <a:t>?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89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ownload.jpg">
            <a:extLst>
              <a:ext uri="{FF2B5EF4-FFF2-40B4-BE49-F238E27FC236}">
                <a16:creationId xmlns:a16="http://schemas.microsoft.com/office/drawing/2014/main" id="{E8B55B59-ACB4-56BF-C03F-9010CC2C9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56" y="393640"/>
            <a:ext cx="996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D0A10091-856E-2952-A82B-00A8905D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2" y="1963139"/>
            <a:ext cx="52756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MX" sz="3000">
                <a:latin typeface="Arial"/>
                <a:ea typeface="MS PGothic"/>
                <a:cs typeface="Arial"/>
              </a:rPr>
              <a:t>1953                             1974  </a:t>
            </a:r>
            <a:endParaRPr lang="en-US" altLang="es-MX" sz="300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6A1FD7-EAE4-9E8C-61BD-B60A344BAC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2571750"/>
            <a:ext cx="8280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pic>
        <p:nvPicPr>
          <p:cNvPr id="2" name="Imagem 2" descr="Texto&#10;&#10;Descrição gerada automaticamente">
            <a:extLst>
              <a:ext uri="{FF2B5EF4-FFF2-40B4-BE49-F238E27FC236}">
                <a16:creationId xmlns:a16="http://schemas.microsoft.com/office/drawing/2014/main" id="{9E200CF3-E7C2-FC92-7E75-B695E4C0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968" y="384953"/>
            <a:ext cx="978866" cy="15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ownload.jpg">
            <a:extLst>
              <a:ext uri="{FF2B5EF4-FFF2-40B4-BE49-F238E27FC236}">
                <a16:creationId xmlns:a16="http://schemas.microsoft.com/office/drawing/2014/main" id="{E8B55B59-ACB4-56BF-C03F-9010CC2C9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56" y="393640"/>
            <a:ext cx="996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D0A10091-856E-2952-A82B-00A8905D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2" y="1963139"/>
            <a:ext cx="52756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s-MX" sz="3000">
                <a:latin typeface="Arial"/>
                <a:ea typeface="MS PGothic"/>
                <a:cs typeface="Arial"/>
              </a:rPr>
              <a:t>1953                             1974  </a:t>
            </a:r>
            <a:endParaRPr lang="en-US" altLang="es-MX" sz="300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6A1FD7-EAE4-9E8C-61BD-B60A344BAC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2571750"/>
            <a:ext cx="8280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pic>
        <p:nvPicPr>
          <p:cNvPr id="9221" name="Picture 8" descr="download.jpg">
            <a:extLst>
              <a:ext uri="{FF2B5EF4-FFF2-40B4-BE49-F238E27FC236}">
                <a16:creationId xmlns:a16="http://schemas.microsoft.com/office/drawing/2014/main" id="{28714E25-650C-609C-258E-D8E0954FE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9813"/>
            <a:ext cx="13335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pavlov_apparatus">
            <a:extLst>
              <a:ext uri="{FF2B5EF4-FFF2-40B4-BE49-F238E27FC236}">
                <a16:creationId xmlns:a16="http://schemas.microsoft.com/office/drawing/2014/main" id="{041587F0-BBA2-153E-391F-51833991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16213"/>
            <a:ext cx="1873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 descr="images-4.jpg">
            <a:extLst>
              <a:ext uri="{FF2B5EF4-FFF2-40B4-BE49-F238E27FC236}">
                <a16:creationId xmlns:a16="http://schemas.microsoft.com/office/drawing/2014/main" id="{314D64E2-190D-E15B-F919-7E4E713D6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795713"/>
            <a:ext cx="20002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images-3.jpg">
            <a:extLst>
              <a:ext uri="{FF2B5EF4-FFF2-40B4-BE49-F238E27FC236}">
                <a16:creationId xmlns:a16="http://schemas.microsoft.com/office/drawing/2014/main" id="{2E1C5DD7-059A-B113-9719-AB570102A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7650"/>
            <a:ext cx="105568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images-7.jpg">
            <a:extLst>
              <a:ext uri="{FF2B5EF4-FFF2-40B4-BE49-F238E27FC236}">
                <a16:creationId xmlns:a16="http://schemas.microsoft.com/office/drawing/2014/main" id="{5E2D757F-E17B-925C-75DD-EBE4A3DF2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800"/>
            <a:ext cx="1800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 descr="164212109a39f66173c5344016b91362.jpg">
            <a:extLst>
              <a:ext uri="{FF2B5EF4-FFF2-40B4-BE49-F238E27FC236}">
                <a16:creationId xmlns:a16="http://schemas.microsoft.com/office/drawing/2014/main" id="{18FFE7EC-51E9-822A-82C4-E61A74324E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800"/>
            <a:ext cx="102393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4" descr="31O7YaE4uvL._SY346_.jpg">
            <a:extLst>
              <a:ext uri="{FF2B5EF4-FFF2-40B4-BE49-F238E27FC236}">
                <a16:creationId xmlns:a16="http://schemas.microsoft.com/office/drawing/2014/main" id="{8F00DDF2-68AB-B799-BC39-BCB85631B7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2571750"/>
            <a:ext cx="7842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6" descr="download.jpg">
            <a:extLst>
              <a:ext uri="{FF2B5EF4-FFF2-40B4-BE49-F238E27FC236}">
                <a16:creationId xmlns:a16="http://schemas.microsoft.com/office/drawing/2014/main" id="{97A8A9FF-E7A6-515D-C29A-B7CB733E1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27313"/>
            <a:ext cx="7921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7" descr="download.jpg">
            <a:extLst>
              <a:ext uri="{FF2B5EF4-FFF2-40B4-BE49-F238E27FC236}">
                <a16:creationId xmlns:a16="http://schemas.microsoft.com/office/drawing/2014/main" id="{3EFAB0C3-A5E0-025C-9B01-32287CD6B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16213"/>
            <a:ext cx="7191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8" descr="images-1.jpg">
            <a:extLst>
              <a:ext uri="{FF2B5EF4-FFF2-40B4-BE49-F238E27FC236}">
                <a16:creationId xmlns:a16="http://schemas.microsoft.com/office/drawing/2014/main" id="{042F8471-6330-D134-EC74-BBBE95D9CC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867150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9" descr="download.jpg">
            <a:extLst>
              <a:ext uri="{FF2B5EF4-FFF2-40B4-BE49-F238E27FC236}">
                <a16:creationId xmlns:a16="http://schemas.microsoft.com/office/drawing/2014/main" id="{53F4188D-E1F0-EED8-E8EE-BA449A7582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26" y="22824"/>
            <a:ext cx="100806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0" descr="images.jpg">
            <a:extLst>
              <a:ext uri="{FF2B5EF4-FFF2-40B4-BE49-F238E27FC236}">
                <a16:creationId xmlns:a16="http://schemas.microsoft.com/office/drawing/2014/main" id="{97C9D065-F329-4FE9-646B-1D047FDB45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64" y="177081"/>
            <a:ext cx="903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1" descr="download.jpg">
            <a:extLst>
              <a:ext uri="{FF2B5EF4-FFF2-40B4-BE49-F238E27FC236}">
                <a16:creationId xmlns:a16="http://schemas.microsoft.com/office/drawing/2014/main" id="{C8E94CD3-26F7-89C6-4BA1-EC0A39E9D6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886200"/>
            <a:ext cx="13239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3" descr="Edwin_G._Boring.jpg">
            <a:extLst>
              <a:ext uri="{FF2B5EF4-FFF2-40B4-BE49-F238E27FC236}">
                <a16:creationId xmlns:a16="http://schemas.microsoft.com/office/drawing/2014/main" id="{91E57F04-CC65-88A0-3C1F-E841AD94DC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27163"/>
            <a:ext cx="15128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4" descr="http_--highwire.stanford.edu-icons-externalservices-pubmed-sci_full.gif">
            <a:extLst>
              <a:ext uri="{FF2B5EF4-FFF2-40B4-BE49-F238E27FC236}">
                <a16:creationId xmlns:a16="http://schemas.microsoft.com/office/drawing/2014/main" id="{C2E5E8CF-ED46-1F03-CA94-F4A792EAF1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96" y="1898441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2" descr="Texto&#10;&#10;Descrição gerada automaticamente">
            <a:extLst>
              <a:ext uri="{FF2B5EF4-FFF2-40B4-BE49-F238E27FC236}">
                <a16:creationId xmlns:a16="http://schemas.microsoft.com/office/drawing/2014/main" id="{9E200CF3-E7C2-FC92-7E75-B695E4C0B1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64968" y="384953"/>
            <a:ext cx="978866" cy="1580791"/>
          </a:xfrm>
          <a:prstGeom prst="rect">
            <a:avLst/>
          </a:prstGeom>
        </p:spPr>
      </p:pic>
      <p:pic>
        <p:nvPicPr>
          <p:cNvPr id="3" name="Imagem 3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230D1C1-BFC5-3A27-2EAA-03BB5C0CC37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67052" y="1165374"/>
            <a:ext cx="937764" cy="1335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3BD2FCB5-C079-551F-F7D5-19D48EEEF9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222375"/>
            <a:ext cx="8785225" cy="2916238"/>
          </a:xfrm>
        </p:spPr>
        <p:txBody>
          <a:bodyPr lIns="90000" tIns="46800" rIns="90000" bIns="46800"/>
          <a:lstStyle/>
          <a:p>
            <a:pPr marL="358775" indent="-357188" defTabSz="457200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altLang="es-MX"/>
              <a:t>	</a:t>
            </a:r>
            <a:r>
              <a:rPr lang="ja-JP" altLang="pt-BR"/>
              <a:t>“</a:t>
            </a:r>
            <a:r>
              <a:rPr lang="pt-BR" altLang="ja-JP"/>
              <a:t>O Comportamentalismo [Behaviorismo], com ênfase no </a:t>
            </a:r>
            <a:r>
              <a:rPr lang="ja-JP" altLang="pt-BR"/>
              <a:t>‘</a:t>
            </a:r>
            <a:r>
              <a:rPr lang="pt-BR" altLang="ja-JP"/>
              <a:t>ismo</a:t>
            </a:r>
            <a:r>
              <a:rPr lang="ja-JP" altLang="pt-BR"/>
              <a:t>’</a:t>
            </a:r>
            <a:r>
              <a:rPr lang="pt-BR" altLang="ja-JP"/>
              <a:t>, não é o estudo científico do comportamento, mas uma filosofia da ciência preocupada com o tema e métodos da Psicologia</a:t>
            </a:r>
            <a:r>
              <a:rPr lang="ja-JP" altLang="pt-BR"/>
              <a:t>”</a:t>
            </a:r>
            <a:r>
              <a:rPr lang="pt-BR" altLang="ja-JP"/>
              <a:t>  </a:t>
            </a:r>
          </a:p>
          <a:p>
            <a:pPr marL="358775" indent="-357188" defTabSz="457200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altLang="es-MX"/>
              <a:t>	(Skinner, 1969/1980, p. 339)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9E6F394E-33A6-D660-F7AA-C34E99D5C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00538"/>
            <a:ext cx="86407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9388" indent="-179388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SzPct val="100000"/>
            </a:pPr>
            <a:r>
              <a:rPr lang="pt-BR" altLang="es-MX" sz="1400">
                <a:solidFill>
                  <a:srgbClr val="000000"/>
                </a:solidFill>
              </a:rPr>
              <a:t>Skinner, B. F. (1980). Contingências do reforço: uma análise teórica – Coleção </a:t>
            </a:r>
            <a:r>
              <a:rPr lang="pt-BR" altLang="es-MX" sz="1400" i="1">
                <a:solidFill>
                  <a:srgbClr val="000000"/>
                </a:solidFill>
              </a:rPr>
              <a:t>Os Pensadores</a:t>
            </a:r>
            <a:r>
              <a:rPr lang="pt-BR" altLang="es-MX" sz="1400">
                <a:solidFill>
                  <a:srgbClr val="000000"/>
                </a:solidFill>
              </a:rPr>
              <a:t>. (R. Moreno, Trad.) São Paulo: Abril Cultural. (Trabalho original publicado em 1969)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EC8C8F9-6F04-E7DC-EABB-75F817EDA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87313"/>
            <a:ext cx="8002588" cy="887412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s-MX"/>
              <a:t>Behaviorismo Radical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A8FE9BF-9B86-5A6E-D3B7-0C78776FC3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168400"/>
            <a:ext cx="8642350" cy="3619500"/>
          </a:xfrm>
        </p:spPr>
        <p:txBody>
          <a:bodyPr lIns="90000" tIns="46800" rIns="90000" bIns="46800"/>
          <a:lstStyle/>
          <a:p>
            <a:pPr marL="468313" indent="-468313" defTabSz="457200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s-MX" sz="2000"/>
              <a:t>Campo reflexivo, Busca responder/discutir perguntas como</a:t>
            </a:r>
          </a:p>
          <a:p>
            <a:pPr marL="906463" lvl="1" defTabSz="457200" eaLnBrk="1" hangingPunct="1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s-MX" sz="2000"/>
              <a:t> </a:t>
            </a:r>
          </a:p>
          <a:p>
            <a:pPr marL="906463" lvl="1" defTabSz="457200" eaLnBrk="1" hangingPunct="1">
              <a:lnSpc>
                <a:spcPct val="90000"/>
              </a:lnSpc>
              <a:spcBef>
                <a:spcPts val="55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s-MX" sz="2000"/>
              <a:t>uma ciência do comportamento é possível?</a:t>
            </a:r>
          </a:p>
          <a:p>
            <a:pPr marL="906463" lvl="1" defTabSz="457200" eaLnBrk="1" hangingPunct="1">
              <a:lnSpc>
                <a:spcPct val="90000"/>
              </a:lnSpc>
              <a:spcBef>
                <a:spcPts val="550"/>
              </a:spcBef>
              <a:buClrTx/>
              <a:buFontTx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s-MX" sz="2000"/>
          </a:p>
          <a:p>
            <a:pPr marL="906463" lvl="1" defTabSz="457200" eaLnBrk="1" hangingPunct="1">
              <a:lnSpc>
                <a:spcPct val="90000"/>
              </a:lnSpc>
              <a:spcBef>
                <a:spcPts val="55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s-MX" sz="2000"/>
              <a:t>o que são os fenômenos psicológicos?</a:t>
            </a:r>
          </a:p>
          <a:p>
            <a:pPr marL="906463" lvl="1" defTabSz="457200" eaLnBrk="1" hangingPunct="1">
              <a:lnSpc>
                <a:spcPct val="90000"/>
              </a:lnSpc>
              <a:spcBef>
                <a:spcPts val="550"/>
              </a:spcBef>
              <a:buClrTx/>
              <a:buFontTx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s-MX" sz="2000"/>
          </a:p>
          <a:p>
            <a:pPr marL="906463" lvl="1" defTabSz="457200" eaLnBrk="1" hangingPunct="1">
              <a:lnSpc>
                <a:spcPct val="90000"/>
              </a:lnSpc>
              <a:spcBef>
                <a:spcPts val="55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s-MX" sz="2000"/>
              <a:t>como estudar os fenômenos psicológicos?</a:t>
            </a:r>
          </a:p>
          <a:p>
            <a:pPr marL="906463" lvl="1" defTabSz="457200" eaLnBrk="1" hangingPunct="1">
              <a:lnSpc>
                <a:spcPct val="90000"/>
              </a:lnSpc>
              <a:spcBef>
                <a:spcPts val="550"/>
              </a:spcBef>
              <a:buClrTx/>
              <a:buFontTx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s-MX" sz="2000"/>
          </a:p>
          <a:p>
            <a:pPr marL="906463" lvl="1" defTabSz="457200" eaLnBrk="1" hangingPunct="1">
              <a:lnSpc>
                <a:spcPct val="90000"/>
              </a:lnSpc>
              <a:spcBef>
                <a:spcPts val="55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s-MX" sz="2000"/>
              <a:t>qual a origem do organismo, do indivíduo e do </a:t>
            </a:r>
            <a:r>
              <a:rPr lang="en-US" altLang="en-US" sz="2000"/>
              <a:t>“</a:t>
            </a:r>
            <a:r>
              <a:rPr lang="en-US" altLang="ja-JP" sz="2000"/>
              <a:t>eu</a:t>
            </a:r>
            <a:r>
              <a:rPr lang="en-US" altLang="en-US" sz="2000"/>
              <a:t>”</a:t>
            </a:r>
            <a:r>
              <a:rPr lang="en-US" altLang="ja-JP" sz="2000"/>
              <a:t>? </a:t>
            </a:r>
            <a:endParaRPr lang="en-US" altLang="es-MX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448CE6D-2C55-791D-28F4-1A2E747E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/>
              <a:t>O Que são?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989D133-AECE-AA3C-066A-6B4F6CD2C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72" y="1513456"/>
            <a:ext cx="8001000" cy="3272857"/>
          </a:xfrm>
        </p:spPr>
        <p:txBody>
          <a:bodyPr/>
          <a:lstStyle/>
          <a:p>
            <a:r>
              <a:rPr lang="en-US" altLang="es-MX"/>
              <a:t>Comportamento</a:t>
            </a:r>
          </a:p>
          <a:p>
            <a:endParaRPr lang="en-US" altLang="es-MX"/>
          </a:p>
          <a:p>
            <a:r>
              <a:rPr lang="en-US" altLang="es-MX"/>
              <a:t>Mente</a:t>
            </a:r>
          </a:p>
          <a:p>
            <a:endParaRPr lang="en-US" altLang="es-MX"/>
          </a:p>
          <a:p>
            <a:r>
              <a:rPr lang="en-US" altLang="es-MX"/>
              <a:t>Cognição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17493-EC13-09C5-5171-0E607FBE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MS PGothic"/>
              </a:rPr>
              <a:t>Aspectos históricos...</a:t>
            </a:r>
            <a:endParaRPr lang="pt-BR"/>
          </a:p>
        </p:txBody>
      </p:sp>
      <p:pic>
        <p:nvPicPr>
          <p:cNvPr id="5" name="Picture 13" descr="164212109a39f66173c5344016b91362.jpg">
            <a:extLst>
              <a:ext uri="{FF2B5EF4-FFF2-40B4-BE49-F238E27FC236}">
                <a16:creationId xmlns:a16="http://schemas.microsoft.com/office/drawing/2014/main" id="{BB4FB5A1-DDB8-1807-E4B7-9C66D32B9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8" y="1495724"/>
            <a:ext cx="2328683" cy="292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6F0BA8-FB99-577B-551D-6B31202F4615}"/>
              </a:ext>
            </a:extLst>
          </p:cNvPr>
          <p:cNvSpPr txBox="1"/>
          <p:nvPr/>
        </p:nvSpPr>
        <p:spPr>
          <a:xfrm>
            <a:off x="3157268" y="1372678"/>
            <a:ext cx="560070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, Arial, Helvetica, sans-serif"/>
                <a:ea typeface="MS PGothic"/>
              </a:rPr>
              <a:t>"A </a:t>
            </a:r>
            <a:r>
              <a:rPr lang="en-US" sz="2000" err="1">
                <a:latin typeface="Verdana, Arial, Helvetica, sans-serif"/>
                <a:ea typeface="MS PGothic"/>
              </a:rPr>
              <a:t>psicologia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como</a:t>
            </a:r>
            <a:r>
              <a:rPr lang="en-US" sz="2000">
                <a:latin typeface="Verdana, Arial, Helvetica, sans-serif"/>
                <a:ea typeface="MS PGothic"/>
              </a:rPr>
              <a:t> o </a:t>
            </a:r>
            <a:r>
              <a:rPr lang="en-US" sz="2000" err="1">
                <a:latin typeface="Verdana, Arial, Helvetica, sans-serif"/>
                <a:ea typeface="MS PGothic"/>
              </a:rPr>
              <a:t>behaviorista</a:t>
            </a:r>
            <a:r>
              <a:rPr lang="en-US" sz="2000">
                <a:latin typeface="Verdana, Arial, Helvetica, sans-serif"/>
                <a:ea typeface="MS PGothic"/>
              </a:rPr>
              <a:t> a </a:t>
            </a:r>
            <a:r>
              <a:rPr lang="en-US" sz="2000" err="1">
                <a:latin typeface="Verdana, Arial, Helvetica, sans-serif"/>
                <a:ea typeface="MS PGothic"/>
              </a:rPr>
              <a:t>vê</a:t>
            </a:r>
            <a:r>
              <a:rPr lang="en-US" sz="2000">
                <a:latin typeface="Verdana, Arial, Helvetica, sans-serif"/>
                <a:ea typeface="MS PGothic"/>
              </a:rPr>
              <a:t> é um </a:t>
            </a:r>
            <a:r>
              <a:rPr lang="en-US" sz="2000" err="1">
                <a:latin typeface="Verdana, Arial, Helvetica, sans-serif"/>
                <a:ea typeface="MS PGothic"/>
              </a:rPr>
              <a:t>ramo</a:t>
            </a:r>
            <a:r>
              <a:rPr lang="en-US" sz="2000">
                <a:latin typeface="Verdana, Arial, Helvetica, sans-serif"/>
                <a:ea typeface="MS PGothic"/>
              </a:rPr>
              <a:t> experimental </a:t>
            </a:r>
            <a:r>
              <a:rPr lang="en-US" sz="2000" err="1">
                <a:latin typeface="Verdana, Arial, Helvetica, sans-serif"/>
                <a:ea typeface="MS PGothic"/>
              </a:rPr>
              <a:t>puramente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objetivo</a:t>
            </a:r>
            <a:r>
              <a:rPr lang="en-US" sz="2000">
                <a:latin typeface="Verdana, Arial, Helvetica, sans-serif"/>
                <a:ea typeface="MS PGothic"/>
              </a:rPr>
              <a:t> das </a:t>
            </a:r>
            <a:r>
              <a:rPr lang="en-US" sz="2000" err="1">
                <a:latin typeface="Verdana, Arial, Helvetica, sans-serif"/>
                <a:ea typeface="MS PGothic"/>
              </a:rPr>
              <a:t>ciências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naturais</a:t>
            </a:r>
            <a:r>
              <a:rPr lang="en-US" sz="2000">
                <a:latin typeface="Verdana, Arial, Helvetica, sans-serif"/>
                <a:ea typeface="MS PGothic"/>
              </a:rPr>
              <a:t>. Seu </a:t>
            </a:r>
            <a:r>
              <a:rPr lang="en-US" sz="2000" err="1">
                <a:latin typeface="Verdana, Arial, Helvetica, sans-serif"/>
                <a:ea typeface="MS PGothic"/>
              </a:rPr>
              <a:t>objetivo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teórico</a:t>
            </a:r>
            <a:r>
              <a:rPr lang="en-US" sz="2000">
                <a:latin typeface="Verdana, Arial, Helvetica, sans-serif"/>
                <a:ea typeface="MS PGothic"/>
              </a:rPr>
              <a:t> é a </a:t>
            </a:r>
            <a:r>
              <a:rPr lang="en-US" sz="2000" err="1">
                <a:latin typeface="Verdana, Arial, Helvetica, sans-serif"/>
                <a:ea typeface="MS PGothic"/>
              </a:rPr>
              <a:t>previsão</a:t>
            </a:r>
            <a:r>
              <a:rPr lang="en-US" sz="2000">
                <a:latin typeface="Verdana, Arial, Helvetica, sans-serif"/>
                <a:ea typeface="MS PGothic"/>
              </a:rPr>
              <a:t> e o </a:t>
            </a:r>
            <a:r>
              <a:rPr lang="en-US" sz="2000" err="1">
                <a:latin typeface="Verdana, Arial, Helvetica, sans-serif"/>
                <a:ea typeface="MS PGothic"/>
              </a:rPr>
              <a:t>controle</a:t>
            </a:r>
            <a:r>
              <a:rPr lang="en-US" sz="2000">
                <a:latin typeface="Verdana, Arial, Helvetica, sans-serif"/>
                <a:ea typeface="MS PGothic"/>
              </a:rPr>
              <a:t> do </a:t>
            </a:r>
            <a:r>
              <a:rPr lang="en-US" sz="2000" err="1">
                <a:latin typeface="Verdana, Arial, Helvetica, sans-serif"/>
                <a:ea typeface="MS PGothic"/>
              </a:rPr>
              <a:t>comportamento</a:t>
            </a:r>
            <a:r>
              <a:rPr lang="en-US" sz="2000">
                <a:latin typeface="Verdana, Arial, Helvetica, sans-serif"/>
                <a:ea typeface="MS PGothic"/>
              </a:rPr>
              <a:t>. A </a:t>
            </a:r>
            <a:r>
              <a:rPr lang="en-US" sz="2000" err="1">
                <a:latin typeface="Verdana, Arial, Helvetica, sans-serif"/>
                <a:ea typeface="MS PGothic"/>
              </a:rPr>
              <a:t>introspecção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não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constitui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parte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essencial</a:t>
            </a:r>
            <a:r>
              <a:rPr lang="en-US" sz="2000">
                <a:latin typeface="Verdana, Arial, Helvetica, sans-serif"/>
                <a:ea typeface="MS PGothic"/>
              </a:rPr>
              <a:t> de </a:t>
            </a:r>
            <a:r>
              <a:rPr lang="en-US" sz="2000" err="1">
                <a:latin typeface="Verdana, Arial, Helvetica, sans-serif"/>
                <a:ea typeface="MS PGothic"/>
              </a:rPr>
              <a:t>seus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métodos</a:t>
            </a:r>
            <a:r>
              <a:rPr lang="en-US" sz="2000">
                <a:latin typeface="Verdana, Arial, Helvetica, sans-serif"/>
                <a:ea typeface="MS PGothic"/>
              </a:rPr>
              <a:t>, </a:t>
            </a:r>
            <a:r>
              <a:rPr lang="en-US" sz="2000" err="1">
                <a:latin typeface="Verdana, Arial, Helvetica, sans-serif"/>
                <a:ea typeface="MS PGothic"/>
              </a:rPr>
              <a:t>nem</a:t>
            </a:r>
            <a:r>
              <a:rPr lang="en-US" sz="2000">
                <a:latin typeface="Verdana, Arial, Helvetica, sans-serif"/>
                <a:ea typeface="MS PGothic"/>
              </a:rPr>
              <a:t> o valor </a:t>
            </a:r>
            <a:r>
              <a:rPr lang="en-US" sz="2000" err="1">
                <a:latin typeface="Verdana, Arial, Helvetica, sans-serif"/>
                <a:ea typeface="MS PGothic"/>
              </a:rPr>
              <a:t>científico</a:t>
            </a:r>
            <a:r>
              <a:rPr lang="en-US" sz="2000">
                <a:latin typeface="Verdana, Arial, Helvetica, sans-serif"/>
                <a:ea typeface="MS PGothic"/>
              </a:rPr>
              <a:t> de </a:t>
            </a:r>
            <a:r>
              <a:rPr lang="en-US" sz="2000" err="1">
                <a:latin typeface="Verdana, Arial, Helvetica, sans-serif"/>
                <a:ea typeface="MS PGothic"/>
              </a:rPr>
              <a:t>seus</a:t>
            </a:r>
            <a:r>
              <a:rPr lang="en-US" sz="2000">
                <a:latin typeface="Verdana, Arial, Helvetica, sans-serif"/>
                <a:ea typeface="MS PGothic"/>
              </a:rPr>
              <a:t> dados </a:t>
            </a:r>
            <a:r>
              <a:rPr lang="en-US" sz="2000" err="1">
                <a:latin typeface="Verdana, Arial, Helvetica, sans-serif"/>
                <a:ea typeface="MS PGothic"/>
              </a:rPr>
              <a:t>depende</a:t>
            </a:r>
            <a:r>
              <a:rPr lang="en-US" sz="2000">
                <a:latin typeface="Verdana, Arial, Helvetica, sans-serif"/>
                <a:ea typeface="MS PGothic"/>
              </a:rPr>
              <a:t> da </a:t>
            </a:r>
            <a:r>
              <a:rPr lang="en-US" sz="2000" err="1">
                <a:latin typeface="Verdana, Arial, Helvetica, sans-serif"/>
                <a:ea typeface="MS PGothic"/>
              </a:rPr>
              <a:t>facilidade</a:t>
            </a:r>
            <a:r>
              <a:rPr lang="en-US" sz="2000">
                <a:latin typeface="Verdana, Arial, Helvetica, sans-serif"/>
                <a:ea typeface="MS PGothic"/>
              </a:rPr>
              <a:t> com que </a:t>
            </a:r>
            <a:r>
              <a:rPr lang="en-US" sz="2000" err="1">
                <a:latin typeface="Verdana, Arial, Helvetica, sans-serif"/>
                <a:ea typeface="MS PGothic"/>
              </a:rPr>
              <a:t>eles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podem</a:t>
            </a:r>
            <a:r>
              <a:rPr lang="en-US" sz="2000">
                <a:latin typeface="Verdana, Arial, Helvetica, sans-serif"/>
                <a:ea typeface="MS PGothic"/>
              </a:rPr>
              <a:t> ser </a:t>
            </a:r>
            <a:r>
              <a:rPr lang="en-US" sz="2000" err="1">
                <a:latin typeface="Verdana, Arial, Helvetica, sans-serif"/>
                <a:ea typeface="MS PGothic"/>
              </a:rPr>
              <a:t>interpretados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em</a:t>
            </a:r>
            <a:r>
              <a:rPr lang="en-US" sz="2000">
                <a:latin typeface="Verdana, Arial, Helvetica, sans-serif"/>
                <a:ea typeface="MS PGothic"/>
              </a:rPr>
              <a:t> </a:t>
            </a:r>
            <a:r>
              <a:rPr lang="en-US" sz="2000" err="1">
                <a:latin typeface="Verdana, Arial, Helvetica, sans-serif"/>
                <a:ea typeface="MS PGothic"/>
              </a:rPr>
              <a:t>termos</a:t>
            </a:r>
            <a:r>
              <a:rPr lang="en-US" sz="2000">
                <a:latin typeface="Verdana, Arial, Helvetica, sans-serif"/>
                <a:ea typeface="MS PGothic"/>
              </a:rPr>
              <a:t> de </a:t>
            </a:r>
            <a:r>
              <a:rPr lang="en-US" sz="2000" err="1">
                <a:latin typeface="Verdana, Arial, Helvetica, sans-serif"/>
                <a:ea typeface="MS PGothic"/>
              </a:rPr>
              <a:t>consciência</a:t>
            </a:r>
            <a:r>
              <a:rPr lang="en-US" sz="2000">
                <a:latin typeface="Verdana, Arial, Helvetica, sans-serif"/>
                <a:ea typeface="MS PGothic"/>
              </a:rPr>
              <a:t>"</a:t>
            </a:r>
            <a:endParaRPr lang="en-US" sz="2000" err="1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1996888"/>
      </p:ext>
    </p:extLst>
  </p:cSld>
  <p:clrMapOvr>
    <a:masterClrMapping/>
  </p:clrMapOvr>
</p:sld>
</file>

<file path=ppt/theme/theme1.xml><?xml version="1.0" encoding="utf-8"?>
<a:theme xmlns:a="http://schemas.openxmlformats.org/drawingml/2006/main" name="Perfil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Apresentação na tela (16:9)</PresentationFormat>
  <Slides>30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Perfil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Behaviorismo Radical</vt:lpstr>
      <vt:lpstr>O Que são?</vt:lpstr>
      <vt:lpstr>Aspectos históricos...</vt:lpstr>
      <vt:lpstr>Apresentação do PowerPoint</vt:lpstr>
      <vt:lpstr>O Círculo de Viena e o Positivismo lógico</vt:lpstr>
      <vt:lpstr>Apresentação do PowerPoint</vt:lpstr>
      <vt:lpstr>Apresentação do PowerPoint</vt:lpstr>
      <vt:lpstr>Behaviorismo metodológico  (nome criado por Skinner para criticar Boring, Stevens e os filósofos do Círculo de Viena)  comportamento definido pelas possibilidades do método experimental – comportamento é o que pode ser medido    </vt:lpstr>
      <vt:lpstr>Apresentação do PowerPoint</vt:lpstr>
      <vt:lpstr>Apresentação do PowerPoint</vt:lpstr>
      <vt:lpstr>Behaviorismo Radical</vt:lpstr>
      <vt:lpstr>Behaviorismo Radical</vt:lpstr>
      <vt:lpstr>Behaviorismo Radical</vt:lpstr>
      <vt:lpstr>Introspecção</vt:lpstr>
      <vt:lpstr>Introspecção</vt:lpstr>
      <vt:lpstr>Apresentação do PowerPoint</vt:lpstr>
      <vt:lpstr>propósito/intenção</vt:lpstr>
      <vt:lpstr>propósito/intenção</vt:lpstr>
      <vt:lpstr>propósito/intenção</vt:lpstr>
      <vt:lpstr>propósito/intenção</vt:lpstr>
      <vt:lpstr>Apresentação do PowerPoint</vt:lpstr>
      <vt:lpstr>Apresentação do PowerPoint</vt:lpstr>
      <vt:lpstr>Apresentação do PowerPoint</vt:lpstr>
      <vt:lpstr>Reflexão...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da Ciência e Análise do Comportamento</dc:title>
  <dc:creator>Marcelo Benvenuti</dc:creator>
  <cp:revision>8</cp:revision>
  <dcterms:created xsi:type="dcterms:W3CDTF">2009-02-26T22:38:49Z</dcterms:created>
  <dcterms:modified xsi:type="dcterms:W3CDTF">2022-08-24T02:13:07Z</dcterms:modified>
</cp:coreProperties>
</file>