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65" r:id="rId2"/>
    <p:sldId id="320" r:id="rId3"/>
    <p:sldId id="322" r:id="rId4"/>
    <p:sldId id="323" r:id="rId5"/>
    <p:sldId id="368" r:id="rId6"/>
    <p:sldId id="369" r:id="rId7"/>
    <p:sldId id="325" r:id="rId8"/>
    <p:sldId id="443" r:id="rId9"/>
    <p:sldId id="693" r:id="rId10"/>
    <p:sldId id="656" r:id="rId11"/>
    <p:sldId id="657" r:id="rId12"/>
    <p:sldId id="660" r:id="rId13"/>
    <p:sldId id="667" r:id="rId14"/>
    <p:sldId id="444" r:id="rId15"/>
    <p:sldId id="445" r:id="rId16"/>
    <p:sldId id="469" r:id="rId17"/>
    <p:sldId id="464" r:id="rId18"/>
    <p:sldId id="665" r:id="rId19"/>
    <p:sldId id="666" r:id="rId20"/>
    <p:sldId id="659" r:id="rId21"/>
    <p:sldId id="462" r:id="rId22"/>
    <p:sldId id="463" r:id="rId23"/>
    <p:sldId id="459" r:id="rId24"/>
    <p:sldId id="460" r:id="rId25"/>
    <p:sldId id="450" r:id="rId26"/>
    <p:sldId id="335" r:id="rId27"/>
    <p:sldId id="339" r:id="rId28"/>
    <p:sldId id="448" r:id="rId29"/>
    <p:sldId id="340" r:id="rId30"/>
    <p:sldId id="341" r:id="rId31"/>
    <p:sldId id="342" r:id="rId32"/>
    <p:sldId id="343" r:id="rId33"/>
    <p:sldId id="461" r:id="rId34"/>
    <p:sldId id="441" r:id="rId35"/>
    <p:sldId id="439" r:id="rId36"/>
    <p:sldId id="440" r:id="rId37"/>
    <p:sldId id="400" r:id="rId38"/>
    <p:sldId id="401" r:id="rId39"/>
    <p:sldId id="402" r:id="rId40"/>
  </p:sldIdLst>
  <p:sldSz cx="9144000" cy="6858000" type="screen4x3"/>
  <p:notesSz cx="6950075" cy="92360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F28"/>
    <a:srgbClr val="FFFFAB"/>
    <a:srgbClr val="7DA9D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05" autoAdjust="0"/>
    <p:restoredTop sz="92954" autoAdjust="0"/>
  </p:normalViewPr>
  <p:slideViewPr>
    <p:cSldViewPr>
      <p:cViewPr varScale="1">
        <p:scale>
          <a:sx n="67" d="100"/>
          <a:sy n="67" d="100"/>
        </p:scale>
        <p:origin x="17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48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1" tIns="46241" rIns="92481" bIns="46241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1" tIns="46241" rIns="92481" bIns="46241" rtlCol="0"/>
          <a:lstStyle>
            <a:lvl1pPr algn="r">
              <a:defRPr sz="1200"/>
            </a:lvl1pPr>
          </a:lstStyle>
          <a:p>
            <a:fld id="{1FB6B0AE-0759-4A4B-85E4-C2B994E52D3D}" type="datetimeFigureOut">
              <a:rPr lang="pt-BR" smtClean="0"/>
              <a:pPr/>
              <a:t>18/04/2023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81" tIns="46241" rIns="92481" bIns="46241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81" tIns="46241" rIns="92481" bIns="46241" rtlCol="0" anchor="b"/>
          <a:lstStyle>
            <a:lvl1pPr algn="r">
              <a:defRPr sz="1200"/>
            </a:lvl1pPr>
          </a:lstStyle>
          <a:p>
            <a:fld id="{0A7E9F22-1CB9-400A-BE86-D877787A85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087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1" tIns="46241" rIns="92481" bIns="46241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1" tIns="46241" rIns="92481" bIns="46241" rtlCol="0"/>
          <a:lstStyle>
            <a:lvl1pPr algn="r">
              <a:defRPr sz="1200"/>
            </a:lvl1pPr>
          </a:lstStyle>
          <a:p>
            <a:fld id="{CA4D33FA-1CE0-4C48-8F6B-B3E565C12C9E}" type="datetimeFigureOut">
              <a:rPr lang="pt-BR" smtClean="0"/>
              <a:pPr/>
              <a:t>18/04/2023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1" tIns="46241" rIns="92481" bIns="46241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95008" y="4387135"/>
            <a:ext cx="5560060" cy="4156234"/>
          </a:xfrm>
          <a:prstGeom prst="rect">
            <a:avLst/>
          </a:prstGeom>
        </p:spPr>
        <p:txBody>
          <a:bodyPr vert="horz" lIns="92481" tIns="46241" rIns="92481" bIns="46241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81" tIns="46241" rIns="92481" bIns="46241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81" tIns="46241" rIns="92481" bIns="46241" rtlCol="0" anchor="b"/>
          <a:lstStyle>
            <a:lvl1pPr algn="r">
              <a:defRPr sz="1200"/>
            </a:lvl1pPr>
          </a:lstStyle>
          <a:p>
            <a:fld id="{BBB9474D-06A3-457D-AB12-A142F55340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13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07" indent="-28900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12" indent="-23120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417" indent="-23120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821" indent="-23120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226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631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035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440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705921-0CCF-459B-8360-4CF6861E9A27}" type="slidenum">
              <a:rPr lang="pt-BR" smtClean="0">
                <a:latin typeface="Comic Sans MS" pitchFamily="66" charset="0"/>
              </a:rPr>
              <a:pPr eaLnBrk="1" hangingPunct="1"/>
              <a:t>2</a:t>
            </a:fld>
            <a:endParaRPr lang="pt-BR">
              <a:latin typeface="Comic Sans MS" pitchFamily="66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015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07" indent="-28900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12" indent="-23120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417" indent="-23120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821" indent="-23120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226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631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035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440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7609F0-8FB9-4E38-A95D-C96D3A24E7B6}" type="slidenum">
              <a:rPr lang="pt-BR" smtClean="0">
                <a:latin typeface="Comic Sans MS" pitchFamily="66" charset="0"/>
              </a:rPr>
              <a:pPr eaLnBrk="1" hangingPunct="1"/>
              <a:t>29</a:t>
            </a:fld>
            <a:endParaRPr lang="pt-BR">
              <a:latin typeface="Comic Sans MS" pitchFamily="66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82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07" indent="-28900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12" indent="-23120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417" indent="-23120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821" indent="-23120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226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631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035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440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005886-DA6C-4CE3-9932-4FB2299970A8}" type="slidenum">
              <a:rPr lang="pt-BR" smtClean="0">
                <a:latin typeface="Comic Sans MS" pitchFamily="66" charset="0"/>
              </a:rPr>
              <a:pPr eaLnBrk="1" hangingPunct="1"/>
              <a:t>30</a:t>
            </a:fld>
            <a:endParaRPr lang="pt-BR">
              <a:latin typeface="Comic Sans MS" pitchFamily="66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05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CA18E0-A396-4D19-8B70-1A3CF1ED91C1}" type="slidenum">
              <a:rPr lang="pt-BR" smtClean="0"/>
              <a:pPr>
                <a:defRPr/>
              </a:pPr>
              <a:t>34</a:t>
            </a:fld>
            <a:endParaRPr lang="pt-B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26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CA18E0-A396-4D19-8B70-1A3CF1ED91C1}" type="slidenum">
              <a:rPr lang="pt-BR" smtClean="0"/>
              <a:pPr>
                <a:defRPr/>
              </a:pPr>
              <a:t>35</a:t>
            </a:fld>
            <a:endParaRPr lang="pt-B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26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CA18E0-A396-4D19-8B70-1A3CF1ED91C1}" type="slidenum">
              <a:rPr lang="pt-BR" smtClean="0"/>
              <a:pPr>
                <a:defRPr/>
              </a:pPr>
              <a:t>36</a:t>
            </a:fld>
            <a:endParaRPr lang="pt-B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26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07" indent="-2890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012" indent="-2312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417" indent="-2312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0821" indent="-2312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226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631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035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440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A62452-5F95-4604-AE09-61BD9016495A}" type="slidenum">
              <a:rPr lang="pt-BR" sz="1200"/>
              <a:pPr eaLnBrk="1" hangingPunct="1"/>
              <a:t>37</a:t>
            </a:fld>
            <a:endParaRPr lang="pt-BR" sz="1200" dirty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5654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07" indent="-2890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012" indent="-2312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417" indent="-2312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0821" indent="-2312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226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631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035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440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D1A4414-3144-4142-B3A6-6E316599CE8F}" type="slidenum">
              <a:rPr lang="pt-BR" sz="1200"/>
              <a:pPr eaLnBrk="1" hangingPunct="1"/>
              <a:t>38</a:t>
            </a:fld>
            <a:endParaRPr lang="pt-BR" sz="1200" dirty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1533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07" indent="-2890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012" indent="-2312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417" indent="-2312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0821" indent="-23120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226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631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035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440" indent="-2312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A62452-5F95-4604-AE09-61BD9016495A}" type="slidenum">
              <a:rPr lang="pt-BR" sz="1200"/>
              <a:pPr eaLnBrk="1" hangingPunct="1"/>
              <a:t>39</a:t>
            </a:fld>
            <a:endParaRPr lang="pt-BR" sz="1200" dirty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627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07" indent="-28900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12" indent="-23120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417" indent="-23120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821" indent="-23120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226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631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035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440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D84D13-C2D4-4BDD-B2DC-B30267D9FD06}" type="slidenum">
              <a:rPr lang="pt-BR" smtClean="0">
                <a:latin typeface="Comic Sans MS" pitchFamily="66" charset="0"/>
              </a:rPr>
              <a:pPr eaLnBrk="1" hangingPunct="1"/>
              <a:t>3</a:t>
            </a:fld>
            <a:endParaRPr lang="pt-BR">
              <a:latin typeface="Comic Sans MS" pitchFamily="66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0503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07" indent="-28900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12" indent="-23120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417" indent="-23120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821" indent="-23120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226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631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035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440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9B5670-CDA4-4C5F-A3FD-21045C036267}" type="slidenum">
              <a:rPr lang="pt-BR" smtClean="0">
                <a:latin typeface="Comic Sans MS" pitchFamily="66" charset="0"/>
              </a:rPr>
              <a:pPr eaLnBrk="1" hangingPunct="1"/>
              <a:t>4</a:t>
            </a:fld>
            <a:endParaRPr lang="pt-BR">
              <a:latin typeface="Comic Sans MS" pitchFamily="66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18037" cy="3462337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7" y="4386460"/>
            <a:ext cx="5095864" cy="415638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70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07" indent="-28900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12" indent="-23120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417" indent="-23120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821" indent="-23120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226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631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035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440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0D8FD2-2030-4C14-AC48-B248DDF50D26}" type="slidenum">
              <a:rPr lang="pt-BR" smtClean="0">
                <a:latin typeface="Comic Sans MS" pitchFamily="66" charset="0"/>
              </a:rPr>
              <a:pPr eaLnBrk="1" hangingPunct="1"/>
              <a:t>7</a:t>
            </a:fld>
            <a:endParaRPr lang="pt-BR">
              <a:latin typeface="Comic Sans MS" pitchFamily="66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969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9474D-06A3-457D-AB12-A142F553404B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78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t-BR" smtClean="0"/>
              <a:pPr rtl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3500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CE5F-929C-4860-ADF7-2D88156AD2D8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684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07" indent="-28900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12" indent="-23120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417" indent="-23120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821" indent="-23120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226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631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035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440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D4861C-6D0D-4AE2-B1A0-19A8932741BD}" type="slidenum">
              <a:rPr lang="pt-BR" smtClean="0">
                <a:latin typeface="Comic Sans MS" pitchFamily="66" charset="0"/>
              </a:rPr>
              <a:pPr eaLnBrk="1" hangingPunct="1"/>
              <a:t>26</a:t>
            </a:fld>
            <a:endParaRPr lang="pt-BR">
              <a:latin typeface="Comic Sans MS" pitchFamily="66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97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07" indent="-28900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12" indent="-23120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417" indent="-23120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821" indent="-23120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226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631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035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440" indent="-231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DBFC71-D6DE-41B4-A4A5-513208F0117D}" type="slidenum">
              <a:rPr lang="pt-BR" smtClean="0">
                <a:latin typeface="Comic Sans MS" pitchFamily="66" charset="0"/>
              </a:rPr>
              <a:pPr eaLnBrk="1" hangingPunct="1"/>
              <a:t>27</a:t>
            </a:fld>
            <a:endParaRPr lang="pt-BR">
              <a:latin typeface="Comic Sans MS" pitchFamily="66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86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3356992"/>
            <a:ext cx="6624736" cy="1152128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pic>
        <p:nvPicPr>
          <p:cNvPr id="7" name="Picture 5" descr="C:\Users\User\Desktop\Sem títul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412776"/>
            <a:ext cx="2052000" cy="1545945"/>
          </a:xfrm>
          <a:prstGeom prst="rect">
            <a:avLst/>
          </a:prstGeom>
          <a:noFill/>
        </p:spPr>
      </p:pic>
      <p:pic>
        <p:nvPicPr>
          <p:cNvPr id="8" name="Picture 8" descr="figura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924944"/>
            <a:ext cx="2052000" cy="1402478"/>
          </a:xfrm>
          <a:prstGeom prst="rect">
            <a:avLst/>
          </a:prstGeom>
          <a:noFill/>
        </p:spPr>
      </p:pic>
      <p:pic>
        <p:nvPicPr>
          <p:cNvPr id="9" name="Picture 3" descr="C:\Users\User\Desktop\tecnologia.jpg"/>
          <p:cNvPicPr>
            <a:picLocks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5040280" y="0"/>
            <a:ext cx="2052000" cy="1440000"/>
          </a:xfrm>
          <a:prstGeom prst="rect">
            <a:avLst/>
          </a:prstGeom>
          <a:noFill/>
        </p:spPr>
      </p:pic>
      <p:pic>
        <p:nvPicPr>
          <p:cNvPr id="10" name="Picture 2" descr="C:\Users\User\Desktop\saúde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0"/>
            <a:ext cx="2052000" cy="1440000"/>
          </a:xfrm>
          <a:prstGeom prst="rect">
            <a:avLst/>
          </a:prstGeom>
          <a:noFill/>
        </p:spPr>
      </p:pic>
      <p:pic>
        <p:nvPicPr>
          <p:cNvPr id="11" name="Picture 4" descr="C:\Users\User\Desktop\tic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0"/>
            <a:ext cx="2052958" cy="1440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18/04/2023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18/04/2023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18/04/2023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1923B-B088-4FCE-B1C7-FEDC7409F0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3140968"/>
            <a:ext cx="6624736" cy="1152128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rgbClr val="0070C0"/>
                </a:solidFill>
              </a:defRPr>
            </a:lvl1pPr>
          </a:lstStyle>
          <a:p>
            <a:endParaRPr lang="pt-BR" dirty="0"/>
          </a:p>
        </p:txBody>
      </p:sp>
      <p:pic>
        <p:nvPicPr>
          <p:cNvPr id="7" name="Picture 5" descr="C:\Users\User\Desktop\Sem títul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412776"/>
            <a:ext cx="2052000" cy="1545945"/>
          </a:xfrm>
          <a:prstGeom prst="rect">
            <a:avLst/>
          </a:prstGeom>
          <a:noFill/>
        </p:spPr>
      </p:pic>
      <p:pic>
        <p:nvPicPr>
          <p:cNvPr id="8" name="Picture 8" descr="figura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924944"/>
            <a:ext cx="2052000" cy="1402478"/>
          </a:xfrm>
          <a:prstGeom prst="rect">
            <a:avLst/>
          </a:prstGeom>
          <a:noFill/>
        </p:spPr>
      </p:pic>
      <p:pic>
        <p:nvPicPr>
          <p:cNvPr id="9" name="Picture 3" descr="C:\Users\User\Desktop\tecnologia.jpg"/>
          <p:cNvPicPr>
            <a:picLocks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5040280" y="0"/>
            <a:ext cx="2052000" cy="1440000"/>
          </a:xfrm>
          <a:prstGeom prst="rect">
            <a:avLst/>
          </a:prstGeom>
          <a:noFill/>
        </p:spPr>
      </p:pic>
      <p:pic>
        <p:nvPicPr>
          <p:cNvPr id="10" name="Picture 2" descr="C:\Users\User\Desktop\saúde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0"/>
            <a:ext cx="2052000" cy="1440000"/>
          </a:xfrm>
          <a:prstGeom prst="rect">
            <a:avLst/>
          </a:prstGeom>
          <a:noFill/>
        </p:spPr>
      </p:pic>
      <p:pic>
        <p:nvPicPr>
          <p:cNvPr id="11" name="Picture 4" descr="C:\Users\User\Desktop\tic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0"/>
            <a:ext cx="2052958" cy="1440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Sem título.jp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40108" y="1858144"/>
            <a:ext cx="7476308" cy="430716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125760"/>
            <a:ext cx="7128792" cy="1070992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7DA9DF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18457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rgbClr val="056F28"/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26" name="Picture 2" descr="C:\Users\User\Desktop\saú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000" y="6237312"/>
            <a:ext cx="900000" cy="620688"/>
          </a:xfrm>
          <a:prstGeom prst="rect">
            <a:avLst/>
          </a:prstGeom>
          <a:noFill/>
        </p:spPr>
      </p:pic>
      <p:pic>
        <p:nvPicPr>
          <p:cNvPr id="1027" name="Picture 3" descr="C:\Users\User\Desktop\tecnologia.jpg"/>
          <p:cNvPicPr>
            <a:picLocks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00000" cy="720000"/>
          </a:xfrm>
          <a:prstGeom prst="rect">
            <a:avLst/>
          </a:prstGeom>
          <a:noFill/>
        </p:spPr>
      </p:pic>
      <p:pic>
        <p:nvPicPr>
          <p:cNvPr id="9" name="Picture 8" descr="figura5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5517312"/>
            <a:ext cx="900000" cy="720000"/>
          </a:xfrm>
          <a:prstGeom prst="rect">
            <a:avLst/>
          </a:prstGeom>
          <a:noFill/>
        </p:spPr>
      </p:pic>
      <p:pic>
        <p:nvPicPr>
          <p:cNvPr id="1028" name="Picture 4" descr="C:\Users\User\Desktop\tic.jpg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2696"/>
            <a:ext cx="900000" cy="720000"/>
          </a:xfrm>
          <a:prstGeom prst="rect">
            <a:avLst/>
          </a:prstGeom>
          <a:noFill/>
        </p:spPr>
      </p:pic>
      <p:pic>
        <p:nvPicPr>
          <p:cNvPr id="11" name="Picture 14" descr="C:\Users\geciane\AppData\Local\Microsoft\Windows\Temporary Internet Files\Content.IE5\8DWMUL7C\MPj04339790000[1].jpg"/>
          <p:cNvPicPr>
            <a:picLocks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0"/>
            <a:ext cx="900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User\Desktop\Sem título.jpg"/>
          <p:cNvPicPr>
            <a:picLocks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4408" y="6237312"/>
            <a:ext cx="900000" cy="6206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488832" cy="1143000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7DA9DF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pic>
        <p:nvPicPr>
          <p:cNvPr id="6" name="Picture 2" descr="C:\Users\User\Desktop\saúd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000" y="6237312"/>
            <a:ext cx="900000" cy="620688"/>
          </a:xfrm>
          <a:prstGeom prst="rect">
            <a:avLst/>
          </a:prstGeom>
          <a:noFill/>
        </p:spPr>
      </p:pic>
      <p:pic>
        <p:nvPicPr>
          <p:cNvPr id="8" name="Picture 5" descr="C:\Users\User\Desktop\Sem título.jpg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4408" y="6237312"/>
            <a:ext cx="900000" cy="620688"/>
          </a:xfrm>
          <a:prstGeom prst="rect">
            <a:avLst/>
          </a:prstGeom>
          <a:noFill/>
        </p:spPr>
      </p:pic>
      <p:pic>
        <p:nvPicPr>
          <p:cNvPr id="9" name="Picture 3" descr="C:\Users\User\Desktop\tecnologia.jpg"/>
          <p:cNvPicPr>
            <a:picLocks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00000" cy="720000"/>
          </a:xfrm>
          <a:prstGeom prst="rect">
            <a:avLst/>
          </a:prstGeom>
          <a:noFill/>
        </p:spPr>
      </p:pic>
      <p:pic>
        <p:nvPicPr>
          <p:cNvPr id="10" name="Picture 4" descr="C:\Users\User\Desktop\tic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2696"/>
            <a:ext cx="900000" cy="720000"/>
          </a:xfrm>
          <a:prstGeom prst="rect">
            <a:avLst/>
          </a:prstGeom>
          <a:noFill/>
        </p:spPr>
      </p:pic>
      <p:pic>
        <p:nvPicPr>
          <p:cNvPr id="11" name="Picture 14" descr="C:\Users\geciane\AppData\Local\Microsoft\Windows\Temporary Internet Files\Content.IE5\8DWMUL7C\MPj04339790000[1].jpg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0"/>
            <a:ext cx="900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User\Desktop\Sem título.jpg"/>
          <p:cNvPicPr>
            <a:picLocks noChangeAspect="1" noChangeArrowheads="1"/>
          </p:cNvPicPr>
          <p:nvPr userDrawn="1"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40108" y="1858144"/>
            <a:ext cx="7476308" cy="4307160"/>
          </a:xfrm>
          <a:prstGeom prst="rect">
            <a:avLst/>
          </a:prstGeom>
          <a:noFill/>
        </p:spPr>
      </p:pic>
      <p:pic>
        <p:nvPicPr>
          <p:cNvPr id="7" name="Picture 8" descr="figura5"/>
          <p:cNvPicPr>
            <a:picLocks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4408" y="5517312"/>
            <a:ext cx="900000" cy="720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18/04/2023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18/04/2023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18/04/2023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18/04/2023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18/04/2023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4" r:id="rId4"/>
    <p:sldLayoutId id="2147483651" r:id="rId5"/>
    <p:sldLayoutId id="2147483652" r:id="rId6"/>
    <p:sldLayoutId id="2147483653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ufmg.br/pesquisa-e-inovacao" TargetMode="External"/><Relationship Id="rId2" Type="http://schemas.openxmlformats.org/officeDocument/2006/relationships/hyperlink" Target="http://www.ipt.br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imantec.org.br/" TargetMode="External"/><Relationship Id="rId5" Type="http://schemas.openxmlformats.org/officeDocument/2006/relationships/hyperlink" Target="http://www.inovacao.usp.br/" TargetMode="External"/><Relationship Id="rId4" Type="http://schemas.openxmlformats.org/officeDocument/2006/relationships/hyperlink" Target="http://www.hubusp.inovacao.usp.br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acampus.com.b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51520" y="2636912"/>
            <a:ext cx="6624736" cy="2232248"/>
          </a:xfrm>
        </p:spPr>
        <p:txBody>
          <a:bodyPr>
            <a:normAutofit/>
          </a:bodyPr>
          <a:lstStyle/>
          <a:p>
            <a:r>
              <a:rPr lang="pt-BR" dirty="0"/>
              <a:t>COOPERAÇÃO EMPRESA-UNIVERSIDADE/</a:t>
            </a:r>
            <a:br>
              <a:rPr lang="pt-BR" dirty="0"/>
            </a:br>
            <a:r>
              <a:rPr lang="pt-BR" dirty="0"/>
              <a:t>INSTITUTOS DE PESQUISA - CEU</a:t>
            </a:r>
            <a:br>
              <a:rPr lang="pt-BR" dirty="0"/>
            </a:br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77" y="1255059"/>
            <a:ext cx="8333575" cy="5532967"/>
          </a:xfrm>
          <a:prstGeom prst="rect">
            <a:avLst/>
          </a:prstGeom>
          <a:ln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itle 8"/>
          <p:cNvSpPr txBox="1">
            <a:spLocks/>
          </p:cNvSpPr>
          <p:nvPr/>
        </p:nvSpPr>
        <p:spPr>
          <a:xfrm>
            <a:off x="888091" y="10123"/>
            <a:ext cx="81171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rgbClr val="FFFDA6"/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63688" y="44624"/>
            <a:ext cx="72008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Rede de Cooperação tecnológica que resultou em  Patentes com a USP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755577" y="2034381"/>
          <a:ext cx="7632847" cy="4324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parceiro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Classificação Institucional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Quantidade de Patente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FAPESP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Instituição de Fomento Governamental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101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marL="0" indent="46038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GSK (GlaxoSmithKline)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Empresa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33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 err="1">
                          <a:effectLst/>
                        </a:rPr>
                        <a:t>NerreTherapeutics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Empresa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11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Unicamp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Universidade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11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 err="1">
                          <a:effectLst/>
                        </a:rPr>
                        <a:t>InprenhaBiotec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Empresa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Suzano Papel &amp; Celulose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Empresa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8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FINEP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Instituição de Fomento Governamental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7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Fundação UFSCAR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Fundação de Suporte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7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Ouro Fino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Empresa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UFSCAR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Universidade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6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41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668344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Rede de Cooperação tecnológica que resultou em  Patentes com a UNICAMP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352928" cy="53285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611561" y="1340768"/>
          <a:ext cx="8136902" cy="4324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7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5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3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Nome do parceiro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Classificação Institucional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indent="63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Quantidade de Patente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BUNGE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Empresa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59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UFRJ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Universidade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15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UNESP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Universidade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12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FAPESP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Instituições de Fomento Governamental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11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USP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Universidade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10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BRASKEM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Empresa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CARGIL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Empresa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EMBRAPA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Instituto de Pesquisa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PADTEC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Empresa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5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marL="0" indent="63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JOHNSON &amp;JOHNSON BR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Empresa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4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75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Rede de Cooperação tecnológica que resultou em  Patentes com a UNESP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776864" cy="50405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611559" y="1412776"/>
          <a:ext cx="7704856" cy="4324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2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4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8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6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Nome do parceiro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Classificação Institucional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Quantidade de Patente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FAPESP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Instituição de Fomento Governamental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12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UNICAMP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Universidade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10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UFRJ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Universidade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UNIV GENEVE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Universidade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OXFORD (Isis) INNOVATION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Empresa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UFSCAR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Universidade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5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USP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Universidade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5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marL="0" indent="6350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600" dirty="0">
                          <a:effectLst/>
                        </a:rPr>
                        <a:t>UNIV. OXFORD INNOVA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Universidade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EMBRAPA 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Instituto de pesquisa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indent="540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EMS 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Empresa</a:t>
                      </a:r>
                      <a:endParaRPr lang="pt-BR" sz="16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</a:t>
                      </a:r>
                      <a:endParaRPr lang="pt-BR" sz="16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4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:\Users\CristianoG\AppData\Local\Microsoft\Windows\INetCache\Content.Word\Fig 2 paper FVIII Coop 2.tif">
            <a:extLst>
              <a:ext uri="{FF2B5EF4-FFF2-40B4-BE49-F238E27FC236}">
                <a16:creationId xmlns:a16="http://schemas.microsoft.com/office/drawing/2014/main" id="{8D0B4C17-FAF2-4BF0-8ACA-01C27F2520E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55194" r="2776" b="650"/>
          <a:stretch/>
        </p:blipFill>
        <p:spPr bwMode="auto">
          <a:xfrm>
            <a:off x="35496" y="764704"/>
            <a:ext cx="9108504" cy="61206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82225908-2CB9-4B2F-9A6E-4DDDE86824EB}"/>
              </a:ext>
            </a:extLst>
          </p:cNvPr>
          <p:cNvSpPr/>
          <p:nvPr/>
        </p:nvSpPr>
        <p:spPr>
          <a:xfrm>
            <a:off x="5197617" y="2204864"/>
            <a:ext cx="3878127" cy="1911674"/>
          </a:xfrm>
          <a:prstGeom prst="ellipse">
            <a:avLst/>
          </a:prstGeom>
          <a:solidFill>
            <a:srgbClr val="B82D2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949FBCE-A6B8-4407-98FD-0D2713BDAE87}"/>
              </a:ext>
            </a:extLst>
          </p:cNvPr>
          <p:cNvSpPr/>
          <p:nvPr/>
        </p:nvSpPr>
        <p:spPr>
          <a:xfrm>
            <a:off x="251521" y="764704"/>
            <a:ext cx="3816424" cy="1860864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F051024-1B6B-43FB-B19E-B51054CA8BE4}"/>
              </a:ext>
            </a:extLst>
          </p:cNvPr>
          <p:cNvSpPr/>
          <p:nvPr/>
        </p:nvSpPr>
        <p:spPr>
          <a:xfrm>
            <a:off x="6162521" y="5522550"/>
            <a:ext cx="874930" cy="1002795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5496" y="44624"/>
            <a:ext cx="8568952" cy="754228"/>
          </a:xfrm>
        </p:spPr>
        <p:txBody>
          <a:bodyPr>
            <a:normAutofit/>
          </a:bodyPr>
          <a:lstStyle/>
          <a:p>
            <a:r>
              <a:rPr lang="pt-BR" dirty="0"/>
              <a:t>RCT para desenvolvimento do Fator VIII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7544" y="6525344"/>
            <a:ext cx="1471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Pereira et </a:t>
            </a:r>
            <a:r>
              <a:rPr lang="pt-BR" sz="1200" dirty="0" err="1"/>
              <a:t>all</a:t>
            </a:r>
            <a:r>
              <a:rPr lang="pt-BR" sz="1200" dirty="0"/>
              <a:t>, 2018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506A22-94DD-4CBA-9AD4-BB7631C5FB0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620688"/>
            <a:ext cx="4503744" cy="187220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820472" y="692696"/>
            <a:ext cx="288032" cy="16773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800" dirty="0"/>
              <a:t>4º</a:t>
            </a:r>
          </a:p>
          <a:p>
            <a:endParaRPr lang="pt-BR" sz="600" dirty="0"/>
          </a:p>
          <a:p>
            <a:r>
              <a:rPr lang="pt-BR" sz="800" dirty="0"/>
              <a:t>1º.</a:t>
            </a:r>
          </a:p>
          <a:p>
            <a:endParaRPr lang="pt-BR" sz="900" dirty="0"/>
          </a:p>
          <a:p>
            <a:r>
              <a:rPr lang="pt-BR" sz="800" dirty="0"/>
              <a:t>2º.</a:t>
            </a:r>
          </a:p>
          <a:p>
            <a:endParaRPr lang="pt-BR" sz="800" dirty="0"/>
          </a:p>
          <a:p>
            <a:endParaRPr lang="pt-BR" sz="800" dirty="0"/>
          </a:p>
          <a:p>
            <a:r>
              <a:rPr lang="pt-BR" sz="800" dirty="0"/>
              <a:t>3º.</a:t>
            </a:r>
          </a:p>
          <a:p>
            <a:endParaRPr lang="pt-BR" sz="800" dirty="0"/>
          </a:p>
          <a:p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60445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/>
              <a:t>Rede de inovação criada pelo projeto Bioen-Fapesp</a:t>
            </a:r>
            <a:br>
              <a:rPr lang="pt-BR" sz="2000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92696"/>
            <a:ext cx="8884096" cy="61653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6649" y="6211669"/>
            <a:ext cx="37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/>
              <a:t>Fonte: João et. al. (2012 p.118)</a:t>
            </a:r>
            <a:br>
              <a:rPr lang="pt-BR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5872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488832" cy="648072"/>
          </a:xfrm>
        </p:spPr>
        <p:txBody>
          <a:bodyPr/>
          <a:lstStyle/>
          <a:p>
            <a:r>
              <a:rPr lang="pt-BR" sz="2400" dirty="0"/>
              <a:t>Rede de inovação criada pelo Biomass Program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03311" y="-819139"/>
            <a:ext cx="6309321" cy="90449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0151" y="6434172"/>
            <a:ext cx="3229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/>
              <a:t>Fonte: João et. al. (2012 p.118)</a:t>
            </a:r>
            <a:br>
              <a:rPr lang="pt-BR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22279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9CC5630-026D-0B47-AB29-DC0615AB7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435"/>
            <a:ext cx="9144000" cy="529712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469BE15-C204-7948-93B5-1B659A18D0E4}"/>
              </a:ext>
            </a:extLst>
          </p:cNvPr>
          <p:cNvSpPr txBox="1"/>
          <p:nvPr/>
        </p:nvSpPr>
        <p:spPr>
          <a:xfrm>
            <a:off x="251520" y="107921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70C0"/>
                </a:solidFill>
              </a:rPr>
              <a:t>Parcerias nos testes clínicos para vacina COVID 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E4A8E88-3FBB-7A41-93AF-452BA0920FD8}"/>
              </a:ext>
            </a:extLst>
          </p:cNvPr>
          <p:cNvSpPr txBox="1"/>
          <p:nvPr/>
        </p:nvSpPr>
        <p:spPr>
          <a:xfrm>
            <a:off x="179512" y="6525344"/>
            <a:ext cx="2484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Basso, De Paulo, Porto, Pereira, 2021</a:t>
            </a:r>
          </a:p>
        </p:txBody>
      </p:sp>
    </p:spTree>
    <p:extLst>
      <p:ext uri="{BB962C8B-B14F-4D97-AF65-F5344CB8AC3E}">
        <p14:creationId xmlns:p14="http://schemas.microsoft.com/office/powerpoint/2010/main" val="3077754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C2630B-B123-CD42-BB53-F0995C723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736"/>
            <a:ext cx="9144000" cy="54706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02097D5-5023-5D4D-A5B8-1E1005A9A5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545" y="44450"/>
            <a:ext cx="8676456" cy="1143000"/>
          </a:xfrm>
        </p:spPr>
        <p:txBody>
          <a:bodyPr/>
          <a:lstStyle/>
          <a:p>
            <a:r>
              <a:rPr lang="pt-BR" sz="3200" dirty="0">
                <a:solidFill>
                  <a:srgbClr val="0070C0"/>
                </a:solidFill>
              </a:rPr>
              <a:t>Rede de patentes de candidatos a vacinas baseadas em mRNA para COVID-19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45FEFFE-B77C-C041-B79F-A3FE80A4D03C}"/>
              </a:ext>
            </a:extLst>
          </p:cNvPr>
          <p:cNvSpPr/>
          <p:nvPr/>
        </p:nvSpPr>
        <p:spPr>
          <a:xfrm>
            <a:off x="395536" y="6372036"/>
            <a:ext cx="1434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err="1">
                <a:solidFill>
                  <a:srgbClr val="A59E82"/>
                </a:solidFill>
                <a:latin typeface="Whitney"/>
              </a:rPr>
              <a:t>Gaviria</a:t>
            </a:r>
            <a:r>
              <a:rPr lang="pt-BR" sz="1200" dirty="0">
                <a:solidFill>
                  <a:srgbClr val="A59E82"/>
                </a:solidFill>
                <a:latin typeface="Whitney"/>
              </a:rPr>
              <a:t>&amp; </a:t>
            </a:r>
            <a:r>
              <a:rPr lang="pt-BR" sz="1200" dirty="0" err="1">
                <a:solidFill>
                  <a:srgbClr val="A59E82"/>
                </a:solidFill>
                <a:latin typeface="Whitney"/>
              </a:rPr>
              <a:t>Kilic</a:t>
            </a:r>
            <a:r>
              <a:rPr lang="pt-BR" sz="1200" dirty="0">
                <a:solidFill>
                  <a:srgbClr val="A59E82"/>
                </a:solidFill>
                <a:latin typeface="Whitney"/>
              </a:rPr>
              <a:t>, 2021 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62008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5496" y="116632"/>
            <a:ext cx="8820472" cy="1392808"/>
          </a:xfrm>
        </p:spPr>
        <p:txBody>
          <a:bodyPr>
            <a:normAutofit/>
          </a:bodyPr>
          <a:lstStyle/>
          <a:p>
            <a:r>
              <a:rPr lang="pt-BR" sz="3600" dirty="0"/>
              <a:t>Complexidade das Rela</a:t>
            </a:r>
            <a:r>
              <a:rPr lang="en-US" sz="3600" dirty="0"/>
              <a:t>ções em </a:t>
            </a:r>
            <a:r>
              <a:rPr lang="pt-BR" dirty="0"/>
              <a:t>RCT </a:t>
            </a:r>
          </a:p>
        </p:txBody>
      </p:sp>
      <p:pic>
        <p:nvPicPr>
          <p:cNvPr id="6" name="Imagem 13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566" y="1454671"/>
            <a:ext cx="132461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19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636912"/>
            <a:ext cx="1724025" cy="132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3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276872"/>
            <a:ext cx="1628775" cy="149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26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6638" y="1628532"/>
            <a:ext cx="1847850" cy="100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4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59" y="4653136"/>
            <a:ext cx="2463425" cy="17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24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4630055"/>
            <a:ext cx="2505075" cy="219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24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4609755"/>
            <a:ext cx="31683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179512" y="3861048"/>
            <a:ext cx="2991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/>
          </a:p>
          <a:p>
            <a:r>
              <a:rPr lang="pt-BR" sz="2400" dirty="0" err="1"/>
              <a:t>Egoredes</a:t>
            </a:r>
            <a:r>
              <a:rPr lang="pt-BR" sz="2400" dirty="0"/>
              <a:t>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07504" y="6567155"/>
            <a:ext cx="1521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/>
              <a:t>Luqueze</a:t>
            </a:r>
            <a:r>
              <a:rPr lang="pt-BR" sz="1000" dirty="0"/>
              <a:t> e Porto (2017)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7504" y="1628800"/>
            <a:ext cx="4314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Redes de baixa complexidade</a:t>
            </a:r>
          </a:p>
        </p:txBody>
      </p:sp>
    </p:spTree>
    <p:extLst>
      <p:ext uri="{BB962C8B-B14F-4D97-AF65-F5344CB8AC3E}">
        <p14:creationId xmlns:p14="http://schemas.microsoft.com/office/powerpoint/2010/main" val="10416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94878"/>
            <a:ext cx="6362700" cy="639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2800" dirty="0"/>
              <a:t>Complexidade das Rela</a:t>
            </a:r>
            <a:r>
              <a:rPr lang="en-US" sz="2800" dirty="0"/>
              <a:t>ções em </a:t>
            </a:r>
            <a:r>
              <a:rPr lang="pt-BR" sz="2800" dirty="0"/>
              <a:t>RCT </a:t>
            </a:r>
            <a:br>
              <a:rPr lang="pt-BR" sz="2800" dirty="0"/>
            </a:br>
            <a:br>
              <a:rPr lang="pt-BR" sz="2800" dirty="0"/>
            </a:br>
            <a:endParaRPr lang="pt-BR" sz="2800" dirty="0"/>
          </a:p>
        </p:txBody>
      </p:sp>
      <p:sp>
        <p:nvSpPr>
          <p:cNvPr id="2" name="Retângulo 1"/>
          <p:cNvSpPr/>
          <p:nvPr/>
        </p:nvSpPr>
        <p:spPr>
          <a:xfrm>
            <a:off x="251520" y="3626440"/>
            <a:ext cx="1583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Rede de cooperação da empresa </a:t>
            </a:r>
            <a:r>
              <a:rPr lang="pt-BR" sz="1400" dirty="0" err="1"/>
              <a:t>Avago</a:t>
            </a:r>
            <a:endParaRPr lang="pt-BR" sz="1400" dirty="0"/>
          </a:p>
        </p:txBody>
      </p:sp>
      <p:sp>
        <p:nvSpPr>
          <p:cNvPr id="4" name="Retângulo 3"/>
          <p:cNvSpPr/>
          <p:nvPr/>
        </p:nvSpPr>
        <p:spPr>
          <a:xfrm>
            <a:off x="5512648" y="2670011"/>
            <a:ext cx="3379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004E92"/>
                </a:solidFill>
              </a:rPr>
              <a:t>Rede de elevada complexidade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384828" y="6536377"/>
            <a:ext cx="15215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/>
              <a:t>Luqueze</a:t>
            </a:r>
            <a:r>
              <a:rPr lang="pt-BR" sz="1000" dirty="0"/>
              <a:t> e Porto (2017)</a:t>
            </a:r>
          </a:p>
        </p:txBody>
      </p:sp>
    </p:spTree>
    <p:extLst>
      <p:ext uri="{BB962C8B-B14F-4D97-AF65-F5344CB8AC3E}">
        <p14:creationId xmlns:p14="http://schemas.microsoft.com/office/powerpoint/2010/main" val="1597273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971600" y="764704"/>
            <a:ext cx="2438400" cy="1524000"/>
          </a:xfrm>
          <a:prstGeom prst="ellipse">
            <a:avLst/>
          </a:prstGeom>
          <a:ln/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SOCIEDADE DO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CONHECIMENTO</a:t>
            </a: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2627784" y="2132856"/>
            <a:ext cx="2438400" cy="1524000"/>
          </a:xfrm>
          <a:prstGeom prst="ellipse">
            <a:avLst/>
          </a:prstGeom>
          <a:ln/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SISTEMA NACIONAL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DE INOVAÇÃO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6227763" y="4869160"/>
            <a:ext cx="2438400" cy="1524000"/>
          </a:xfrm>
          <a:prstGeom prst="ellipse">
            <a:avLst/>
          </a:prstGeom>
          <a:ln/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MODELO DO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HÉLICE TRIPLA</a:t>
            </a: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4572000" y="3429000"/>
            <a:ext cx="2438400" cy="1524000"/>
          </a:xfrm>
          <a:prstGeom prst="ellipse">
            <a:avLst/>
          </a:prstGeom>
          <a:ln/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TRIÂNGULO DE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SÁBATO</a:t>
            </a:r>
            <a:endParaRPr lang="pt-BR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98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497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 animBg="1"/>
      <p:bldP spid="16393" grpId="0" animBg="1"/>
      <p:bldP spid="163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7992888" cy="7344816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411760" y="44625"/>
            <a:ext cx="6732240" cy="648071"/>
          </a:xfrm>
        </p:spPr>
        <p:txBody>
          <a:bodyPr>
            <a:normAutofit/>
          </a:bodyPr>
          <a:lstStyle/>
          <a:p>
            <a:r>
              <a:rPr lang="pt-BR" dirty="0"/>
              <a:t>Rede Cooperação Tecnológica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5589240"/>
          <a:ext cx="2448272" cy="1251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Natureza dos Agentes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% das Patentes em Colaboração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Subsidiárias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78%</a:t>
                      </a:r>
                      <a:endParaRPr lang="pt-B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Empresas</a:t>
                      </a:r>
                      <a:endParaRPr lang="pt-B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17%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Unidades de Negócio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0%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Universidades e Institutos de Pesquisa 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5%</a:t>
                      </a:r>
                      <a:endParaRPr lang="pt-B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5508104" y="5661248"/>
            <a:ext cx="3600400" cy="117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16.625 </a:t>
            </a:r>
            <a:r>
              <a:rPr lang="pt-BR" sz="12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INPADOCs</a:t>
            </a:r>
            <a:endParaRPr lang="pt-BR" sz="12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14.065 em colaboração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381 atores (1998 ate 2017)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Grau IA: 84,6% Inovação extremamente aberta</a:t>
            </a:r>
            <a:endParaRPr lang="pt-BR" sz="1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-36511" y="404664"/>
          <a:ext cx="2304255" cy="1841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Estatísticas Gerais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Valor</a:t>
                      </a: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Grau Médio</a:t>
                      </a:r>
                      <a:endParaRPr lang="pt-B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0" dirty="0">
                          <a:solidFill>
                            <a:schemeClr val="tx1"/>
                          </a:solidFill>
                          <a:effectLst/>
                        </a:rPr>
                        <a:t>2,315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Grau Ponderado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12,184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Diâmetro da Rede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Densidade do Grafo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0,006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Modularidade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0,63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Comunidades</a:t>
                      </a:r>
                      <a:endParaRPr lang="pt-B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16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Componentes Conectados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Coeficiente de Clusterização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0,815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Comprimento Médio da Rede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3,082</a:t>
                      </a:r>
                      <a:endParaRPr lang="pt-B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0" y="2636912"/>
            <a:ext cx="2051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Rede com </a:t>
            </a:r>
          </a:p>
          <a:p>
            <a:r>
              <a:rPr lang="pt-BR" dirty="0"/>
              <a:t>Múltiplas comunidades</a:t>
            </a:r>
          </a:p>
        </p:txBody>
      </p:sp>
    </p:spTree>
    <p:extLst>
      <p:ext uri="{BB962C8B-B14F-4D97-AF65-F5344CB8AC3E}">
        <p14:creationId xmlns:p14="http://schemas.microsoft.com/office/powerpoint/2010/main" val="395453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314325"/>
            <a:ext cx="7452319" cy="954435"/>
          </a:xfrm>
        </p:spPr>
        <p:txBody>
          <a:bodyPr>
            <a:normAutofit fontScale="90000"/>
          </a:bodyPr>
          <a:lstStyle/>
          <a:p>
            <a:br>
              <a:rPr lang="en-US" sz="2400" dirty="0"/>
            </a:br>
            <a:r>
              <a:rPr lang="en-US" sz="2700" dirty="0">
                <a:solidFill>
                  <a:schemeClr val="tx1"/>
                </a:solidFill>
              </a:rPr>
              <a:t>Taxa de Cooperação – Importância dos parceiros das relações de cooperação das empresas inovadoras, para o total da Indústria – Brasil – 2021 (%)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B2C2AD60-89B5-D829-0EC8-FE2533177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68760"/>
            <a:ext cx="9143999" cy="5391471"/>
          </a:xfrm>
        </p:spPr>
      </p:pic>
    </p:spTree>
    <p:extLst>
      <p:ext uri="{BB962C8B-B14F-4D97-AF65-F5344CB8AC3E}">
        <p14:creationId xmlns:p14="http://schemas.microsoft.com/office/powerpoint/2010/main" val="2381397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1681" y="125760"/>
            <a:ext cx="7452318" cy="1266552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Empresas Inovadoras em produto ou processo de negócios no Brasil- Ranking por Atividades da Indústria (Pintec/IBGE, 2018)</a:t>
            </a:r>
            <a:br>
              <a:rPr lang="en-US" sz="2800" dirty="0"/>
            </a:br>
            <a:endParaRPr lang="pt-BR" sz="28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5" y="1556792"/>
            <a:ext cx="8600739" cy="472040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5536" y="6309320"/>
            <a:ext cx="2592288" cy="422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Fonte: Pintec/IBGE, 2018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98B0A06-1BC9-5756-C766-C515EE7C7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8604"/>
            <a:ext cx="4387900" cy="47525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1ABD3D-49EF-4A51-B3FD-69863B1C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900" y="1583082"/>
            <a:ext cx="4756099" cy="47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22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FATORES MOTIVADORES DA CEU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r>
              <a:rPr lang="pt-BR" b="1" dirty="0">
                <a:solidFill>
                  <a:srgbClr val="056F28"/>
                </a:solidFill>
              </a:rPr>
              <a:t>Percep</a:t>
            </a:r>
            <a:r>
              <a:rPr lang="pt-BR" dirty="0">
                <a:solidFill>
                  <a:srgbClr val="056F28"/>
                </a:solidFill>
              </a:rPr>
              <a:t>ção da </a:t>
            </a:r>
            <a:r>
              <a:rPr lang="pt-BR" b="1" dirty="0">
                <a:solidFill>
                  <a:srgbClr val="056F28"/>
                </a:solidFill>
              </a:rPr>
              <a:t>Universidade como um reservatório de conhecimento e tecnologia</a:t>
            </a:r>
            <a:endParaRPr lang="pt-BR" dirty="0">
              <a:solidFill>
                <a:srgbClr val="056F28"/>
              </a:solidFill>
            </a:endParaRPr>
          </a:p>
          <a:p>
            <a:pPr lvl="0">
              <a:buFont typeface="Arial"/>
              <a:buChar char="•"/>
            </a:pPr>
            <a:r>
              <a:rPr lang="pt-BR" b="1" dirty="0">
                <a:solidFill>
                  <a:srgbClr val="056F28"/>
                </a:solidFill>
              </a:rPr>
              <a:t>Acesso à tecnologia de que a empresa não dispõe naquele momento, </a:t>
            </a:r>
          </a:p>
          <a:p>
            <a:pPr lvl="0">
              <a:buFont typeface="Arial"/>
              <a:buChar char="•"/>
            </a:pPr>
            <a:r>
              <a:rPr lang="pt-BR" dirty="0">
                <a:solidFill>
                  <a:srgbClr val="056F28"/>
                </a:solidFill>
              </a:rPr>
              <a:t>Gerenciamento eficaz dos projetos cooperativos reduz dificuldades.</a:t>
            </a:r>
          </a:p>
          <a:p>
            <a:pPr lvl="0">
              <a:buFont typeface="Arial"/>
              <a:buChar char="•"/>
            </a:pPr>
            <a:r>
              <a:rPr lang="pt-BR" dirty="0">
                <a:solidFill>
                  <a:srgbClr val="056F28"/>
                </a:solidFill>
              </a:rPr>
              <a:t>Experiências bem sucedidas favorecem o surgimento de novos acordos cooperativos.</a:t>
            </a:r>
          </a:p>
          <a:p>
            <a:pPr lvl="0">
              <a:buFont typeface="Arial"/>
              <a:buChar char="•"/>
            </a:pPr>
            <a:r>
              <a:rPr lang="pt-BR" dirty="0">
                <a:solidFill>
                  <a:srgbClr val="056F28"/>
                </a:solidFill>
              </a:rPr>
              <a:t>Valorização da inovação associada à redução riscos intrínsecos a este processo</a:t>
            </a:r>
            <a:endParaRPr lang="en-US" b="1" dirty="0">
              <a:solidFill>
                <a:srgbClr val="056F28"/>
              </a:solidFill>
            </a:endParaRPr>
          </a:p>
          <a:p>
            <a:endParaRPr lang="pt-BR" dirty="0">
              <a:solidFill>
                <a:srgbClr val="056F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02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FATORES MOTIVADORES DA CEU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r>
              <a:rPr lang="pt-BR" dirty="0">
                <a:solidFill>
                  <a:srgbClr val="056F28"/>
                </a:solidFill>
              </a:rPr>
              <a:t>Reconhecimento do trabalhado das entidades envolvidas (empresas e  universidades), melhorando a imagem das mesmas e de seus profissionais. </a:t>
            </a:r>
          </a:p>
          <a:p>
            <a:pPr lvl="0">
              <a:buFont typeface="Arial"/>
              <a:buChar char="•"/>
            </a:pPr>
            <a:r>
              <a:rPr lang="pt-BR" b="1" dirty="0">
                <a:solidFill>
                  <a:srgbClr val="056F28"/>
                </a:solidFill>
              </a:rPr>
              <a:t>Contribuição para a formação de quadros (estudantes e funcionários), bem como ao acesso a RH qualificado</a:t>
            </a:r>
            <a:r>
              <a:rPr lang="pt-BR" dirty="0">
                <a:solidFill>
                  <a:srgbClr val="056F28"/>
                </a:solidFill>
              </a:rPr>
              <a:t>.</a:t>
            </a:r>
          </a:p>
          <a:p>
            <a:pPr lvl="0">
              <a:buFont typeface="Arial"/>
              <a:buChar char="•"/>
            </a:pPr>
            <a:r>
              <a:rPr lang="pt-BR" b="1" dirty="0">
                <a:solidFill>
                  <a:srgbClr val="056F28"/>
                </a:solidFill>
              </a:rPr>
              <a:t>Acesso a mercados e oportunidades de desenvolvimento de novos produtos e serviços</a:t>
            </a:r>
          </a:p>
          <a:p>
            <a:pPr lvl="0">
              <a:buFont typeface="Arial"/>
              <a:buChar char="•"/>
            </a:pPr>
            <a:r>
              <a:rPr lang="pt-BR" b="1" dirty="0">
                <a:solidFill>
                  <a:srgbClr val="056F28"/>
                </a:solidFill>
              </a:rPr>
              <a:t>Disponibilidade de $$$ voltados à cooperação e reduzindo custos.</a:t>
            </a:r>
          </a:p>
          <a:p>
            <a:pPr lvl="0">
              <a:buFont typeface="Arial"/>
              <a:buChar char="•"/>
            </a:pPr>
            <a:r>
              <a:rPr lang="pt-BR" dirty="0">
                <a:solidFill>
                  <a:srgbClr val="056F28"/>
                </a:solidFill>
              </a:rPr>
              <a:t>Intensificação da dinâmica da inovação e a mudança da interface entre ciência e indústria.</a:t>
            </a:r>
            <a:endParaRPr lang="en-US" dirty="0">
              <a:solidFill>
                <a:srgbClr val="056F28"/>
              </a:solidFill>
            </a:endParaRPr>
          </a:p>
          <a:p>
            <a:endParaRPr lang="pt-BR" dirty="0">
              <a:solidFill>
                <a:srgbClr val="056F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38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BARREIRAS A CEU</a:t>
            </a:r>
            <a:endParaRPr lang="pt-BR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lnSpc>
                <a:spcPct val="80000"/>
              </a:lnSpc>
              <a:buFont typeface="Arial"/>
              <a:buChar char="•"/>
            </a:pPr>
            <a:r>
              <a:rPr lang="pt-BR" sz="2400" b="1" dirty="0">
                <a:solidFill>
                  <a:srgbClr val="CC0000"/>
                </a:solidFill>
              </a:rPr>
              <a:t>Processo de cooperação envolve questões operacionais suscetíveis a problemas</a:t>
            </a:r>
          </a:p>
          <a:p>
            <a:pPr eaLnBrk="1" hangingPunct="1">
              <a:lnSpc>
                <a:spcPct val="80000"/>
              </a:lnSpc>
            </a:pPr>
            <a:endParaRPr lang="pt-BR" sz="2400" b="1" dirty="0"/>
          </a:p>
          <a:p>
            <a:pPr marL="342900" indent="-342900" eaLnBrk="1" hangingPunct="1">
              <a:lnSpc>
                <a:spcPct val="80000"/>
              </a:lnSpc>
              <a:buFont typeface="Arial"/>
              <a:buChar char="•"/>
            </a:pPr>
            <a:r>
              <a:rPr lang="pt-BR" sz="2400" b="1" dirty="0">
                <a:solidFill>
                  <a:srgbClr val="CC0000"/>
                </a:solidFill>
              </a:rPr>
              <a:t>Escassez de informação e diferenças no nível de  conhecimento dos parceiros.</a:t>
            </a:r>
          </a:p>
          <a:p>
            <a:pPr eaLnBrk="1" hangingPunct="1">
              <a:lnSpc>
                <a:spcPct val="80000"/>
              </a:lnSpc>
            </a:pPr>
            <a:endParaRPr lang="pt-BR" sz="2400" b="1" dirty="0">
              <a:solidFill>
                <a:srgbClr val="CC0000"/>
              </a:solidFill>
            </a:endParaRP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pt-BR" sz="2400" b="1" dirty="0">
                <a:solidFill>
                  <a:srgbClr val="CC0000"/>
                </a:solidFill>
              </a:rPr>
              <a:t>Entraves e limitações Institucionais</a:t>
            </a: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endParaRPr lang="pt-BR" sz="2400" b="1" dirty="0">
              <a:solidFill>
                <a:srgbClr val="CC0000"/>
              </a:solidFill>
            </a:endParaRP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pt-BR" sz="2400" b="1" dirty="0">
                <a:solidFill>
                  <a:srgbClr val="CC0000"/>
                </a:solidFill>
              </a:rPr>
              <a:t>Gestão da cooperação frágil e pouco profissionalizada</a:t>
            </a: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endParaRPr lang="pt-BR" sz="2400" b="1" dirty="0">
              <a:solidFill>
                <a:srgbClr val="CC0000"/>
              </a:solidFill>
            </a:endParaRP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pt-BR" sz="2400" b="1" dirty="0">
                <a:solidFill>
                  <a:srgbClr val="CC0000"/>
                </a:solidFill>
              </a:rPr>
              <a:t>Aspectos culturais cristalizados que polarizam as percepções</a:t>
            </a: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endParaRPr lang="pt-BR" sz="2400" b="1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pt-BR" dirty="0"/>
          </a:p>
          <a:p>
            <a:pPr marL="342900" indent="-342900" eaLnBrk="1" hangingPunct="1">
              <a:lnSpc>
                <a:spcPct val="80000"/>
              </a:lnSpc>
              <a:buFont typeface="Arial"/>
              <a:buChar char="•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07503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/>
              <a:t>FATORES DE SUCESSO E FRACASSO EM ACORDOS CEU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Interesse estratégico</a:t>
            </a:r>
          </a:p>
          <a:p>
            <a:pPr lvl="1"/>
            <a:r>
              <a:rPr lang="pt-BR"/>
              <a:t>Os parceiros devem possuir um interesse estratégico na pesquisa e que sejam capazes de cumprir suas atribuições. </a:t>
            </a:r>
          </a:p>
          <a:p>
            <a:pPr lvl="1"/>
            <a:endParaRPr lang="pt-BR"/>
          </a:p>
          <a:p>
            <a:r>
              <a:rPr lang="pt-BR"/>
              <a:t>Administração dos projetos</a:t>
            </a:r>
          </a:p>
          <a:p>
            <a:pPr lvl="1"/>
            <a:r>
              <a:rPr lang="pt-BR"/>
              <a:t>Deve-se proporcionar alta qualidade de administração dos projetos, com ênfase na definição de objetivos, monitoramento do progresso, comunicação efetiva e desenvolvendo administradores treinados e de qualidade. </a:t>
            </a:r>
          </a:p>
          <a:p>
            <a:r>
              <a:rPr lang="pt-BR"/>
              <a:t>Confiança</a:t>
            </a:r>
          </a:p>
          <a:p>
            <a:pPr lvl="1"/>
            <a:r>
              <a:rPr lang="pt-BR"/>
              <a:t>Confiança, comprometimento e continuidade de pessoal facilitam o sucesso dos acordos, além de manterem os parceiros engajados durante todo o processo</a:t>
            </a:r>
          </a:p>
          <a:p>
            <a:pPr lvl="1"/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DOS PLANOS À REALIDADE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articulação pesquisa-indústria praticamente não se estabeleceu no Brasil, a não ser em alguns segmentos específicos. </a:t>
            </a:r>
          </a:p>
          <a:p>
            <a:endParaRPr lang="pt-BR" sz="2400" dirty="0"/>
          </a:p>
          <a:p>
            <a:r>
              <a:rPr lang="pt-BR" dirty="0"/>
              <a:t>O desenvolvimento industrial foi calcado basicamente na compra de pacotes tecnológicos. </a:t>
            </a:r>
          </a:p>
          <a:p>
            <a:endParaRPr lang="pt-BR" sz="2400" dirty="0"/>
          </a:p>
          <a:p>
            <a:r>
              <a:rPr lang="pt-BR" dirty="0"/>
              <a:t>As diversas formas de parceria hoje existentes no mundo têm como finalidade potencializar os investimentos, otimizar o suporte tecnológico disponível e organizar a produção em escala global. </a:t>
            </a:r>
          </a:p>
        </p:txBody>
      </p:sp>
    </p:spTree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EXEMPLOS DE PARCERIAS ...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9" y="1341438"/>
            <a:ext cx="8820472" cy="518318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dirty="0">
                <a:solidFill>
                  <a:srgbClr val="003366"/>
                </a:solidFill>
              </a:rPr>
              <a:t>NATURA </a:t>
            </a:r>
          </a:p>
          <a:p>
            <a:pPr lvl="1">
              <a:lnSpc>
                <a:spcPct val="90000"/>
              </a:lnSpc>
            </a:pPr>
            <a:r>
              <a:rPr lang="pt-BR" dirty="0">
                <a:solidFill>
                  <a:srgbClr val="003366"/>
                </a:solidFill>
              </a:rPr>
              <a:t>Com a USFC (Prof. Calistro) – Natura Chronos Spilol</a:t>
            </a:r>
          </a:p>
          <a:p>
            <a:pPr lvl="1">
              <a:lnSpc>
                <a:spcPct val="90000"/>
              </a:lnSpc>
            </a:pPr>
            <a:r>
              <a:rPr lang="pt-BR" dirty="0">
                <a:solidFill>
                  <a:srgbClr val="003366"/>
                </a:solidFill>
              </a:rPr>
              <a:t>Com FCF/USP Creme Pariparoba – Natura Ekos</a:t>
            </a:r>
          </a:p>
          <a:p>
            <a:pPr marL="3429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pt-BR" dirty="0">
                <a:solidFill>
                  <a:srgbClr val="003366"/>
                </a:solidFill>
              </a:rPr>
              <a:t>ACHE - UFSC  (prof. Calistro): ACHEFLAN</a:t>
            </a:r>
          </a:p>
          <a:p>
            <a:pPr eaLnBrk="1" hangingPunct="1">
              <a:lnSpc>
                <a:spcPct val="90000"/>
              </a:lnSpc>
            </a:pPr>
            <a:r>
              <a:rPr lang="pt-BR" dirty="0">
                <a:solidFill>
                  <a:srgbClr val="003366"/>
                </a:solidFill>
              </a:rPr>
              <a:t>EUROFARMA – LYCHOFLORA </a:t>
            </a:r>
          </a:p>
          <a:p>
            <a:pPr lvl="1">
              <a:lnSpc>
                <a:spcPct val="90000"/>
              </a:lnSpc>
            </a:pPr>
            <a:r>
              <a:rPr lang="pt-BR" dirty="0">
                <a:solidFill>
                  <a:srgbClr val="003366"/>
                </a:solidFill>
              </a:rPr>
              <a:t>desenvolvimento anti-inflamatório</a:t>
            </a:r>
          </a:p>
          <a:p>
            <a:pPr eaLnBrk="1" hangingPunct="1">
              <a:lnSpc>
                <a:spcPct val="90000"/>
              </a:lnSpc>
            </a:pPr>
            <a:r>
              <a:rPr lang="pt-BR" dirty="0">
                <a:solidFill>
                  <a:srgbClr val="003366"/>
                </a:solidFill>
              </a:rPr>
              <a:t>PETROBRAS – GRUPOS DE PESQUISA</a:t>
            </a:r>
          </a:p>
          <a:p>
            <a:pPr lvl="1">
              <a:lnSpc>
                <a:spcPct val="90000"/>
              </a:lnSpc>
            </a:pPr>
            <a:r>
              <a:rPr lang="pt-BR" dirty="0">
                <a:solidFill>
                  <a:srgbClr val="003366"/>
                </a:solidFill>
              </a:rPr>
              <a:t>Mais de 1200 GP em mais de 3000 projetos em parceria</a:t>
            </a:r>
          </a:p>
          <a:p>
            <a:pPr eaLnBrk="1" hangingPunct="1">
              <a:lnSpc>
                <a:spcPct val="90000"/>
              </a:lnSpc>
            </a:pPr>
            <a:r>
              <a:rPr lang="pt-BR" dirty="0">
                <a:solidFill>
                  <a:srgbClr val="003366"/>
                </a:solidFill>
              </a:rPr>
              <a:t>Centro de Canabidiol: FMRP com Pratti Donaduzzi</a:t>
            </a:r>
          </a:p>
          <a:p>
            <a:pPr eaLnBrk="1" hangingPunct="1">
              <a:lnSpc>
                <a:spcPct val="90000"/>
              </a:lnSpc>
            </a:pPr>
            <a:r>
              <a:rPr lang="pt-BR" dirty="0">
                <a:solidFill>
                  <a:srgbClr val="003366"/>
                </a:solidFill>
              </a:rPr>
              <a:t>Centro Shell</a:t>
            </a:r>
          </a:p>
          <a:p>
            <a:pPr eaLnBrk="1" hangingPunct="1">
              <a:lnSpc>
                <a:spcPct val="90000"/>
              </a:lnSpc>
            </a:pPr>
            <a:r>
              <a:rPr lang="pt-BR" dirty="0">
                <a:solidFill>
                  <a:srgbClr val="003366"/>
                </a:solidFill>
              </a:rPr>
              <a:t>Centro de Inteligência Artifical: IBM – USP – FAPESP</a:t>
            </a: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rgbClr val="003366"/>
                </a:solidFill>
              </a:rPr>
              <a:t>C2D – ITAU – Poli </a:t>
            </a:r>
          </a:p>
          <a:p>
            <a:pPr eaLnBrk="1" hangingPunct="1">
              <a:lnSpc>
                <a:spcPct val="90000"/>
              </a:lnSpc>
            </a:pPr>
            <a:endParaRPr lang="pt-BR" dirty="0">
              <a:solidFill>
                <a:srgbClr val="003366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pt-BR" dirty="0">
              <a:solidFill>
                <a:srgbClr val="003366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pt-BR" dirty="0">
              <a:solidFill>
                <a:srgbClr val="003366"/>
              </a:solidFill>
            </a:endParaRPr>
          </a:p>
        </p:txBody>
      </p:sp>
      <p:sp>
        <p:nvSpPr>
          <p:cNvPr id="4" name="Seta em curva para a esquerda 3">
            <a:hlinkClick r:id="rId2" action="ppaction://hlinksldjump"/>
          </p:cNvPr>
          <p:cNvSpPr/>
          <p:nvPr/>
        </p:nvSpPr>
        <p:spPr bwMode="auto">
          <a:xfrm>
            <a:off x="8358214" y="6357958"/>
            <a:ext cx="642942" cy="500066"/>
          </a:xfrm>
          <a:prstGeom prst="curvedLeftArrow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softEdge"/>
        </p:spPr>
        <p:txBody>
          <a:bodyPr wrap="none"/>
          <a:lstStyle/>
          <a:p>
            <a:pPr>
              <a:defRPr/>
            </a:pPr>
            <a:endParaRPr lang="pt-BR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10497" y="765174"/>
            <a:ext cx="81565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pt-BR" sz="2000" b="1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2453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/>
              <a:t>GESTÃO ESTRATÉGICA DA COOPERAÇÃO: DESAFIOS...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  DILEMA UNIVERSIDADE E INSTITUTO DE PESQUISA</a:t>
            </a:r>
          </a:p>
          <a:p>
            <a:pPr lvl="1"/>
            <a:r>
              <a:rPr lang="pt-BR" dirty="0"/>
              <a:t>Balancear pesquisa livre e dirigida</a:t>
            </a:r>
          </a:p>
          <a:p>
            <a:pPr lvl="1"/>
            <a:r>
              <a:rPr lang="pt-BR" dirty="0"/>
              <a:t>Viabilizar TT para as PME’s</a:t>
            </a:r>
          </a:p>
          <a:p>
            <a:pPr lvl="1"/>
            <a:endParaRPr lang="pt-BR" dirty="0"/>
          </a:p>
          <a:p>
            <a:r>
              <a:rPr lang="pt-BR" dirty="0"/>
              <a:t>  DILEMA EMPRESA</a:t>
            </a:r>
          </a:p>
          <a:p>
            <a:pPr lvl="1"/>
            <a:r>
              <a:rPr lang="pt-BR" dirty="0"/>
              <a:t>Adquirir  X  desenvolver conhecimento</a:t>
            </a:r>
          </a:p>
          <a:p>
            <a:pPr lvl="1"/>
            <a:endParaRPr lang="pt-BR" dirty="0"/>
          </a:p>
          <a:p>
            <a:r>
              <a:rPr lang="pt-BR" dirty="0"/>
              <a:t>  ORGANIZACIONAL</a:t>
            </a:r>
          </a:p>
          <a:p>
            <a:pPr lvl="1"/>
            <a:r>
              <a:rPr lang="pt-BR" dirty="0"/>
              <a:t>Centralizar ou descentralizar</a:t>
            </a:r>
          </a:p>
          <a:p>
            <a:pPr lvl="1"/>
            <a:r>
              <a:rPr lang="pt-BR" dirty="0"/>
              <a:t>Como profissionalizar a interface</a:t>
            </a:r>
          </a:p>
          <a:p>
            <a:endParaRPr lang="pt-BR" dirty="0"/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TRIÂNGULO DE SÁBATO</a:t>
            </a:r>
            <a:endParaRPr lang="pt-BR" dirty="0"/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1116013" y="1412875"/>
            <a:ext cx="7777162" cy="3024188"/>
            <a:chOff x="703" y="890"/>
            <a:chExt cx="4899" cy="1905"/>
          </a:xfrm>
        </p:grpSpPr>
        <p:sp>
          <p:nvSpPr>
            <p:cNvPr id="8207" name="Rectangle 27"/>
            <p:cNvSpPr>
              <a:spLocks noChangeArrowheads="1"/>
            </p:cNvSpPr>
            <p:nvPr/>
          </p:nvSpPr>
          <p:spPr bwMode="auto">
            <a:xfrm>
              <a:off x="703" y="890"/>
              <a:ext cx="4899" cy="1905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381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08" name="Text Box 7"/>
            <p:cNvSpPr txBox="1">
              <a:spLocks noChangeArrowheads="1"/>
            </p:cNvSpPr>
            <p:nvPr/>
          </p:nvSpPr>
          <p:spPr bwMode="auto">
            <a:xfrm>
              <a:off x="793" y="2437"/>
              <a:ext cx="19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pt-BR" b="1">
                  <a:solidFill>
                    <a:srgbClr val="003366"/>
                  </a:solidFill>
                </a:rPr>
                <a:t>INFRA-ESTRUTURA C&amp;T</a:t>
              </a:r>
            </a:p>
          </p:txBody>
        </p:sp>
        <p:sp>
          <p:nvSpPr>
            <p:cNvPr id="8209" name="Text Box 8"/>
            <p:cNvSpPr txBox="1">
              <a:spLocks noChangeArrowheads="1"/>
            </p:cNvSpPr>
            <p:nvPr/>
          </p:nvSpPr>
          <p:spPr bwMode="auto">
            <a:xfrm>
              <a:off x="3619" y="2437"/>
              <a:ext cx="18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pt-BR" b="1">
                  <a:solidFill>
                    <a:srgbClr val="003366"/>
                  </a:solidFill>
                </a:rPr>
                <a:t>ESTRUTURA PRODUTIVA</a:t>
              </a:r>
            </a:p>
          </p:txBody>
        </p:sp>
        <p:sp>
          <p:nvSpPr>
            <p:cNvPr id="8210" name="Text Box 9"/>
            <p:cNvSpPr txBox="1">
              <a:spLocks noChangeArrowheads="1"/>
            </p:cNvSpPr>
            <p:nvPr/>
          </p:nvSpPr>
          <p:spPr bwMode="auto">
            <a:xfrm>
              <a:off x="1967" y="981"/>
              <a:ext cx="245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pt-BR" b="1">
                  <a:solidFill>
                    <a:srgbClr val="003366"/>
                  </a:solidFill>
                </a:rPr>
                <a:t>POLÍTICAS GOVERNAMENTAIS</a:t>
              </a:r>
            </a:p>
          </p:txBody>
        </p:sp>
        <p:sp>
          <p:nvSpPr>
            <p:cNvPr id="8211" name="AutoShape 11"/>
            <p:cNvSpPr>
              <a:spLocks noChangeArrowheads="1"/>
            </p:cNvSpPr>
            <p:nvPr/>
          </p:nvSpPr>
          <p:spPr bwMode="auto">
            <a:xfrm>
              <a:off x="2018" y="1303"/>
              <a:ext cx="2359" cy="1038"/>
            </a:xfrm>
            <a:prstGeom prst="triangle">
              <a:avLst>
                <a:gd name="adj" fmla="val 50000"/>
              </a:avLst>
            </a:prstGeom>
            <a:solidFill>
              <a:srgbClr val="003366"/>
            </a:solidFill>
            <a:ln w="25400">
              <a:solidFill>
                <a:srgbClr val="FF9900"/>
              </a:solidFill>
              <a:miter lim="800000"/>
              <a:headEnd/>
              <a:tailEnd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12" name="Line 12"/>
            <p:cNvSpPr>
              <a:spLocks noChangeShapeType="1"/>
            </p:cNvSpPr>
            <p:nvPr/>
          </p:nvSpPr>
          <p:spPr bwMode="auto">
            <a:xfrm flipH="1">
              <a:off x="2200" y="1434"/>
              <a:ext cx="635" cy="543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13" name="Line 13"/>
            <p:cNvSpPr>
              <a:spLocks noChangeShapeType="1"/>
            </p:cNvSpPr>
            <p:nvPr/>
          </p:nvSpPr>
          <p:spPr bwMode="auto">
            <a:xfrm>
              <a:off x="2835" y="2478"/>
              <a:ext cx="681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14" name="Line 14"/>
            <p:cNvSpPr>
              <a:spLocks noChangeShapeType="1"/>
            </p:cNvSpPr>
            <p:nvPr/>
          </p:nvSpPr>
          <p:spPr bwMode="auto">
            <a:xfrm flipH="1" flipV="1">
              <a:off x="3606" y="1480"/>
              <a:ext cx="635" cy="545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15" name="Line 15"/>
            <p:cNvSpPr>
              <a:spLocks noChangeShapeType="1"/>
            </p:cNvSpPr>
            <p:nvPr/>
          </p:nvSpPr>
          <p:spPr bwMode="auto">
            <a:xfrm>
              <a:off x="794" y="2432"/>
              <a:ext cx="1814" cy="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16" name="Line 16"/>
            <p:cNvSpPr>
              <a:spLocks noChangeShapeType="1"/>
            </p:cNvSpPr>
            <p:nvPr/>
          </p:nvSpPr>
          <p:spPr bwMode="auto">
            <a:xfrm>
              <a:off x="2608" y="2432"/>
              <a:ext cx="1" cy="27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17" name="Line 17"/>
            <p:cNvSpPr>
              <a:spLocks noChangeShapeType="1"/>
            </p:cNvSpPr>
            <p:nvPr/>
          </p:nvSpPr>
          <p:spPr bwMode="auto">
            <a:xfrm flipH="1">
              <a:off x="794" y="2704"/>
              <a:ext cx="1814" cy="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18" name="Line 18"/>
            <p:cNvSpPr>
              <a:spLocks noChangeShapeType="1"/>
            </p:cNvSpPr>
            <p:nvPr/>
          </p:nvSpPr>
          <p:spPr bwMode="auto">
            <a:xfrm flipV="1">
              <a:off x="794" y="2432"/>
              <a:ext cx="1" cy="27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19" name="Line 19"/>
            <p:cNvSpPr>
              <a:spLocks noChangeShapeType="1"/>
            </p:cNvSpPr>
            <p:nvPr/>
          </p:nvSpPr>
          <p:spPr bwMode="auto">
            <a:xfrm>
              <a:off x="3606" y="2432"/>
              <a:ext cx="1905" cy="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20" name="Line 20"/>
            <p:cNvSpPr>
              <a:spLocks noChangeShapeType="1"/>
            </p:cNvSpPr>
            <p:nvPr/>
          </p:nvSpPr>
          <p:spPr bwMode="auto">
            <a:xfrm>
              <a:off x="5511" y="2432"/>
              <a:ext cx="1" cy="27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21" name="Line 21"/>
            <p:cNvSpPr>
              <a:spLocks noChangeShapeType="1"/>
            </p:cNvSpPr>
            <p:nvPr/>
          </p:nvSpPr>
          <p:spPr bwMode="auto">
            <a:xfrm flipH="1">
              <a:off x="3606" y="2704"/>
              <a:ext cx="1905" cy="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22" name="Line 22"/>
            <p:cNvSpPr>
              <a:spLocks noChangeShapeType="1"/>
            </p:cNvSpPr>
            <p:nvPr/>
          </p:nvSpPr>
          <p:spPr bwMode="auto">
            <a:xfrm flipV="1">
              <a:off x="3606" y="2432"/>
              <a:ext cx="1" cy="27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23" name="Line 23"/>
            <p:cNvSpPr>
              <a:spLocks noChangeShapeType="1"/>
            </p:cNvSpPr>
            <p:nvPr/>
          </p:nvSpPr>
          <p:spPr bwMode="auto">
            <a:xfrm>
              <a:off x="1928" y="981"/>
              <a:ext cx="2358" cy="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24" name="Line 24"/>
            <p:cNvSpPr>
              <a:spLocks noChangeShapeType="1"/>
            </p:cNvSpPr>
            <p:nvPr/>
          </p:nvSpPr>
          <p:spPr bwMode="auto">
            <a:xfrm>
              <a:off x="4286" y="981"/>
              <a:ext cx="1" cy="27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25" name="Line 25"/>
            <p:cNvSpPr>
              <a:spLocks noChangeShapeType="1"/>
            </p:cNvSpPr>
            <p:nvPr/>
          </p:nvSpPr>
          <p:spPr bwMode="auto">
            <a:xfrm flipH="1">
              <a:off x="1928" y="1253"/>
              <a:ext cx="2358" cy="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26" name="Line 26"/>
            <p:cNvSpPr>
              <a:spLocks noChangeShapeType="1"/>
            </p:cNvSpPr>
            <p:nvPr/>
          </p:nvSpPr>
          <p:spPr bwMode="auto">
            <a:xfrm flipV="1">
              <a:off x="1928" y="981"/>
              <a:ext cx="1" cy="27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3348038" y="4437063"/>
            <a:ext cx="3384550" cy="1366837"/>
            <a:chOff x="2109" y="2795"/>
            <a:chExt cx="2132" cy="861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8205" name="Line 28"/>
            <p:cNvSpPr>
              <a:spLocks noChangeShapeType="1"/>
            </p:cNvSpPr>
            <p:nvPr/>
          </p:nvSpPr>
          <p:spPr bwMode="auto">
            <a:xfrm>
              <a:off x="3151" y="2795"/>
              <a:ext cx="1" cy="363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06" name="Oval 29"/>
            <p:cNvSpPr>
              <a:spLocks noChangeArrowheads="1"/>
            </p:cNvSpPr>
            <p:nvPr/>
          </p:nvSpPr>
          <p:spPr bwMode="auto">
            <a:xfrm>
              <a:off x="2109" y="3158"/>
              <a:ext cx="2132" cy="498"/>
            </a:xfrm>
            <a:prstGeom prst="ellipse">
              <a:avLst/>
            </a:prstGeom>
            <a:solidFill>
              <a:srgbClr val="003366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AMBIENTE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</a:rPr>
                <a:t>EXTERIOR</a:t>
              </a:r>
              <a:endParaRPr lang="pt-BR" b="1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116013" y="5949950"/>
            <a:ext cx="8280400" cy="792163"/>
            <a:chOff x="703" y="3748"/>
            <a:chExt cx="5216" cy="499"/>
          </a:xfrm>
        </p:grpSpPr>
        <p:sp>
          <p:nvSpPr>
            <p:cNvPr id="8198" name="Rectangle 36"/>
            <p:cNvSpPr>
              <a:spLocks noChangeArrowheads="1"/>
            </p:cNvSpPr>
            <p:nvPr/>
          </p:nvSpPr>
          <p:spPr bwMode="auto">
            <a:xfrm>
              <a:off x="703" y="3748"/>
              <a:ext cx="4899" cy="499"/>
            </a:xfrm>
            <a:prstGeom prst="rect">
              <a:avLst/>
            </a:prstGeom>
            <a:solidFill>
              <a:schemeClr val="bg1">
                <a:alpha val="56078"/>
              </a:schemeClr>
            </a:solidFill>
            <a:ln w="254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99" name="Rectangle 30"/>
            <p:cNvSpPr>
              <a:spLocks noChangeArrowheads="1"/>
            </p:cNvSpPr>
            <p:nvPr/>
          </p:nvSpPr>
          <p:spPr bwMode="auto">
            <a:xfrm>
              <a:off x="4264" y="3906"/>
              <a:ext cx="165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pt-BR" sz="2000" b="1">
                  <a:solidFill>
                    <a:srgbClr val="003366"/>
                  </a:solidFill>
                </a:rPr>
                <a:t>Extra-relações</a:t>
              </a:r>
            </a:p>
          </p:txBody>
        </p:sp>
        <p:sp>
          <p:nvSpPr>
            <p:cNvPr id="8200" name="Line 31"/>
            <p:cNvSpPr>
              <a:spLocks noChangeShapeType="1"/>
            </p:cNvSpPr>
            <p:nvPr/>
          </p:nvSpPr>
          <p:spPr bwMode="auto">
            <a:xfrm flipV="1">
              <a:off x="884" y="3838"/>
              <a:ext cx="0" cy="363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01" name="Rectangle 32"/>
            <p:cNvSpPr>
              <a:spLocks noChangeArrowheads="1"/>
            </p:cNvSpPr>
            <p:nvPr/>
          </p:nvSpPr>
          <p:spPr bwMode="auto">
            <a:xfrm>
              <a:off x="930" y="3884"/>
              <a:ext cx="1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000" b="1">
                  <a:solidFill>
                    <a:srgbClr val="003366"/>
                  </a:solidFill>
                </a:rPr>
                <a:t>Intra-relações</a:t>
              </a:r>
            </a:p>
          </p:txBody>
        </p:sp>
        <p:sp>
          <p:nvSpPr>
            <p:cNvPr id="8202" name="Rectangle 33"/>
            <p:cNvSpPr>
              <a:spLocks noChangeArrowheads="1"/>
            </p:cNvSpPr>
            <p:nvPr/>
          </p:nvSpPr>
          <p:spPr bwMode="auto">
            <a:xfrm>
              <a:off x="2578" y="3884"/>
              <a:ext cx="1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000" b="1">
                  <a:solidFill>
                    <a:srgbClr val="003366"/>
                  </a:solidFill>
                </a:rPr>
                <a:t>Inter-relações</a:t>
              </a:r>
            </a:p>
          </p:txBody>
        </p:sp>
        <p:sp>
          <p:nvSpPr>
            <p:cNvPr id="8203" name="Line 34"/>
            <p:cNvSpPr>
              <a:spLocks noChangeShapeType="1"/>
            </p:cNvSpPr>
            <p:nvPr/>
          </p:nvSpPr>
          <p:spPr bwMode="auto">
            <a:xfrm flipV="1">
              <a:off x="2532" y="3838"/>
              <a:ext cx="0" cy="363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204" name="Line 35"/>
            <p:cNvSpPr>
              <a:spLocks noChangeShapeType="1"/>
            </p:cNvSpPr>
            <p:nvPr/>
          </p:nvSpPr>
          <p:spPr bwMode="auto">
            <a:xfrm flipV="1">
              <a:off x="4219" y="3839"/>
              <a:ext cx="0" cy="36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</p:spTree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/>
              <a:t>GESTÃO ESTRATÉGICA DA COOPERAÇÃO: DESAFIOS...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340768"/>
            <a:ext cx="8136904" cy="518457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INSTITUCIONAL</a:t>
            </a:r>
          </a:p>
          <a:p>
            <a:pPr lvl="1"/>
            <a:r>
              <a:rPr lang="pt-BR" dirty="0"/>
              <a:t>Entidades de interface acadêmicas</a:t>
            </a:r>
          </a:p>
          <a:p>
            <a:pPr lvl="1"/>
            <a:r>
              <a:rPr lang="pt-BR" dirty="0"/>
              <a:t>Outras entidades de interface </a:t>
            </a:r>
          </a:p>
          <a:p>
            <a:pPr lvl="1"/>
            <a:endParaRPr lang="pt-BR" dirty="0"/>
          </a:p>
          <a:p>
            <a:r>
              <a:rPr lang="pt-BR" dirty="0"/>
              <a:t>CULTURAL</a:t>
            </a:r>
          </a:p>
          <a:p>
            <a:pPr lvl="1"/>
            <a:r>
              <a:rPr lang="pt-BR" dirty="0"/>
              <a:t>Articular CEU com ensino e pesquisa</a:t>
            </a:r>
          </a:p>
          <a:p>
            <a:pPr lvl="1"/>
            <a:r>
              <a:rPr lang="pt-BR" dirty="0"/>
              <a:t>Respeitar posições</a:t>
            </a:r>
          </a:p>
          <a:p>
            <a:pPr lvl="1"/>
            <a:r>
              <a:rPr lang="pt-BR" dirty="0"/>
              <a:t>Dissonância de linguagem</a:t>
            </a:r>
          </a:p>
          <a:p>
            <a:pPr lvl="1"/>
            <a:endParaRPr lang="pt-BR" dirty="0"/>
          </a:p>
          <a:p>
            <a:r>
              <a:rPr lang="pt-BR" dirty="0"/>
              <a:t>NEG</a:t>
            </a:r>
            <a:r>
              <a:rPr lang="en-US" dirty="0"/>
              <a:t>Ó</a:t>
            </a:r>
            <a:r>
              <a:rPr lang="pt-BR" dirty="0"/>
              <a:t>CI</a:t>
            </a:r>
            <a:r>
              <a:rPr lang="en-US" dirty="0"/>
              <a:t>O</a:t>
            </a:r>
            <a:endParaRPr lang="pt-BR" dirty="0"/>
          </a:p>
          <a:p>
            <a:pPr lvl="1"/>
            <a:r>
              <a:rPr lang="pt-BR" dirty="0"/>
              <a:t>Como “valorizar” a tecnologia</a:t>
            </a:r>
          </a:p>
          <a:p>
            <a:pPr lvl="1"/>
            <a:r>
              <a:rPr lang="pt-BR" dirty="0"/>
              <a:t>Como “valorar” a tecnologia</a:t>
            </a:r>
          </a:p>
        </p:txBody>
      </p:sp>
    </p:spTree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t-BR" sz="5400" dirty="0"/>
              <a:t>POR ONDE COMEÇAR A BUSCA PARA TRABALHAR EM  COOPERAÇÃO ...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 ONDE COMEÇAR...</a:t>
            </a:r>
          </a:p>
        </p:txBody>
      </p:sp>
      <p:sp>
        <p:nvSpPr>
          <p:cNvPr id="29699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184576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ICT´s – Instituições de Ciência e Tecnologia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 </a:t>
            </a:r>
          </a:p>
          <a:p>
            <a:pPr lvl="1" algn="just"/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IPT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  <a:hlinkClick r:id="rId2"/>
              </a:rPr>
              <a:t>www.ipt.br</a:t>
            </a:r>
            <a:endParaRPr lang="pt-BR" dirty="0">
              <a:solidFill>
                <a:srgbClr val="006600"/>
              </a:solidFill>
              <a:latin typeface="Comic Sans MS" pitchFamily="66" charset="0"/>
            </a:endParaRPr>
          </a:p>
          <a:p>
            <a:pPr lvl="1" algn="just"/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Agencia USP de Inovação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  <a:hlinkClick r:id="rId3"/>
              </a:rPr>
              <a:t>https://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  <a:hlinkClick r:id="rId4"/>
              </a:rPr>
              <a:t>hubusp.inovacao.usp.br</a:t>
            </a:r>
            <a:endParaRPr lang="pt-BR" dirty="0">
              <a:solidFill>
                <a:srgbClr val="006600"/>
              </a:solidFill>
              <a:latin typeface="Comic Sans MS" pitchFamily="66" charset="0"/>
            </a:endParaRPr>
          </a:p>
          <a:p>
            <a:pPr lvl="1" algn="just"/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INOVA (Unicamp)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  <a:hlinkClick r:id="rId5"/>
              </a:rPr>
              <a:t>www.inova.unicamp.br</a:t>
            </a:r>
          </a:p>
          <a:p>
            <a:pPr lvl="1" algn="just"/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Agencia UNESP de Inovação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  <a:hlinkClick r:id="rId5"/>
              </a:rPr>
              <a:t>www.auin.unesp.br</a:t>
            </a:r>
          </a:p>
          <a:p>
            <a:pPr lvl="1" algn="just"/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UFMG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  <a:hlinkClick r:id="rId3"/>
              </a:rPr>
              <a:t>https://ufmg.br/pesquisa-e-inovacao</a:t>
            </a:r>
            <a:endParaRPr lang="pt-BR" dirty="0">
              <a:solidFill>
                <a:srgbClr val="006600"/>
              </a:solidFill>
              <a:latin typeface="Comic Sans MS" pitchFamily="66" charset="0"/>
            </a:endParaRPr>
          </a:p>
          <a:p>
            <a:pPr lvl="1" algn="just"/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UFRJ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  <a:hlinkClick r:id="rId5"/>
              </a:rPr>
              <a:t>www.inovacao.ufrj.br</a:t>
            </a:r>
          </a:p>
          <a:p>
            <a:pPr lvl="1" algn="just"/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CIMATEC (BAHIA)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  <a:hlinkClick r:id="rId6"/>
              </a:rPr>
              <a:t>www.cimantec.org.br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 </a:t>
            </a:r>
          </a:p>
          <a:p>
            <a:pPr lvl="1" algn="just"/>
            <a:endParaRPr lang="pt-BR" dirty="0">
              <a:solidFill>
                <a:srgbClr val="0066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30380CD-45A5-7144-B07E-280F725F4B8D}"/>
              </a:ext>
            </a:extLst>
          </p:cNvPr>
          <p:cNvSpPr/>
          <p:nvPr/>
        </p:nvSpPr>
        <p:spPr>
          <a:xfrm>
            <a:off x="1115616" y="332656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https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://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hubusp.inovacao.usp.br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2951E0F-BD0C-E74E-A0FC-3EE859676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3906"/>
            <a:ext cx="8668080" cy="597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42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79040" y="116632"/>
            <a:ext cx="876496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/>
              <a:t>Ex. Natura Campus:</a:t>
            </a:r>
            <a:br>
              <a:rPr lang="pt-BR" sz="3200" dirty="0"/>
            </a:br>
            <a:r>
              <a:rPr lang="pt-BR" sz="2400" dirty="0">
                <a:hlinkClick r:id="rId3"/>
              </a:rPr>
              <a:t>http://www.naturacampus.com.br/</a:t>
            </a:r>
            <a:r>
              <a:rPr lang="pt-BR" sz="2400" dirty="0"/>
              <a:t>   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8308"/>
            <a:ext cx="9036495" cy="586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E95CEAC-477C-14C7-4F51-4BC7062AA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8308"/>
            <a:ext cx="9144000" cy="590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94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79040" y="188640"/>
            <a:ext cx="8441432" cy="7920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sz="3200" dirty="0"/>
              <a:t>Ex. Siemens </a:t>
            </a:r>
            <a:br>
              <a:rPr lang="pt-BR" sz="3200" dirty="0"/>
            </a:br>
            <a:r>
              <a:rPr lang="pt-BR" sz="1800" dirty="0"/>
              <a:t>www.siemens.com</a:t>
            </a:r>
            <a:endParaRPr lang="en-US" sz="1800" i="1" dirty="0">
              <a:highlight>
                <a:srgbClr val="FFFF00"/>
              </a:highligh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430462"/>
            <a:ext cx="9036496" cy="538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BC24A90-14B0-A96D-A006-87E0FC928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7" y="1253332"/>
            <a:ext cx="9144000" cy="560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86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79040" y="188640"/>
            <a:ext cx="8441432" cy="7920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sz="3200" dirty="0"/>
              <a:t>Ex. DT</a:t>
            </a:r>
            <a:br>
              <a:rPr lang="pt-BR" sz="3200" dirty="0"/>
            </a:br>
            <a:r>
              <a:rPr lang="pt-BR" sz="2200" dirty="0"/>
              <a:t>https://www.t-mobile.com/</a:t>
            </a:r>
            <a:endParaRPr lang="en-US" sz="2200" i="1" dirty="0">
              <a:highlight>
                <a:srgbClr val="FFFF00"/>
              </a:highligh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1333"/>
            <a:ext cx="8920162" cy="592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817C63C-A807-7F0C-F1A7-B4E36ACB9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349"/>
            <a:ext cx="9144000" cy="592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50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0" y="6557963"/>
            <a:ext cx="9144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1684" name="Rectangle 10"/>
          <p:cNvSpPr>
            <a:spLocks noChangeArrowheads="1"/>
          </p:cNvSpPr>
          <p:nvPr/>
        </p:nvSpPr>
        <p:spPr bwMode="auto">
          <a:xfrm>
            <a:off x="0" y="6521450"/>
            <a:ext cx="554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144000" rIns="180000" bIns="144000" anchor="ctr" anchorCtr="1"/>
          <a:lstStyle/>
          <a:p>
            <a:pPr defTabSz="449263" eaLnBrk="0" hangingPunct="0">
              <a:spcBef>
                <a:spcPts val="75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200" b="1" i="1">
              <a:solidFill>
                <a:srgbClr val="FFFFFF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304800" y="5486400"/>
            <a:ext cx="8509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lnSpc>
                <a:spcPct val="70000"/>
              </a:lnSpc>
              <a:spcBef>
                <a:spcPts val="700"/>
              </a:spcBef>
              <a:buClr>
                <a:srgbClr val="99FF99"/>
              </a:buClr>
              <a:buSzPct val="8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COMO PROMOVER E ASSEGURAR </a:t>
            </a:r>
          </a:p>
          <a:p>
            <a:pPr algn="ctr" defTabSz="449263">
              <a:lnSpc>
                <a:spcPct val="70000"/>
              </a:lnSpc>
              <a:spcBef>
                <a:spcPts val="700"/>
              </a:spcBef>
              <a:buClr>
                <a:srgbClr val="99FF99"/>
              </a:buClr>
              <a:buSzPct val="8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UMA CULTURA DE INOVAÇÃO PERMANENTE?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260350"/>
            <a:ext cx="9144000" cy="2887663"/>
            <a:chOff x="0" y="164"/>
            <a:chExt cx="5760" cy="1819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 rot="10800000">
              <a:off x="4198" y="1256"/>
              <a:ext cx="1361" cy="7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7 w 21600"/>
                <a:gd name="T13" fmla="*/ 4493 h 21600"/>
                <a:gd name="T14" fmla="*/ 17093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71694" name="Group 23"/>
            <p:cNvGrpSpPr>
              <a:grpSpLocks/>
            </p:cNvGrpSpPr>
            <p:nvPr/>
          </p:nvGrpSpPr>
          <p:grpSpPr bwMode="auto">
            <a:xfrm>
              <a:off x="0" y="164"/>
              <a:ext cx="5760" cy="1819"/>
              <a:chOff x="0" y="164"/>
              <a:chExt cx="5760" cy="1819"/>
            </a:xfrm>
          </p:grpSpPr>
          <p:sp>
            <p:nvSpPr>
              <p:cNvPr id="71695" name="AutoShape 4"/>
              <p:cNvSpPr>
                <a:spLocks noChangeArrowheads="1"/>
              </p:cNvSpPr>
              <p:nvPr/>
            </p:nvSpPr>
            <p:spPr bwMode="auto">
              <a:xfrm>
                <a:off x="0" y="164"/>
                <a:ext cx="1488" cy="1819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1696" name="AutoShape 5"/>
              <p:cNvSpPr>
                <a:spLocks noChangeArrowheads="1"/>
              </p:cNvSpPr>
              <p:nvPr/>
            </p:nvSpPr>
            <p:spPr bwMode="auto">
              <a:xfrm flipH="1">
                <a:off x="4272" y="164"/>
                <a:ext cx="1488" cy="1819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1697" name="AutoShape 6"/>
              <p:cNvSpPr>
                <a:spLocks noChangeArrowheads="1"/>
              </p:cNvSpPr>
              <p:nvPr/>
            </p:nvSpPr>
            <p:spPr bwMode="auto">
              <a:xfrm rot="10800000">
                <a:off x="204" y="1256"/>
                <a:ext cx="1406" cy="7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1 w 21600"/>
                  <a:gd name="T13" fmla="*/ 4493 h 21600"/>
                  <a:gd name="T14" fmla="*/ 17099 w 21600"/>
                  <a:gd name="T15" fmla="*/ 1710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71698" name="Group 20"/>
              <p:cNvGrpSpPr>
                <a:grpSpLocks/>
              </p:cNvGrpSpPr>
              <p:nvPr/>
            </p:nvGrpSpPr>
            <p:grpSpPr bwMode="auto">
              <a:xfrm>
                <a:off x="0" y="1550"/>
                <a:ext cx="5760" cy="370"/>
                <a:chOff x="0" y="1550"/>
                <a:chExt cx="5760" cy="370"/>
              </a:xfrm>
            </p:grpSpPr>
            <p:sp>
              <p:nvSpPr>
                <p:cNvPr id="7169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0" y="1550"/>
                  <a:ext cx="1392" cy="3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buClr>
                      <a:srgbClr val="0000CC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GB" sz="1800" b="1">
                      <a:solidFill>
                        <a:srgbClr val="FFFFFF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rPr>
                    <a:t>CONHECIMENTO CIENTÍFICO</a:t>
                  </a:r>
                </a:p>
              </p:txBody>
            </p:sp>
            <p:sp>
              <p:nvSpPr>
                <p:cNvPr id="7170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368" y="1550"/>
                  <a:ext cx="1392" cy="3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buClr>
                      <a:srgbClr val="0000CC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GB" sz="1800" b="1">
                      <a:solidFill>
                        <a:srgbClr val="FFFFFF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rPr>
                    <a:t>INOVAÇÃO </a:t>
                  </a:r>
                </a:p>
                <a:p>
                  <a:pPr algn="ctr">
                    <a:lnSpc>
                      <a:spcPct val="90000"/>
                    </a:lnSpc>
                    <a:buClr>
                      <a:srgbClr val="0000CC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GB" sz="1800" b="1">
                      <a:solidFill>
                        <a:srgbClr val="FFFFFF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rPr>
                    <a:t>TECNOLÓGICA</a:t>
                  </a:r>
                </a:p>
              </p:txBody>
            </p:sp>
          </p:grpSp>
        </p:grp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676400" y="669925"/>
            <a:ext cx="5867400" cy="1235075"/>
            <a:chOff x="1056" y="422"/>
            <a:chExt cx="3696" cy="778"/>
          </a:xfrm>
        </p:grpSpPr>
        <p:sp>
          <p:nvSpPr>
            <p:cNvPr id="71688" name="Line 16"/>
            <p:cNvSpPr>
              <a:spLocks noChangeShapeType="1"/>
            </p:cNvSpPr>
            <p:nvPr/>
          </p:nvSpPr>
          <p:spPr bwMode="auto">
            <a:xfrm>
              <a:off x="1056" y="768"/>
              <a:ext cx="0" cy="384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689" name="Line 17"/>
            <p:cNvSpPr>
              <a:spLocks noChangeShapeType="1"/>
            </p:cNvSpPr>
            <p:nvPr/>
          </p:nvSpPr>
          <p:spPr bwMode="auto">
            <a:xfrm>
              <a:off x="4752" y="768"/>
              <a:ext cx="0" cy="43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71690" name="Group 21"/>
            <p:cNvGrpSpPr>
              <a:grpSpLocks/>
            </p:cNvGrpSpPr>
            <p:nvPr/>
          </p:nvGrpSpPr>
          <p:grpSpPr bwMode="auto">
            <a:xfrm>
              <a:off x="1056" y="422"/>
              <a:ext cx="3696" cy="346"/>
              <a:chOff x="1056" y="422"/>
              <a:chExt cx="3696" cy="346"/>
            </a:xfrm>
          </p:grpSpPr>
          <p:sp>
            <p:nvSpPr>
              <p:cNvPr id="71691" name="Text Box 11"/>
              <p:cNvSpPr txBox="1">
                <a:spLocks noChangeArrowheads="1"/>
              </p:cNvSpPr>
              <p:nvPr/>
            </p:nvSpPr>
            <p:spPr bwMode="auto">
              <a:xfrm>
                <a:off x="1631" y="422"/>
                <a:ext cx="2449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ts val="3375"/>
                  </a:spcBef>
                  <a:buClr>
                    <a:srgbClr val="CC0000"/>
                  </a:buClr>
                  <a:buSzPct val="100000"/>
                  <a:buFont typeface="Arial Black" pitchFamily="34" charset="0"/>
                  <a:buNone/>
                </a:pPr>
                <a:r>
                  <a:rPr lang="en-GB" sz="2500">
                    <a:latin typeface="Arial Black" pitchFamily="34" charset="0"/>
                    <a:ea typeface="Lucida Sans Unicode" pitchFamily="34" charset="0"/>
                    <a:cs typeface="Lucida Sans Unicode" pitchFamily="34" charset="0"/>
                  </a:rPr>
                  <a:t>DESAFIO</a:t>
                </a:r>
              </a:p>
            </p:txBody>
          </p:sp>
          <p:sp>
            <p:nvSpPr>
              <p:cNvPr id="71692" name="Line 18"/>
              <p:cNvSpPr>
                <a:spLocks noChangeShapeType="1"/>
              </p:cNvSpPr>
              <p:nvPr/>
            </p:nvSpPr>
            <p:spPr bwMode="auto">
              <a:xfrm>
                <a:off x="1056" y="768"/>
                <a:ext cx="3696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67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2707" name="Rectangle 5"/>
          <p:cNvSpPr>
            <a:spLocks noChangeArrowheads="1"/>
          </p:cNvSpPr>
          <p:nvPr/>
        </p:nvSpPr>
        <p:spPr bwMode="auto">
          <a:xfrm>
            <a:off x="0" y="6557963"/>
            <a:ext cx="9144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2708" name="Rectangle 11"/>
          <p:cNvSpPr>
            <a:spLocks noChangeArrowheads="1"/>
          </p:cNvSpPr>
          <p:nvPr/>
        </p:nvSpPr>
        <p:spPr bwMode="auto">
          <a:xfrm>
            <a:off x="0" y="6521450"/>
            <a:ext cx="554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144000" rIns="180000" bIns="144000" anchor="ctr" anchorCtr="1"/>
          <a:lstStyle/>
          <a:p>
            <a:pPr defTabSz="449263" eaLnBrk="0" hangingPunct="0">
              <a:spcBef>
                <a:spcPts val="75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200" b="1" i="1">
              <a:solidFill>
                <a:srgbClr val="FFFFFF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2779" name="Rectangle 75"/>
          <p:cNvSpPr>
            <a:spLocks noChangeArrowheads="1"/>
          </p:cNvSpPr>
          <p:nvPr/>
        </p:nvSpPr>
        <p:spPr bwMode="auto">
          <a:xfrm>
            <a:off x="304800" y="1411213"/>
            <a:ext cx="8458200" cy="2809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15000"/>
              </a:spcBef>
              <a:spcAft>
                <a:spcPts val="900"/>
              </a:spcAft>
            </a:pPr>
            <a:r>
              <a:rPr lang="pt-BR" sz="1700" b="1" dirty="0">
                <a:solidFill>
                  <a:schemeClr val="bg1"/>
                </a:solidFill>
                <a:latin typeface="Arial" charset="0"/>
              </a:rPr>
              <a:t>- ESTIMULO À PARTICIPAÇÃO DE INSTITUIÇÕES DE CIÊNCIA E TECNOLOGIA (ICT) NO PROCESSO DE INOVAÇÃO;</a:t>
            </a:r>
          </a:p>
          <a:p>
            <a:pPr algn="ctr">
              <a:spcBef>
                <a:spcPct val="15000"/>
              </a:spcBef>
              <a:spcAft>
                <a:spcPts val="900"/>
              </a:spcAft>
            </a:pPr>
            <a:r>
              <a:rPr lang="pt-BR" sz="1700" b="1" dirty="0">
                <a:solidFill>
                  <a:schemeClr val="bg1"/>
                </a:solidFill>
                <a:latin typeface="Arial" charset="0"/>
              </a:rPr>
              <a:t>- INCENTIVO À INOVAÇÃO NA EMPRESA;</a:t>
            </a:r>
          </a:p>
          <a:p>
            <a:pPr algn="ctr">
              <a:spcBef>
                <a:spcPct val="15000"/>
              </a:spcBef>
              <a:spcAft>
                <a:spcPts val="1050"/>
              </a:spcAft>
            </a:pPr>
            <a:r>
              <a:rPr lang="en-GB" sz="1700" b="1" dirty="0">
                <a:solidFill>
                  <a:schemeClr val="bg1"/>
                </a:solidFill>
                <a:latin typeface="Arial" charset="0"/>
              </a:rPr>
              <a:t>- ESTÍMULO AO DESENVOLVIMENTO DE PROJETOS COOPERATIVOS ENTRE UNIVERSIDADES, INSTITUTOS TECNOLÓGICOS E EMPRESAS NACIONAIS;</a:t>
            </a:r>
          </a:p>
          <a:p>
            <a:pPr algn="ctr">
              <a:spcBef>
                <a:spcPct val="15000"/>
              </a:spcBef>
              <a:spcAft>
                <a:spcPts val="1050"/>
              </a:spcAft>
            </a:pPr>
            <a:r>
              <a:rPr lang="en-GB" sz="1700" b="1" dirty="0">
                <a:solidFill>
                  <a:schemeClr val="bg1"/>
                </a:solidFill>
                <a:latin typeface="Arial" charset="0"/>
              </a:rPr>
              <a:t>- ESTRUTURAÇÃO DE REDES E PROJETOS INTERNACIONAIS DE PESQUISA TECNOLÓGICA;</a:t>
            </a:r>
          </a:p>
          <a:p>
            <a:pPr algn="ctr">
              <a:spcBef>
                <a:spcPct val="15000"/>
              </a:spcBef>
              <a:spcAft>
                <a:spcPts val="1050"/>
              </a:spcAft>
            </a:pPr>
            <a:r>
              <a:rPr lang="en-GB" sz="1700" b="1" dirty="0">
                <a:solidFill>
                  <a:schemeClr val="bg1"/>
                </a:solidFill>
                <a:latin typeface="Arial" charset="0"/>
              </a:rPr>
              <a:t>- CRIAÇÃO DE INCUBADORAS (EBT) E PARQUES TECNOLÓGICOS.</a:t>
            </a:r>
            <a:endParaRPr lang="pt-BR" sz="1700" b="1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3850" y="4223271"/>
            <a:ext cx="8494713" cy="1738312"/>
            <a:chOff x="204" y="391"/>
            <a:chExt cx="5351" cy="1095"/>
          </a:xfrm>
        </p:grpSpPr>
        <p:grpSp>
          <p:nvGrpSpPr>
            <p:cNvPr id="72720" name="Group 19"/>
            <p:cNvGrpSpPr>
              <a:grpSpLocks/>
            </p:cNvGrpSpPr>
            <p:nvPr/>
          </p:nvGrpSpPr>
          <p:grpSpPr bwMode="auto">
            <a:xfrm>
              <a:off x="204" y="391"/>
              <a:ext cx="5351" cy="302"/>
              <a:chOff x="204" y="391"/>
              <a:chExt cx="5351" cy="302"/>
            </a:xfrm>
          </p:grpSpPr>
          <p:sp>
            <p:nvSpPr>
              <p:cNvPr id="72771" name="AutoShape 20"/>
              <p:cNvSpPr>
                <a:spLocks noChangeArrowheads="1"/>
              </p:cNvSpPr>
              <p:nvPr/>
            </p:nvSpPr>
            <p:spPr bwMode="auto">
              <a:xfrm flipH="1" flipV="1">
                <a:off x="204" y="391"/>
                <a:ext cx="206" cy="300"/>
              </a:xfrm>
              <a:prstGeom prst="rtTriangl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72" name="Rectangle 21"/>
              <p:cNvSpPr>
                <a:spLocks noChangeArrowheads="1"/>
              </p:cNvSpPr>
              <p:nvPr/>
            </p:nvSpPr>
            <p:spPr bwMode="auto">
              <a:xfrm>
                <a:off x="410" y="393"/>
                <a:ext cx="4940" cy="300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8000" tIns="10800" rIns="18000" bIns="10800" anchor="ctr"/>
              <a:lstStyle/>
              <a:p>
                <a:pPr algn="ctr" defTabSz="449263" eaLnBrk="0" hangingPunct="0">
                  <a:buClr>
                    <a:srgbClr val="CC0000"/>
                  </a:buClr>
                  <a:buSzPct val="100000"/>
                  <a:buFont typeface="Arial Black" pitchFamily="34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 b="1">
                    <a:latin typeface="Arial" charset="0"/>
                    <a:ea typeface="Lucida Sans Unicode" pitchFamily="34" charset="0"/>
                    <a:cs typeface="Lucida Sans Unicode" pitchFamily="34" charset="0"/>
                  </a:rPr>
                  <a:t>ESTRATÉGIAS PARA SUPERAR O DESAFIO</a:t>
                </a:r>
              </a:p>
            </p:txBody>
          </p:sp>
          <p:sp>
            <p:nvSpPr>
              <p:cNvPr id="72773" name="AutoShape 22"/>
              <p:cNvSpPr>
                <a:spLocks noChangeArrowheads="1"/>
              </p:cNvSpPr>
              <p:nvPr/>
            </p:nvSpPr>
            <p:spPr bwMode="auto">
              <a:xfrm flipV="1">
                <a:off x="5350" y="391"/>
                <a:ext cx="206" cy="300"/>
              </a:xfrm>
              <a:prstGeom prst="rtTriangl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72721" name="Group 23"/>
            <p:cNvGrpSpPr>
              <a:grpSpLocks/>
            </p:cNvGrpSpPr>
            <p:nvPr/>
          </p:nvGrpSpPr>
          <p:grpSpPr bwMode="auto">
            <a:xfrm>
              <a:off x="629" y="693"/>
              <a:ext cx="4567" cy="792"/>
              <a:chOff x="629" y="693"/>
              <a:chExt cx="4567" cy="792"/>
            </a:xfrm>
          </p:grpSpPr>
          <p:sp>
            <p:nvSpPr>
              <p:cNvPr id="72722" name="Rectangle 24"/>
              <p:cNvSpPr>
                <a:spLocks noChangeArrowheads="1"/>
              </p:cNvSpPr>
              <p:nvPr/>
            </p:nvSpPr>
            <p:spPr bwMode="auto">
              <a:xfrm>
                <a:off x="1326" y="700"/>
                <a:ext cx="39" cy="412"/>
              </a:xfrm>
              <a:prstGeom prst="rect">
                <a:avLst/>
              </a:pr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23" name="Rectangle 25"/>
              <p:cNvSpPr>
                <a:spLocks noChangeArrowheads="1"/>
              </p:cNvSpPr>
              <p:nvPr/>
            </p:nvSpPr>
            <p:spPr bwMode="auto">
              <a:xfrm>
                <a:off x="1336" y="700"/>
                <a:ext cx="15" cy="412"/>
              </a:xfrm>
              <a:prstGeom prst="rect">
                <a:avLst/>
              </a:pr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24" name="Freeform 26"/>
              <p:cNvSpPr>
                <a:spLocks noChangeArrowheads="1"/>
              </p:cNvSpPr>
              <p:nvPr/>
            </p:nvSpPr>
            <p:spPr bwMode="auto">
              <a:xfrm>
                <a:off x="1513" y="700"/>
                <a:ext cx="39" cy="363"/>
              </a:xfrm>
              <a:custGeom>
                <a:avLst/>
                <a:gdLst>
                  <a:gd name="T0" fmla="*/ 0 w 36"/>
                  <a:gd name="T1" fmla="*/ 0 h 427"/>
                  <a:gd name="T2" fmla="*/ 28 w 36"/>
                  <a:gd name="T3" fmla="*/ 0 h 427"/>
                  <a:gd name="T4" fmla="*/ 62 w 36"/>
                  <a:gd name="T5" fmla="*/ 0 h 427"/>
                  <a:gd name="T6" fmla="*/ 62 w 36"/>
                  <a:gd name="T7" fmla="*/ 16 h 427"/>
                  <a:gd name="T8" fmla="*/ 62 w 36"/>
                  <a:gd name="T9" fmla="*/ 34 h 427"/>
                  <a:gd name="T10" fmla="*/ 62 w 36"/>
                  <a:gd name="T11" fmla="*/ 51 h 427"/>
                  <a:gd name="T12" fmla="*/ 62 w 36"/>
                  <a:gd name="T13" fmla="*/ 68 h 427"/>
                  <a:gd name="T14" fmla="*/ 62 w 36"/>
                  <a:gd name="T15" fmla="*/ 85 h 427"/>
                  <a:gd name="T16" fmla="*/ 62 w 36"/>
                  <a:gd name="T17" fmla="*/ 103 h 427"/>
                  <a:gd name="T18" fmla="*/ 62 w 36"/>
                  <a:gd name="T19" fmla="*/ 121 h 427"/>
                  <a:gd name="T20" fmla="*/ 62 w 36"/>
                  <a:gd name="T21" fmla="*/ 138 h 427"/>
                  <a:gd name="T22" fmla="*/ 28 w 36"/>
                  <a:gd name="T23" fmla="*/ 138 h 427"/>
                  <a:gd name="T24" fmla="*/ 0 w 36"/>
                  <a:gd name="T25" fmla="*/ 138 h 427"/>
                  <a:gd name="T26" fmla="*/ 0 w 36"/>
                  <a:gd name="T27" fmla="*/ 121 h 427"/>
                  <a:gd name="T28" fmla="*/ 0 w 36"/>
                  <a:gd name="T29" fmla="*/ 103 h 427"/>
                  <a:gd name="T30" fmla="*/ 0 w 36"/>
                  <a:gd name="T31" fmla="*/ 85 h 427"/>
                  <a:gd name="T32" fmla="*/ 0 w 36"/>
                  <a:gd name="T33" fmla="*/ 68 h 427"/>
                  <a:gd name="T34" fmla="*/ 0 w 36"/>
                  <a:gd name="T35" fmla="*/ 51 h 427"/>
                  <a:gd name="T36" fmla="*/ 0 w 36"/>
                  <a:gd name="T37" fmla="*/ 34 h 427"/>
                  <a:gd name="T38" fmla="*/ 0 w 36"/>
                  <a:gd name="T39" fmla="*/ 16 h 427"/>
                  <a:gd name="T40" fmla="*/ 0 w 36"/>
                  <a:gd name="T41" fmla="*/ 0 h 4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427"/>
                  <a:gd name="T65" fmla="*/ 36 w 36"/>
                  <a:gd name="T66" fmla="*/ 427 h 4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427">
                    <a:moveTo>
                      <a:pt x="0" y="0"/>
                    </a:moveTo>
                    <a:lnTo>
                      <a:pt x="16" y="0"/>
                    </a:lnTo>
                    <a:lnTo>
                      <a:pt x="36" y="0"/>
                    </a:lnTo>
                    <a:lnTo>
                      <a:pt x="36" y="51"/>
                    </a:lnTo>
                    <a:lnTo>
                      <a:pt x="36" y="105"/>
                    </a:lnTo>
                    <a:lnTo>
                      <a:pt x="36" y="159"/>
                    </a:lnTo>
                    <a:lnTo>
                      <a:pt x="36" y="212"/>
                    </a:lnTo>
                    <a:lnTo>
                      <a:pt x="36" y="266"/>
                    </a:lnTo>
                    <a:lnTo>
                      <a:pt x="36" y="320"/>
                    </a:lnTo>
                    <a:lnTo>
                      <a:pt x="36" y="374"/>
                    </a:lnTo>
                    <a:lnTo>
                      <a:pt x="36" y="427"/>
                    </a:lnTo>
                    <a:lnTo>
                      <a:pt x="16" y="427"/>
                    </a:lnTo>
                    <a:lnTo>
                      <a:pt x="0" y="427"/>
                    </a:lnTo>
                    <a:lnTo>
                      <a:pt x="0" y="374"/>
                    </a:lnTo>
                    <a:lnTo>
                      <a:pt x="0" y="320"/>
                    </a:lnTo>
                    <a:lnTo>
                      <a:pt x="0" y="266"/>
                    </a:lnTo>
                    <a:lnTo>
                      <a:pt x="0" y="212"/>
                    </a:lnTo>
                    <a:lnTo>
                      <a:pt x="0" y="159"/>
                    </a:lnTo>
                    <a:lnTo>
                      <a:pt x="0" y="105"/>
                    </a:lnTo>
                    <a:lnTo>
                      <a:pt x="0" y="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25" name="Freeform 27"/>
              <p:cNvSpPr>
                <a:spLocks noChangeArrowheads="1"/>
              </p:cNvSpPr>
              <p:nvPr/>
            </p:nvSpPr>
            <p:spPr bwMode="auto">
              <a:xfrm>
                <a:off x="1526" y="700"/>
                <a:ext cx="15" cy="363"/>
              </a:xfrm>
              <a:custGeom>
                <a:avLst/>
                <a:gdLst>
                  <a:gd name="T0" fmla="*/ 0 w 14"/>
                  <a:gd name="T1" fmla="*/ 0 h 427"/>
                  <a:gd name="T2" fmla="*/ 6 w 14"/>
                  <a:gd name="T3" fmla="*/ 0 h 427"/>
                  <a:gd name="T4" fmla="*/ 21 w 14"/>
                  <a:gd name="T5" fmla="*/ 0 h 427"/>
                  <a:gd name="T6" fmla="*/ 21 w 14"/>
                  <a:gd name="T7" fmla="*/ 16 h 427"/>
                  <a:gd name="T8" fmla="*/ 21 w 14"/>
                  <a:gd name="T9" fmla="*/ 34 h 427"/>
                  <a:gd name="T10" fmla="*/ 21 w 14"/>
                  <a:gd name="T11" fmla="*/ 51 h 427"/>
                  <a:gd name="T12" fmla="*/ 21 w 14"/>
                  <a:gd name="T13" fmla="*/ 68 h 427"/>
                  <a:gd name="T14" fmla="*/ 21 w 14"/>
                  <a:gd name="T15" fmla="*/ 85 h 427"/>
                  <a:gd name="T16" fmla="*/ 21 w 14"/>
                  <a:gd name="T17" fmla="*/ 103 h 427"/>
                  <a:gd name="T18" fmla="*/ 21 w 14"/>
                  <a:gd name="T19" fmla="*/ 121 h 427"/>
                  <a:gd name="T20" fmla="*/ 21 w 14"/>
                  <a:gd name="T21" fmla="*/ 138 h 427"/>
                  <a:gd name="T22" fmla="*/ 6 w 14"/>
                  <a:gd name="T23" fmla="*/ 138 h 427"/>
                  <a:gd name="T24" fmla="*/ 0 w 14"/>
                  <a:gd name="T25" fmla="*/ 138 h 427"/>
                  <a:gd name="T26" fmla="*/ 0 w 14"/>
                  <a:gd name="T27" fmla="*/ 121 h 427"/>
                  <a:gd name="T28" fmla="*/ 0 w 14"/>
                  <a:gd name="T29" fmla="*/ 103 h 427"/>
                  <a:gd name="T30" fmla="*/ 0 w 14"/>
                  <a:gd name="T31" fmla="*/ 85 h 427"/>
                  <a:gd name="T32" fmla="*/ 0 w 14"/>
                  <a:gd name="T33" fmla="*/ 68 h 427"/>
                  <a:gd name="T34" fmla="*/ 0 w 14"/>
                  <a:gd name="T35" fmla="*/ 51 h 427"/>
                  <a:gd name="T36" fmla="*/ 0 w 14"/>
                  <a:gd name="T37" fmla="*/ 34 h 427"/>
                  <a:gd name="T38" fmla="*/ 0 w 14"/>
                  <a:gd name="T39" fmla="*/ 16 h 427"/>
                  <a:gd name="T40" fmla="*/ 0 w 14"/>
                  <a:gd name="T41" fmla="*/ 0 h 4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"/>
                  <a:gd name="T64" fmla="*/ 0 h 427"/>
                  <a:gd name="T65" fmla="*/ 14 w 14"/>
                  <a:gd name="T66" fmla="*/ 427 h 4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" h="427">
                    <a:moveTo>
                      <a:pt x="0" y="0"/>
                    </a:moveTo>
                    <a:lnTo>
                      <a:pt x="6" y="0"/>
                    </a:lnTo>
                    <a:lnTo>
                      <a:pt x="14" y="0"/>
                    </a:lnTo>
                    <a:lnTo>
                      <a:pt x="14" y="51"/>
                    </a:lnTo>
                    <a:lnTo>
                      <a:pt x="14" y="105"/>
                    </a:lnTo>
                    <a:lnTo>
                      <a:pt x="14" y="159"/>
                    </a:lnTo>
                    <a:lnTo>
                      <a:pt x="14" y="212"/>
                    </a:lnTo>
                    <a:lnTo>
                      <a:pt x="14" y="266"/>
                    </a:lnTo>
                    <a:lnTo>
                      <a:pt x="14" y="320"/>
                    </a:lnTo>
                    <a:lnTo>
                      <a:pt x="14" y="374"/>
                    </a:lnTo>
                    <a:lnTo>
                      <a:pt x="14" y="427"/>
                    </a:lnTo>
                    <a:lnTo>
                      <a:pt x="6" y="427"/>
                    </a:lnTo>
                    <a:lnTo>
                      <a:pt x="0" y="427"/>
                    </a:lnTo>
                    <a:lnTo>
                      <a:pt x="0" y="374"/>
                    </a:lnTo>
                    <a:lnTo>
                      <a:pt x="0" y="320"/>
                    </a:lnTo>
                    <a:lnTo>
                      <a:pt x="0" y="266"/>
                    </a:lnTo>
                    <a:lnTo>
                      <a:pt x="0" y="212"/>
                    </a:lnTo>
                    <a:lnTo>
                      <a:pt x="0" y="159"/>
                    </a:lnTo>
                    <a:lnTo>
                      <a:pt x="0" y="105"/>
                    </a:lnTo>
                    <a:lnTo>
                      <a:pt x="0" y="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26" name="Freeform 28"/>
              <p:cNvSpPr>
                <a:spLocks noChangeArrowheads="1"/>
              </p:cNvSpPr>
              <p:nvPr/>
            </p:nvSpPr>
            <p:spPr bwMode="auto">
              <a:xfrm>
                <a:off x="1699" y="700"/>
                <a:ext cx="39" cy="316"/>
              </a:xfrm>
              <a:custGeom>
                <a:avLst/>
                <a:gdLst>
                  <a:gd name="T0" fmla="*/ 0 w 36"/>
                  <a:gd name="T1" fmla="*/ 0 h 372"/>
                  <a:gd name="T2" fmla="*/ 32 w 36"/>
                  <a:gd name="T3" fmla="*/ 0 h 372"/>
                  <a:gd name="T4" fmla="*/ 62 w 36"/>
                  <a:gd name="T5" fmla="*/ 0 h 372"/>
                  <a:gd name="T6" fmla="*/ 62 w 36"/>
                  <a:gd name="T7" fmla="*/ 14 h 372"/>
                  <a:gd name="T8" fmla="*/ 62 w 36"/>
                  <a:gd name="T9" fmla="*/ 29 h 372"/>
                  <a:gd name="T10" fmla="*/ 62 w 36"/>
                  <a:gd name="T11" fmla="*/ 43 h 372"/>
                  <a:gd name="T12" fmla="*/ 62 w 36"/>
                  <a:gd name="T13" fmla="*/ 59 h 372"/>
                  <a:gd name="T14" fmla="*/ 62 w 36"/>
                  <a:gd name="T15" fmla="*/ 74 h 372"/>
                  <a:gd name="T16" fmla="*/ 62 w 36"/>
                  <a:gd name="T17" fmla="*/ 88 h 372"/>
                  <a:gd name="T18" fmla="*/ 62 w 36"/>
                  <a:gd name="T19" fmla="*/ 104 h 372"/>
                  <a:gd name="T20" fmla="*/ 62 w 36"/>
                  <a:gd name="T21" fmla="*/ 119 h 372"/>
                  <a:gd name="T22" fmla="*/ 32 w 36"/>
                  <a:gd name="T23" fmla="*/ 119 h 372"/>
                  <a:gd name="T24" fmla="*/ 0 w 36"/>
                  <a:gd name="T25" fmla="*/ 119 h 372"/>
                  <a:gd name="T26" fmla="*/ 0 w 36"/>
                  <a:gd name="T27" fmla="*/ 104 h 372"/>
                  <a:gd name="T28" fmla="*/ 0 w 36"/>
                  <a:gd name="T29" fmla="*/ 88 h 372"/>
                  <a:gd name="T30" fmla="*/ 0 w 36"/>
                  <a:gd name="T31" fmla="*/ 74 h 372"/>
                  <a:gd name="T32" fmla="*/ 0 w 36"/>
                  <a:gd name="T33" fmla="*/ 59 h 372"/>
                  <a:gd name="T34" fmla="*/ 0 w 36"/>
                  <a:gd name="T35" fmla="*/ 43 h 372"/>
                  <a:gd name="T36" fmla="*/ 0 w 36"/>
                  <a:gd name="T37" fmla="*/ 29 h 372"/>
                  <a:gd name="T38" fmla="*/ 0 w 36"/>
                  <a:gd name="T39" fmla="*/ 14 h 372"/>
                  <a:gd name="T40" fmla="*/ 0 w 36"/>
                  <a:gd name="T41" fmla="*/ 0 h 37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72"/>
                  <a:gd name="T65" fmla="*/ 36 w 36"/>
                  <a:gd name="T66" fmla="*/ 372 h 37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72">
                    <a:moveTo>
                      <a:pt x="0" y="0"/>
                    </a:moveTo>
                    <a:lnTo>
                      <a:pt x="18" y="0"/>
                    </a:lnTo>
                    <a:lnTo>
                      <a:pt x="36" y="0"/>
                    </a:lnTo>
                    <a:lnTo>
                      <a:pt x="36" y="45"/>
                    </a:lnTo>
                    <a:lnTo>
                      <a:pt x="36" y="91"/>
                    </a:lnTo>
                    <a:lnTo>
                      <a:pt x="36" y="137"/>
                    </a:lnTo>
                    <a:lnTo>
                      <a:pt x="36" y="185"/>
                    </a:lnTo>
                    <a:lnTo>
                      <a:pt x="36" y="230"/>
                    </a:lnTo>
                    <a:lnTo>
                      <a:pt x="36" y="278"/>
                    </a:lnTo>
                    <a:lnTo>
                      <a:pt x="36" y="324"/>
                    </a:lnTo>
                    <a:lnTo>
                      <a:pt x="36" y="372"/>
                    </a:lnTo>
                    <a:lnTo>
                      <a:pt x="18" y="372"/>
                    </a:lnTo>
                    <a:lnTo>
                      <a:pt x="0" y="372"/>
                    </a:lnTo>
                    <a:lnTo>
                      <a:pt x="0" y="324"/>
                    </a:lnTo>
                    <a:lnTo>
                      <a:pt x="0" y="278"/>
                    </a:lnTo>
                    <a:lnTo>
                      <a:pt x="0" y="230"/>
                    </a:lnTo>
                    <a:lnTo>
                      <a:pt x="0" y="185"/>
                    </a:lnTo>
                    <a:lnTo>
                      <a:pt x="0" y="137"/>
                    </a:lnTo>
                    <a:lnTo>
                      <a:pt x="0" y="91"/>
                    </a:lnTo>
                    <a:lnTo>
                      <a:pt x="0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27" name="Freeform 29"/>
              <p:cNvSpPr>
                <a:spLocks noChangeArrowheads="1"/>
              </p:cNvSpPr>
              <p:nvPr/>
            </p:nvSpPr>
            <p:spPr bwMode="auto">
              <a:xfrm>
                <a:off x="1711" y="700"/>
                <a:ext cx="16" cy="316"/>
              </a:xfrm>
              <a:custGeom>
                <a:avLst/>
                <a:gdLst>
                  <a:gd name="T0" fmla="*/ 0 w 14"/>
                  <a:gd name="T1" fmla="*/ 0 h 372"/>
                  <a:gd name="T2" fmla="*/ 15 w 14"/>
                  <a:gd name="T3" fmla="*/ 0 h 372"/>
                  <a:gd name="T4" fmla="*/ 35 w 14"/>
                  <a:gd name="T5" fmla="*/ 0 h 372"/>
                  <a:gd name="T6" fmla="*/ 35 w 14"/>
                  <a:gd name="T7" fmla="*/ 14 h 372"/>
                  <a:gd name="T8" fmla="*/ 35 w 14"/>
                  <a:gd name="T9" fmla="*/ 29 h 372"/>
                  <a:gd name="T10" fmla="*/ 35 w 14"/>
                  <a:gd name="T11" fmla="*/ 43 h 372"/>
                  <a:gd name="T12" fmla="*/ 35 w 14"/>
                  <a:gd name="T13" fmla="*/ 59 h 372"/>
                  <a:gd name="T14" fmla="*/ 35 w 14"/>
                  <a:gd name="T15" fmla="*/ 74 h 372"/>
                  <a:gd name="T16" fmla="*/ 35 w 14"/>
                  <a:gd name="T17" fmla="*/ 88 h 372"/>
                  <a:gd name="T18" fmla="*/ 35 w 14"/>
                  <a:gd name="T19" fmla="*/ 104 h 372"/>
                  <a:gd name="T20" fmla="*/ 35 w 14"/>
                  <a:gd name="T21" fmla="*/ 119 h 372"/>
                  <a:gd name="T22" fmla="*/ 15 w 14"/>
                  <a:gd name="T23" fmla="*/ 119 h 372"/>
                  <a:gd name="T24" fmla="*/ 0 w 14"/>
                  <a:gd name="T25" fmla="*/ 119 h 372"/>
                  <a:gd name="T26" fmla="*/ 0 w 14"/>
                  <a:gd name="T27" fmla="*/ 104 h 372"/>
                  <a:gd name="T28" fmla="*/ 0 w 14"/>
                  <a:gd name="T29" fmla="*/ 88 h 372"/>
                  <a:gd name="T30" fmla="*/ 0 w 14"/>
                  <a:gd name="T31" fmla="*/ 74 h 372"/>
                  <a:gd name="T32" fmla="*/ 0 w 14"/>
                  <a:gd name="T33" fmla="*/ 59 h 372"/>
                  <a:gd name="T34" fmla="*/ 0 w 14"/>
                  <a:gd name="T35" fmla="*/ 43 h 372"/>
                  <a:gd name="T36" fmla="*/ 0 w 14"/>
                  <a:gd name="T37" fmla="*/ 29 h 372"/>
                  <a:gd name="T38" fmla="*/ 0 w 14"/>
                  <a:gd name="T39" fmla="*/ 14 h 372"/>
                  <a:gd name="T40" fmla="*/ 0 w 14"/>
                  <a:gd name="T41" fmla="*/ 0 h 37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"/>
                  <a:gd name="T64" fmla="*/ 0 h 372"/>
                  <a:gd name="T65" fmla="*/ 14 w 14"/>
                  <a:gd name="T66" fmla="*/ 372 h 37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" h="372">
                    <a:moveTo>
                      <a:pt x="0" y="0"/>
                    </a:moveTo>
                    <a:lnTo>
                      <a:pt x="6" y="0"/>
                    </a:lnTo>
                    <a:lnTo>
                      <a:pt x="14" y="0"/>
                    </a:lnTo>
                    <a:lnTo>
                      <a:pt x="14" y="45"/>
                    </a:lnTo>
                    <a:lnTo>
                      <a:pt x="14" y="91"/>
                    </a:lnTo>
                    <a:lnTo>
                      <a:pt x="14" y="137"/>
                    </a:lnTo>
                    <a:lnTo>
                      <a:pt x="14" y="185"/>
                    </a:lnTo>
                    <a:lnTo>
                      <a:pt x="14" y="230"/>
                    </a:lnTo>
                    <a:lnTo>
                      <a:pt x="14" y="278"/>
                    </a:lnTo>
                    <a:lnTo>
                      <a:pt x="14" y="324"/>
                    </a:lnTo>
                    <a:lnTo>
                      <a:pt x="14" y="372"/>
                    </a:lnTo>
                    <a:lnTo>
                      <a:pt x="6" y="372"/>
                    </a:lnTo>
                    <a:lnTo>
                      <a:pt x="0" y="372"/>
                    </a:lnTo>
                    <a:lnTo>
                      <a:pt x="0" y="324"/>
                    </a:lnTo>
                    <a:lnTo>
                      <a:pt x="0" y="278"/>
                    </a:lnTo>
                    <a:lnTo>
                      <a:pt x="0" y="230"/>
                    </a:lnTo>
                    <a:lnTo>
                      <a:pt x="0" y="185"/>
                    </a:lnTo>
                    <a:lnTo>
                      <a:pt x="0" y="137"/>
                    </a:lnTo>
                    <a:lnTo>
                      <a:pt x="0" y="91"/>
                    </a:lnTo>
                    <a:lnTo>
                      <a:pt x="0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28" name="Freeform 30"/>
              <p:cNvSpPr>
                <a:spLocks noChangeArrowheads="1"/>
              </p:cNvSpPr>
              <p:nvPr/>
            </p:nvSpPr>
            <p:spPr bwMode="auto">
              <a:xfrm>
                <a:off x="1889" y="700"/>
                <a:ext cx="39" cy="266"/>
              </a:xfrm>
              <a:custGeom>
                <a:avLst/>
                <a:gdLst>
                  <a:gd name="T0" fmla="*/ 0 w 36"/>
                  <a:gd name="T1" fmla="*/ 0 h 314"/>
                  <a:gd name="T2" fmla="*/ 28 w 36"/>
                  <a:gd name="T3" fmla="*/ 0 h 314"/>
                  <a:gd name="T4" fmla="*/ 62 w 36"/>
                  <a:gd name="T5" fmla="*/ 0 h 314"/>
                  <a:gd name="T6" fmla="*/ 62 w 36"/>
                  <a:gd name="T7" fmla="*/ 12 h 314"/>
                  <a:gd name="T8" fmla="*/ 62 w 36"/>
                  <a:gd name="T9" fmla="*/ 25 h 314"/>
                  <a:gd name="T10" fmla="*/ 62 w 36"/>
                  <a:gd name="T11" fmla="*/ 36 h 314"/>
                  <a:gd name="T12" fmla="*/ 62 w 36"/>
                  <a:gd name="T13" fmla="*/ 49 h 314"/>
                  <a:gd name="T14" fmla="*/ 62 w 36"/>
                  <a:gd name="T15" fmla="*/ 62 h 314"/>
                  <a:gd name="T16" fmla="*/ 62 w 36"/>
                  <a:gd name="T17" fmla="*/ 73 h 314"/>
                  <a:gd name="T18" fmla="*/ 62 w 36"/>
                  <a:gd name="T19" fmla="*/ 86 h 314"/>
                  <a:gd name="T20" fmla="*/ 62 w 36"/>
                  <a:gd name="T21" fmla="*/ 98 h 314"/>
                  <a:gd name="T22" fmla="*/ 28 w 36"/>
                  <a:gd name="T23" fmla="*/ 98 h 314"/>
                  <a:gd name="T24" fmla="*/ 0 w 36"/>
                  <a:gd name="T25" fmla="*/ 98 h 314"/>
                  <a:gd name="T26" fmla="*/ 0 w 36"/>
                  <a:gd name="T27" fmla="*/ 86 h 314"/>
                  <a:gd name="T28" fmla="*/ 0 w 36"/>
                  <a:gd name="T29" fmla="*/ 73 h 314"/>
                  <a:gd name="T30" fmla="*/ 0 w 36"/>
                  <a:gd name="T31" fmla="*/ 62 h 314"/>
                  <a:gd name="T32" fmla="*/ 0 w 36"/>
                  <a:gd name="T33" fmla="*/ 49 h 314"/>
                  <a:gd name="T34" fmla="*/ 0 w 36"/>
                  <a:gd name="T35" fmla="*/ 36 h 314"/>
                  <a:gd name="T36" fmla="*/ 0 w 36"/>
                  <a:gd name="T37" fmla="*/ 25 h 314"/>
                  <a:gd name="T38" fmla="*/ 0 w 36"/>
                  <a:gd name="T39" fmla="*/ 12 h 314"/>
                  <a:gd name="T40" fmla="*/ 0 w 36"/>
                  <a:gd name="T41" fmla="*/ 0 h 3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14"/>
                  <a:gd name="T65" fmla="*/ 36 w 36"/>
                  <a:gd name="T66" fmla="*/ 314 h 3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14">
                    <a:moveTo>
                      <a:pt x="0" y="0"/>
                    </a:moveTo>
                    <a:lnTo>
                      <a:pt x="16" y="0"/>
                    </a:lnTo>
                    <a:lnTo>
                      <a:pt x="36" y="0"/>
                    </a:lnTo>
                    <a:lnTo>
                      <a:pt x="36" y="37"/>
                    </a:lnTo>
                    <a:lnTo>
                      <a:pt x="36" y="77"/>
                    </a:lnTo>
                    <a:lnTo>
                      <a:pt x="36" y="117"/>
                    </a:lnTo>
                    <a:lnTo>
                      <a:pt x="36" y="157"/>
                    </a:lnTo>
                    <a:lnTo>
                      <a:pt x="36" y="195"/>
                    </a:lnTo>
                    <a:lnTo>
                      <a:pt x="36" y="234"/>
                    </a:lnTo>
                    <a:lnTo>
                      <a:pt x="36" y="274"/>
                    </a:lnTo>
                    <a:lnTo>
                      <a:pt x="36" y="314"/>
                    </a:lnTo>
                    <a:lnTo>
                      <a:pt x="16" y="314"/>
                    </a:lnTo>
                    <a:lnTo>
                      <a:pt x="0" y="314"/>
                    </a:lnTo>
                    <a:lnTo>
                      <a:pt x="0" y="274"/>
                    </a:lnTo>
                    <a:lnTo>
                      <a:pt x="0" y="234"/>
                    </a:lnTo>
                    <a:lnTo>
                      <a:pt x="0" y="195"/>
                    </a:lnTo>
                    <a:lnTo>
                      <a:pt x="0" y="157"/>
                    </a:lnTo>
                    <a:lnTo>
                      <a:pt x="0" y="117"/>
                    </a:lnTo>
                    <a:lnTo>
                      <a:pt x="0" y="77"/>
                    </a:lnTo>
                    <a:lnTo>
                      <a:pt x="0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29" name="Freeform 31"/>
              <p:cNvSpPr>
                <a:spLocks noChangeArrowheads="1"/>
              </p:cNvSpPr>
              <p:nvPr/>
            </p:nvSpPr>
            <p:spPr bwMode="auto">
              <a:xfrm>
                <a:off x="1899" y="700"/>
                <a:ext cx="16" cy="266"/>
              </a:xfrm>
              <a:custGeom>
                <a:avLst/>
                <a:gdLst>
                  <a:gd name="T0" fmla="*/ 0 w 14"/>
                  <a:gd name="T1" fmla="*/ 0 h 314"/>
                  <a:gd name="T2" fmla="*/ 15 w 14"/>
                  <a:gd name="T3" fmla="*/ 0 h 314"/>
                  <a:gd name="T4" fmla="*/ 35 w 14"/>
                  <a:gd name="T5" fmla="*/ 0 h 314"/>
                  <a:gd name="T6" fmla="*/ 35 w 14"/>
                  <a:gd name="T7" fmla="*/ 12 h 314"/>
                  <a:gd name="T8" fmla="*/ 35 w 14"/>
                  <a:gd name="T9" fmla="*/ 25 h 314"/>
                  <a:gd name="T10" fmla="*/ 35 w 14"/>
                  <a:gd name="T11" fmla="*/ 36 h 314"/>
                  <a:gd name="T12" fmla="*/ 35 w 14"/>
                  <a:gd name="T13" fmla="*/ 49 h 314"/>
                  <a:gd name="T14" fmla="*/ 35 w 14"/>
                  <a:gd name="T15" fmla="*/ 62 h 314"/>
                  <a:gd name="T16" fmla="*/ 35 w 14"/>
                  <a:gd name="T17" fmla="*/ 73 h 314"/>
                  <a:gd name="T18" fmla="*/ 35 w 14"/>
                  <a:gd name="T19" fmla="*/ 86 h 314"/>
                  <a:gd name="T20" fmla="*/ 35 w 14"/>
                  <a:gd name="T21" fmla="*/ 98 h 314"/>
                  <a:gd name="T22" fmla="*/ 15 w 14"/>
                  <a:gd name="T23" fmla="*/ 98 h 314"/>
                  <a:gd name="T24" fmla="*/ 0 w 14"/>
                  <a:gd name="T25" fmla="*/ 98 h 314"/>
                  <a:gd name="T26" fmla="*/ 0 w 14"/>
                  <a:gd name="T27" fmla="*/ 86 h 314"/>
                  <a:gd name="T28" fmla="*/ 0 w 14"/>
                  <a:gd name="T29" fmla="*/ 73 h 314"/>
                  <a:gd name="T30" fmla="*/ 0 w 14"/>
                  <a:gd name="T31" fmla="*/ 62 h 314"/>
                  <a:gd name="T32" fmla="*/ 0 w 14"/>
                  <a:gd name="T33" fmla="*/ 49 h 314"/>
                  <a:gd name="T34" fmla="*/ 0 w 14"/>
                  <a:gd name="T35" fmla="*/ 36 h 314"/>
                  <a:gd name="T36" fmla="*/ 0 w 14"/>
                  <a:gd name="T37" fmla="*/ 25 h 314"/>
                  <a:gd name="T38" fmla="*/ 0 w 14"/>
                  <a:gd name="T39" fmla="*/ 12 h 314"/>
                  <a:gd name="T40" fmla="*/ 0 w 14"/>
                  <a:gd name="T41" fmla="*/ 0 h 3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"/>
                  <a:gd name="T64" fmla="*/ 0 h 314"/>
                  <a:gd name="T65" fmla="*/ 14 w 14"/>
                  <a:gd name="T66" fmla="*/ 314 h 3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" h="314">
                    <a:moveTo>
                      <a:pt x="0" y="0"/>
                    </a:moveTo>
                    <a:lnTo>
                      <a:pt x="6" y="0"/>
                    </a:lnTo>
                    <a:lnTo>
                      <a:pt x="14" y="0"/>
                    </a:lnTo>
                    <a:lnTo>
                      <a:pt x="14" y="37"/>
                    </a:lnTo>
                    <a:lnTo>
                      <a:pt x="14" y="77"/>
                    </a:lnTo>
                    <a:lnTo>
                      <a:pt x="14" y="117"/>
                    </a:lnTo>
                    <a:lnTo>
                      <a:pt x="14" y="157"/>
                    </a:lnTo>
                    <a:lnTo>
                      <a:pt x="14" y="195"/>
                    </a:lnTo>
                    <a:lnTo>
                      <a:pt x="14" y="234"/>
                    </a:lnTo>
                    <a:lnTo>
                      <a:pt x="14" y="274"/>
                    </a:lnTo>
                    <a:lnTo>
                      <a:pt x="14" y="314"/>
                    </a:lnTo>
                    <a:lnTo>
                      <a:pt x="6" y="314"/>
                    </a:lnTo>
                    <a:lnTo>
                      <a:pt x="0" y="314"/>
                    </a:lnTo>
                    <a:lnTo>
                      <a:pt x="0" y="274"/>
                    </a:lnTo>
                    <a:lnTo>
                      <a:pt x="0" y="234"/>
                    </a:lnTo>
                    <a:lnTo>
                      <a:pt x="0" y="195"/>
                    </a:lnTo>
                    <a:lnTo>
                      <a:pt x="0" y="157"/>
                    </a:lnTo>
                    <a:lnTo>
                      <a:pt x="0" y="117"/>
                    </a:lnTo>
                    <a:lnTo>
                      <a:pt x="0" y="77"/>
                    </a:lnTo>
                    <a:lnTo>
                      <a:pt x="0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30" name="Freeform 32"/>
              <p:cNvSpPr>
                <a:spLocks noChangeArrowheads="1"/>
              </p:cNvSpPr>
              <p:nvPr/>
            </p:nvSpPr>
            <p:spPr bwMode="auto">
              <a:xfrm>
                <a:off x="2074" y="700"/>
                <a:ext cx="41" cy="219"/>
              </a:xfrm>
              <a:custGeom>
                <a:avLst/>
                <a:gdLst>
                  <a:gd name="T0" fmla="*/ 0 w 38"/>
                  <a:gd name="T1" fmla="*/ 0 h 258"/>
                  <a:gd name="T2" fmla="*/ 31 w 38"/>
                  <a:gd name="T3" fmla="*/ 0 h 258"/>
                  <a:gd name="T4" fmla="*/ 64 w 38"/>
                  <a:gd name="T5" fmla="*/ 0 h 258"/>
                  <a:gd name="T6" fmla="*/ 64 w 38"/>
                  <a:gd name="T7" fmla="*/ 9 h 258"/>
                  <a:gd name="T8" fmla="*/ 64 w 38"/>
                  <a:gd name="T9" fmla="*/ 20 h 258"/>
                  <a:gd name="T10" fmla="*/ 64 w 38"/>
                  <a:gd name="T11" fmla="*/ 31 h 258"/>
                  <a:gd name="T12" fmla="*/ 64 w 38"/>
                  <a:gd name="T13" fmla="*/ 41 h 258"/>
                  <a:gd name="T14" fmla="*/ 64 w 38"/>
                  <a:gd name="T15" fmla="*/ 50 h 258"/>
                  <a:gd name="T16" fmla="*/ 64 w 38"/>
                  <a:gd name="T17" fmla="*/ 61 h 258"/>
                  <a:gd name="T18" fmla="*/ 64 w 38"/>
                  <a:gd name="T19" fmla="*/ 70 h 258"/>
                  <a:gd name="T20" fmla="*/ 64 w 38"/>
                  <a:gd name="T21" fmla="*/ 82 h 258"/>
                  <a:gd name="T22" fmla="*/ 31 w 38"/>
                  <a:gd name="T23" fmla="*/ 82 h 258"/>
                  <a:gd name="T24" fmla="*/ 0 w 38"/>
                  <a:gd name="T25" fmla="*/ 82 h 258"/>
                  <a:gd name="T26" fmla="*/ 0 w 38"/>
                  <a:gd name="T27" fmla="*/ 70 h 258"/>
                  <a:gd name="T28" fmla="*/ 0 w 38"/>
                  <a:gd name="T29" fmla="*/ 61 h 258"/>
                  <a:gd name="T30" fmla="*/ 0 w 38"/>
                  <a:gd name="T31" fmla="*/ 50 h 258"/>
                  <a:gd name="T32" fmla="*/ 0 w 38"/>
                  <a:gd name="T33" fmla="*/ 41 h 258"/>
                  <a:gd name="T34" fmla="*/ 0 w 38"/>
                  <a:gd name="T35" fmla="*/ 31 h 258"/>
                  <a:gd name="T36" fmla="*/ 0 w 38"/>
                  <a:gd name="T37" fmla="*/ 20 h 258"/>
                  <a:gd name="T38" fmla="*/ 0 w 38"/>
                  <a:gd name="T39" fmla="*/ 9 h 258"/>
                  <a:gd name="T40" fmla="*/ 0 w 38"/>
                  <a:gd name="T41" fmla="*/ 0 h 2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"/>
                  <a:gd name="T64" fmla="*/ 0 h 258"/>
                  <a:gd name="T65" fmla="*/ 38 w 38"/>
                  <a:gd name="T66" fmla="*/ 258 h 2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" h="258">
                    <a:moveTo>
                      <a:pt x="0" y="0"/>
                    </a:moveTo>
                    <a:lnTo>
                      <a:pt x="18" y="0"/>
                    </a:lnTo>
                    <a:lnTo>
                      <a:pt x="38" y="0"/>
                    </a:lnTo>
                    <a:lnTo>
                      <a:pt x="38" y="29"/>
                    </a:lnTo>
                    <a:lnTo>
                      <a:pt x="38" y="63"/>
                    </a:lnTo>
                    <a:lnTo>
                      <a:pt x="38" y="95"/>
                    </a:lnTo>
                    <a:lnTo>
                      <a:pt x="38" y="129"/>
                    </a:lnTo>
                    <a:lnTo>
                      <a:pt x="38" y="161"/>
                    </a:lnTo>
                    <a:lnTo>
                      <a:pt x="38" y="193"/>
                    </a:lnTo>
                    <a:lnTo>
                      <a:pt x="38" y="224"/>
                    </a:lnTo>
                    <a:lnTo>
                      <a:pt x="38" y="258"/>
                    </a:lnTo>
                    <a:lnTo>
                      <a:pt x="18" y="258"/>
                    </a:lnTo>
                    <a:lnTo>
                      <a:pt x="0" y="258"/>
                    </a:lnTo>
                    <a:lnTo>
                      <a:pt x="0" y="224"/>
                    </a:lnTo>
                    <a:lnTo>
                      <a:pt x="0" y="193"/>
                    </a:lnTo>
                    <a:lnTo>
                      <a:pt x="0" y="161"/>
                    </a:lnTo>
                    <a:lnTo>
                      <a:pt x="0" y="129"/>
                    </a:lnTo>
                    <a:lnTo>
                      <a:pt x="0" y="95"/>
                    </a:lnTo>
                    <a:lnTo>
                      <a:pt x="0" y="63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31" name="Freeform 33"/>
              <p:cNvSpPr>
                <a:spLocks noChangeArrowheads="1"/>
              </p:cNvSpPr>
              <p:nvPr/>
            </p:nvSpPr>
            <p:spPr bwMode="auto">
              <a:xfrm>
                <a:off x="2089" y="700"/>
                <a:ext cx="15" cy="219"/>
              </a:xfrm>
              <a:custGeom>
                <a:avLst/>
                <a:gdLst>
                  <a:gd name="T0" fmla="*/ 0 w 14"/>
                  <a:gd name="T1" fmla="*/ 0 h 258"/>
                  <a:gd name="T2" fmla="*/ 4 w 14"/>
                  <a:gd name="T3" fmla="*/ 0 h 258"/>
                  <a:gd name="T4" fmla="*/ 21 w 14"/>
                  <a:gd name="T5" fmla="*/ 0 h 258"/>
                  <a:gd name="T6" fmla="*/ 21 w 14"/>
                  <a:gd name="T7" fmla="*/ 9 h 258"/>
                  <a:gd name="T8" fmla="*/ 21 w 14"/>
                  <a:gd name="T9" fmla="*/ 20 h 258"/>
                  <a:gd name="T10" fmla="*/ 21 w 14"/>
                  <a:gd name="T11" fmla="*/ 31 h 258"/>
                  <a:gd name="T12" fmla="*/ 21 w 14"/>
                  <a:gd name="T13" fmla="*/ 41 h 258"/>
                  <a:gd name="T14" fmla="*/ 21 w 14"/>
                  <a:gd name="T15" fmla="*/ 50 h 258"/>
                  <a:gd name="T16" fmla="*/ 21 w 14"/>
                  <a:gd name="T17" fmla="*/ 61 h 258"/>
                  <a:gd name="T18" fmla="*/ 21 w 14"/>
                  <a:gd name="T19" fmla="*/ 70 h 258"/>
                  <a:gd name="T20" fmla="*/ 21 w 14"/>
                  <a:gd name="T21" fmla="*/ 82 h 258"/>
                  <a:gd name="T22" fmla="*/ 4 w 14"/>
                  <a:gd name="T23" fmla="*/ 82 h 258"/>
                  <a:gd name="T24" fmla="*/ 0 w 14"/>
                  <a:gd name="T25" fmla="*/ 82 h 258"/>
                  <a:gd name="T26" fmla="*/ 0 w 14"/>
                  <a:gd name="T27" fmla="*/ 70 h 258"/>
                  <a:gd name="T28" fmla="*/ 0 w 14"/>
                  <a:gd name="T29" fmla="*/ 61 h 258"/>
                  <a:gd name="T30" fmla="*/ 0 w 14"/>
                  <a:gd name="T31" fmla="*/ 50 h 258"/>
                  <a:gd name="T32" fmla="*/ 0 w 14"/>
                  <a:gd name="T33" fmla="*/ 41 h 258"/>
                  <a:gd name="T34" fmla="*/ 0 w 14"/>
                  <a:gd name="T35" fmla="*/ 31 h 258"/>
                  <a:gd name="T36" fmla="*/ 0 w 14"/>
                  <a:gd name="T37" fmla="*/ 20 h 258"/>
                  <a:gd name="T38" fmla="*/ 0 w 14"/>
                  <a:gd name="T39" fmla="*/ 9 h 258"/>
                  <a:gd name="T40" fmla="*/ 0 w 14"/>
                  <a:gd name="T41" fmla="*/ 0 h 2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"/>
                  <a:gd name="T64" fmla="*/ 0 h 258"/>
                  <a:gd name="T65" fmla="*/ 14 w 14"/>
                  <a:gd name="T66" fmla="*/ 258 h 2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" h="258">
                    <a:moveTo>
                      <a:pt x="0" y="0"/>
                    </a:moveTo>
                    <a:lnTo>
                      <a:pt x="4" y="0"/>
                    </a:lnTo>
                    <a:lnTo>
                      <a:pt x="14" y="0"/>
                    </a:lnTo>
                    <a:lnTo>
                      <a:pt x="14" y="29"/>
                    </a:lnTo>
                    <a:lnTo>
                      <a:pt x="14" y="63"/>
                    </a:lnTo>
                    <a:lnTo>
                      <a:pt x="14" y="95"/>
                    </a:lnTo>
                    <a:lnTo>
                      <a:pt x="14" y="129"/>
                    </a:lnTo>
                    <a:lnTo>
                      <a:pt x="14" y="161"/>
                    </a:lnTo>
                    <a:lnTo>
                      <a:pt x="14" y="193"/>
                    </a:lnTo>
                    <a:lnTo>
                      <a:pt x="14" y="224"/>
                    </a:lnTo>
                    <a:lnTo>
                      <a:pt x="14" y="258"/>
                    </a:lnTo>
                    <a:lnTo>
                      <a:pt x="4" y="258"/>
                    </a:lnTo>
                    <a:lnTo>
                      <a:pt x="0" y="258"/>
                    </a:lnTo>
                    <a:lnTo>
                      <a:pt x="0" y="224"/>
                    </a:lnTo>
                    <a:lnTo>
                      <a:pt x="0" y="193"/>
                    </a:lnTo>
                    <a:lnTo>
                      <a:pt x="0" y="161"/>
                    </a:lnTo>
                    <a:lnTo>
                      <a:pt x="0" y="129"/>
                    </a:lnTo>
                    <a:lnTo>
                      <a:pt x="0" y="95"/>
                    </a:lnTo>
                    <a:lnTo>
                      <a:pt x="0" y="63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32" name="Rectangle 34"/>
              <p:cNvSpPr>
                <a:spLocks noChangeArrowheads="1"/>
              </p:cNvSpPr>
              <p:nvPr/>
            </p:nvSpPr>
            <p:spPr bwMode="auto">
              <a:xfrm>
                <a:off x="2261" y="700"/>
                <a:ext cx="39" cy="174"/>
              </a:xfrm>
              <a:prstGeom prst="rect">
                <a:avLst/>
              </a:pr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33" name="Rectangle 35"/>
              <p:cNvSpPr>
                <a:spLocks noChangeArrowheads="1"/>
              </p:cNvSpPr>
              <p:nvPr/>
            </p:nvSpPr>
            <p:spPr bwMode="auto">
              <a:xfrm>
                <a:off x="2274" y="700"/>
                <a:ext cx="16" cy="174"/>
              </a:xfrm>
              <a:prstGeom prst="rect">
                <a:avLst/>
              </a:pr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34" name="Rectangle 36"/>
              <p:cNvSpPr>
                <a:spLocks noChangeArrowheads="1"/>
              </p:cNvSpPr>
              <p:nvPr/>
            </p:nvSpPr>
            <p:spPr bwMode="auto">
              <a:xfrm>
                <a:off x="4463" y="700"/>
                <a:ext cx="39" cy="412"/>
              </a:xfrm>
              <a:prstGeom prst="rect">
                <a:avLst/>
              </a:pr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35" name="Rectangle 37"/>
              <p:cNvSpPr>
                <a:spLocks noChangeArrowheads="1"/>
              </p:cNvSpPr>
              <p:nvPr/>
            </p:nvSpPr>
            <p:spPr bwMode="auto">
              <a:xfrm>
                <a:off x="4476" y="700"/>
                <a:ext cx="12" cy="412"/>
              </a:xfrm>
              <a:prstGeom prst="rect">
                <a:avLst/>
              </a:pr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36" name="Freeform 38"/>
              <p:cNvSpPr>
                <a:spLocks noChangeArrowheads="1"/>
              </p:cNvSpPr>
              <p:nvPr/>
            </p:nvSpPr>
            <p:spPr bwMode="auto">
              <a:xfrm>
                <a:off x="4275" y="700"/>
                <a:ext cx="39" cy="363"/>
              </a:xfrm>
              <a:custGeom>
                <a:avLst/>
                <a:gdLst>
                  <a:gd name="T0" fmla="*/ 62 w 36"/>
                  <a:gd name="T1" fmla="*/ 0 h 427"/>
                  <a:gd name="T2" fmla="*/ 32 w 36"/>
                  <a:gd name="T3" fmla="*/ 0 h 427"/>
                  <a:gd name="T4" fmla="*/ 0 w 36"/>
                  <a:gd name="T5" fmla="*/ 0 h 427"/>
                  <a:gd name="T6" fmla="*/ 0 w 36"/>
                  <a:gd name="T7" fmla="*/ 16 h 427"/>
                  <a:gd name="T8" fmla="*/ 0 w 36"/>
                  <a:gd name="T9" fmla="*/ 34 h 427"/>
                  <a:gd name="T10" fmla="*/ 0 w 36"/>
                  <a:gd name="T11" fmla="*/ 51 h 427"/>
                  <a:gd name="T12" fmla="*/ 0 w 36"/>
                  <a:gd name="T13" fmla="*/ 68 h 427"/>
                  <a:gd name="T14" fmla="*/ 0 w 36"/>
                  <a:gd name="T15" fmla="*/ 85 h 427"/>
                  <a:gd name="T16" fmla="*/ 0 w 36"/>
                  <a:gd name="T17" fmla="*/ 103 h 427"/>
                  <a:gd name="T18" fmla="*/ 0 w 36"/>
                  <a:gd name="T19" fmla="*/ 121 h 427"/>
                  <a:gd name="T20" fmla="*/ 0 w 36"/>
                  <a:gd name="T21" fmla="*/ 138 h 427"/>
                  <a:gd name="T22" fmla="*/ 32 w 36"/>
                  <a:gd name="T23" fmla="*/ 138 h 427"/>
                  <a:gd name="T24" fmla="*/ 62 w 36"/>
                  <a:gd name="T25" fmla="*/ 138 h 427"/>
                  <a:gd name="T26" fmla="*/ 62 w 36"/>
                  <a:gd name="T27" fmla="*/ 121 h 427"/>
                  <a:gd name="T28" fmla="*/ 62 w 36"/>
                  <a:gd name="T29" fmla="*/ 103 h 427"/>
                  <a:gd name="T30" fmla="*/ 62 w 36"/>
                  <a:gd name="T31" fmla="*/ 85 h 427"/>
                  <a:gd name="T32" fmla="*/ 62 w 36"/>
                  <a:gd name="T33" fmla="*/ 68 h 427"/>
                  <a:gd name="T34" fmla="*/ 62 w 36"/>
                  <a:gd name="T35" fmla="*/ 51 h 427"/>
                  <a:gd name="T36" fmla="*/ 62 w 36"/>
                  <a:gd name="T37" fmla="*/ 34 h 427"/>
                  <a:gd name="T38" fmla="*/ 62 w 36"/>
                  <a:gd name="T39" fmla="*/ 16 h 427"/>
                  <a:gd name="T40" fmla="*/ 62 w 36"/>
                  <a:gd name="T41" fmla="*/ 0 h 4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427"/>
                  <a:gd name="T65" fmla="*/ 36 w 36"/>
                  <a:gd name="T66" fmla="*/ 427 h 4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427">
                    <a:moveTo>
                      <a:pt x="36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0" y="105"/>
                    </a:lnTo>
                    <a:lnTo>
                      <a:pt x="0" y="159"/>
                    </a:lnTo>
                    <a:lnTo>
                      <a:pt x="0" y="212"/>
                    </a:lnTo>
                    <a:lnTo>
                      <a:pt x="0" y="266"/>
                    </a:lnTo>
                    <a:lnTo>
                      <a:pt x="0" y="320"/>
                    </a:lnTo>
                    <a:lnTo>
                      <a:pt x="0" y="374"/>
                    </a:lnTo>
                    <a:lnTo>
                      <a:pt x="0" y="427"/>
                    </a:lnTo>
                    <a:lnTo>
                      <a:pt x="18" y="427"/>
                    </a:lnTo>
                    <a:lnTo>
                      <a:pt x="36" y="427"/>
                    </a:lnTo>
                    <a:lnTo>
                      <a:pt x="36" y="374"/>
                    </a:lnTo>
                    <a:lnTo>
                      <a:pt x="36" y="320"/>
                    </a:lnTo>
                    <a:lnTo>
                      <a:pt x="36" y="266"/>
                    </a:lnTo>
                    <a:lnTo>
                      <a:pt x="36" y="212"/>
                    </a:lnTo>
                    <a:lnTo>
                      <a:pt x="36" y="159"/>
                    </a:lnTo>
                    <a:lnTo>
                      <a:pt x="36" y="105"/>
                    </a:lnTo>
                    <a:lnTo>
                      <a:pt x="36" y="5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37" name="Freeform 39"/>
              <p:cNvSpPr>
                <a:spLocks noChangeArrowheads="1"/>
              </p:cNvSpPr>
              <p:nvPr/>
            </p:nvSpPr>
            <p:spPr bwMode="auto">
              <a:xfrm>
                <a:off x="4286" y="700"/>
                <a:ext cx="16" cy="363"/>
              </a:xfrm>
              <a:custGeom>
                <a:avLst/>
                <a:gdLst>
                  <a:gd name="T0" fmla="*/ 35 w 14"/>
                  <a:gd name="T1" fmla="*/ 0 h 427"/>
                  <a:gd name="T2" fmla="*/ 19 w 14"/>
                  <a:gd name="T3" fmla="*/ 0 h 427"/>
                  <a:gd name="T4" fmla="*/ 0 w 14"/>
                  <a:gd name="T5" fmla="*/ 0 h 427"/>
                  <a:gd name="T6" fmla="*/ 0 w 14"/>
                  <a:gd name="T7" fmla="*/ 16 h 427"/>
                  <a:gd name="T8" fmla="*/ 0 w 14"/>
                  <a:gd name="T9" fmla="*/ 34 h 427"/>
                  <a:gd name="T10" fmla="*/ 0 w 14"/>
                  <a:gd name="T11" fmla="*/ 51 h 427"/>
                  <a:gd name="T12" fmla="*/ 0 w 14"/>
                  <a:gd name="T13" fmla="*/ 68 h 427"/>
                  <a:gd name="T14" fmla="*/ 0 w 14"/>
                  <a:gd name="T15" fmla="*/ 85 h 427"/>
                  <a:gd name="T16" fmla="*/ 0 w 14"/>
                  <a:gd name="T17" fmla="*/ 103 h 427"/>
                  <a:gd name="T18" fmla="*/ 0 w 14"/>
                  <a:gd name="T19" fmla="*/ 121 h 427"/>
                  <a:gd name="T20" fmla="*/ 0 w 14"/>
                  <a:gd name="T21" fmla="*/ 138 h 427"/>
                  <a:gd name="T22" fmla="*/ 19 w 14"/>
                  <a:gd name="T23" fmla="*/ 138 h 427"/>
                  <a:gd name="T24" fmla="*/ 35 w 14"/>
                  <a:gd name="T25" fmla="*/ 138 h 427"/>
                  <a:gd name="T26" fmla="*/ 35 w 14"/>
                  <a:gd name="T27" fmla="*/ 121 h 427"/>
                  <a:gd name="T28" fmla="*/ 35 w 14"/>
                  <a:gd name="T29" fmla="*/ 103 h 427"/>
                  <a:gd name="T30" fmla="*/ 35 w 14"/>
                  <a:gd name="T31" fmla="*/ 85 h 427"/>
                  <a:gd name="T32" fmla="*/ 35 w 14"/>
                  <a:gd name="T33" fmla="*/ 68 h 427"/>
                  <a:gd name="T34" fmla="*/ 35 w 14"/>
                  <a:gd name="T35" fmla="*/ 51 h 427"/>
                  <a:gd name="T36" fmla="*/ 35 w 14"/>
                  <a:gd name="T37" fmla="*/ 34 h 427"/>
                  <a:gd name="T38" fmla="*/ 35 w 14"/>
                  <a:gd name="T39" fmla="*/ 16 h 427"/>
                  <a:gd name="T40" fmla="*/ 35 w 14"/>
                  <a:gd name="T41" fmla="*/ 0 h 4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"/>
                  <a:gd name="T64" fmla="*/ 0 h 427"/>
                  <a:gd name="T65" fmla="*/ 14 w 14"/>
                  <a:gd name="T66" fmla="*/ 427 h 4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" h="427">
                    <a:moveTo>
                      <a:pt x="14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0" y="105"/>
                    </a:lnTo>
                    <a:lnTo>
                      <a:pt x="0" y="159"/>
                    </a:lnTo>
                    <a:lnTo>
                      <a:pt x="0" y="212"/>
                    </a:lnTo>
                    <a:lnTo>
                      <a:pt x="0" y="266"/>
                    </a:lnTo>
                    <a:lnTo>
                      <a:pt x="0" y="320"/>
                    </a:lnTo>
                    <a:lnTo>
                      <a:pt x="0" y="374"/>
                    </a:lnTo>
                    <a:lnTo>
                      <a:pt x="0" y="427"/>
                    </a:lnTo>
                    <a:lnTo>
                      <a:pt x="8" y="427"/>
                    </a:lnTo>
                    <a:lnTo>
                      <a:pt x="14" y="427"/>
                    </a:lnTo>
                    <a:lnTo>
                      <a:pt x="14" y="374"/>
                    </a:lnTo>
                    <a:lnTo>
                      <a:pt x="14" y="320"/>
                    </a:lnTo>
                    <a:lnTo>
                      <a:pt x="14" y="266"/>
                    </a:lnTo>
                    <a:lnTo>
                      <a:pt x="14" y="212"/>
                    </a:lnTo>
                    <a:lnTo>
                      <a:pt x="14" y="159"/>
                    </a:lnTo>
                    <a:lnTo>
                      <a:pt x="14" y="105"/>
                    </a:lnTo>
                    <a:lnTo>
                      <a:pt x="14" y="5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38" name="Freeform 40"/>
              <p:cNvSpPr>
                <a:spLocks noChangeArrowheads="1"/>
              </p:cNvSpPr>
              <p:nvPr/>
            </p:nvSpPr>
            <p:spPr bwMode="auto">
              <a:xfrm>
                <a:off x="4087" y="700"/>
                <a:ext cx="39" cy="316"/>
              </a:xfrm>
              <a:custGeom>
                <a:avLst/>
                <a:gdLst>
                  <a:gd name="T0" fmla="*/ 62 w 36"/>
                  <a:gd name="T1" fmla="*/ 0 h 372"/>
                  <a:gd name="T2" fmla="*/ 28 w 36"/>
                  <a:gd name="T3" fmla="*/ 0 h 372"/>
                  <a:gd name="T4" fmla="*/ 0 w 36"/>
                  <a:gd name="T5" fmla="*/ 0 h 372"/>
                  <a:gd name="T6" fmla="*/ 0 w 36"/>
                  <a:gd name="T7" fmla="*/ 14 h 372"/>
                  <a:gd name="T8" fmla="*/ 0 w 36"/>
                  <a:gd name="T9" fmla="*/ 29 h 372"/>
                  <a:gd name="T10" fmla="*/ 0 w 36"/>
                  <a:gd name="T11" fmla="*/ 43 h 372"/>
                  <a:gd name="T12" fmla="*/ 0 w 36"/>
                  <a:gd name="T13" fmla="*/ 59 h 372"/>
                  <a:gd name="T14" fmla="*/ 0 w 36"/>
                  <a:gd name="T15" fmla="*/ 74 h 372"/>
                  <a:gd name="T16" fmla="*/ 0 w 36"/>
                  <a:gd name="T17" fmla="*/ 88 h 372"/>
                  <a:gd name="T18" fmla="*/ 0 w 36"/>
                  <a:gd name="T19" fmla="*/ 104 h 372"/>
                  <a:gd name="T20" fmla="*/ 0 w 36"/>
                  <a:gd name="T21" fmla="*/ 119 h 372"/>
                  <a:gd name="T22" fmla="*/ 28 w 36"/>
                  <a:gd name="T23" fmla="*/ 119 h 372"/>
                  <a:gd name="T24" fmla="*/ 62 w 36"/>
                  <a:gd name="T25" fmla="*/ 119 h 372"/>
                  <a:gd name="T26" fmla="*/ 62 w 36"/>
                  <a:gd name="T27" fmla="*/ 104 h 372"/>
                  <a:gd name="T28" fmla="*/ 62 w 36"/>
                  <a:gd name="T29" fmla="*/ 88 h 372"/>
                  <a:gd name="T30" fmla="*/ 62 w 36"/>
                  <a:gd name="T31" fmla="*/ 74 h 372"/>
                  <a:gd name="T32" fmla="*/ 62 w 36"/>
                  <a:gd name="T33" fmla="*/ 59 h 372"/>
                  <a:gd name="T34" fmla="*/ 62 w 36"/>
                  <a:gd name="T35" fmla="*/ 43 h 372"/>
                  <a:gd name="T36" fmla="*/ 62 w 36"/>
                  <a:gd name="T37" fmla="*/ 29 h 372"/>
                  <a:gd name="T38" fmla="*/ 62 w 36"/>
                  <a:gd name="T39" fmla="*/ 14 h 372"/>
                  <a:gd name="T40" fmla="*/ 62 w 36"/>
                  <a:gd name="T41" fmla="*/ 0 h 37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72"/>
                  <a:gd name="T65" fmla="*/ 36 w 36"/>
                  <a:gd name="T66" fmla="*/ 372 h 37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72">
                    <a:moveTo>
                      <a:pt x="36" y="0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91"/>
                    </a:lnTo>
                    <a:lnTo>
                      <a:pt x="0" y="137"/>
                    </a:lnTo>
                    <a:lnTo>
                      <a:pt x="0" y="185"/>
                    </a:lnTo>
                    <a:lnTo>
                      <a:pt x="0" y="230"/>
                    </a:lnTo>
                    <a:lnTo>
                      <a:pt x="0" y="278"/>
                    </a:lnTo>
                    <a:lnTo>
                      <a:pt x="0" y="324"/>
                    </a:lnTo>
                    <a:lnTo>
                      <a:pt x="0" y="372"/>
                    </a:lnTo>
                    <a:lnTo>
                      <a:pt x="16" y="372"/>
                    </a:lnTo>
                    <a:lnTo>
                      <a:pt x="36" y="372"/>
                    </a:lnTo>
                    <a:lnTo>
                      <a:pt x="36" y="324"/>
                    </a:lnTo>
                    <a:lnTo>
                      <a:pt x="36" y="278"/>
                    </a:lnTo>
                    <a:lnTo>
                      <a:pt x="36" y="230"/>
                    </a:lnTo>
                    <a:lnTo>
                      <a:pt x="36" y="185"/>
                    </a:lnTo>
                    <a:lnTo>
                      <a:pt x="36" y="137"/>
                    </a:lnTo>
                    <a:lnTo>
                      <a:pt x="36" y="91"/>
                    </a:lnTo>
                    <a:lnTo>
                      <a:pt x="36" y="45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39" name="Freeform 41"/>
              <p:cNvSpPr>
                <a:spLocks noChangeArrowheads="1"/>
              </p:cNvSpPr>
              <p:nvPr/>
            </p:nvSpPr>
            <p:spPr bwMode="auto">
              <a:xfrm>
                <a:off x="4101" y="700"/>
                <a:ext cx="15" cy="316"/>
              </a:xfrm>
              <a:custGeom>
                <a:avLst/>
                <a:gdLst>
                  <a:gd name="T0" fmla="*/ 21 w 14"/>
                  <a:gd name="T1" fmla="*/ 0 h 372"/>
                  <a:gd name="T2" fmla="*/ 4 w 14"/>
                  <a:gd name="T3" fmla="*/ 0 h 372"/>
                  <a:gd name="T4" fmla="*/ 0 w 14"/>
                  <a:gd name="T5" fmla="*/ 0 h 372"/>
                  <a:gd name="T6" fmla="*/ 0 w 14"/>
                  <a:gd name="T7" fmla="*/ 14 h 372"/>
                  <a:gd name="T8" fmla="*/ 0 w 14"/>
                  <a:gd name="T9" fmla="*/ 29 h 372"/>
                  <a:gd name="T10" fmla="*/ 0 w 14"/>
                  <a:gd name="T11" fmla="*/ 43 h 372"/>
                  <a:gd name="T12" fmla="*/ 0 w 14"/>
                  <a:gd name="T13" fmla="*/ 59 h 372"/>
                  <a:gd name="T14" fmla="*/ 0 w 14"/>
                  <a:gd name="T15" fmla="*/ 74 h 372"/>
                  <a:gd name="T16" fmla="*/ 0 w 14"/>
                  <a:gd name="T17" fmla="*/ 88 h 372"/>
                  <a:gd name="T18" fmla="*/ 0 w 14"/>
                  <a:gd name="T19" fmla="*/ 104 h 372"/>
                  <a:gd name="T20" fmla="*/ 0 w 14"/>
                  <a:gd name="T21" fmla="*/ 119 h 372"/>
                  <a:gd name="T22" fmla="*/ 4 w 14"/>
                  <a:gd name="T23" fmla="*/ 119 h 372"/>
                  <a:gd name="T24" fmla="*/ 21 w 14"/>
                  <a:gd name="T25" fmla="*/ 119 h 372"/>
                  <a:gd name="T26" fmla="*/ 21 w 14"/>
                  <a:gd name="T27" fmla="*/ 104 h 372"/>
                  <a:gd name="T28" fmla="*/ 21 w 14"/>
                  <a:gd name="T29" fmla="*/ 88 h 372"/>
                  <a:gd name="T30" fmla="*/ 21 w 14"/>
                  <a:gd name="T31" fmla="*/ 74 h 372"/>
                  <a:gd name="T32" fmla="*/ 21 w 14"/>
                  <a:gd name="T33" fmla="*/ 59 h 372"/>
                  <a:gd name="T34" fmla="*/ 21 w 14"/>
                  <a:gd name="T35" fmla="*/ 43 h 372"/>
                  <a:gd name="T36" fmla="*/ 21 w 14"/>
                  <a:gd name="T37" fmla="*/ 29 h 372"/>
                  <a:gd name="T38" fmla="*/ 21 w 14"/>
                  <a:gd name="T39" fmla="*/ 14 h 372"/>
                  <a:gd name="T40" fmla="*/ 21 w 14"/>
                  <a:gd name="T41" fmla="*/ 0 h 37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"/>
                  <a:gd name="T64" fmla="*/ 0 h 372"/>
                  <a:gd name="T65" fmla="*/ 14 w 14"/>
                  <a:gd name="T66" fmla="*/ 372 h 37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" h="372">
                    <a:moveTo>
                      <a:pt x="1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91"/>
                    </a:lnTo>
                    <a:lnTo>
                      <a:pt x="0" y="137"/>
                    </a:lnTo>
                    <a:lnTo>
                      <a:pt x="0" y="185"/>
                    </a:lnTo>
                    <a:lnTo>
                      <a:pt x="0" y="230"/>
                    </a:lnTo>
                    <a:lnTo>
                      <a:pt x="0" y="278"/>
                    </a:lnTo>
                    <a:lnTo>
                      <a:pt x="0" y="324"/>
                    </a:lnTo>
                    <a:lnTo>
                      <a:pt x="0" y="372"/>
                    </a:lnTo>
                    <a:lnTo>
                      <a:pt x="4" y="372"/>
                    </a:lnTo>
                    <a:lnTo>
                      <a:pt x="14" y="372"/>
                    </a:lnTo>
                    <a:lnTo>
                      <a:pt x="14" y="324"/>
                    </a:lnTo>
                    <a:lnTo>
                      <a:pt x="14" y="278"/>
                    </a:lnTo>
                    <a:lnTo>
                      <a:pt x="14" y="230"/>
                    </a:lnTo>
                    <a:lnTo>
                      <a:pt x="14" y="185"/>
                    </a:lnTo>
                    <a:lnTo>
                      <a:pt x="14" y="137"/>
                    </a:lnTo>
                    <a:lnTo>
                      <a:pt x="14" y="91"/>
                    </a:lnTo>
                    <a:lnTo>
                      <a:pt x="14" y="4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40" name="Freeform 42"/>
              <p:cNvSpPr>
                <a:spLocks noChangeArrowheads="1"/>
              </p:cNvSpPr>
              <p:nvPr/>
            </p:nvSpPr>
            <p:spPr bwMode="auto">
              <a:xfrm>
                <a:off x="3900" y="700"/>
                <a:ext cx="39" cy="266"/>
              </a:xfrm>
              <a:custGeom>
                <a:avLst/>
                <a:gdLst>
                  <a:gd name="T0" fmla="*/ 62 w 36"/>
                  <a:gd name="T1" fmla="*/ 0 h 314"/>
                  <a:gd name="T2" fmla="*/ 28 w 36"/>
                  <a:gd name="T3" fmla="*/ 0 h 314"/>
                  <a:gd name="T4" fmla="*/ 0 w 36"/>
                  <a:gd name="T5" fmla="*/ 0 h 314"/>
                  <a:gd name="T6" fmla="*/ 0 w 36"/>
                  <a:gd name="T7" fmla="*/ 12 h 314"/>
                  <a:gd name="T8" fmla="*/ 0 w 36"/>
                  <a:gd name="T9" fmla="*/ 25 h 314"/>
                  <a:gd name="T10" fmla="*/ 0 w 36"/>
                  <a:gd name="T11" fmla="*/ 36 h 314"/>
                  <a:gd name="T12" fmla="*/ 0 w 36"/>
                  <a:gd name="T13" fmla="*/ 49 h 314"/>
                  <a:gd name="T14" fmla="*/ 0 w 36"/>
                  <a:gd name="T15" fmla="*/ 62 h 314"/>
                  <a:gd name="T16" fmla="*/ 0 w 36"/>
                  <a:gd name="T17" fmla="*/ 73 h 314"/>
                  <a:gd name="T18" fmla="*/ 0 w 36"/>
                  <a:gd name="T19" fmla="*/ 86 h 314"/>
                  <a:gd name="T20" fmla="*/ 0 w 36"/>
                  <a:gd name="T21" fmla="*/ 98 h 314"/>
                  <a:gd name="T22" fmla="*/ 28 w 36"/>
                  <a:gd name="T23" fmla="*/ 98 h 314"/>
                  <a:gd name="T24" fmla="*/ 62 w 36"/>
                  <a:gd name="T25" fmla="*/ 98 h 314"/>
                  <a:gd name="T26" fmla="*/ 62 w 36"/>
                  <a:gd name="T27" fmla="*/ 86 h 314"/>
                  <a:gd name="T28" fmla="*/ 62 w 36"/>
                  <a:gd name="T29" fmla="*/ 73 h 314"/>
                  <a:gd name="T30" fmla="*/ 62 w 36"/>
                  <a:gd name="T31" fmla="*/ 62 h 314"/>
                  <a:gd name="T32" fmla="*/ 62 w 36"/>
                  <a:gd name="T33" fmla="*/ 49 h 314"/>
                  <a:gd name="T34" fmla="*/ 62 w 36"/>
                  <a:gd name="T35" fmla="*/ 36 h 314"/>
                  <a:gd name="T36" fmla="*/ 62 w 36"/>
                  <a:gd name="T37" fmla="*/ 25 h 314"/>
                  <a:gd name="T38" fmla="*/ 62 w 36"/>
                  <a:gd name="T39" fmla="*/ 12 h 314"/>
                  <a:gd name="T40" fmla="*/ 62 w 36"/>
                  <a:gd name="T41" fmla="*/ 0 h 3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14"/>
                  <a:gd name="T65" fmla="*/ 36 w 36"/>
                  <a:gd name="T66" fmla="*/ 314 h 3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14">
                    <a:moveTo>
                      <a:pt x="36" y="0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0" y="77"/>
                    </a:lnTo>
                    <a:lnTo>
                      <a:pt x="0" y="117"/>
                    </a:lnTo>
                    <a:lnTo>
                      <a:pt x="0" y="157"/>
                    </a:lnTo>
                    <a:lnTo>
                      <a:pt x="0" y="195"/>
                    </a:lnTo>
                    <a:lnTo>
                      <a:pt x="0" y="234"/>
                    </a:lnTo>
                    <a:lnTo>
                      <a:pt x="0" y="274"/>
                    </a:lnTo>
                    <a:lnTo>
                      <a:pt x="0" y="314"/>
                    </a:lnTo>
                    <a:lnTo>
                      <a:pt x="16" y="314"/>
                    </a:lnTo>
                    <a:lnTo>
                      <a:pt x="36" y="314"/>
                    </a:lnTo>
                    <a:lnTo>
                      <a:pt x="36" y="274"/>
                    </a:lnTo>
                    <a:lnTo>
                      <a:pt x="36" y="234"/>
                    </a:lnTo>
                    <a:lnTo>
                      <a:pt x="36" y="195"/>
                    </a:lnTo>
                    <a:lnTo>
                      <a:pt x="36" y="157"/>
                    </a:lnTo>
                    <a:lnTo>
                      <a:pt x="36" y="117"/>
                    </a:lnTo>
                    <a:lnTo>
                      <a:pt x="36" y="7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41" name="Freeform 43"/>
              <p:cNvSpPr>
                <a:spLocks noChangeArrowheads="1"/>
              </p:cNvSpPr>
              <p:nvPr/>
            </p:nvSpPr>
            <p:spPr bwMode="auto">
              <a:xfrm>
                <a:off x="3911" y="700"/>
                <a:ext cx="15" cy="266"/>
              </a:xfrm>
              <a:custGeom>
                <a:avLst/>
                <a:gdLst>
                  <a:gd name="T0" fmla="*/ 21 w 14"/>
                  <a:gd name="T1" fmla="*/ 0 h 314"/>
                  <a:gd name="T2" fmla="*/ 6 w 14"/>
                  <a:gd name="T3" fmla="*/ 0 h 314"/>
                  <a:gd name="T4" fmla="*/ 0 w 14"/>
                  <a:gd name="T5" fmla="*/ 0 h 314"/>
                  <a:gd name="T6" fmla="*/ 0 w 14"/>
                  <a:gd name="T7" fmla="*/ 12 h 314"/>
                  <a:gd name="T8" fmla="*/ 0 w 14"/>
                  <a:gd name="T9" fmla="*/ 25 h 314"/>
                  <a:gd name="T10" fmla="*/ 0 w 14"/>
                  <a:gd name="T11" fmla="*/ 36 h 314"/>
                  <a:gd name="T12" fmla="*/ 0 w 14"/>
                  <a:gd name="T13" fmla="*/ 49 h 314"/>
                  <a:gd name="T14" fmla="*/ 0 w 14"/>
                  <a:gd name="T15" fmla="*/ 62 h 314"/>
                  <a:gd name="T16" fmla="*/ 0 w 14"/>
                  <a:gd name="T17" fmla="*/ 73 h 314"/>
                  <a:gd name="T18" fmla="*/ 0 w 14"/>
                  <a:gd name="T19" fmla="*/ 86 h 314"/>
                  <a:gd name="T20" fmla="*/ 0 w 14"/>
                  <a:gd name="T21" fmla="*/ 98 h 314"/>
                  <a:gd name="T22" fmla="*/ 6 w 14"/>
                  <a:gd name="T23" fmla="*/ 98 h 314"/>
                  <a:gd name="T24" fmla="*/ 21 w 14"/>
                  <a:gd name="T25" fmla="*/ 98 h 314"/>
                  <a:gd name="T26" fmla="*/ 21 w 14"/>
                  <a:gd name="T27" fmla="*/ 86 h 314"/>
                  <a:gd name="T28" fmla="*/ 21 w 14"/>
                  <a:gd name="T29" fmla="*/ 73 h 314"/>
                  <a:gd name="T30" fmla="*/ 21 w 14"/>
                  <a:gd name="T31" fmla="*/ 62 h 314"/>
                  <a:gd name="T32" fmla="*/ 21 w 14"/>
                  <a:gd name="T33" fmla="*/ 49 h 314"/>
                  <a:gd name="T34" fmla="*/ 21 w 14"/>
                  <a:gd name="T35" fmla="*/ 36 h 314"/>
                  <a:gd name="T36" fmla="*/ 21 w 14"/>
                  <a:gd name="T37" fmla="*/ 25 h 314"/>
                  <a:gd name="T38" fmla="*/ 21 w 14"/>
                  <a:gd name="T39" fmla="*/ 12 h 314"/>
                  <a:gd name="T40" fmla="*/ 21 w 14"/>
                  <a:gd name="T41" fmla="*/ 0 h 3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"/>
                  <a:gd name="T64" fmla="*/ 0 h 314"/>
                  <a:gd name="T65" fmla="*/ 14 w 14"/>
                  <a:gd name="T66" fmla="*/ 314 h 3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" h="314">
                    <a:moveTo>
                      <a:pt x="14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0" y="77"/>
                    </a:lnTo>
                    <a:lnTo>
                      <a:pt x="0" y="117"/>
                    </a:lnTo>
                    <a:lnTo>
                      <a:pt x="0" y="157"/>
                    </a:lnTo>
                    <a:lnTo>
                      <a:pt x="0" y="195"/>
                    </a:lnTo>
                    <a:lnTo>
                      <a:pt x="0" y="234"/>
                    </a:lnTo>
                    <a:lnTo>
                      <a:pt x="0" y="274"/>
                    </a:lnTo>
                    <a:lnTo>
                      <a:pt x="0" y="314"/>
                    </a:lnTo>
                    <a:lnTo>
                      <a:pt x="6" y="314"/>
                    </a:lnTo>
                    <a:lnTo>
                      <a:pt x="14" y="314"/>
                    </a:lnTo>
                    <a:lnTo>
                      <a:pt x="14" y="274"/>
                    </a:lnTo>
                    <a:lnTo>
                      <a:pt x="14" y="234"/>
                    </a:lnTo>
                    <a:lnTo>
                      <a:pt x="14" y="195"/>
                    </a:lnTo>
                    <a:lnTo>
                      <a:pt x="14" y="157"/>
                    </a:lnTo>
                    <a:lnTo>
                      <a:pt x="14" y="117"/>
                    </a:lnTo>
                    <a:lnTo>
                      <a:pt x="14" y="77"/>
                    </a:lnTo>
                    <a:lnTo>
                      <a:pt x="14" y="37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42" name="Freeform 44"/>
              <p:cNvSpPr>
                <a:spLocks noChangeArrowheads="1"/>
              </p:cNvSpPr>
              <p:nvPr/>
            </p:nvSpPr>
            <p:spPr bwMode="auto">
              <a:xfrm>
                <a:off x="3710" y="700"/>
                <a:ext cx="39" cy="219"/>
              </a:xfrm>
              <a:custGeom>
                <a:avLst/>
                <a:gdLst>
                  <a:gd name="T0" fmla="*/ 62 w 36"/>
                  <a:gd name="T1" fmla="*/ 0 h 258"/>
                  <a:gd name="T2" fmla="*/ 32 w 36"/>
                  <a:gd name="T3" fmla="*/ 0 h 258"/>
                  <a:gd name="T4" fmla="*/ 0 w 36"/>
                  <a:gd name="T5" fmla="*/ 0 h 258"/>
                  <a:gd name="T6" fmla="*/ 0 w 36"/>
                  <a:gd name="T7" fmla="*/ 9 h 258"/>
                  <a:gd name="T8" fmla="*/ 0 w 36"/>
                  <a:gd name="T9" fmla="*/ 20 h 258"/>
                  <a:gd name="T10" fmla="*/ 0 w 36"/>
                  <a:gd name="T11" fmla="*/ 31 h 258"/>
                  <a:gd name="T12" fmla="*/ 0 w 36"/>
                  <a:gd name="T13" fmla="*/ 41 h 258"/>
                  <a:gd name="T14" fmla="*/ 0 w 36"/>
                  <a:gd name="T15" fmla="*/ 50 h 258"/>
                  <a:gd name="T16" fmla="*/ 0 w 36"/>
                  <a:gd name="T17" fmla="*/ 61 h 258"/>
                  <a:gd name="T18" fmla="*/ 0 w 36"/>
                  <a:gd name="T19" fmla="*/ 70 h 258"/>
                  <a:gd name="T20" fmla="*/ 0 w 36"/>
                  <a:gd name="T21" fmla="*/ 82 h 258"/>
                  <a:gd name="T22" fmla="*/ 32 w 36"/>
                  <a:gd name="T23" fmla="*/ 82 h 258"/>
                  <a:gd name="T24" fmla="*/ 62 w 36"/>
                  <a:gd name="T25" fmla="*/ 82 h 258"/>
                  <a:gd name="T26" fmla="*/ 62 w 36"/>
                  <a:gd name="T27" fmla="*/ 70 h 258"/>
                  <a:gd name="T28" fmla="*/ 62 w 36"/>
                  <a:gd name="T29" fmla="*/ 61 h 258"/>
                  <a:gd name="T30" fmla="*/ 62 w 36"/>
                  <a:gd name="T31" fmla="*/ 50 h 258"/>
                  <a:gd name="T32" fmla="*/ 62 w 36"/>
                  <a:gd name="T33" fmla="*/ 41 h 258"/>
                  <a:gd name="T34" fmla="*/ 62 w 36"/>
                  <a:gd name="T35" fmla="*/ 31 h 258"/>
                  <a:gd name="T36" fmla="*/ 62 w 36"/>
                  <a:gd name="T37" fmla="*/ 20 h 258"/>
                  <a:gd name="T38" fmla="*/ 62 w 36"/>
                  <a:gd name="T39" fmla="*/ 9 h 258"/>
                  <a:gd name="T40" fmla="*/ 62 w 36"/>
                  <a:gd name="T41" fmla="*/ 0 h 2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258"/>
                  <a:gd name="T65" fmla="*/ 36 w 36"/>
                  <a:gd name="T66" fmla="*/ 258 h 2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258">
                    <a:moveTo>
                      <a:pt x="36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0" y="63"/>
                    </a:lnTo>
                    <a:lnTo>
                      <a:pt x="0" y="95"/>
                    </a:lnTo>
                    <a:lnTo>
                      <a:pt x="0" y="129"/>
                    </a:lnTo>
                    <a:lnTo>
                      <a:pt x="0" y="161"/>
                    </a:lnTo>
                    <a:lnTo>
                      <a:pt x="0" y="193"/>
                    </a:lnTo>
                    <a:lnTo>
                      <a:pt x="0" y="224"/>
                    </a:lnTo>
                    <a:lnTo>
                      <a:pt x="0" y="258"/>
                    </a:lnTo>
                    <a:lnTo>
                      <a:pt x="18" y="258"/>
                    </a:lnTo>
                    <a:lnTo>
                      <a:pt x="36" y="258"/>
                    </a:lnTo>
                    <a:lnTo>
                      <a:pt x="36" y="224"/>
                    </a:lnTo>
                    <a:lnTo>
                      <a:pt x="36" y="193"/>
                    </a:lnTo>
                    <a:lnTo>
                      <a:pt x="36" y="161"/>
                    </a:lnTo>
                    <a:lnTo>
                      <a:pt x="36" y="129"/>
                    </a:lnTo>
                    <a:lnTo>
                      <a:pt x="36" y="95"/>
                    </a:lnTo>
                    <a:lnTo>
                      <a:pt x="36" y="63"/>
                    </a:lnTo>
                    <a:lnTo>
                      <a:pt x="36" y="2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43" name="Freeform 45"/>
              <p:cNvSpPr>
                <a:spLocks noChangeArrowheads="1"/>
              </p:cNvSpPr>
              <p:nvPr/>
            </p:nvSpPr>
            <p:spPr bwMode="auto">
              <a:xfrm>
                <a:off x="3722" y="700"/>
                <a:ext cx="16" cy="219"/>
              </a:xfrm>
              <a:custGeom>
                <a:avLst/>
                <a:gdLst>
                  <a:gd name="T0" fmla="*/ 35 w 14"/>
                  <a:gd name="T1" fmla="*/ 0 h 258"/>
                  <a:gd name="T2" fmla="*/ 15 w 14"/>
                  <a:gd name="T3" fmla="*/ 0 h 258"/>
                  <a:gd name="T4" fmla="*/ 0 w 14"/>
                  <a:gd name="T5" fmla="*/ 0 h 258"/>
                  <a:gd name="T6" fmla="*/ 0 w 14"/>
                  <a:gd name="T7" fmla="*/ 9 h 258"/>
                  <a:gd name="T8" fmla="*/ 0 w 14"/>
                  <a:gd name="T9" fmla="*/ 20 h 258"/>
                  <a:gd name="T10" fmla="*/ 0 w 14"/>
                  <a:gd name="T11" fmla="*/ 31 h 258"/>
                  <a:gd name="T12" fmla="*/ 0 w 14"/>
                  <a:gd name="T13" fmla="*/ 41 h 258"/>
                  <a:gd name="T14" fmla="*/ 0 w 14"/>
                  <a:gd name="T15" fmla="*/ 50 h 258"/>
                  <a:gd name="T16" fmla="*/ 0 w 14"/>
                  <a:gd name="T17" fmla="*/ 61 h 258"/>
                  <a:gd name="T18" fmla="*/ 0 w 14"/>
                  <a:gd name="T19" fmla="*/ 70 h 258"/>
                  <a:gd name="T20" fmla="*/ 0 w 14"/>
                  <a:gd name="T21" fmla="*/ 82 h 258"/>
                  <a:gd name="T22" fmla="*/ 15 w 14"/>
                  <a:gd name="T23" fmla="*/ 82 h 258"/>
                  <a:gd name="T24" fmla="*/ 35 w 14"/>
                  <a:gd name="T25" fmla="*/ 82 h 258"/>
                  <a:gd name="T26" fmla="*/ 35 w 14"/>
                  <a:gd name="T27" fmla="*/ 70 h 258"/>
                  <a:gd name="T28" fmla="*/ 35 w 14"/>
                  <a:gd name="T29" fmla="*/ 61 h 258"/>
                  <a:gd name="T30" fmla="*/ 35 w 14"/>
                  <a:gd name="T31" fmla="*/ 50 h 258"/>
                  <a:gd name="T32" fmla="*/ 35 w 14"/>
                  <a:gd name="T33" fmla="*/ 41 h 258"/>
                  <a:gd name="T34" fmla="*/ 35 w 14"/>
                  <a:gd name="T35" fmla="*/ 31 h 258"/>
                  <a:gd name="T36" fmla="*/ 35 w 14"/>
                  <a:gd name="T37" fmla="*/ 20 h 258"/>
                  <a:gd name="T38" fmla="*/ 35 w 14"/>
                  <a:gd name="T39" fmla="*/ 9 h 258"/>
                  <a:gd name="T40" fmla="*/ 35 w 14"/>
                  <a:gd name="T41" fmla="*/ 0 h 2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"/>
                  <a:gd name="T64" fmla="*/ 0 h 258"/>
                  <a:gd name="T65" fmla="*/ 14 w 14"/>
                  <a:gd name="T66" fmla="*/ 258 h 2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" h="258">
                    <a:moveTo>
                      <a:pt x="14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0" y="63"/>
                    </a:lnTo>
                    <a:lnTo>
                      <a:pt x="0" y="95"/>
                    </a:lnTo>
                    <a:lnTo>
                      <a:pt x="0" y="129"/>
                    </a:lnTo>
                    <a:lnTo>
                      <a:pt x="0" y="161"/>
                    </a:lnTo>
                    <a:lnTo>
                      <a:pt x="0" y="193"/>
                    </a:lnTo>
                    <a:lnTo>
                      <a:pt x="0" y="224"/>
                    </a:lnTo>
                    <a:lnTo>
                      <a:pt x="0" y="258"/>
                    </a:lnTo>
                    <a:lnTo>
                      <a:pt x="6" y="258"/>
                    </a:lnTo>
                    <a:lnTo>
                      <a:pt x="14" y="258"/>
                    </a:lnTo>
                    <a:lnTo>
                      <a:pt x="14" y="224"/>
                    </a:lnTo>
                    <a:lnTo>
                      <a:pt x="14" y="193"/>
                    </a:lnTo>
                    <a:lnTo>
                      <a:pt x="14" y="161"/>
                    </a:lnTo>
                    <a:lnTo>
                      <a:pt x="14" y="129"/>
                    </a:lnTo>
                    <a:lnTo>
                      <a:pt x="14" y="95"/>
                    </a:lnTo>
                    <a:lnTo>
                      <a:pt x="14" y="63"/>
                    </a:lnTo>
                    <a:lnTo>
                      <a:pt x="14" y="29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44" name="Rectangle 46"/>
              <p:cNvSpPr>
                <a:spLocks noChangeArrowheads="1"/>
              </p:cNvSpPr>
              <p:nvPr/>
            </p:nvSpPr>
            <p:spPr bwMode="auto">
              <a:xfrm>
                <a:off x="3524" y="700"/>
                <a:ext cx="39" cy="174"/>
              </a:xfrm>
              <a:prstGeom prst="rect">
                <a:avLst/>
              </a:pr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45" name="Rectangle 47"/>
              <p:cNvSpPr>
                <a:spLocks noChangeArrowheads="1"/>
              </p:cNvSpPr>
              <p:nvPr/>
            </p:nvSpPr>
            <p:spPr bwMode="auto">
              <a:xfrm>
                <a:off x="3538" y="700"/>
                <a:ext cx="15" cy="174"/>
              </a:xfrm>
              <a:prstGeom prst="rect">
                <a:avLst/>
              </a:pr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46" name="Freeform 48"/>
              <p:cNvSpPr>
                <a:spLocks noChangeArrowheads="1"/>
              </p:cNvSpPr>
              <p:nvPr/>
            </p:nvSpPr>
            <p:spPr bwMode="auto">
              <a:xfrm>
                <a:off x="1101" y="726"/>
                <a:ext cx="3645" cy="453"/>
              </a:xfrm>
              <a:custGeom>
                <a:avLst/>
                <a:gdLst>
                  <a:gd name="T0" fmla="*/ 2765 w 3400"/>
                  <a:gd name="T1" fmla="*/ 0 h 533"/>
                  <a:gd name="T2" fmla="*/ 3193 w 3400"/>
                  <a:gd name="T3" fmla="*/ 3 h 533"/>
                  <a:gd name="T4" fmla="*/ 3607 w 3400"/>
                  <a:gd name="T5" fmla="*/ 12 h 533"/>
                  <a:gd name="T6" fmla="*/ 3999 w 3400"/>
                  <a:gd name="T7" fmla="*/ 26 h 533"/>
                  <a:gd name="T8" fmla="*/ 4374 w 3400"/>
                  <a:gd name="T9" fmla="*/ 47 h 533"/>
                  <a:gd name="T10" fmla="*/ 4705 w 3400"/>
                  <a:gd name="T11" fmla="*/ 71 h 533"/>
                  <a:gd name="T12" fmla="*/ 5017 w 3400"/>
                  <a:gd name="T13" fmla="*/ 101 h 533"/>
                  <a:gd name="T14" fmla="*/ 5292 w 3400"/>
                  <a:gd name="T15" fmla="*/ 133 h 533"/>
                  <a:gd name="T16" fmla="*/ 5535 w 3400"/>
                  <a:gd name="T17" fmla="*/ 171 h 533"/>
                  <a:gd name="T18" fmla="*/ 5349 w 3400"/>
                  <a:gd name="T19" fmla="*/ 171 h 533"/>
                  <a:gd name="T20" fmla="*/ 5108 w 3400"/>
                  <a:gd name="T21" fmla="*/ 137 h 533"/>
                  <a:gd name="T22" fmla="*/ 4839 w 3400"/>
                  <a:gd name="T23" fmla="*/ 108 h 533"/>
                  <a:gd name="T24" fmla="*/ 4543 w 3400"/>
                  <a:gd name="T25" fmla="*/ 82 h 533"/>
                  <a:gd name="T26" fmla="*/ 4226 w 3400"/>
                  <a:gd name="T27" fmla="*/ 60 h 533"/>
                  <a:gd name="T28" fmla="*/ 3885 w 3400"/>
                  <a:gd name="T29" fmla="*/ 41 h 533"/>
                  <a:gd name="T30" fmla="*/ 3524 w 3400"/>
                  <a:gd name="T31" fmla="*/ 29 h 533"/>
                  <a:gd name="T32" fmla="*/ 3152 w 3400"/>
                  <a:gd name="T33" fmla="*/ 20 h 533"/>
                  <a:gd name="T34" fmla="*/ 2765 w 3400"/>
                  <a:gd name="T35" fmla="*/ 19 h 533"/>
                  <a:gd name="T36" fmla="*/ 2377 w 3400"/>
                  <a:gd name="T37" fmla="*/ 20 h 533"/>
                  <a:gd name="T38" fmla="*/ 2003 w 3400"/>
                  <a:gd name="T39" fmla="*/ 29 h 533"/>
                  <a:gd name="T40" fmla="*/ 1643 w 3400"/>
                  <a:gd name="T41" fmla="*/ 41 h 533"/>
                  <a:gd name="T42" fmla="*/ 1305 w 3400"/>
                  <a:gd name="T43" fmla="*/ 60 h 533"/>
                  <a:gd name="T44" fmla="*/ 986 w 3400"/>
                  <a:gd name="T45" fmla="*/ 82 h 533"/>
                  <a:gd name="T46" fmla="*/ 695 w 3400"/>
                  <a:gd name="T47" fmla="*/ 108 h 533"/>
                  <a:gd name="T48" fmla="*/ 426 w 3400"/>
                  <a:gd name="T49" fmla="*/ 137 h 533"/>
                  <a:gd name="T50" fmla="*/ 189 w 3400"/>
                  <a:gd name="T51" fmla="*/ 171 h 533"/>
                  <a:gd name="T52" fmla="*/ 0 w 3400"/>
                  <a:gd name="T53" fmla="*/ 171 h 533"/>
                  <a:gd name="T54" fmla="*/ 234 w 3400"/>
                  <a:gd name="T55" fmla="*/ 133 h 533"/>
                  <a:gd name="T56" fmla="*/ 510 w 3400"/>
                  <a:gd name="T57" fmla="*/ 101 h 533"/>
                  <a:gd name="T58" fmla="*/ 819 w 3400"/>
                  <a:gd name="T59" fmla="*/ 71 h 533"/>
                  <a:gd name="T60" fmla="*/ 1161 w 3400"/>
                  <a:gd name="T61" fmla="*/ 47 h 533"/>
                  <a:gd name="T62" fmla="*/ 1529 w 3400"/>
                  <a:gd name="T63" fmla="*/ 26 h 533"/>
                  <a:gd name="T64" fmla="*/ 1920 w 3400"/>
                  <a:gd name="T65" fmla="*/ 12 h 533"/>
                  <a:gd name="T66" fmla="*/ 2331 w 3400"/>
                  <a:gd name="T67" fmla="*/ 3 h 533"/>
                  <a:gd name="T68" fmla="*/ 2765 w 3400"/>
                  <a:gd name="T69" fmla="*/ 0 h 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400"/>
                  <a:gd name="T106" fmla="*/ 0 h 533"/>
                  <a:gd name="T107" fmla="*/ 3400 w 3400"/>
                  <a:gd name="T108" fmla="*/ 533 h 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400" h="533">
                    <a:moveTo>
                      <a:pt x="1699" y="0"/>
                    </a:moveTo>
                    <a:lnTo>
                      <a:pt x="1962" y="8"/>
                    </a:lnTo>
                    <a:lnTo>
                      <a:pt x="2216" y="38"/>
                    </a:lnTo>
                    <a:lnTo>
                      <a:pt x="2457" y="84"/>
                    </a:lnTo>
                    <a:lnTo>
                      <a:pt x="2686" y="148"/>
                    </a:lnTo>
                    <a:lnTo>
                      <a:pt x="2892" y="223"/>
                    </a:lnTo>
                    <a:lnTo>
                      <a:pt x="3083" y="315"/>
                    </a:lnTo>
                    <a:lnTo>
                      <a:pt x="3252" y="418"/>
                    </a:lnTo>
                    <a:lnTo>
                      <a:pt x="3400" y="533"/>
                    </a:lnTo>
                    <a:lnTo>
                      <a:pt x="3286" y="533"/>
                    </a:lnTo>
                    <a:lnTo>
                      <a:pt x="3139" y="428"/>
                    </a:lnTo>
                    <a:lnTo>
                      <a:pt x="2974" y="337"/>
                    </a:lnTo>
                    <a:lnTo>
                      <a:pt x="2791" y="253"/>
                    </a:lnTo>
                    <a:lnTo>
                      <a:pt x="2596" y="187"/>
                    </a:lnTo>
                    <a:lnTo>
                      <a:pt x="2387" y="130"/>
                    </a:lnTo>
                    <a:lnTo>
                      <a:pt x="2166" y="90"/>
                    </a:lnTo>
                    <a:lnTo>
                      <a:pt x="1936" y="64"/>
                    </a:lnTo>
                    <a:lnTo>
                      <a:pt x="1699" y="58"/>
                    </a:lnTo>
                    <a:lnTo>
                      <a:pt x="1460" y="64"/>
                    </a:lnTo>
                    <a:lnTo>
                      <a:pt x="1230" y="90"/>
                    </a:lnTo>
                    <a:lnTo>
                      <a:pt x="1009" y="130"/>
                    </a:lnTo>
                    <a:lnTo>
                      <a:pt x="802" y="187"/>
                    </a:lnTo>
                    <a:lnTo>
                      <a:pt x="605" y="253"/>
                    </a:lnTo>
                    <a:lnTo>
                      <a:pt x="426" y="337"/>
                    </a:lnTo>
                    <a:lnTo>
                      <a:pt x="261" y="428"/>
                    </a:lnTo>
                    <a:lnTo>
                      <a:pt x="116" y="533"/>
                    </a:lnTo>
                    <a:lnTo>
                      <a:pt x="0" y="533"/>
                    </a:lnTo>
                    <a:lnTo>
                      <a:pt x="143" y="418"/>
                    </a:lnTo>
                    <a:lnTo>
                      <a:pt x="313" y="315"/>
                    </a:lnTo>
                    <a:lnTo>
                      <a:pt x="503" y="223"/>
                    </a:lnTo>
                    <a:lnTo>
                      <a:pt x="714" y="148"/>
                    </a:lnTo>
                    <a:lnTo>
                      <a:pt x="939" y="84"/>
                    </a:lnTo>
                    <a:lnTo>
                      <a:pt x="1180" y="38"/>
                    </a:lnTo>
                    <a:lnTo>
                      <a:pt x="1432" y="8"/>
                    </a:lnTo>
                    <a:lnTo>
                      <a:pt x="1699" y="0"/>
                    </a:lnTo>
                    <a:close/>
                  </a:path>
                </a:pathLst>
              </a:custGeom>
              <a:solidFill>
                <a:srgbClr val="ABB3B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47" name="Freeform 49"/>
              <p:cNvSpPr>
                <a:spLocks noChangeArrowheads="1"/>
              </p:cNvSpPr>
              <p:nvPr/>
            </p:nvSpPr>
            <p:spPr bwMode="auto">
              <a:xfrm>
                <a:off x="1101" y="740"/>
                <a:ext cx="3645" cy="451"/>
              </a:xfrm>
              <a:custGeom>
                <a:avLst/>
                <a:gdLst>
                  <a:gd name="T0" fmla="*/ 2765 w 3400"/>
                  <a:gd name="T1" fmla="*/ 0 h 531"/>
                  <a:gd name="T2" fmla="*/ 3193 w 3400"/>
                  <a:gd name="T3" fmla="*/ 3 h 531"/>
                  <a:gd name="T4" fmla="*/ 3607 w 3400"/>
                  <a:gd name="T5" fmla="*/ 12 h 531"/>
                  <a:gd name="T6" fmla="*/ 3999 w 3400"/>
                  <a:gd name="T7" fmla="*/ 26 h 531"/>
                  <a:gd name="T8" fmla="*/ 4374 w 3400"/>
                  <a:gd name="T9" fmla="*/ 47 h 531"/>
                  <a:gd name="T10" fmla="*/ 4705 w 3400"/>
                  <a:gd name="T11" fmla="*/ 71 h 531"/>
                  <a:gd name="T12" fmla="*/ 5017 w 3400"/>
                  <a:gd name="T13" fmla="*/ 99 h 531"/>
                  <a:gd name="T14" fmla="*/ 5292 w 3400"/>
                  <a:gd name="T15" fmla="*/ 132 h 531"/>
                  <a:gd name="T16" fmla="*/ 5535 w 3400"/>
                  <a:gd name="T17" fmla="*/ 169 h 531"/>
                  <a:gd name="T18" fmla="*/ 5349 w 3400"/>
                  <a:gd name="T19" fmla="*/ 169 h 531"/>
                  <a:gd name="T20" fmla="*/ 5108 w 3400"/>
                  <a:gd name="T21" fmla="*/ 137 h 531"/>
                  <a:gd name="T22" fmla="*/ 4839 w 3400"/>
                  <a:gd name="T23" fmla="*/ 108 h 531"/>
                  <a:gd name="T24" fmla="*/ 4543 w 3400"/>
                  <a:gd name="T25" fmla="*/ 81 h 531"/>
                  <a:gd name="T26" fmla="*/ 4226 w 3400"/>
                  <a:gd name="T27" fmla="*/ 59 h 531"/>
                  <a:gd name="T28" fmla="*/ 3885 w 3400"/>
                  <a:gd name="T29" fmla="*/ 41 h 531"/>
                  <a:gd name="T30" fmla="*/ 3524 w 3400"/>
                  <a:gd name="T31" fmla="*/ 29 h 531"/>
                  <a:gd name="T32" fmla="*/ 3152 w 3400"/>
                  <a:gd name="T33" fmla="*/ 20 h 531"/>
                  <a:gd name="T34" fmla="*/ 2765 w 3400"/>
                  <a:gd name="T35" fmla="*/ 19 h 531"/>
                  <a:gd name="T36" fmla="*/ 2377 w 3400"/>
                  <a:gd name="T37" fmla="*/ 20 h 531"/>
                  <a:gd name="T38" fmla="*/ 2003 w 3400"/>
                  <a:gd name="T39" fmla="*/ 29 h 531"/>
                  <a:gd name="T40" fmla="*/ 1643 w 3400"/>
                  <a:gd name="T41" fmla="*/ 41 h 531"/>
                  <a:gd name="T42" fmla="*/ 1305 w 3400"/>
                  <a:gd name="T43" fmla="*/ 59 h 531"/>
                  <a:gd name="T44" fmla="*/ 986 w 3400"/>
                  <a:gd name="T45" fmla="*/ 81 h 531"/>
                  <a:gd name="T46" fmla="*/ 695 w 3400"/>
                  <a:gd name="T47" fmla="*/ 108 h 531"/>
                  <a:gd name="T48" fmla="*/ 426 w 3400"/>
                  <a:gd name="T49" fmla="*/ 137 h 531"/>
                  <a:gd name="T50" fmla="*/ 189 w 3400"/>
                  <a:gd name="T51" fmla="*/ 169 h 531"/>
                  <a:gd name="T52" fmla="*/ 0 w 3400"/>
                  <a:gd name="T53" fmla="*/ 169 h 531"/>
                  <a:gd name="T54" fmla="*/ 234 w 3400"/>
                  <a:gd name="T55" fmla="*/ 132 h 531"/>
                  <a:gd name="T56" fmla="*/ 510 w 3400"/>
                  <a:gd name="T57" fmla="*/ 99 h 531"/>
                  <a:gd name="T58" fmla="*/ 819 w 3400"/>
                  <a:gd name="T59" fmla="*/ 71 h 531"/>
                  <a:gd name="T60" fmla="*/ 1161 w 3400"/>
                  <a:gd name="T61" fmla="*/ 47 h 531"/>
                  <a:gd name="T62" fmla="*/ 1529 w 3400"/>
                  <a:gd name="T63" fmla="*/ 26 h 531"/>
                  <a:gd name="T64" fmla="*/ 1920 w 3400"/>
                  <a:gd name="T65" fmla="*/ 12 h 531"/>
                  <a:gd name="T66" fmla="*/ 2331 w 3400"/>
                  <a:gd name="T67" fmla="*/ 3 h 531"/>
                  <a:gd name="T68" fmla="*/ 2765 w 3400"/>
                  <a:gd name="T69" fmla="*/ 0 h 53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400"/>
                  <a:gd name="T106" fmla="*/ 0 h 531"/>
                  <a:gd name="T107" fmla="*/ 3400 w 3400"/>
                  <a:gd name="T108" fmla="*/ 531 h 53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400" h="531">
                    <a:moveTo>
                      <a:pt x="1699" y="0"/>
                    </a:moveTo>
                    <a:lnTo>
                      <a:pt x="1962" y="8"/>
                    </a:lnTo>
                    <a:lnTo>
                      <a:pt x="2216" y="36"/>
                    </a:lnTo>
                    <a:lnTo>
                      <a:pt x="2457" y="82"/>
                    </a:lnTo>
                    <a:lnTo>
                      <a:pt x="2686" y="146"/>
                    </a:lnTo>
                    <a:lnTo>
                      <a:pt x="2892" y="221"/>
                    </a:lnTo>
                    <a:lnTo>
                      <a:pt x="3083" y="311"/>
                    </a:lnTo>
                    <a:lnTo>
                      <a:pt x="3252" y="414"/>
                    </a:lnTo>
                    <a:lnTo>
                      <a:pt x="3400" y="531"/>
                    </a:lnTo>
                    <a:lnTo>
                      <a:pt x="3286" y="531"/>
                    </a:lnTo>
                    <a:lnTo>
                      <a:pt x="3139" y="426"/>
                    </a:lnTo>
                    <a:lnTo>
                      <a:pt x="2974" y="335"/>
                    </a:lnTo>
                    <a:lnTo>
                      <a:pt x="2791" y="253"/>
                    </a:lnTo>
                    <a:lnTo>
                      <a:pt x="2596" y="185"/>
                    </a:lnTo>
                    <a:lnTo>
                      <a:pt x="2387" y="130"/>
                    </a:lnTo>
                    <a:lnTo>
                      <a:pt x="2166" y="90"/>
                    </a:lnTo>
                    <a:lnTo>
                      <a:pt x="1936" y="64"/>
                    </a:lnTo>
                    <a:lnTo>
                      <a:pt x="1699" y="58"/>
                    </a:lnTo>
                    <a:lnTo>
                      <a:pt x="1460" y="64"/>
                    </a:lnTo>
                    <a:lnTo>
                      <a:pt x="1230" y="90"/>
                    </a:lnTo>
                    <a:lnTo>
                      <a:pt x="1009" y="130"/>
                    </a:lnTo>
                    <a:lnTo>
                      <a:pt x="802" y="185"/>
                    </a:lnTo>
                    <a:lnTo>
                      <a:pt x="605" y="253"/>
                    </a:lnTo>
                    <a:lnTo>
                      <a:pt x="426" y="335"/>
                    </a:lnTo>
                    <a:lnTo>
                      <a:pt x="261" y="426"/>
                    </a:lnTo>
                    <a:lnTo>
                      <a:pt x="116" y="531"/>
                    </a:lnTo>
                    <a:lnTo>
                      <a:pt x="0" y="531"/>
                    </a:lnTo>
                    <a:lnTo>
                      <a:pt x="143" y="414"/>
                    </a:lnTo>
                    <a:lnTo>
                      <a:pt x="313" y="311"/>
                    </a:lnTo>
                    <a:lnTo>
                      <a:pt x="503" y="221"/>
                    </a:lnTo>
                    <a:lnTo>
                      <a:pt x="714" y="146"/>
                    </a:lnTo>
                    <a:lnTo>
                      <a:pt x="939" y="82"/>
                    </a:lnTo>
                    <a:lnTo>
                      <a:pt x="1180" y="36"/>
                    </a:lnTo>
                    <a:lnTo>
                      <a:pt x="1432" y="8"/>
                    </a:lnTo>
                    <a:lnTo>
                      <a:pt x="1699" y="0"/>
                    </a:lnTo>
                    <a:close/>
                  </a:path>
                </a:pathLst>
              </a:cu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48" name="Freeform 50"/>
              <p:cNvSpPr>
                <a:spLocks noChangeArrowheads="1"/>
              </p:cNvSpPr>
              <p:nvPr/>
            </p:nvSpPr>
            <p:spPr bwMode="auto">
              <a:xfrm>
                <a:off x="1101" y="760"/>
                <a:ext cx="3645" cy="454"/>
              </a:xfrm>
              <a:custGeom>
                <a:avLst/>
                <a:gdLst>
                  <a:gd name="T0" fmla="*/ 2765 w 3400"/>
                  <a:gd name="T1" fmla="*/ 0 h 535"/>
                  <a:gd name="T2" fmla="*/ 3193 w 3400"/>
                  <a:gd name="T3" fmla="*/ 3 h 535"/>
                  <a:gd name="T4" fmla="*/ 3607 w 3400"/>
                  <a:gd name="T5" fmla="*/ 12 h 535"/>
                  <a:gd name="T6" fmla="*/ 3999 w 3400"/>
                  <a:gd name="T7" fmla="*/ 26 h 535"/>
                  <a:gd name="T8" fmla="*/ 4374 w 3400"/>
                  <a:gd name="T9" fmla="*/ 46 h 535"/>
                  <a:gd name="T10" fmla="*/ 4705 w 3400"/>
                  <a:gd name="T11" fmla="*/ 70 h 535"/>
                  <a:gd name="T12" fmla="*/ 5017 w 3400"/>
                  <a:gd name="T13" fmla="*/ 99 h 535"/>
                  <a:gd name="T14" fmla="*/ 5292 w 3400"/>
                  <a:gd name="T15" fmla="*/ 132 h 535"/>
                  <a:gd name="T16" fmla="*/ 5535 w 3400"/>
                  <a:gd name="T17" fmla="*/ 169 h 535"/>
                  <a:gd name="T18" fmla="*/ 5349 w 3400"/>
                  <a:gd name="T19" fmla="*/ 169 h 535"/>
                  <a:gd name="T20" fmla="*/ 5108 w 3400"/>
                  <a:gd name="T21" fmla="*/ 136 h 535"/>
                  <a:gd name="T22" fmla="*/ 4839 w 3400"/>
                  <a:gd name="T23" fmla="*/ 107 h 535"/>
                  <a:gd name="T24" fmla="*/ 4543 w 3400"/>
                  <a:gd name="T25" fmla="*/ 81 h 535"/>
                  <a:gd name="T26" fmla="*/ 4226 w 3400"/>
                  <a:gd name="T27" fmla="*/ 59 h 535"/>
                  <a:gd name="T28" fmla="*/ 3885 w 3400"/>
                  <a:gd name="T29" fmla="*/ 41 h 535"/>
                  <a:gd name="T30" fmla="*/ 3524 w 3400"/>
                  <a:gd name="T31" fmla="*/ 28 h 535"/>
                  <a:gd name="T32" fmla="*/ 3152 w 3400"/>
                  <a:gd name="T33" fmla="*/ 20 h 535"/>
                  <a:gd name="T34" fmla="*/ 2765 w 3400"/>
                  <a:gd name="T35" fmla="*/ 19 h 535"/>
                  <a:gd name="T36" fmla="*/ 2377 w 3400"/>
                  <a:gd name="T37" fmla="*/ 20 h 535"/>
                  <a:gd name="T38" fmla="*/ 2003 w 3400"/>
                  <a:gd name="T39" fmla="*/ 28 h 535"/>
                  <a:gd name="T40" fmla="*/ 1643 w 3400"/>
                  <a:gd name="T41" fmla="*/ 41 h 535"/>
                  <a:gd name="T42" fmla="*/ 1305 w 3400"/>
                  <a:gd name="T43" fmla="*/ 59 h 535"/>
                  <a:gd name="T44" fmla="*/ 986 w 3400"/>
                  <a:gd name="T45" fmla="*/ 81 h 535"/>
                  <a:gd name="T46" fmla="*/ 695 w 3400"/>
                  <a:gd name="T47" fmla="*/ 107 h 535"/>
                  <a:gd name="T48" fmla="*/ 426 w 3400"/>
                  <a:gd name="T49" fmla="*/ 136 h 535"/>
                  <a:gd name="T50" fmla="*/ 189 w 3400"/>
                  <a:gd name="T51" fmla="*/ 169 h 535"/>
                  <a:gd name="T52" fmla="*/ 0 w 3400"/>
                  <a:gd name="T53" fmla="*/ 169 h 535"/>
                  <a:gd name="T54" fmla="*/ 234 w 3400"/>
                  <a:gd name="T55" fmla="*/ 132 h 535"/>
                  <a:gd name="T56" fmla="*/ 510 w 3400"/>
                  <a:gd name="T57" fmla="*/ 99 h 535"/>
                  <a:gd name="T58" fmla="*/ 819 w 3400"/>
                  <a:gd name="T59" fmla="*/ 70 h 535"/>
                  <a:gd name="T60" fmla="*/ 1161 w 3400"/>
                  <a:gd name="T61" fmla="*/ 46 h 535"/>
                  <a:gd name="T62" fmla="*/ 1529 w 3400"/>
                  <a:gd name="T63" fmla="*/ 26 h 535"/>
                  <a:gd name="T64" fmla="*/ 1920 w 3400"/>
                  <a:gd name="T65" fmla="*/ 12 h 535"/>
                  <a:gd name="T66" fmla="*/ 2331 w 3400"/>
                  <a:gd name="T67" fmla="*/ 3 h 535"/>
                  <a:gd name="T68" fmla="*/ 2765 w 3400"/>
                  <a:gd name="T69" fmla="*/ 0 h 53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400"/>
                  <a:gd name="T106" fmla="*/ 0 h 535"/>
                  <a:gd name="T107" fmla="*/ 3400 w 3400"/>
                  <a:gd name="T108" fmla="*/ 535 h 53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400" h="535">
                    <a:moveTo>
                      <a:pt x="1699" y="0"/>
                    </a:moveTo>
                    <a:lnTo>
                      <a:pt x="1962" y="8"/>
                    </a:lnTo>
                    <a:lnTo>
                      <a:pt x="2216" y="38"/>
                    </a:lnTo>
                    <a:lnTo>
                      <a:pt x="2457" y="84"/>
                    </a:lnTo>
                    <a:lnTo>
                      <a:pt x="2686" y="147"/>
                    </a:lnTo>
                    <a:lnTo>
                      <a:pt x="2892" y="223"/>
                    </a:lnTo>
                    <a:lnTo>
                      <a:pt x="3083" y="314"/>
                    </a:lnTo>
                    <a:lnTo>
                      <a:pt x="3252" y="418"/>
                    </a:lnTo>
                    <a:lnTo>
                      <a:pt x="3400" y="535"/>
                    </a:lnTo>
                    <a:lnTo>
                      <a:pt x="3286" y="535"/>
                    </a:lnTo>
                    <a:lnTo>
                      <a:pt x="3139" y="430"/>
                    </a:lnTo>
                    <a:lnTo>
                      <a:pt x="2974" y="336"/>
                    </a:lnTo>
                    <a:lnTo>
                      <a:pt x="2791" y="255"/>
                    </a:lnTo>
                    <a:lnTo>
                      <a:pt x="2596" y="187"/>
                    </a:lnTo>
                    <a:lnTo>
                      <a:pt x="2387" y="130"/>
                    </a:lnTo>
                    <a:lnTo>
                      <a:pt x="2166" y="90"/>
                    </a:lnTo>
                    <a:lnTo>
                      <a:pt x="1936" y="64"/>
                    </a:lnTo>
                    <a:lnTo>
                      <a:pt x="1699" y="58"/>
                    </a:lnTo>
                    <a:lnTo>
                      <a:pt x="1460" y="64"/>
                    </a:lnTo>
                    <a:lnTo>
                      <a:pt x="1230" y="90"/>
                    </a:lnTo>
                    <a:lnTo>
                      <a:pt x="1009" y="130"/>
                    </a:lnTo>
                    <a:lnTo>
                      <a:pt x="802" y="187"/>
                    </a:lnTo>
                    <a:lnTo>
                      <a:pt x="605" y="255"/>
                    </a:lnTo>
                    <a:lnTo>
                      <a:pt x="426" y="336"/>
                    </a:lnTo>
                    <a:lnTo>
                      <a:pt x="261" y="430"/>
                    </a:lnTo>
                    <a:lnTo>
                      <a:pt x="116" y="535"/>
                    </a:lnTo>
                    <a:lnTo>
                      <a:pt x="0" y="535"/>
                    </a:lnTo>
                    <a:lnTo>
                      <a:pt x="143" y="418"/>
                    </a:lnTo>
                    <a:lnTo>
                      <a:pt x="313" y="314"/>
                    </a:lnTo>
                    <a:lnTo>
                      <a:pt x="503" y="223"/>
                    </a:lnTo>
                    <a:lnTo>
                      <a:pt x="714" y="147"/>
                    </a:lnTo>
                    <a:lnTo>
                      <a:pt x="939" y="84"/>
                    </a:lnTo>
                    <a:lnTo>
                      <a:pt x="1180" y="38"/>
                    </a:lnTo>
                    <a:lnTo>
                      <a:pt x="1432" y="8"/>
                    </a:lnTo>
                    <a:lnTo>
                      <a:pt x="1699" y="0"/>
                    </a:lnTo>
                    <a:close/>
                  </a:path>
                </a:pathLst>
              </a:custGeom>
              <a:solidFill>
                <a:srgbClr val="ABB3B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49" name="Freeform 51"/>
              <p:cNvSpPr>
                <a:spLocks noChangeArrowheads="1"/>
              </p:cNvSpPr>
              <p:nvPr/>
            </p:nvSpPr>
            <p:spPr bwMode="auto">
              <a:xfrm>
                <a:off x="1101" y="814"/>
                <a:ext cx="3645" cy="451"/>
              </a:xfrm>
              <a:custGeom>
                <a:avLst/>
                <a:gdLst>
                  <a:gd name="T0" fmla="*/ 2765 w 3400"/>
                  <a:gd name="T1" fmla="*/ 0 h 531"/>
                  <a:gd name="T2" fmla="*/ 3193 w 3400"/>
                  <a:gd name="T3" fmla="*/ 3 h 531"/>
                  <a:gd name="T4" fmla="*/ 3607 w 3400"/>
                  <a:gd name="T5" fmla="*/ 12 h 531"/>
                  <a:gd name="T6" fmla="*/ 3999 w 3400"/>
                  <a:gd name="T7" fmla="*/ 26 h 531"/>
                  <a:gd name="T8" fmla="*/ 4374 w 3400"/>
                  <a:gd name="T9" fmla="*/ 46 h 531"/>
                  <a:gd name="T10" fmla="*/ 4705 w 3400"/>
                  <a:gd name="T11" fmla="*/ 71 h 531"/>
                  <a:gd name="T12" fmla="*/ 5017 w 3400"/>
                  <a:gd name="T13" fmla="*/ 99 h 531"/>
                  <a:gd name="T14" fmla="*/ 5292 w 3400"/>
                  <a:gd name="T15" fmla="*/ 132 h 531"/>
                  <a:gd name="T16" fmla="*/ 5535 w 3400"/>
                  <a:gd name="T17" fmla="*/ 169 h 531"/>
                  <a:gd name="T18" fmla="*/ 5349 w 3400"/>
                  <a:gd name="T19" fmla="*/ 169 h 531"/>
                  <a:gd name="T20" fmla="*/ 5108 w 3400"/>
                  <a:gd name="T21" fmla="*/ 137 h 531"/>
                  <a:gd name="T22" fmla="*/ 4839 w 3400"/>
                  <a:gd name="T23" fmla="*/ 107 h 531"/>
                  <a:gd name="T24" fmla="*/ 4543 w 3400"/>
                  <a:gd name="T25" fmla="*/ 79 h 531"/>
                  <a:gd name="T26" fmla="*/ 4226 w 3400"/>
                  <a:gd name="T27" fmla="*/ 59 h 531"/>
                  <a:gd name="T28" fmla="*/ 3885 w 3400"/>
                  <a:gd name="T29" fmla="*/ 41 h 531"/>
                  <a:gd name="T30" fmla="*/ 3524 w 3400"/>
                  <a:gd name="T31" fmla="*/ 28 h 531"/>
                  <a:gd name="T32" fmla="*/ 3152 w 3400"/>
                  <a:gd name="T33" fmla="*/ 20 h 531"/>
                  <a:gd name="T34" fmla="*/ 2765 w 3400"/>
                  <a:gd name="T35" fmla="*/ 18 h 531"/>
                  <a:gd name="T36" fmla="*/ 2377 w 3400"/>
                  <a:gd name="T37" fmla="*/ 20 h 531"/>
                  <a:gd name="T38" fmla="*/ 2003 w 3400"/>
                  <a:gd name="T39" fmla="*/ 28 h 531"/>
                  <a:gd name="T40" fmla="*/ 1643 w 3400"/>
                  <a:gd name="T41" fmla="*/ 41 h 531"/>
                  <a:gd name="T42" fmla="*/ 1305 w 3400"/>
                  <a:gd name="T43" fmla="*/ 59 h 531"/>
                  <a:gd name="T44" fmla="*/ 986 w 3400"/>
                  <a:gd name="T45" fmla="*/ 79 h 531"/>
                  <a:gd name="T46" fmla="*/ 695 w 3400"/>
                  <a:gd name="T47" fmla="*/ 107 h 531"/>
                  <a:gd name="T48" fmla="*/ 426 w 3400"/>
                  <a:gd name="T49" fmla="*/ 137 h 531"/>
                  <a:gd name="T50" fmla="*/ 189 w 3400"/>
                  <a:gd name="T51" fmla="*/ 169 h 531"/>
                  <a:gd name="T52" fmla="*/ 0 w 3400"/>
                  <a:gd name="T53" fmla="*/ 169 h 531"/>
                  <a:gd name="T54" fmla="*/ 234 w 3400"/>
                  <a:gd name="T55" fmla="*/ 132 h 531"/>
                  <a:gd name="T56" fmla="*/ 510 w 3400"/>
                  <a:gd name="T57" fmla="*/ 99 h 531"/>
                  <a:gd name="T58" fmla="*/ 819 w 3400"/>
                  <a:gd name="T59" fmla="*/ 71 h 531"/>
                  <a:gd name="T60" fmla="*/ 1161 w 3400"/>
                  <a:gd name="T61" fmla="*/ 46 h 531"/>
                  <a:gd name="T62" fmla="*/ 1529 w 3400"/>
                  <a:gd name="T63" fmla="*/ 26 h 531"/>
                  <a:gd name="T64" fmla="*/ 1920 w 3400"/>
                  <a:gd name="T65" fmla="*/ 12 h 531"/>
                  <a:gd name="T66" fmla="*/ 2331 w 3400"/>
                  <a:gd name="T67" fmla="*/ 3 h 531"/>
                  <a:gd name="T68" fmla="*/ 2765 w 3400"/>
                  <a:gd name="T69" fmla="*/ 0 h 53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400"/>
                  <a:gd name="T106" fmla="*/ 0 h 531"/>
                  <a:gd name="T107" fmla="*/ 3400 w 3400"/>
                  <a:gd name="T108" fmla="*/ 531 h 53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400" h="531">
                    <a:moveTo>
                      <a:pt x="1699" y="0"/>
                    </a:moveTo>
                    <a:lnTo>
                      <a:pt x="1962" y="8"/>
                    </a:lnTo>
                    <a:lnTo>
                      <a:pt x="2216" y="36"/>
                    </a:lnTo>
                    <a:lnTo>
                      <a:pt x="2457" y="81"/>
                    </a:lnTo>
                    <a:lnTo>
                      <a:pt x="2686" y="145"/>
                    </a:lnTo>
                    <a:lnTo>
                      <a:pt x="2892" y="221"/>
                    </a:lnTo>
                    <a:lnTo>
                      <a:pt x="3083" y="312"/>
                    </a:lnTo>
                    <a:lnTo>
                      <a:pt x="3252" y="416"/>
                    </a:lnTo>
                    <a:lnTo>
                      <a:pt x="3400" y="531"/>
                    </a:lnTo>
                    <a:lnTo>
                      <a:pt x="3286" y="531"/>
                    </a:lnTo>
                    <a:lnTo>
                      <a:pt x="3139" y="425"/>
                    </a:lnTo>
                    <a:lnTo>
                      <a:pt x="2974" y="334"/>
                    </a:lnTo>
                    <a:lnTo>
                      <a:pt x="2791" y="250"/>
                    </a:lnTo>
                    <a:lnTo>
                      <a:pt x="2596" y="185"/>
                    </a:lnTo>
                    <a:lnTo>
                      <a:pt x="2387" y="127"/>
                    </a:lnTo>
                    <a:lnTo>
                      <a:pt x="2166" y="87"/>
                    </a:lnTo>
                    <a:lnTo>
                      <a:pt x="1936" y="62"/>
                    </a:lnTo>
                    <a:lnTo>
                      <a:pt x="1699" y="56"/>
                    </a:lnTo>
                    <a:lnTo>
                      <a:pt x="1460" y="62"/>
                    </a:lnTo>
                    <a:lnTo>
                      <a:pt x="1230" y="87"/>
                    </a:lnTo>
                    <a:lnTo>
                      <a:pt x="1009" y="127"/>
                    </a:lnTo>
                    <a:lnTo>
                      <a:pt x="802" y="185"/>
                    </a:lnTo>
                    <a:lnTo>
                      <a:pt x="605" y="250"/>
                    </a:lnTo>
                    <a:lnTo>
                      <a:pt x="426" y="334"/>
                    </a:lnTo>
                    <a:lnTo>
                      <a:pt x="261" y="425"/>
                    </a:lnTo>
                    <a:lnTo>
                      <a:pt x="116" y="531"/>
                    </a:lnTo>
                    <a:lnTo>
                      <a:pt x="0" y="531"/>
                    </a:lnTo>
                    <a:lnTo>
                      <a:pt x="143" y="416"/>
                    </a:lnTo>
                    <a:lnTo>
                      <a:pt x="313" y="312"/>
                    </a:lnTo>
                    <a:lnTo>
                      <a:pt x="503" y="221"/>
                    </a:lnTo>
                    <a:lnTo>
                      <a:pt x="714" y="145"/>
                    </a:lnTo>
                    <a:lnTo>
                      <a:pt x="939" y="81"/>
                    </a:lnTo>
                    <a:lnTo>
                      <a:pt x="1180" y="36"/>
                    </a:lnTo>
                    <a:lnTo>
                      <a:pt x="1432" y="8"/>
                    </a:lnTo>
                    <a:lnTo>
                      <a:pt x="1699" y="0"/>
                    </a:lnTo>
                    <a:close/>
                  </a:path>
                </a:pathLst>
              </a:custGeom>
              <a:solidFill>
                <a:srgbClr val="575E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50" name="Freeform 52"/>
              <p:cNvSpPr>
                <a:spLocks noChangeArrowheads="1"/>
              </p:cNvSpPr>
              <p:nvPr/>
            </p:nvSpPr>
            <p:spPr bwMode="auto">
              <a:xfrm>
                <a:off x="1101" y="787"/>
                <a:ext cx="3645" cy="452"/>
              </a:xfrm>
              <a:custGeom>
                <a:avLst/>
                <a:gdLst>
                  <a:gd name="T0" fmla="*/ 2765 w 3400"/>
                  <a:gd name="T1" fmla="*/ 0 h 533"/>
                  <a:gd name="T2" fmla="*/ 3193 w 3400"/>
                  <a:gd name="T3" fmla="*/ 3 h 533"/>
                  <a:gd name="T4" fmla="*/ 3607 w 3400"/>
                  <a:gd name="T5" fmla="*/ 12 h 533"/>
                  <a:gd name="T6" fmla="*/ 3999 w 3400"/>
                  <a:gd name="T7" fmla="*/ 26 h 533"/>
                  <a:gd name="T8" fmla="*/ 4374 w 3400"/>
                  <a:gd name="T9" fmla="*/ 46 h 533"/>
                  <a:gd name="T10" fmla="*/ 4705 w 3400"/>
                  <a:gd name="T11" fmla="*/ 70 h 533"/>
                  <a:gd name="T12" fmla="*/ 5017 w 3400"/>
                  <a:gd name="T13" fmla="*/ 99 h 533"/>
                  <a:gd name="T14" fmla="*/ 5292 w 3400"/>
                  <a:gd name="T15" fmla="*/ 131 h 533"/>
                  <a:gd name="T16" fmla="*/ 5535 w 3400"/>
                  <a:gd name="T17" fmla="*/ 168 h 533"/>
                  <a:gd name="T18" fmla="*/ 5349 w 3400"/>
                  <a:gd name="T19" fmla="*/ 168 h 533"/>
                  <a:gd name="T20" fmla="*/ 5108 w 3400"/>
                  <a:gd name="T21" fmla="*/ 135 h 533"/>
                  <a:gd name="T22" fmla="*/ 4839 w 3400"/>
                  <a:gd name="T23" fmla="*/ 107 h 533"/>
                  <a:gd name="T24" fmla="*/ 4543 w 3400"/>
                  <a:gd name="T25" fmla="*/ 80 h 533"/>
                  <a:gd name="T26" fmla="*/ 4226 w 3400"/>
                  <a:gd name="T27" fmla="*/ 59 h 533"/>
                  <a:gd name="T28" fmla="*/ 3885 w 3400"/>
                  <a:gd name="T29" fmla="*/ 40 h 533"/>
                  <a:gd name="T30" fmla="*/ 3524 w 3400"/>
                  <a:gd name="T31" fmla="*/ 28 h 533"/>
                  <a:gd name="T32" fmla="*/ 3152 w 3400"/>
                  <a:gd name="T33" fmla="*/ 20 h 533"/>
                  <a:gd name="T34" fmla="*/ 2765 w 3400"/>
                  <a:gd name="T35" fmla="*/ 19 h 533"/>
                  <a:gd name="T36" fmla="*/ 2377 w 3400"/>
                  <a:gd name="T37" fmla="*/ 20 h 533"/>
                  <a:gd name="T38" fmla="*/ 2003 w 3400"/>
                  <a:gd name="T39" fmla="*/ 28 h 533"/>
                  <a:gd name="T40" fmla="*/ 1643 w 3400"/>
                  <a:gd name="T41" fmla="*/ 40 h 533"/>
                  <a:gd name="T42" fmla="*/ 1305 w 3400"/>
                  <a:gd name="T43" fmla="*/ 59 h 533"/>
                  <a:gd name="T44" fmla="*/ 986 w 3400"/>
                  <a:gd name="T45" fmla="*/ 80 h 533"/>
                  <a:gd name="T46" fmla="*/ 695 w 3400"/>
                  <a:gd name="T47" fmla="*/ 107 h 533"/>
                  <a:gd name="T48" fmla="*/ 426 w 3400"/>
                  <a:gd name="T49" fmla="*/ 135 h 533"/>
                  <a:gd name="T50" fmla="*/ 189 w 3400"/>
                  <a:gd name="T51" fmla="*/ 168 h 533"/>
                  <a:gd name="T52" fmla="*/ 0 w 3400"/>
                  <a:gd name="T53" fmla="*/ 168 h 533"/>
                  <a:gd name="T54" fmla="*/ 234 w 3400"/>
                  <a:gd name="T55" fmla="*/ 131 h 533"/>
                  <a:gd name="T56" fmla="*/ 510 w 3400"/>
                  <a:gd name="T57" fmla="*/ 99 h 533"/>
                  <a:gd name="T58" fmla="*/ 819 w 3400"/>
                  <a:gd name="T59" fmla="*/ 70 h 533"/>
                  <a:gd name="T60" fmla="*/ 1161 w 3400"/>
                  <a:gd name="T61" fmla="*/ 46 h 533"/>
                  <a:gd name="T62" fmla="*/ 1529 w 3400"/>
                  <a:gd name="T63" fmla="*/ 26 h 533"/>
                  <a:gd name="T64" fmla="*/ 1920 w 3400"/>
                  <a:gd name="T65" fmla="*/ 12 h 533"/>
                  <a:gd name="T66" fmla="*/ 2331 w 3400"/>
                  <a:gd name="T67" fmla="*/ 3 h 533"/>
                  <a:gd name="T68" fmla="*/ 2765 w 3400"/>
                  <a:gd name="T69" fmla="*/ 0 h 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400"/>
                  <a:gd name="T106" fmla="*/ 0 h 533"/>
                  <a:gd name="T107" fmla="*/ 3400 w 3400"/>
                  <a:gd name="T108" fmla="*/ 533 h 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400" h="533">
                    <a:moveTo>
                      <a:pt x="1699" y="0"/>
                    </a:moveTo>
                    <a:lnTo>
                      <a:pt x="1962" y="8"/>
                    </a:lnTo>
                    <a:lnTo>
                      <a:pt x="2216" y="38"/>
                    </a:lnTo>
                    <a:lnTo>
                      <a:pt x="2457" y="84"/>
                    </a:lnTo>
                    <a:lnTo>
                      <a:pt x="2686" y="147"/>
                    </a:lnTo>
                    <a:lnTo>
                      <a:pt x="2892" y="223"/>
                    </a:lnTo>
                    <a:lnTo>
                      <a:pt x="3083" y="314"/>
                    </a:lnTo>
                    <a:lnTo>
                      <a:pt x="3252" y="418"/>
                    </a:lnTo>
                    <a:lnTo>
                      <a:pt x="3400" y="533"/>
                    </a:lnTo>
                    <a:lnTo>
                      <a:pt x="3286" y="533"/>
                    </a:lnTo>
                    <a:lnTo>
                      <a:pt x="3139" y="428"/>
                    </a:lnTo>
                    <a:lnTo>
                      <a:pt x="2974" y="336"/>
                    </a:lnTo>
                    <a:lnTo>
                      <a:pt x="2791" y="253"/>
                    </a:lnTo>
                    <a:lnTo>
                      <a:pt x="2596" y="187"/>
                    </a:lnTo>
                    <a:lnTo>
                      <a:pt x="2387" y="129"/>
                    </a:lnTo>
                    <a:lnTo>
                      <a:pt x="2166" y="90"/>
                    </a:lnTo>
                    <a:lnTo>
                      <a:pt x="1936" y="64"/>
                    </a:lnTo>
                    <a:lnTo>
                      <a:pt x="1699" y="58"/>
                    </a:lnTo>
                    <a:lnTo>
                      <a:pt x="1460" y="64"/>
                    </a:lnTo>
                    <a:lnTo>
                      <a:pt x="1230" y="90"/>
                    </a:lnTo>
                    <a:lnTo>
                      <a:pt x="1009" y="129"/>
                    </a:lnTo>
                    <a:lnTo>
                      <a:pt x="802" y="187"/>
                    </a:lnTo>
                    <a:lnTo>
                      <a:pt x="605" y="253"/>
                    </a:lnTo>
                    <a:lnTo>
                      <a:pt x="426" y="336"/>
                    </a:lnTo>
                    <a:lnTo>
                      <a:pt x="261" y="428"/>
                    </a:lnTo>
                    <a:lnTo>
                      <a:pt x="116" y="533"/>
                    </a:lnTo>
                    <a:lnTo>
                      <a:pt x="0" y="533"/>
                    </a:lnTo>
                    <a:lnTo>
                      <a:pt x="143" y="418"/>
                    </a:lnTo>
                    <a:lnTo>
                      <a:pt x="313" y="314"/>
                    </a:lnTo>
                    <a:lnTo>
                      <a:pt x="503" y="223"/>
                    </a:lnTo>
                    <a:lnTo>
                      <a:pt x="714" y="147"/>
                    </a:lnTo>
                    <a:lnTo>
                      <a:pt x="939" y="84"/>
                    </a:lnTo>
                    <a:lnTo>
                      <a:pt x="1180" y="38"/>
                    </a:lnTo>
                    <a:lnTo>
                      <a:pt x="1432" y="8"/>
                    </a:lnTo>
                    <a:lnTo>
                      <a:pt x="1699" y="0"/>
                    </a:lnTo>
                    <a:close/>
                  </a:path>
                </a:pathLst>
              </a:custGeom>
              <a:solidFill>
                <a:srgbClr val="78808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51" name="Freeform 53"/>
              <p:cNvSpPr>
                <a:spLocks noChangeArrowheads="1"/>
              </p:cNvSpPr>
              <p:nvPr/>
            </p:nvSpPr>
            <p:spPr bwMode="auto">
              <a:xfrm>
                <a:off x="648" y="1062"/>
                <a:ext cx="595" cy="424"/>
              </a:xfrm>
              <a:custGeom>
                <a:avLst/>
                <a:gdLst>
                  <a:gd name="T0" fmla="*/ 0 w 555"/>
                  <a:gd name="T1" fmla="*/ 104 h 499"/>
                  <a:gd name="T2" fmla="*/ 0 w 555"/>
                  <a:gd name="T3" fmla="*/ 0 h 499"/>
                  <a:gd name="T4" fmla="*/ 784 w 555"/>
                  <a:gd name="T5" fmla="*/ 0 h 499"/>
                  <a:gd name="T6" fmla="*/ 904 w 555"/>
                  <a:gd name="T7" fmla="*/ 40 h 499"/>
                  <a:gd name="T8" fmla="*/ 718 w 555"/>
                  <a:gd name="T9" fmla="*/ 160 h 499"/>
                  <a:gd name="T10" fmla="*/ 0 w 555"/>
                  <a:gd name="T11" fmla="*/ 104 h 4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55"/>
                  <a:gd name="T19" fmla="*/ 0 h 499"/>
                  <a:gd name="T20" fmla="*/ 555 w 555"/>
                  <a:gd name="T21" fmla="*/ 499 h 4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55" h="499">
                    <a:moveTo>
                      <a:pt x="0" y="326"/>
                    </a:moveTo>
                    <a:lnTo>
                      <a:pt x="0" y="0"/>
                    </a:lnTo>
                    <a:lnTo>
                      <a:pt x="481" y="0"/>
                    </a:lnTo>
                    <a:lnTo>
                      <a:pt x="555" y="126"/>
                    </a:lnTo>
                    <a:lnTo>
                      <a:pt x="441" y="499"/>
                    </a:lnTo>
                    <a:lnTo>
                      <a:pt x="0" y="326"/>
                    </a:lnTo>
                    <a:close/>
                  </a:path>
                </a:pathLst>
              </a:custGeom>
              <a:solidFill>
                <a:srgbClr val="636B7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52" name="Freeform 54"/>
              <p:cNvSpPr>
                <a:spLocks noChangeArrowheads="1"/>
              </p:cNvSpPr>
              <p:nvPr/>
            </p:nvSpPr>
            <p:spPr bwMode="auto">
              <a:xfrm>
                <a:off x="4584" y="1062"/>
                <a:ext cx="595" cy="424"/>
              </a:xfrm>
              <a:custGeom>
                <a:avLst/>
                <a:gdLst>
                  <a:gd name="T0" fmla="*/ 904 w 555"/>
                  <a:gd name="T1" fmla="*/ 104 h 499"/>
                  <a:gd name="T2" fmla="*/ 904 w 555"/>
                  <a:gd name="T3" fmla="*/ 0 h 499"/>
                  <a:gd name="T4" fmla="*/ 121 w 555"/>
                  <a:gd name="T5" fmla="*/ 0 h 499"/>
                  <a:gd name="T6" fmla="*/ 0 w 555"/>
                  <a:gd name="T7" fmla="*/ 40 h 499"/>
                  <a:gd name="T8" fmla="*/ 182 w 555"/>
                  <a:gd name="T9" fmla="*/ 160 h 499"/>
                  <a:gd name="T10" fmla="*/ 904 w 555"/>
                  <a:gd name="T11" fmla="*/ 104 h 4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55"/>
                  <a:gd name="T19" fmla="*/ 0 h 499"/>
                  <a:gd name="T20" fmla="*/ 555 w 555"/>
                  <a:gd name="T21" fmla="*/ 499 h 4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55" h="499">
                    <a:moveTo>
                      <a:pt x="555" y="326"/>
                    </a:moveTo>
                    <a:lnTo>
                      <a:pt x="555" y="0"/>
                    </a:lnTo>
                    <a:lnTo>
                      <a:pt x="74" y="0"/>
                    </a:lnTo>
                    <a:lnTo>
                      <a:pt x="0" y="126"/>
                    </a:lnTo>
                    <a:lnTo>
                      <a:pt x="112" y="499"/>
                    </a:lnTo>
                    <a:lnTo>
                      <a:pt x="555" y="326"/>
                    </a:lnTo>
                    <a:close/>
                  </a:path>
                </a:pathLst>
              </a:custGeom>
              <a:solidFill>
                <a:srgbClr val="636B7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53" name="Freeform 55"/>
              <p:cNvSpPr>
                <a:spLocks noChangeArrowheads="1"/>
              </p:cNvSpPr>
              <p:nvPr/>
            </p:nvSpPr>
            <p:spPr bwMode="auto">
              <a:xfrm>
                <a:off x="677" y="1089"/>
                <a:ext cx="545" cy="372"/>
              </a:xfrm>
              <a:custGeom>
                <a:avLst/>
                <a:gdLst>
                  <a:gd name="T0" fmla="*/ 0 w 508"/>
                  <a:gd name="T1" fmla="*/ 92 h 438"/>
                  <a:gd name="T2" fmla="*/ 0 w 508"/>
                  <a:gd name="T3" fmla="*/ 0 h 438"/>
                  <a:gd name="T4" fmla="*/ 724 w 508"/>
                  <a:gd name="T5" fmla="*/ 0 h 438"/>
                  <a:gd name="T6" fmla="*/ 833 w 508"/>
                  <a:gd name="T7" fmla="*/ 31 h 438"/>
                  <a:gd name="T8" fmla="*/ 665 w 508"/>
                  <a:gd name="T9" fmla="*/ 140 h 438"/>
                  <a:gd name="T10" fmla="*/ 0 w 508"/>
                  <a:gd name="T11" fmla="*/ 92 h 4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8"/>
                  <a:gd name="T19" fmla="*/ 0 h 438"/>
                  <a:gd name="T20" fmla="*/ 508 w 508"/>
                  <a:gd name="T21" fmla="*/ 438 h 4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8" h="438">
                    <a:moveTo>
                      <a:pt x="0" y="286"/>
                    </a:moveTo>
                    <a:lnTo>
                      <a:pt x="0" y="0"/>
                    </a:lnTo>
                    <a:lnTo>
                      <a:pt x="442" y="0"/>
                    </a:lnTo>
                    <a:lnTo>
                      <a:pt x="508" y="99"/>
                    </a:lnTo>
                    <a:lnTo>
                      <a:pt x="406" y="438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969EA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54" name="Freeform 56"/>
              <p:cNvSpPr>
                <a:spLocks noChangeArrowheads="1"/>
              </p:cNvSpPr>
              <p:nvPr/>
            </p:nvSpPr>
            <p:spPr bwMode="auto">
              <a:xfrm>
                <a:off x="4603" y="1089"/>
                <a:ext cx="547" cy="372"/>
              </a:xfrm>
              <a:custGeom>
                <a:avLst/>
                <a:gdLst>
                  <a:gd name="T0" fmla="*/ 834 w 510"/>
                  <a:gd name="T1" fmla="*/ 92 h 438"/>
                  <a:gd name="T2" fmla="*/ 834 w 510"/>
                  <a:gd name="T3" fmla="*/ 0 h 438"/>
                  <a:gd name="T4" fmla="*/ 112 w 510"/>
                  <a:gd name="T5" fmla="*/ 0 h 438"/>
                  <a:gd name="T6" fmla="*/ 0 w 510"/>
                  <a:gd name="T7" fmla="*/ 31 h 438"/>
                  <a:gd name="T8" fmla="*/ 171 w 510"/>
                  <a:gd name="T9" fmla="*/ 140 h 438"/>
                  <a:gd name="T10" fmla="*/ 834 w 510"/>
                  <a:gd name="T11" fmla="*/ 92 h 4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0"/>
                  <a:gd name="T19" fmla="*/ 0 h 438"/>
                  <a:gd name="T20" fmla="*/ 510 w 510"/>
                  <a:gd name="T21" fmla="*/ 438 h 4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0" h="438">
                    <a:moveTo>
                      <a:pt x="510" y="286"/>
                    </a:moveTo>
                    <a:lnTo>
                      <a:pt x="510" y="0"/>
                    </a:lnTo>
                    <a:lnTo>
                      <a:pt x="68" y="0"/>
                    </a:lnTo>
                    <a:lnTo>
                      <a:pt x="0" y="99"/>
                    </a:lnTo>
                    <a:lnTo>
                      <a:pt x="104" y="438"/>
                    </a:lnTo>
                    <a:lnTo>
                      <a:pt x="510" y="286"/>
                    </a:lnTo>
                    <a:close/>
                  </a:path>
                </a:pathLst>
              </a:custGeom>
              <a:solidFill>
                <a:srgbClr val="969EA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55" name="Rectangle 57"/>
              <p:cNvSpPr>
                <a:spLocks noChangeArrowheads="1"/>
              </p:cNvSpPr>
              <p:nvPr/>
            </p:nvSpPr>
            <p:spPr bwMode="auto">
              <a:xfrm>
                <a:off x="666" y="738"/>
                <a:ext cx="500" cy="63"/>
              </a:xfrm>
              <a:prstGeom prst="rect">
                <a:avLst/>
              </a:prstGeom>
              <a:solidFill>
                <a:srgbClr val="85828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56" name="Rectangle 58"/>
              <p:cNvSpPr>
                <a:spLocks noChangeArrowheads="1"/>
              </p:cNvSpPr>
              <p:nvPr/>
            </p:nvSpPr>
            <p:spPr bwMode="auto">
              <a:xfrm>
                <a:off x="666" y="746"/>
                <a:ext cx="500" cy="31"/>
              </a:xfrm>
              <a:prstGeom prst="rect">
                <a:avLst/>
              </a:prstGeom>
              <a:solidFill>
                <a:srgbClr val="A3A1A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57" name="Rectangle 59"/>
              <p:cNvSpPr>
                <a:spLocks noChangeArrowheads="1"/>
              </p:cNvSpPr>
              <p:nvPr/>
            </p:nvSpPr>
            <p:spPr bwMode="auto">
              <a:xfrm>
                <a:off x="4662" y="738"/>
                <a:ext cx="498" cy="63"/>
              </a:xfrm>
              <a:prstGeom prst="rect">
                <a:avLst/>
              </a:prstGeom>
              <a:solidFill>
                <a:srgbClr val="85828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58" name="Rectangle 60"/>
              <p:cNvSpPr>
                <a:spLocks noChangeArrowheads="1"/>
              </p:cNvSpPr>
              <p:nvPr/>
            </p:nvSpPr>
            <p:spPr bwMode="auto">
              <a:xfrm>
                <a:off x="4662" y="746"/>
                <a:ext cx="498" cy="31"/>
              </a:xfrm>
              <a:prstGeom prst="rect">
                <a:avLst/>
              </a:prstGeom>
              <a:solidFill>
                <a:srgbClr val="A3A1A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59" name="Rectangle 61"/>
              <p:cNvSpPr>
                <a:spLocks noChangeArrowheads="1"/>
              </p:cNvSpPr>
              <p:nvPr/>
            </p:nvSpPr>
            <p:spPr bwMode="auto">
              <a:xfrm>
                <a:off x="666" y="1062"/>
                <a:ext cx="500" cy="27"/>
              </a:xfrm>
              <a:prstGeom prst="rect">
                <a:avLst/>
              </a:prstGeom>
              <a:solidFill>
                <a:srgbClr val="636B7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60" name="Rectangle 62"/>
              <p:cNvSpPr>
                <a:spLocks noChangeArrowheads="1"/>
              </p:cNvSpPr>
              <p:nvPr/>
            </p:nvSpPr>
            <p:spPr bwMode="auto">
              <a:xfrm>
                <a:off x="666" y="1067"/>
                <a:ext cx="500" cy="14"/>
              </a:xfrm>
              <a:prstGeom prst="rect">
                <a:avLst/>
              </a:prstGeom>
              <a:solidFill>
                <a:srgbClr val="80878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61" name="Rectangle 63"/>
              <p:cNvSpPr>
                <a:spLocks noChangeArrowheads="1"/>
              </p:cNvSpPr>
              <p:nvPr/>
            </p:nvSpPr>
            <p:spPr bwMode="auto">
              <a:xfrm>
                <a:off x="4662" y="1062"/>
                <a:ext cx="498" cy="27"/>
              </a:xfrm>
              <a:prstGeom prst="rect">
                <a:avLst/>
              </a:prstGeom>
              <a:solidFill>
                <a:srgbClr val="636B7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62" name="Rectangle 64"/>
              <p:cNvSpPr>
                <a:spLocks noChangeArrowheads="1"/>
              </p:cNvSpPr>
              <p:nvPr/>
            </p:nvSpPr>
            <p:spPr bwMode="auto">
              <a:xfrm>
                <a:off x="4662" y="1067"/>
                <a:ext cx="498" cy="14"/>
              </a:xfrm>
              <a:prstGeom prst="rect">
                <a:avLst/>
              </a:prstGeom>
              <a:solidFill>
                <a:srgbClr val="80878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63" name="Rectangle 65"/>
              <p:cNvSpPr>
                <a:spLocks noChangeArrowheads="1"/>
              </p:cNvSpPr>
              <p:nvPr/>
            </p:nvSpPr>
            <p:spPr bwMode="auto">
              <a:xfrm>
                <a:off x="629" y="693"/>
                <a:ext cx="44" cy="412"/>
              </a:xfrm>
              <a:prstGeom prst="rect">
                <a:avLst/>
              </a:pr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64" name="Rectangle 66"/>
              <p:cNvSpPr>
                <a:spLocks noChangeArrowheads="1"/>
              </p:cNvSpPr>
              <p:nvPr/>
            </p:nvSpPr>
            <p:spPr bwMode="auto">
              <a:xfrm>
                <a:off x="639" y="693"/>
                <a:ext cx="27" cy="412"/>
              </a:xfrm>
              <a:prstGeom prst="rect">
                <a:avLst/>
              </a:pr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65" name="Rectangle 67"/>
              <p:cNvSpPr>
                <a:spLocks noChangeArrowheads="1"/>
              </p:cNvSpPr>
              <p:nvPr/>
            </p:nvSpPr>
            <p:spPr bwMode="auto">
              <a:xfrm>
                <a:off x="5151" y="693"/>
                <a:ext cx="46" cy="412"/>
              </a:xfrm>
              <a:prstGeom prst="rect">
                <a:avLst/>
              </a:pr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66" name="Rectangle 68"/>
              <p:cNvSpPr>
                <a:spLocks noChangeArrowheads="1"/>
              </p:cNvSpPr>
              <p:nvPr/>
            </p:nvSpPr>
            <p:spPr bwMode="auto">
              <a:xfrm>
                <a:off x="5159" y="693"/>
                <a:ext cx="29" cy="412"/>
              </a:xfrm>
              <a:prstGeom prst="rect">
                <a:avLst/>
              </a:pr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67" name="Rectangle 69"/>
              <p:cNvSpPr>
                <a:spLocks noChangeArrowheads="1"/>
              </p:cNvSpPr>
              <p:nvPr/>
            </p:nvSpPr>
            <p:spPr bwMode="auto">
              <a:xfrm>
                <a:off x="1144" y="693"/>
                <a:ext cx="48" cy="412"/>
              </a:xfrm>
              <a:prstGeom prst="rect">
                <a:avLst/>
              </a:pr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68" name="Rectangle 70"/>
              <p:cNvSpPr>
                <a:spLocks noChangeArrowheads="1"/>
              </p:cNvSpPr>
              <p:nvPr/>
            </p:nvSpPr>
            <p:spPr bwMode="auto">
              <a:xfrm>
                <a:off x="1156" y="693"/>
                <a:ext cx="27" cy="412"/>
              </a:xfrm>
              <a:prstGeom prst="rect">
                <a:avLst/>
              </a:pr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69" name="Rectangle 71"/>
              <p:cNvSpPr>
                <a:spLocks noChangeArrowheads="1"/>
              </p:cNvSpPr>
              <p:nvPr/>
            </p:nvSpPr>
            <p:spPr bwMode="auto">
              <a:xfrm>
                <a:off x="4633" y="693"/>
                <a:ext cx="47" cy="412"/>
              </a:xfrm>
              <a:prstGeom prst="rect">
                <a:avLst/>
              </a:prstGeom>
              <a:solidFill>
                <a:srgbClr val="6970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70" name="Rectangle 72"/>
              <p:cNvSpPr>
                <a:spLocks noChangeArrowheads="1"/>
              </p:cNvSpPr>
              <p:nvPr/>
            </p:nvSpPr>
            <p:spPr bwMode="auto">
              <a:xfrm>
                <a:off x="4642" y="693"/>
                <a:ext cx="30" cy="412"/>
              </a:xfrm>
              <a:prstGeom prst="rect">
                <a:avLst/>
              </a:prstGeom>
              <a:solidFill>
                <a:srgbClr val="8A91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5" name="Group 77"/>
          <p:cNvGrpSpPr>
            <a:grpSpLocks/>
          </p:cNvGrpSpPr>
          <p:nvPr/>
        </p:nvGrpSpPr>
        <p:grpSpPr bwMode="auto">
          <a:xfrm>
            <a:off x="0" y="3805758"/>
            <a:ext cx="9144000" cy="2994025"/>
            <a:chOff x="0" y="130"/>
            <a:chExt cx="5760" cy="1886"/>
          </a:xfrm>
        </p:grpSpPr>
        <p:sp>
          <p:nvSpPr>
            <p:cNvPr id="72713" name="AutoShape 8"/>
            <p:cNvSpPr>
              <a:spLocks noChangeArrowheads="1"/>
            </p:cNvSpPr>
            <p:nvPr/>
          </p:nvSpPr>
          <p:spPr bwMode="auto">
            <a:xfrm rot="10800000">
              <a:off x="204" y="1290"/>
              <a:ext cx="1406" cy="7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1 w 21600"/>
                <a:gd name="T13" fmla="*/ 4493 h 21600"/>
                <a:gd name="T14" fmla="*/ 17099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714" name="AutoShape 9"/>
            <p:cNvSpPr>
              <a:spLocks noChangeArrowheads="1"/>
            </p:cNvSpPr>
            <p:nvPr/>
          </p:nvSpPr>
          <p:spPr bwMode="auto">
            <a:xfrm rot="10800000">
              <a:off x="4198" y="1290"/>
              <a:ext cx="1361" cy="7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7 w 21600"/>
                <a:gd name="T13" fmla="*/ 4493 h 21600"/>
                <a:gd name="T14" fmla="*/ 17093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72715" name="Group 76"/>
            <p:cNvGrpSpPr>
              <a:grpSpLocks/>
            </p:cNvGrpSpPr>
            <p:nvPr/>
          </p:nvGrpSpPr>
          <p:grpSpPr bwMode="auto">
            <a:xfrm>
              <a:off x="0" y="130"/>
              <a:ext cx="5760" cy="1886"/>
              <a:chOff x="0" y="164"/>
              <a:chExt cx="5760" cy="1819"/>
            </a:xfrm>
          </p:grpSpPr>
          <p:sp>
            <p:nvSpPr>
              <p:cNvPr id="72716" name="AutoShape 6"/>
              <p:cNvSpPr>
                <a:spLocks noChangeArrowheads="1"/>
              </p:cNvSpPr>
              <p:nvPr/>
            </p:nvSpPr>
            <p:spPr bwMode="auto">
              <a:xfrm>
                <a:off x="0" y="164"/>
                <a:ext cx="1488" cy="1819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17" name="AutoShape 7"/>
              <p:cNvSpPr>
                <a:spLocks noChangeArrowheads="1"/>
              </p:cNvSpPr>
              <p:nvPr/>
            </p:nvSpPr>
            <p:spPr bwMode="auto">
              <a:xfrm flipH="1">
                <a:off x="4272" y="164"/>
                <a:ext cx="1488" cy="1819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2718" name="Text Box 10"/>
              <p:cNvSpPr txBox="1">
                <a:spLocks noChangeArrowheads="1"/>
              </p:cNvSpPr>
              <p:nvPr/>
            </p:nvSpPr>
            <p:spPr bwMode="auto">
              <a:xfrm>
                <a:off x="0" y="1550"/>
                <a:ext cx="1392" cy="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buClr>
                    <a:srgbClr val="0000CC"/>
                  </a:buClr>
                  <a:buSzPct val="100000"/>
                  <a:buFont typeface="Wingdings" pitchFamily="2" charset="2"/>
                  <a:buNone/>
                </a:pPr>
                <a:r>
                  <a:rPr lang="en-GB" sz="1800" b="1">
                    <a:solidFill>
                      <a:srgbClr val="FFFFFF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rPr>
                  <a:t>CONHECIMENTO CIENTÍFICO</a:t>
                </a:r>
              </a:p>
            </p:txBody>
          </p:sp>
          <p:sp>
            <p:nvSpPr>
              <p:cNvPr id="72719" name="Text Box 14"/>
              <p:cNvSpPr txBox="1">
                <a:spLocks noChangeArrowheads="1"/>
              </p:cNvSpPr>
              <p:nvPr/>
            </p:nvSpPr>
            <p:spPr bwMode="auto">
              <a:xfrm>
                <a:off x="4368" y="1550"/>
                <a:ext cx="1392" cy="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buClr>
                    <a:srgbClr val="0000CC"/>
                  </a:buClr>
                  <a:buSzPct val="100000"/>
                  <a:buFont typeface="Wingdings" pitchFamily="2" charset="2"/>
                  <a:buNone/>
                </a:pPr>
                <a:r>
                  <a:rPr lang="en-GB" sz="1800" b="1">
                    <a:solidFill>
                      <a:srgbClr val="FFFFFF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rPr>
                  <a:t>INOVAÇÃO </a:t>
                </a:r>
              </a:p>
              <a:p>
                <a:pPr algn="ctr">
                  <a:lnSpc>
                    <a:spcPct val="90000"/>
                  </a:lnSpc>
                  <a:buClr>
                    <a:srgbClr val="0000CC"/>
                  </a:buClr>
                  <a:buSzPct val="100000"/>
                  <a:buFont typeface="Wingdings" pitchFamily="2" charset="2"/>
                  <a:buNone/>
                </a:pPr>
                <a:r>
                  <a:rPr lang="en-GB" sz="1800" b="1">
                    <a:solidFill>
                      <a:srgbClr val="FFFFFF"/>
                    </a:solidFill>
                    <a:latin typeface="Arial" charset="0"/>
                    <a:ea typeface="Lucida Sans Unicode" pitchFamily="34" charset="0"/>
                    <a:cs typeface="Lucida Sans Unicode" pitchFamily="34" charset="0"/>
                  </a:rPr>
                  <a:t>TECNOLÓGICA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68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79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0" y="6557963"/>
            <a:ext cx="9144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1684" name="Rectangle 10"/>
          <p:cNvSpPr>
            <a:spLocks noChangeArrowheads="1"/>
          </p:cNvSpPr>
          <p:nvPr/>
        </p:nvSpPr>
        <p:spPr bwMode="auto">
          <a:xfrm>
            <a:off x="0" y="6521450"/>
            <a:ext cx="554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144000" rIns="180000" bIns="144000" anchor="ctr" anchorCtr="1"/>
          <a:lstStyle/>
          <a:p>
            <a:pPr defTabSz="449263" eaLnBrk="0" hangingPunct="0">
              <a:spcBef>
                <a:spcPts val="75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200" b="1" i="1">
              <a:solidFill>
                <a:srgbClr val="FFFFFF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38972B1-9416-464A-AD7A-8BEF27141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6840760" cy="4104456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/>
              <a:t>Não há competitividade sem inovação</a:t>
            </a:r>
            <a:br>
              <a:rPr lang="pt-BR" dirty="0"/>
            </a:br>
            <a:br>
              <a:rPr lang="pt-BR" dirty="0"/>
            </a:br>
            <a:r>
              <a:rPr lang="pt-BR" dirty="0"/>
              <a:t>Inovação Aberta pode ser uma solução tanto para empresas iniciantes quanto para grandes empresas</a:t>
            </a:r>
            <a:br>
              <a:rPr lang="pt-BR" dirty="0"/>
            </a:br>
            <a:br>
              <a:rPr lang="pt-BR" dirty="0"/>
            </a:br>
            <a:r>
              <a:rPr lang="pt-BR" dirty="0"/>
              <a:t>A Cooperação Empresa – Universidade é viável, administrável e vantajosa, mas é uma decisão que cabe a cada um dos atores envolvido no SNI em optar por ela 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76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6012160" y="3675063"/>
            <a:ext cx="2520950" cy="2590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6085185" y="5656263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1200">
                <a:solidFill>
                  <a:srgbClr val="003366"/>
                </a:solidFill>
              </a:rPr>
              <a:t>REDES TRILATERAIS </a:t>
            </a:r>
          </a:p>
          <a:p>
            <a:pPr algn="ctr"/>
            <a:r>
              <a:rPr lang="pt-BR" sz="1200">
                <a:solidFill>
                  <a:srgbClr val="003366"/>
                </a:solidFill>
              </a:rPr>
              <a:t>E ORGANIZAÇÕES HÍBRIDAS</a:t>
            </a:r>
          </a:p>
        </p:txBody>
      </p:sp>
      <p:sp>
        <p:nvSpPr>
          <p:cNvPr id="9220" name="Oval 6"/>
          <p:cNvSpPr>
            <a:spLocks noChangeArrowheads="1"/>
          </p:cNvSpPr>
          <p:nvPr/>
        </p:nvSpPr>
        <p:spPr bwMode="auto">
          <a:xfrm>
            <a:off x="7075785" y="4284663"/>
            <a:ext cx="990600" cy="914400"/>
          </a:xfrm>
          <a:prstGeom prst="ellips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7520744" y="5221288"/>
            <a:ext cx="1021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200" b="1" dirty="0">
                <a:solidFill>
                  <a:srgbClr val="003366"/>
                </a:solidFill>
              </a:rPr>
              <a:t>INDÚSTRIA</a:t>
            </a:r>
          </a:p>
        </p:txBody>
      </p:sp>
      <p:sp>
        <p:nvSpPr>
          <p:cNvPr id="9222" name="Oval 8"/>
          <p:cNvSpPr>
            <a:spLocks noChangeArrowheads="1"/>
          </p:cNvSpPr>
          <p:nvPr/>
        </p:nvSpPr>
        <p:spPr bwMode="auto">
          <a:xfrm>
            <a:off x="6770985" y="4005263"/>
            <a:ext cx="990600" cy="914400"/>
          </a:xfrm>
          <a:prstGeom prst="ellipse">
            <a:avLst/>
          </a:prstGeom>
          <a:noFill/>
          <a:ln w="254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6797972" y="3709988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200" b="1">
                <a:solidFill>
                  <a:srgbClr val="003366"/>
                </a:solidFill>
              </a:rPr>
              <a:t>GOVERNO</a:t>
            </a:r>
          </a:p>
        </p:txBody>
      </p:sp>
      <p:sp>
        <p:nvSpPr>
          <p:cNvPr id="9224" name="Oval 10"/>
          <p:cNvSpPr>
            <a:spLocks noChangeArrowheads="1"/>
          </p:cNvSpPr>
          <p:nvPr/>
        </p:nvSpPr>
        <p:spPr bwMode="auto">
          <a:xfrm>
            <a:off x="6542385" y="4284663"/>
            <a:ext cx="990600" cy="914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6045497" y="5221288"/>
            <a:ext cx="1046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200" b="1">
                <a:solidFill>
                  <a:srgbClr val="003366"/>
                </a:solidFill>
              </a:rPr>
              <a:t>ACADEMIA </a:t>
            </a:r>
          </a:p>
        </p:txBody>
      </p:sp>
      <p:sp>
        <p:nvSpPr>
          <p:cNvPr id="9226" name="Line 12"/>
          <p:cNvSpPr>
            <a:spLocks noChangeShapeType="1"/>
          </p:cNvSpPr>
          <p:nvPr/>
        </p:nvSpPr>
        <p:spPr bwMode="auto">
          <a:xfrm flipV="1">
            <a:off x="7304385" y="4513263"/>
            <a:ext cx="0" cy="1143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27" name="Rectangle 13"/>
          <p:cNvSpPr>
            <a:spLocks noChangeArrowheads="1"/>
          </p:cNvSpPr>
          <p:nvPr/>
        </p:nvSpPr>
        <p:spPr bwMode="auto">
          <a:xfrm>
            <a:off x="6012160" y="3141663"/>
            <a:ext cx="2520950" cy="533400"/>
          </a:xfrm>
          <a:prstGeom prst="rect">
            <a:avLst/>
          </a:prstGeom>
          <a:solidFill>
            <a:srgbClr val="006699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HÉLICE TRIPLA III</a:t>
            </a:r>
          </a:p>
        </p:txBody>
      </p:sp>
      <p:sp>
        <p:nvSpPr>
          <p:cNvPr id="9228" name="Line 15"/>
          <p:cNvSpPr>
            <a:spLocks noChangeShapeType="1"/>
          </p:cNvSpPr>
          <p:nvPr/>
        </p:nvSpPr>
        <p:spPr bwMode="auto">
          <a:xfrm>
            <a:off x="4787702" y="3998913"/>
            <a:ext cx="228600" cy="2286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29" name="Line 16"/>
          <p:cNvSpPr>
            <a:spLocks noChangeShapeType="1"/>
          </p:cNvSpPr>
          <p:nvPr/>
        </p:nvSpPr>
        <p:spPr bwMode="auto">
          <a:xfrm flipH="1">
            <a:off x="4101902" y="3998913"/>
            <a:ext cx="228600" cy="2286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30" name="Rectangle 17"/>
          <p:cNvSpPr>
            <a:spLocks noChangeArrowheads="1"/>
          </p:cNvSpPr>
          <p:nvPr/>
        </p:nvSpPr>
        <p:spPr bwMode="auto">
          <a:xfrm>
            <a:off x="3354190" y="2349500"/>
            <a:ext cx="2447925" cy="533400"/>
          </a:xfrm>
          <a:prstGeom prst="rect">
            <a:avLst/>
          </a:prstGeom>
          <a:solidFill>
            <a:srgbClr val="006699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HÉLICE TRIPLA II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711502" y="4151313"/>
            <a:ext cx="1012825" cy="914400"/>
            <a:chOff x="2880" y="2688"/>
            <a:chExt cx="638" cy="576"/>
          </a:xfrm>
        </p:grpSpPr>
        <p:sp>
          <p:nvSpPr>
            <p:cNvPr id="9250" name="Oval 19"/>
            <p:cNvSpPr>
              <a:spLocks noChangeArrowheads="1"/>
            </p:cNvSpPr>
            <p:nvPr/>
          </p:nvSpPr>
          <p:spPr bwMode="auto">
            <a:xfrm>
              <a:off x="2880" y="2688"/>
              <a:ext cx="624" cy="576"/>
            </a:xfrm>
            <a:prstGeom prst="ellipse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51" name="Text Box 20"/>
            <p:cNvSpPr txBox="1">
              <a:spLocks noChangeArrowheads="1"/>
            </p:cNvSpPr>
            <p:nvPr/>
          </p:nvSpPr>
          <p:spPr bwMode="auto">
            <a:xfrm>
              <a:off x="2880" y="2880"/>
              <a:ext cx="6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pt-BR" sz="1200" b="1">
                  <a:solidFill>
                    <a:schemeClr val="bg1"/>
                  </a:solidFill>
                </a:rPr>
                <a:t>INDUSTRIA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492302" y="4151313"/>
            <a:ext cx="1046163" cy="914400"/>
            <a:chOff x="2112" y="2688"/>
            <a:chExt cx="659" cy="576"/>
          </a:xfrm>
        </p:grpSpPr>
        <p:sp>
          <p:nvSpPr>
            <p:cNvPr id="9248" name="Oval 22"/>
            <p:cNvSpPr>
              <a:spLocks noChangeArrowheads="1"/>
            </p:cNvSpPr>
            <p:nvPr/>
          </p:nvSpPr>
          <p:spPr bwMode="auto">
            <a:xfrm>
              <a:off x="2112" y="2688"/>
              <a:ext cx="624" cy="576"/>
            </a:xfrm>
            <a:prstGeom prst="ellipse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49" name="Text Box 23"/>
            <p:cNvSpPr txBox="1">
              <a:spLocks noChangeArrowheads="1"/>
            </p:cNvSpPr>
            <p:nvPr/>
          </p:nvSpPr>
          <p:spPr bwMode="auto">
            <a:xfrm>
              <a:off x="2112" y="2880"/>
              <a:ext cx="65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pt-BR" sz="1200" b="1">
                  <a:solidFill>
                    <a:schemeClr val="bg1"/>
                  </a:solidFill>
                </a:rPr>
                <a:t>ACADEMIA 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101902" y="3160713"/>
            <a:ext cx="990600" cy="914400"/>
            <a:chOff x="2496" y="2064"/>
            <a:chExt cx="624" cy="576"/>
          </a:xfrm>
        </p:grpSpPr>
        <p:sp>
          <p:nvSpPr>
            <p:cNvPr id="9246" name="Oval 25"/>
            <p:cNvSpPr>
              <a:spLocks noChangeArrowheads="1"/>
            </p:cNvSpPr>
            <p:nvPr/>
          </p:nvSpPr>
          <p:spPr bwMode="auto">
            <a:xfrm>
              <a:off x="2496" y="2064"/>
              <a:ext cx="624" cy="576"/>
            </a:xfrm>
            <a:prstGeom prst="ellipse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47" name="Text Box 26"/>
            <p:cNvSpPr txBox="1">
              <a:spLocks noChangeArrowheads="1"/>
            </p:cNvSpPr>
            <p:nvPr/>
          </p:nvSpPr>
          <p:spPr bwMode="auto">
            <a:xfrm>
              <a:off x="2496" y="2256"/>
              <a:ext cx="60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pt-BR" sz="1200" b="1">
                  <a:solidFill>
                    <a:schemeClr val="bg1"/>
                  </a:solidFill>
                </a:rPr>
                <a:t>GOVERNO</a:t>
              </a:r>
            </a:p>
          </p:txBody>
        </p:sp>
      </p:grpSp>
      <p:sp>
        <p:nvSpPr>
          <p:cNvPr id="9234" name="Line 27"/>
          <p:cNvSpPr>
            <a:spLocks noChangeShapeType="1"/>
          </p:cNvSpPr>
          <p:nvPr/>
        </p:nvSpPr>
        <p:spPr bwMode="auto">
          <a:xfrm>
            <a:off x="4482902" y="4608513"/>
            <a:ext cx="2286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35" name="Rectangle 28"/>
          <p:cNvSpPr>
            <a:spLocks noChangeArrowheads="1"/>
          </p:cNvSpPr>
          <p:nvPr/>
        </p:nvSpPr>
        <p:spPr bwMode="auto">
          <a:xfrm>
            <a:off x="3354190" y="2882900"/>
            <a:ext cx="2447925" cy="2590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36" name="Oval 30"/>
          <p:cNvSpPr>
            <a:spLocks noChangeArrowheads="1"/>
          </p:cNvSpPr>
          <p:nvPr/>
        </p:nvSpPr>
        <p:spPr bwMode="auto">
          <a:xfrm>
            <a:off x="633215" y="2276475"/>
            <a:ext cx="2362200" cy="2362200"/>
          </a:xfrm>
          <a:prstGeom prst="ellipse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37" name="Oval 31"/>
          <p:cNvSpPr>
            <a:spLocks noChangeArrowheads="1"/>
          </p:cNvSpPr>
          <p:nvPr/>
        </p:nvSpPr>
        <p:spPr bwMode="auto">
          <a:xfrm>
            <a:off x="785615" y="3114675"/>
            <a:ext cx="990600" cy="914400"/>
          </a:xfrm>
          <a:prstGeom prst="ellipse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38" name="Oval 32"/>
          <p:cNvSpPr>
            <a:spLocks noChangeArrowheads="1"/>
          </p:cNvSpPr>
          <p:nvPr/>
        </p:nvSpPr>
        <p:spPr bwMode="auto">
          <a:xfrm>
            <a:off x="1852415" y="3114675"/>
            <a:ext cx="990600" cy="914400"/>
          </a:xfrm>
          <a:prstGeom prst="ellipse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39" name="Text Box 33"/>
          <p:cNvSpPr txBox="1">
            <a:spLocks noChangeArrowheads="1"/>
          </p:cNvSpPr>
          <p:nvPr/>
        </p:nvSpPr>
        <p:spPr bwMode="auto">
          <a:xfrm>
            <a:off x="1292027" y="2581275"/>
            <a:ext cx="1093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400" b="1">
                <a:solidFill>
                  <a:schemeClr val="bg1"/>
                </a:solidFill>
              </a:rPr>
              <a:t>GOVERNO</a:t>
            </a:r>
          </a:p>
        </p:txBody>
      </p:sp>
      <p:sp>
        <p:nvSpPr>
          <p:cNvPr id="9240" name="Text Box 34"/>
          <p:cNvSpPr txBox="1">
            <a:spLocks noChangeArrowheads="1"/>
          </p:cNvSpPr>
          <p:nvPr/>
        </p:nvSpPr>
        <p:spPr bwMode="auto">
          <a:xfrm>
            <a:off x="1852415" y="3419475"/>
            <a:ext cx="1012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200" b="1">
                <a:solidFill>
                  <a:schemeClr val="bg1"/>
                </a:solidFill>
              </a:rPr>
              <a:t>INDUSTRIA</a:t>
            </a:r>
          </a:p>
        </p:txBody>
      </p:sp>
      <p:sp>
        <p:nvSpPr>
          <p:cNvPr id="9241" name="Text Box 35"/>
          <p:cNvSpPr txBox="1">
            <a:spLocks noChangeArrowheads="1"/>
          </p:cNvSpPr>
          <p:nvPr/>
        </p:nvSpPr>
        <p:spPr bwMode="auto">
          <a:xfrm>
            <a:off x="768152" y="3419475"/>
            <a:ext cx="10461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200" b="1">
                <a:solidFill>
                  <a:schemeClr val="bg1"/>
                </a:solidFill>
              </a:rPr>
              <a:t>ACADEMIA </a:t>
            </a:r>
          </a:p>
        </p:txBody>
      </p:sp>
      <p:sp>
        <p:nvSpPr>
          <p:cNvPr id="9242" name="Rectangle 36"/>
          <p:cNvSpPr>
            <a:spLocks noChangeArrowheads="1"/>
          </p:cNvSpPr>
          <p:nvPr/>
        </p:nvSpPr>
        <p:spPr bwMode="auto">
          <a:xfrm>
            <a:off x="539552" y="1600200"/>
            <a:ext cx="2527300" cy="533400"/>
          </a:xfrm>
          <a:prstGeom prst="rect">
            <a:avLst/>
          </a:prstGeom>
          <a:solidFill>
            <a:srgbClr val="006699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HÉLICE TRIPLA I</a:t>
            </a:r>
          </a:p>
        </p:txBody>
      </p:sp>
      <p:sp>
        <p:nvSpPr>
          <p:cNvPr id="9243" name="Rectangle 37"/>
          <p:cNvSpPr>
            <a:spLocks noChangeArrowheads="1"/>
          </p:cNvSpPr>
          <p:nvPr/>
        </p:nvSpPr>
        <p:spPr bwMode="auto">
          <a:xfrm>
            <a:off x="545902" y="2133600"/>
            <a:ext cx="2520950" cy="2590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44" name="Rectangle 38"/>
          <p:cNvSpPr>
            <a:spLocks noChangeArrowheads="1"/>
          </p:cNvSpPr>
          <p:nvPr/>
        </p:nvSpPr>
        <p:spPr bwMode="auto">
          <a:xfrm>
            <a:off x="4177863" y="6394063"/>
            <a:ext cx="33464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pt-BR" sz="1200" dirty="0"/>
              <a:t>Etzkowitz e Leydesdorf  </a:t>
            </a:r>
            <a:r>
              <a:rPr lang="pt-BR" sz="1200" b="1" dirty="0">
                <a:solidFill>
                  <a:srgbClr val="003366"/>
                </a:solidFill>
              </a:rPr>
              <a:t>(1996)</a:t>
            </a:r>
          </a:p>
        </p:txBody>
      </p:sp>
      <p:sp>
        <p:nvSpPr>
          <p:cNvPr id="40" name="Título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accent1"/>
                </a:solidFill>
              </a:rPr>
              <a:t>MODELO DA HÉLICE TRIPLA</a:t>
            </a:r>
            <a:endParaRPr lang="pt-BR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conceitual da Cooperação empresa-Universidade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11560" y="6453336"/>
            <a:ext cx="2801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Adaptado de Bercovitz e Feldmann (2006)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11188" y="1196975"/>
            <a:ext cx="7489825" cy="5111750"/>
            <a:chOff x="385" y="754"/>
            <a:chExt cx="4718" cy="322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5" y="754"/>
              <a:ext cx="4718" cy="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298" y="759"/>
              <a:ext cx="1925" cy="206"/>
            </a:xfrm>
            <a:prstGeom prst="rect">
              <a:avLst/>
            </a:prstGeom>
            <a:solidFill>
              <a:srgbClr val="DDE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490" y="822"/>
              <a:ext cx="159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AMBIENTE DA Universidade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367" y="3086"/>
              <a:ext cx="1926" cy="883"/>
            </a:xfrm>
            <a:prstGeom prst="rect">
              <a:avLst/>
            </a:prstGeom>
            <a:solidFill>
              <a:srgbClr val="DDE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425" y="3190"/>
              <a:ext cx="70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CARACTER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090" y="3190"/>
              <a:ext cx="8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Í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118" y="3190"/>
              <a:ext cx="1167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STICA DAS FIRMAS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581" y="3334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626" y="3334"/>
              <a:ext cx="50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Caracter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090" y="3334"/>
              <a:ext cx="8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í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118" y="3334"/>
              <a:ext cx="71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sticas da ind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792" y="3334"/>
              <a:ext cx="11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ú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2855" y="3334"/>
              <a:ext cx="27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stria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773" y="3479"/>
              <a:ext cx="8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817" y="3479"/>
              <a:ext cx="9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891" y="3479"/>
              <a:ext cx="105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Objetivos da Firma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435" y="3623"/>
              <a:ext cx="9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480" y="3623"/>
              <a:ext cx="181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Tamanho e capacidade da Firma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663" y="3769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708" y="3769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781" y="3769"/>
              <a:ext cx="48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Localiza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2218" y="3769"/>
              <a:ext cx="11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ç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281" y="3769"/>
              <a:ext cx="52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ão geogr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2755" y="3769"/>
              <a:ext cx="12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á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2828" y="3769"/>
              <a:ext cx="24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fica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540" y="1917"/>
              <a:ext cx="1097" cy="3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auto">
            <a:xfrm>
              <a:off x="540" y="1917"/>
              <a:ext cx="1107" cy="354"/>
            </a:xfrm>
            <a:custGeom>
              <a:avLst/>
              <a:gdLst>
                <a:gd name="T0" fmla="*/ 0 w 1107"/>
                <a:gd name="T1" fmla="*/ 0 h 354"/>
                <a:gd name="T2" fmla="*/ 1107 w 1107"/>
                <a:gd name="T3" fmla="*/ 0 h 354"/>
                <a:gd name="T4" fmla="*/ 1107 w 1107"/>
                <a:gd name="T5" fmla="*/ 354 h 354"/>
                <a:gd name="T6" fmla="*/ 0 w 1107"/>
                <a:gd name="T7" fmla="*/ 354 h 354"/>
                <a:gd name="T8" fmla="*/ 0 w 1107"/>
                <a:gd name="T9" fmla="*/ 0 h 354"/>
                <a:gd name="T10" fmla="*/ 10 w 1107"/>
                <a:gd name="T11" fmla="*/ 349 h 354"/>
                <a:gd name="T12" fmla="*/ 5 w 1107"/>
                <a:gd name="T13" fmla="*/ 344 h 354"/>
                <a:gd name="T14" fmla="*/ 1102 w 1107"/>
                <a:gd name="T15" fmla="*/ 344 h 354"/>
                <a:gd name="T16" fmla="*/ 1097 w 1107"/>
                <a:gd name="T17" fmla="*/ 349 h 354"/>
                <a:gd name="T18" fmla="*/ 1097 w 1107"/>
                <a:gd name="T19" fmla="*/ 5 h 354"/>
                <a:gd name="T20" fmla="*/ 1102 w 1107"/>
                <a:gd name="T21" fmla="*/ 10 h 354"/>
                <a:gd name="T22" fmla="*/ 5 w 1107"/>
                <a:gd name="T23" fmla="*/ 10 h 354"/>
                <a:gd name="T24" fmla="*/ 10 w 1107"/>
                <a:gd name="T25" fmla="*/ 5 h 354"/>
                <a:gd name="T26" fmla="*/ 10 w 1107"/>
                <a:gd name="T27" fmla="*/ 34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7" h="354">
                  <a:moveTo>
                    <a:pt x="0" y="0"/>
                  </a:moveTo>
                  <a:lnTo>
                    <a:pt x="1107" y="0"/>
                  </a:lnTo>
                  <a:lnTo>
                    <a:pt x="1107" y="354"/>
                  </a:lnTo>
                  <a:lnTo>
                    <a:pt x="0" y="354"/>
                  </a:lnTo>
                  <a:lnTo>
                    <a:pt x="0" y="0"/>
                  </a:lnTo>
                  <a:close/>
                  <a:moveTo>
                    <a:pt x="10" y="349"/>
                  </a:moveTo>
                  <a:lnTo>
                    <a:pt x="5" y="344"/>
                  </a:lnTo>
                  <a:lnTo>
                    <a:pt x="1102" y="344"/>
                  </a:lnTo>
                  <a:lnTo>
                    <a:pt x="1097" y="349"/>
                  </a:lnTo>
                  <a:lnTo>
                    <a:pt x="1097" y="5"/>
                  </a:lnTo>
                  <a:lnTo>
                    <a:pt x="1102" y="10"/>
                  </a:lnTo>
                  <a:lnTo>
                    <a:pt x="5" y="10"/>
                  </a:lnTo>
                  <a:lnTo>
                    <a:pt x="10" y="5"/>
                  </a:lnTo>
                  <a:lnTo>
                    <a:pt x="10" y="349"/>
                  </a:lnTo>
                  <a:close/>
                </a:path>
              </a:pathLst>
            </a:custGeom>
            <a:solidFill>
              <a:srgbClr val="0058B0"/>
            </a:solidFill>
            <a:ln w="1" cap="flat">
              <a:solidFill>
                <a:srgbClr val="0058B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660" y="1979"/>
              <a:ext cx="96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PESQUISADOR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762" y="2123"/>
              <a:ext cx="72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INDIVIDUAL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076" y="1721"/>
              <a:ext cx="1655" cy="7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076" y="1721"/>
              <a:ext cx="1665" cy="766"/>
            </a:xfrm>
            <a:custGeom>
              <a:avLst/>
              <a:gdLst>
                <a:gd name="T0" fmla="*/ 0 w 1665"/>
                <a:gd name="T1" fmla="*/ 0 h 766"/>
                <a:gd name="T2" fmla="*/ 1665 w 1665"/>
                <a:gd name="T3" fmla="*/ 0 h 766"/>
                <a:gd name="T4" fmla="*/ 1665 w 1665"/>
                <a:gd name="T5" fmla="*/ 766 h 766"/>
                <a:gd name="T6" fmla="*/ 0 w 1665"/>
                <a:gd name="T7" fmla="*/ 766 h 766"/>
                <a:gd name="T8" fmla="*/ 0 w 1665"/>
                <a:gd name="T9" fmla="*/ 0 h 766"/>
                <a:gd name="T10" fmla="*/ 10 w 1665"/>
                <a:gd name="T11" fmla="*/ 761 h 766"/>
                <a:gd name="T12" fmla="*/ 5 w 1665"/>
                <a:gd name="T13" fmla="*/ 756 h 766"/>
                <a:gd name="T14" fmla="*/ 1660 w 1665"/>
                <a:gd name="T15" fmla="*/ 756 h 766"/>
                <a:gd name="T16" fmla="*/ 1655 w 1665"/>
                <a:gd name="T17" fmla="*/ 761 h 766"/>
                <a:gd name="T18" fmla="*/ 1655 w 1665"/>
                <a:gd name="T19" fmla="*/ 5 h 766"/>
                <a:gd name="T20" fmla="*/ 1660 w 1665"/>
                <a:gd name="T21" fmla="*/ 10 h 766"/>
                <a:gd name="T22" fmla="*/ 5 w 1665"/>
                <a:gd name="T23" fmla="*/ 10 h 766"/>
                <a:gd name="T24" fmla="*/ 10 w 1665"/>
                <a:gd name="T25" fmla="*/ 5 h 766"/>
                <a:gd name="T26" fmla="*/ 10 w 1665"/>
                <a:gd name="T27" fmla="*/ 761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5" h="766">
                  <a:moveTo>
                    <a:pt x="0" y="0"/>
                  </a:moveTo>
                  <a:lnTo>
                    <a:pt x="1665" y="0"/>
                  </a:lnTo>
                  <a:lnTo>
                    <a:pt x="1665" y="766"/>
                  </a:lnTo>
                  <a:lnTo>
                    <a:pt x="0" y="766"/>
                  </a:lnTo>
                  <a:lnTo>
                    <a:pt x="0" y="0"/>
                  </a:lnTo>
                  <a:close/>
                  <a:moveTo>
                    <a:pt x="10" y="761"/>
                  </a:moveTo>
                  <a:lnTo>
                    <a:pt x="5" y="756"/>
                  </a:lnTo>
                  <a:lnTo>
                    <a:pt x="1660" y="756"/>
                  </a:lnTo>
                  <a:lnTo>
                    <a:pt x="1655" y="761"/>
                  </a:lnTo>
                  <a:lnTo>
                    <a:pt x="1655" y="5"/>
                  </a:lnTo>
                  <a:lnTo>
                    <a:pt x="1660" y="10"/>
                  </a:lnTo>
                  <a:lnTo>
                    <a:pt x="5" y="10"/>
                  </a:lnTo>
                  <a:lnTo>
                    <a:pt x="10" y="5"/>
                  </a:lnTo>
                  <a:lnTo>
                    <a:pt x="10" y="761"/>
                  </a:lnTo>
                  <a:close/>
                </a:path>
              </a:pathLst>
            </a:custGeom>
            <a:solidFill>
              <a:srgbClr val="0058B0"/>
            </a:solidFill>
            <a:ln w="1" cap="flat">
              <a:solidFill>
                <a:srgbClr val="0058B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501" y="1763"/>
              <a:ext cx="53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TRANSA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991" y="1763"/>
              <a:ext cx="14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Ç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074" y="1763"/>
              <a:ext cx="29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ÕES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2318" y="1907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2363" y="1907"/>
              <a:ext cx="1207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Pesquisa patrocinada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2655" y="2051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2700" y="2051"/>
              <a:ext cx="33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Licen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2983" y="2051"/>
              <a:ext cx="11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ç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046" y="2051"/>
              <a:ext cx="18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2454" y="2196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2501" y="2196"/>
              <a:ext cx="68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Firmas Spin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3137" y="2196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3182" y="2196"/>
              <a:ext cx="24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offs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2172" y="2340"/>
              <a:ext cx="8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2218" y="2340"/>
              <a:ext cx="50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Contrata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2674" y="2340"/>
              <a:ext cx="10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ç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2737" y="2340"/>
              <a:ext cx="967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ão de estudantes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4190" y="1721"/>
              <a:ext cx="10" cy="756"/>
            </a:xfrm>
            <a:custGeom>
              <a:avLst/>
              <a:gdLst>
                <a:gd name="T0" fmla="*/ 16 w 16"/>
                <a:gd name="T1" fmla="*/ 8 h 1232"/>
                <a:gd name="T2" fmla="*/ 16 w 16"/>
                <a:gd name="T3" fmla="*/ 1224 h 1232"/>
                <a:gd name="T4" fmla="*/ 8 w 16"/>
                <a:gd name="T5" fmla="*/ 1232 h 1232"/>
                <a:gd name="T6" fmla="*/ 0 w 16"/>
                <a:gd name="T7" fmla="*/ 1224 h 1232"/>
                <a:gd name="T8" fmla="*/ 0 w 16"/>
                <a:gd name="T9" fmla="*/ 8 h 1232"/>
                <a:gd name="T10" fmla="*/ 8 w 16"/>
                <a:gd name="T11" fmla="*/ 0 h 1232"/>
                <a:gd name="T12" fmla="*/ 16 w 16"/>
                <a:gd name="T13" fmla="*/ 8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232">
                  <a:moveTo>
                    <a:pt x="16" y="8"/>
                  </a:moveTo>
                  <a:lnTo>
                    <a:pt x="16" y="1224"/>
                  </a:lnTo>
                  <a:cubicBezTo>
                    <a:pt x="16" y="1229"/>
                    <a:pt x="13" y="1232"/>
                    <a:pt x="8" y="1232"/>
                  </a:cubicBezTo>
                  <a:cubicBezTo>
                    <a:pt x="4" y="1232"/>
                    <a:pt x="0" y="1229"/>
                    <a:pt x="0" y="1224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3223" y="828"/>
              <a:ext cx="978" cy="903"/>
            </a:xfrm>
            <a:custGeom>
              <a:avLst/>
              <a:gdLst>
                <a:gd name="T0" fmla="*/ 14 w 1569"/>
                <a:gd name="T1" fmla="*/ 3 h 1473"/>
                <a:gd name="T2" fmla="*/ 1566 w 1569"/>
                <a:gd name="T3" fmla="*/ 1459 h 1473"/>
                <a:gd name="T4" fmla="*/ 1566 w 1569"/>
                <a:gd name="T5" fmla="*/ 1470 h 1473"/>
                <a:gd name="T6" fmla="*/ 1555 w 1569"/>
                <a:gd name="T7" fmla="*/ 1470 h 1473"/>
                <a:gd name="T8" fmla="*/ 3 w 1569"/>
                <a:gd name="T9" fmla="*/ 14 h 1473"/>
                <a:gd name="T10" fmla="*/ 3 w 1569"/>
                <a:gd name="T11" fmla="*/ 3 h 1473"/>
                <a:gd name="T12" fmla="*/ 14 w 1569"/>
                <a:gd name="T13" fmla="*/ 3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9" h="1473">
                  <a:moveTo>
                    <a:pt x="14" y="3"/>
                  </a:moveTo>
                  <a:lnTo>
                    <a:pt x="1566" y="1459"/>
                  </a:lnTo>
                  <a:cubicBezTo>
                    <a:pt x="1569" y="1462"/>
                    <a:pt x="1569" y="1467"/>
                    <a:pt x="1566" y="1470"/>
                  </a:cubicBezTo>
                  <a:cubicBezTo>
                    <a:pt x="1563" y="1473"/>
                    <a:pt x="1558" y="1473"/>
                    <a:pt x="1555" y="1470"/>
                  </a:cubicBezTo>
                  <a:lnTo>
                    <a:pt x="3" y="14"/>
                  </a:lnTo>
                  <a:cubicBezTo>
                    <a:pt x="0" y="11"/>
                    <a:pt x="0" y="6"/>
                    <a:pt x="3" y="3"/>
                  </a:cubicBezTo>
                  <a:cubicBezTo>
                    <a:pt x="6" y="0"/>
                    <a:pt x="11" y="0"/>
                    <a:pt x="14" y="3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54"/>
            <p:cNvSpPr>
              <a:spLocks noEditPoints="1"/>
            </p:cNvSpPr>
            <p:nvPr/>
          </p:nvSpPr>
          <p:spPr bwMode="auto">
            <a:xfrm>
              <a:off x="3298" y="2462"/>
              <a:ext cx="907" cy="903"/>
            </a:xfrm>
            <a:custGeom>
              <a:avLst/>
              <a:gdLst>
                <a:gd name="T0" fmla="*/ 1452 w 1456"/>
                <a:gd name="T1" fmla="*/ 23 h 1472"/>
                <a:gd name="T2" fmla="*/ 66 w 1456"/>
                <a:gd name="T3" fmla="*/ 1423 h 1472"/>
                <a:gd name="T4" fmla="*/ 49 w 1456"/>
                <a:gd name="T5" fmla="*/ 1423 h 1472"/>
                <a:gd name="T6" fmla="*/ 49 w 1456"/>
                <a:gd name="T7" fmla="*/ 1406 h 1472"/>
                <a:gd name="T8" fmla="*/ 1434 w 1456"/>
                <a:gd name="T9" fmla="*/ 5 h 1472"/>
                <a:gd name="T10" fmla="*/ 1452 w 1456"/>
                <a:gd name="T11" fmla="*/ 5 h 1472"/>
                <a:gd name="T12" fmla="*/ 1452 w 1456"/>
                <a:gd name="T13" fmla="*/ 23 h 1472"/>
                <a:gd name="T14" fmla="*/ 125 w 1456"/>
                <a:gd name="T15" fmla="*/ 1431 h 1472"/>
                <a:gd name="T16" fmla="*/ 0 w 1456"/>
                <a:gd name="T17" fmla="*/ 1472 h 1472"/>
                <a:gd name="T18" fmla="*/ 42 w 1456"/>
                <a:gd name="T19" fmla="*/ 1347 h 1472"/>
                <a:gd name="T20" fmla="*/ 125 w 1456"/>
                <a:gd name="T21" fmla="*/ 1431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6" h="1472">
                  <a:moveTo>
                    <a:pt x="1452" y="23"/>
                  </a:moveTo>
                  <a:lnTo>
                    <a:pt x="66" y="1423"/>
                  </a:lnTo>
                  <a:cubicBezTo>
                    <a:pt x="62" y="1428"/>
                    <a:pt x="54" y="1428"/>
                    <a:pt x="49" y="1423"/>
                  </a:cubicBezTo>
                  <a:cubicBezTo>
                    <a:pt x="44" y="1419"/>
                    <a:pt x="44" y="1410"/>
                    <a:pt x="49" y="1406"/>
                  </a:cubicBezTo>
                  <a:lnTo>
                    <a:pt x="1434" y="5"/>
                  </a:lnTo>
                  <a:cubicBezTo>
                    <a:pt x="1439" y="0"/>
                    <a:pt x="1446" y="0"/>
                    <a:pt x="1452" y="5"/>
                  </a:cubicBezTo>
                  <a:cubicBezTo>
                    <a:pt x="1456" y="10"/>
                    <a:pt x="1456" y="17"/>
                    <a:pt x="1452" y="23"/>
                  </a:cubicBezTo>
                  <a:close/>
                  <a:moveTo>
                    <a:pt x="125" y="1431"/>
                  </a:moveTo>
                  <a:lnTo>
                    <a:pt x="0" y="1472"/>
                  </a:lnTo>
                  <a:lnTo>
                    <a:pt x="42" y="1347"/>
                  </a:lnTo>
                  <a:lnTo>
                    <a:pt x="125" y="14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55"/>
            <p:cNvSpPr>
              <a:spLocks noEditPoints="1"/>
            </p:cNvSpPr>
            <p:nvPr/>
          </p:nvSpPr>
          <p:spPr bwMode="auto">
            <a:xfrm>
              <a:off x="3293" y="2458"/>
              <a:ext cx="915" cy="912"/>
            </a:xfrm>
            <a:custGeom>
              <a:avLst/>
              <a:gdLst>
                <a:gd name="T0" fmla="*/ 915 w 915"/>
                <a:gd name="T1" fmla="*/ 18 h 912"/>
                <a:gd name="T2" fmla="*/ 913 w 915"/>
                <a:gd name="T3" fmla="*/ 22 h 912"/>
                <a:gd name="T4" fmla="*/ 49 w 915"/>
                <a:gd name="T5" fmla="*/ 881 h 912"/>
                <a:gd name="T6" fmla="*/ 48 w 915"/>
                <a:gd name="T7" fmla="*/ 882 h 912"/>
                <a:gd name="T8" fmla="*/ 43 w 915"/>
                <a:gd name="T9" fmla="*/ 885 h 912"/>
                <a:gd name="T10" fmla="*/ 39 w 915"/>
                <a:gd name="T11" fmla="*/ 885 h 912"/>
                <a:gd name="T12" fmla="*/ 33 w 915"/>
                <a:gd name="T13" fmla="*/ 882 h 912"/>
                <a:gd name="T14" fmla="*/ 31 w 915"/>
                <a:gd name="T15" fmla="*/ 880 h 912"/>
                <a:gd name="T16" fmla="*/ 28 w 915"/>
                <a:gd name="T17" fmla="*/ 875 h 912"/>
                <a:gd name="T18" fmla="*/ 28 w 915"/>
                <a:gd name="T19" fmla="*/ 871 h 912"/>
                <a:gd name="T20" fmla="*/ 31 w 915"/>
                <a:gd name="T21" fmla="*/ 865 h 912"/>
                <a:gd name="T22" fmla="*/ 32 w 915"/>
                <a:gd name="T23" fmla="*/ 864 h 912"/>
                <a:gd name="T24" fmla="*/ 895 w 915"/>
                <a:gd name="T25" fmla="*/ 4 h 912"/>
                <a:gd name="T26" fmla="*/ 897 w 915"/>
                <a:gd name="T27" fmla="*/ 3 h 912"/>
                <a:gd name="T28" fmla="*/ 902 w 915"/>
                <a:gd name="T29" fmla="*/ 0 h 912"/>
                <a:gd name="T30" fmla="*/ 907 w 915"/>
                <a:gd name="T31" fmla="*/ 0 h 912"/>
                <a:gd name="T32" fmla="*/ 912 w 915"/>
                <a:gd name="T33" fmla="*/ 3 h 912"/>
                <a:gd name="T34" fmla="*/ 915 w 915"/>
                <a:gd name="T35" fmla="*/ 7 h 912"/>
                <a:gd name="T36" fmla="*/ 915 w 915"/>
                <a:gd name="T37" fmla="*/ 18 h 912"/>
                <a:gd name="T38" fmla="*/ 905 w 915"/>
                <a:gd name="T39" fmla="*/ 7 h 912"/>
                <a:gd name="T40" fmla="*/ 908 w 915"/>
                <a:gd name="T41" fmla="*/ 12 h 912"/>
                <a:gd name="T42" fmla="*/ 902 w 915"/>
                <a:gd name="T43" fmla="*/ 10 h 912"/>
                <a:gd name="T44" fmla="*/ 907 w 915"/>
                <a:gd name="T45" fmla="*/ 10 h 912"/>
                <a:gd name="T46" fmla="*/ 901 w 915"/>
                <a:gd name="T47" fmla="*/ 12 h 912"/>
                <a:gd name="T48" fmla="*/ 902 w 915"/>
                <a:gd name="T49" fmla="*/ 11 h 912"/>
                <a:gd name="T50" fmla="*/ 39 w 915"/>
                <a:gd name="T51" fmla="*/ 871 h 912"/>
                <a:gd name="T52" fmla="*/ 40 w 915"/>
                <a:gd name="T53" fmla="*/ 869 h 912"/>
                <a:gd name="T54" fmla="*/ 38 w 915"/>
                <a:gd name="T55" fmla="*/ 875 h 912"/>
                <a:gd name="T56" fmla="*/ 38 w 915"/>
                <a:gd name="T57" fmla="*/ 871 h 912"/>
                <a:gd name="T58" fmla="*/ 40 w 915"/>
                <a:gd name="T59" fmla="*/ 875 h 912"/>
                <a:gd name="T60" fmla="*/ 38 w 915"/>
                <a:gd name="T61" fmla="*/ 873 h 912"/>
                <a:gd name="T62" fmla="*/ 43 w 915"/>
                <a:gd name="T63" fmla="*/ 875 h 912"/>
                <a:gd name="T64" fmla="*/ 39 w 915"/>
                <a:gd name="T65" fmla="*/ 875 h 912"/>
                <a:gd name="T66" fmla="*/ 44 w 915"/>
                <a:gd name="T67" fmla="*/ 873 h 912"/>
                <a:gd name="T68" fmla="*/ 43 w 915"/>
                <a:gd name="T69" fmla="*/ 874 h 912"/>
                <a:gd name="T70" fmla="*/ 907 w 915"/>
                <a:gd name="T71" fmla="*/ 15 h 912"/>
                <a:gd name="T72" fmla="*/ 905 w 915"/>
                <a:gd name="T73" fmla="*/ 18 h 912"/>
                <a:gd name="T74" fmla="*/ 905 w 915"/>
                <a:gd name="T75" fmla="*/ 7 h 912"/>
                <a:gd name="T76" fmla="*/ 86 w 915"/>
                <a:gd name="T77" fmla="*/ 879 h 912"/>
                <a:gd name="T78" fmla="*/ 84 w 915"/>
                <a:gd name="T79" fmla="*/ 887 h 912"/>
                <a:gd name="T80" fmla="*/ 6 w 915"/>
                <a:gd name="T81" fmla="*/ 912 h 912"/>
                <a:gd name="T82" fmla="*/ 0 w 915"/>
                <a:gd name="T83" fmla="*/ 906 h 912"/>
                <a:gd name="T84" fmla="*/ 26 w 915"/>
                <a:gd name="T85" fmla="*/ 829 h 912"/>
                <a:gd name="T86" fmla="*/ 34 w 915"/>
                <a:gd name="T87" fmla="*/ 828 h 912"/>
                <a:gd name="T88" fmla="*/ 86 w 915"/>
                <a:gd name="T89" fmla="*/ 879 h 912"/>
                <a:gd name="T90" fmla="*/ 28 w 915"/>
                <a:gd name="T91" fmla="*/ 834 h 912"/>
                <a:gd name="T92" fmla="*/ 36 w 915"/>
                <a:gd name="T93" fmla="*/ 832 h 912"/>
                <a:gd name="T94" fmla="*/ 10 w 915"/>
                <a:gd name="T95" fmla="*/ 909 h 912"/>
                <a:gd name="T96" fmla="*/ 3 w 915"/>
                <a:gd name="T97" fmla="*/ 903 h 912"/>
                <a:gd name="T98" fmla="*/ 81 w 915"/>
                <a:gd name="T99" fmla="*/ 878 h 912"/>
                <a:gd name="T100" fmla="*/ 79 w 915"/>
                <a:gd name="T101" fmla="*/ 886 h 912"/>
                <a:gd name="T102" fmla="*/ 28 w 915"/>
                <a:gd name="T103" fmla="*/ 834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15" h="912">
                  <a:moveTo>
                    <a:pt x="915" y="18"/>
                  </a:moveTo>
                  <a:lnTo>
                    <a:pt x="913" y="22"/>
                  </a:lnTo>
                  <a:lnTo>
                    <a:pt x="49" y="881"/>
                  </a:lnTo>
                  <a:lnTo>
                    <a:pt x="48" y="882"/>
                  </a:lnTo>
                  <a:lnTo>
                    <a:pt x="43" y="885"/>
                  </a:lnTo>
                  <a:lnTo>
                    <a:pt x="39" y="885"/>
                  </a:lnTo>
                  <a:lnTo>
                    <a:pt x="33" y="882"/>
                  </a:lnTo>
                  <a:lnTo>
                    <a:pt x="31" y="880"/>
                  </a:lnTo>
                  <a:lnTo>
                    <a:pt x="28" y="875"/>
                  </a:lnTo>
                  <a:lnTo>
                    <a:pt x="28" y="871"/>
                  </a:lnTo>
                  <a:lnTo>
                    <a:pt x="31" y="865"/>
                  </a:lnTo>
                  <a:lnTo>
                    <a:pt x="32" y="864"/>
                  </a:lnTo>
                  <a:lnTo>
                    <a:pt x="895" y="4"/>
                  </a:lnTo>
                  <a:lnTo>
                    <a:pt x="897" y="3"/>
                  </a:lnTo>
                  <a:lnTo>
                    <a:pt x="902" y="0"/>
                  </a:lnTo>
                  <a:lnTo>
                    <a:pt x="907" y="0"/>
                  </a:lnTo>
                  <a:lnTo>
                    <a:pt x="912" y="3"/>
                  </a:lnTo>
                  <a:lnTo>
                    <a:pt x="915" y="7"/>
                  </a:lnTo>
                  <a:lnTo>
                    <a:pt x="915" y="18"/>
                  </a:lnTo>
                  <a:close/>
                  <a:moveTo>
                    <a:pt x="905" y="7"/>
                  </a:moveTo>
                  <a:lnTo>
                    <a:pt x="908" y="12"/>
                  </a:lnTo>
                  <a:lnTo>
                    <a:pt x="902" y="10"/>
                  </a:lnTo>
                  <a:lnTo>
                    <a:pt x="907" y="10"/>
                  </a:lnTo>
                  <a:lnTo>
                    <a:pt x="901" y="12"/>
                  </a:lnTo>
                  <a:lnTo>
                    <a:pt x="902" y="11"/>
                  </a:lnTo>
                  <a:lnTo>
                    <a:pt x="39" y="871"/>
                  </a:lnTo>
                  <a:lnTo>
                    <a:pt x="40" y="869"/>
                  </a:lnTo>
                  <a:lnTo>
                    <a:pt x="38" y="875"/>
                  </a:lnTo>
                  <a:lnTo>
                    <a:pt x="38" y="871"/>
                  </a:lnTo>
                  <a:lnTo>
                    <a:pt x="40" y="875"/>
                  </a:lnTo>
                  <a:lnTo>
                    <a:pt x="38" y="873"/>
                  </a:lnTo>
                  <a:lnTo>
                    <a:pt x="43" y="875"/>
                  </a:lnTo>
                  <a:lnTo>
                    <a:pt x="39" y="875"/>
                  </a:lnTo>
                  <a:lnTo>
                    <a:pt x="44" y="873"/>
                  </a:lnTo>
                  <a:lnTo>
                    <a:pt x="43" y="874"/>
                  </a:lnTo>
                  <a:lnTo>
                    <a:pt x="907" y="15"/>
                  </a:lnTo>
                  <a:lnTo>
                    <a:pt x="905" y="18"/>
                  </a:lnTo>
                  <a:lnTo>
                    <a:pt x="905" y="7"/>
                  </a:lnTo>
                  <a:close/>
                  <a:moveTo>
                    <a:pt x="86" y="879"/>
                  </a:moveTo>
                  <a:lnTo>
                    <a:pt x="84" y="887"/>
                  </a:lnTo>
                  <a:lnTo>
                    <a:pt x="6" y="912"/>
                  </a:lnTo>
                  <a:lnTo>
                    <a:pt x="0" y="906"/>
                  </a:lnTo>
                  <a:lnTo>
                    <a:pt x="26" y="829"/>
                  </a:lnTo>
                  <a:lnTo>
                    <a:pt x="34" y="828"/>
                  </a:lnTo>
                  <a:lnTo>
                    <a:pt x="86" y="879"/>
                  </a:lnTo>
                  <a:close/>
                  <a:moveTo>
                    <a:pt x="28" y="834"/>
                  </a:moveTo>
                  <a:lnTo>
                    <a:pt x="36" y="832"/>
                  </a:lnTo>
                  <a:lnTo>
                    <a:pt x="10" y="909"/>
                  </a:lnTo>
                  <a:lnTo>
                    <a:pt x="3" y="903"/>
                  </a:lnTo>
                  <a:lnTo>
                    <a:pt x="81" y="878"/>
                  </a:lnTo>
                  <a:lnTo>
                    <a:pt x="79" y="886"/>
                  </a:lnTo>
                  <a:lnTo>
                    <a:pt x="28" y="834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400" y="1721"/>
              <a:ext cx="10" cy="756"/>
            </a:xfrm>
            <a:custGeom>
              <a:avLst/>
              <a:gdLst>
                <a:gd name="T0" fmla="*/ 0 w 16"/>
                <a:gd name="T1" fmla="*/ 1224 h 1232"/>
                <a:gd name="T2" fmla="*/ 0 w 16"/>
                <a:gd name="T3" fmla="*/ 8 h 1232"/>
                <a:gd name="T4" fmla="*/ 8 w 16"/>
                <a:gd name="T5" fmla="*/ 0 h 1232"/>
                <a:gd name="T6" fmla="*/ 16 w 16"/>
                <a:gd name="T7" fmla="*/ 8 h 1232"/>
                <a:gd name="T8" fmla="*/ 16 w 16"/>
                <a:gd name="T9" fmla="*/ 1224 h 1232"/>
                <a:gd name="T10" fmla="*/ 8 w 16"/>
                <a:gd name="T11" fmla="*/ 1232 h 1232"/>
                <a:gd name="T12" fmla="*/ 0 w 16"/>
                <a:gd name="T13" fmla="*/ 1224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232">
                  <a:moveTo>
                    <a:pt x="0" y="1224"/>
                  </a:move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1224"/>
                  </a:lnTo>
                  <a:cubicBezTo>
                    <a:pt x="16" y="1229"/>
                    <a:pt x="13" y="1232"/>
                    <a:pt x="8" y="1232"/>
                  </a:cubicBezTo>
                  <a:cubicBezTo>
                    <a:pt x="4" y="1232"/>
                    <a:pt x="0" y="1229"/>
                    <a:pt x="0" y="1224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400" y="2467"/>
              <a:ext cx="978" cy="904"/>
            </a:xfrm>
            <a:custGeom>
              <a:avLst/>
              <a:gdLst>
                <a:gd name="T0" fmla="*/ 1555 w 1569"/>
                <a:gd name="T1" fmla="*/ 1470 h 1473"/>
                <a:gd name="T2" fmla="*/ 3 w 1569"/>
                <a:gd name="T3" fmla="*/ 14 h 1473"/>
                <a:gd name="T4" fmla="*/ 3 w 1569"/>
                <a:gd name="T5" fmla="*/ 3 h 1473"/>
                <a:gd name="T6" fmla="*/ 14 w 1569"/>
                <a:gd name="T7" fmla="*/ 3 h 1473"/>
                <a:gd name="T8" fmla="*/ 1566 w 1569"/>
                <a:gd name="T9" fmla="*/ 1459 h 1473"/>
                <a:gd name="T10" fmla="*/ 1566 w 1569"/>
                <a:gd name="T11" fmla="*/ 1470 h 1473"/>
                <a:gd name="T12" fmla="*/ 1555 w 1569"/>
                <a:gd name="T13" fmla="*/ 1470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9" h="1473">
                  <a:moveTo>
                    <a:pt x="1555" y="1470"/>
                  </a:moveTo>
                  <a:lnTo>
                    <a:pt x="3" y="14"/>
                  </a:lnTo>
                  <a:cubicBezTo>
                    <a:pt x="0" y="11"/>
                    <a:pt x="0" y="6"/>
                    <a:pt x="3" y="3"/>
                  </a:cubicBezTo>
                  <a:cubicBezTo>
                    <a:pt x="6" y="0"/>
                    <a:pt x="11" y="0"/>
                    <a:pt x="14" y="3"/>
                  </a:cubicBezTo>
                  <a:lnTo>
                    <a:pt x="1566" y="1459"/>
                  </a:lnTo>
                  <a:cubicBezTo>
                    <a:pt x="1569" y="1462"/>
                    <a:pt x="1569" y="1467"/>
                    <a:pt x="1566" y="1470"/>
                  </a:cubicBezTo>
                  <a:cubicBezTo>
                    <a:pt x="1563" y="1473"/>
                    <a:pt x="1558" y="1473"/>
                    <a:pt x="1555" y="1470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58"/>
            <p:cNvSpPr>
              <a:spLocks noEditPoints="1"/>
            </p:cNvSpPr>
            <p:nvPr/>
          </p:nvSpPr>
          <p:spPr bwMode="auto">
            <a:xfrm>
              <a:off x="395" y="833"/>
              <a:ext cx="908" cy="903"/>
            </a:xfrm>
            <a:custGeom>
              <a:avLst/>
              <a:gdLst>
                <a:gd name="T0" fmla="*/ 5 w 1456"/>
                <a:gd name="T1" fmla="*/ 1450 h 1472"/>
                <a:gd name="T2" fmla="*/ 1390 w 1456"/>
                <a:gd name="T3" fmla="*/ 50 h 1472"/>
                <a:gd name="T4" fmla="*/ 1408 w 1456"/>
                <a:gd name="T5" fmla="*/ 50 h 1472"/>
                <a:gd name="T6" fmla="*/ 1408 w 1456"/>
                <a:gd name="T7" fmla="*/ 67 h 1472"/>
                <a:gd name="T8" fmla="*/ 22 w 1456"/>
                <a:gd name="T9" fmla="*/ 1468 h 1472"/>
                <a:gd name="T10" fmla="*/ 5 w 1456"/>
                <a:gd name="T11" fmla="*/ 1468 h 1472"/>
                <a:gd name="T12" fmla="*/ 5 w 1456"/>
                <a:gd name="T13" fmla="*/ 1450 h 1472"/>
                <a:gd name="T14" fmla="*/ 1332 w 1456"/>
                <a:gd name="T15" fmla="*/ 42 h 1472"/>
                <a:gd name="T16" fmla="*/ 1456 w 1456"/>
                <a:gd name="T17" fmla="*/ 0 h 1472"/>
                <a:gd name="T18" fmla="*/ 1415 w 1456"/>
                <a:gd name="T19" fmla="*/ 127 h 1472"/>
                <a:gd name="T20" fmla="*/ 1332 w 1456"/>
                <a:gd name="T21" fmla="*/ 42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6" h="1472">
                  <a:moveTo>
                    <a:pt x="5" y="1450"/>
                  </a:moveTo>
                  <a:lnTo>
                    <a:pt x="1390" y="50"/>
                  </a:lnTo>
                  <a:cubicBezTo>
                    <a:pt x="1395" y="45"/>
                    <a:pt x="1403" y="45"/>
                    <a:pt x="1408" y="50"/>
                  </a:cubicBezTo>
                  <a:cubicBezTo>
                    <a:pt x="1412" y="54"/>
                    <a:pt x="1412" y="63"/>
                    <a:pt x="1408" y="67"/>
                  </a:cubicBezTo>
                  <a:lnTo>
                    <a:pt x="22" y="1468"/>
                  </a:lnTo>
                  <a:cubicBezTo>
                    <a:pt x="18" y="1472"/>
                    <a:pt x="11" y="1472"/>
                    <a:pt x="5" y="1468"/>
                  </a:cubicBezTo>
                  <a:cubicBezTo>
                    <a:pt x="0" y="1462"/>
                    <a:pt x="0" y="1455"/>
                    <a:pt x="5" y="1450"/>
                  </a:cubicBezTo>
                  <a:close/>
                  <a:moveTo>
                    <a:pt x="1332" y="42"/>
                  </a:moveTo>
                  <a:lnTo>
                    <a:pt x="1456" y="0"/>
                  </a:lnTo>
                  <a:lnTo>
                    <a:pt x="1415" y="127"/>
                  </a:lnTo>
                  <a:lnTo>
                    <a:pt x="1332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59"/>
            <p:cNvSpPr>
              <a:spLocks noEditPoints="1"/>
            </p:cNvSpPr>
            <p:nvPr/>
          </p:nvSpPr>
          <p:spPr bwMode="auto">
            <a:xfrm>
              <a:off x="391" y="828"/>
              <a:ext cx="917" cy="910"/>
            </a:xfrm>
            <a:custGeom>
              <a:avLst/>
              <a:gdLst>
                <a:gd name="T0" fmla="*/ 3 w 917"/>
                <a:gd name="T1" fmla="*/ 892 h 910"/>
                <a:gd name="T2" fmla="*/ 4 w 917"/>
                <a:gd name="T3" fmla="*/ 891 h 910"/>
                <a:gd name="T4" fmla="*/ 867 w 917"/>
                <a:gd name="T5" fmla="*/ 32 h 910"/>
                <a:gd name="T6" fmla="*/ 869 w 917"/>
                <a:gd name="T7" fmla="*/ 31 h 910"/>
                <a:gd name="T8" fmla="*/ 874 w 917"/>
                <a:gd name="T9" fmla="*/ 28 h 910"/>
                <a:gd name="T10" fmla="*/ 879 w 917"/>
                <a:gd name="T11" fmla="*/ 28 h 910"/>
                <a:gd name="T12" fmla="*/ 884 w 917"/>
                <a:gd name="T13" fmla="*/ 31 h 910"/>
                <a:gd name="T14" fmla="*/ 887 w 917"/>
                <a:gd name="T15" fmla="*/ 34 h 910"/>
                <a:gd name="T16" fmla="*/ 889 w 917"/>
                <a:gd name="T17" fmla="*/ 40 h 910"/>
                <a:gd name="T18" fmla="*/ 889 w 917"/>
                <a:gd name="T19" fmla="*/ 43 h 910"/>
                <a:gd name="T20" fmla="*/ 887 w 917"/>
                <a:gd name="T21" fmla="*/ 47 h 910"/>
                <a:gd name="T22" fmla="*/ 885 w 917"/>
                <a:gd name="T23" fmla="*/ 49 h 910"/>
                <a:gd name="T24" fmla="*/ 21 w 917"/>
                <a:gd name="T25" fmla="*/ 909 h 910"/>
                <a:gd name="T26" fmla="*/ 18 w 917"/>
                <a:gd name="T27" fmla="*/ 910 h 910"/>
                <a:gd name="T28" fmla="*/ 7 w 917"/>
                <a:gd name="T29" fmla="*/ 910 h 910"/>
                <a:gd name="T30" fmla="*/ 3 w 917"/>
                <a:gd name="T31" fmla="*/ 908 h 910"/>
                <a:gd name="T32" fmla="*/ 0 w 917"/>
                <a:gd name="T33" fmla="*/ 902 h 910"/>
                <a:gd name="T34" fmla="*/ 0 w 917"/>
                <a:gd name="T35" fmla="*/ 898 h 910"/>
                <a:gd name="T36" fmla="*/ 3 w 917"/>
                <a:gd name="T37" fmla="*/ 892 h 910"/>
                <a:gd name="T38" fmla="*/ 10 w 917"/>
                <a:gd name="T39" fmla="*/ 902 h 910"/>
                <a:gd name="T40" fmla="*/ 10 w 917"/>
                <a:gd name="T41" fmla="*/ 898 h 910"/>
                <a:gd name="T42" fmla="*/ 12 w 917"/>
                <a:gd name="T43" fmla="*/ 903 h 910"/>
                <a:gd name="T44" fmla="*/ 7 w 917"/>
                <a:gd name="T45" fmla="*/ 900 h 910"/>
                <a:gd name="T46" fmla="*/ 18 w 917"/>
                <a:gd name="T47" fmla="*/ 900 h 910"/>
                <a:gd name="T48" fmla="*/ 15 w 917"/>
                <a:gd name="T49" fmla="*/ 902 h 910"/>
                <a:gd name="T50" fmla="*/ 879 w 917"/>
                <a:gd name="T51" fmla="*/ 43 h 910"/>
                <a:gd name="T52" fmla="*/ 877 w 917"/>
                <a:gd name="T53" fmla="*/ 44 h 910"/>
                <a:gd name="T54" fmla="*/ 879 w 917"/>
                <a:gd name="T55" fmla="*/ 40 h 910"/>
                <a:gd name="T56" fmla="*/ 879 w 917"/>
                <a:gd name="T57" fmla="*/ 43 h 910"/>
                <a:gd name="T58" fmla="*/ 877 w 917"/>
                <a:gd name="T59" fmla="*/ 37 h 910"/>
                <a:gd name="T60" fmla="*/ 880 w 917"/>
                <a:gd name="T61" fmla="*/ 40 h 910"/>
                <a:gd name="T62" fmla="*/ 874 w 917"/>
                <a:gd name="T63" fmla="*/ 38 h 910"/>
                <a:gd name="T64" fmla="*/ 879 w 917"/>
                <a:gd name="T65" fmla="*/ 38 h 910"/>
                <a:gd name="T66" fmla="*/ 873 w 917"/>
                <a:gd name="T67" fmla="*/ 40 h 910"/>
                <a:gd name="T68" fmla="*/ 874 w 917"/>
                <a:gd name="T69" fmla="*/ 39 h 910"/>
                <a:gd name="T70" fmla="*/ 11 w 917"/>
                <a:gd name="T71" fmla="*/ 898 h 910"/>
                <a:gd name="T72" fmla="*/ 12 w 917"/>
                <a:gd name="T73" fmla="*/ 897 h 910"/>
                <a:gd name="T74" fmla="*/ 10 w 917"/>
                <a:gd name="T75" fmla="*/ 902 h 910"/>
                <a:gd name="T76" fmla="*/ 831 w 917"/>
                <a:gd name="T77" fmla="*/ 34 h 910"/>
                <a:gd name="T78" fmla="*/ 833 w 917"/>
                <a:gd name="T79" fmla="*/ 26 h 910"/>
                <a:gd name="T80" fmla="*/ 910 w 917"/>
                <a:gd name="T81" fmla="*/ 0 h 910"/>
                <a:gd name="T82" fmla="*/ 917 w 917"/>
                <a:gd name="T83" fmla="*/ 6 h 910"/>
                <a:gd name="T84" fmla="*/ 891 w 917"/>
                <a:gd name="T85" fmla="*/ 84 h 910"/>
                <a:gd name="T86" fmla="*/ 883 w 917"/>
                <a:gd name="T87" fmla="*/ 86 h 910"/>
                <a:gd name="T88" fmla="*/ 831 w 917"/>
                <a:gd name="T89" fmla="*/ 34 h 910"/>
                <a:gd name="T90" fmla="*/ 890 w 917"/>
                <a:gd name="T91" fmla="*/ 79 h 910"/>
                <a:gd name="T92" fmla="*/ 882 w 917"/>
                <a:gd name="T93" fmla="*/ 81 h 910"/>
                <a:gd name="T94" fmla="*/ 907 w 917"/>
                <a:gd name="T95" fmla="*/ 3 h 910"/>
                <a:gd name="T96" fmla="*/ 914 w 917"/>
                <a:gd name="T97" fmla="*/ 9 h 910"/>
                <a:gd name="T98" fmla="*/ 836 w 917"/>
                <a:gd name="T99" fmla="*/ 35 h 910"/>
                <a:gd name="T100" fmla="*/ 838 w 917"/>
                <a:gd name="T101" fmla="*/ 27 h 910"/>
                <a:gd name="T102" fmla="*/ 890 w 917"/>
                <a:gd name="T103" fmla="*/ 79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17" h="910">
                  <a:moveTo>
                    <a:pt x="3" y="892"/>
                  </a:moveTo>
                  <a:lnTo>
                    <a:pt x="4" y="891"/>
                  </a:lnTo>
                  <a:lnTo>
                    <a:pt x="867" y="32"/>
                  </a:lnTo>
                  <a:lnTo>
                    <a:pt x="869" y="31"/>
                  </a:lnTo>
                  <a:lnTo>
                    <a:pt x="874" y="28"/>
                  </a:lnTo>
                  <a:lnTo>
                    <a:pt x="879" y="28"/>
                  </a:lnTo>
                  <a:lnTo>
                    <a:pt x="884" y="31"/>
                  </a:lnTo>
                  <a:lnTo>
                    <a:pt x="887" y="34"/>
                  </a:lnTo>
                  <a:lnTo>
                    <a:pt x="889" y="40"/>
                  </a:lnTo>
                  <a:lnTo>
                    <a:pt x="889" y="43"/>
                  </a:lnTo>
                  <a:lnTo>
                    <a:pt x="887" y="47"/>
                  </a:lnTo>
                  <a:lnTo>
                    <a:pt x="885" y="49"/>
                  </a:lnTo>
                  <a:lnTo>
                    <a:pt x="21" y="909"/>
                  </a:lnTo>
                  <a:lnTo>
                    <a:pt x="18" y="910"/>
                  </a:lnTo>
                  <a:lnTo>
                    <a:pt x="7" y="910"/>
                  </a:lnTo>
                  <a:lnTo>
                    <a:pt x="3" y="908"/>
                  </a:lnTo>
                  <a:lnTo>
                    <a:pt x="0" y="902"/>
                  </a:lnTo>
                  <a:lnTo>
                    <a:pt x="0" y="898"/>
                  </a:lnTo>
                  <a:lnTo>
                    <a:pt x="3" y="892"/>
                  </a:lnTo>
                  <a:close/>
                  <a:moveTo>
                    <a:pt x="10" y="902"/>
                  </a:moveTo>
                  <a:lnTo>
                    <a:pt x="10" y="898"/>
                  </a:lnTo>
                  <a:lnTo>
                    <a:pt x="12" y="903"/>
                  </a:lnTo>
                  <a:lnTo>
                    <a:pt x="7" y="900"/>
                  </a:lnTo>
                  <a:lnTo>
                    <a:pt x="18" y="900"/>
                  </a:lnTo>
                  <a:lnTo>
                    <a:pt x="15" y="902"/>
                  </a:lnTo>
                  <a:lnTo>
                    <a:pt x="879" y="43"/>
                  </a:lnTo>
                  <a:lnTo>
                    <a:pt x="877" y="44"/>
                  </a:lnTo>
                  <a:lnTo>
                    <a:pt x="879" y="40"/>
                  </a:lnTo>
                  <a:lnTo>
                    <a:pt x="879" y="43"/>
                  </a:lnTo>
                  <a:lnTo>
                    <a:pt x="877" y="37"/>
                  </a:lnTo>
                  <a:lnTo>
                    <a:pt x="880" y="40"/>
                  </a:lnTo>
                  <a:lnTo>
                    <a:pt x="874" y="38"/>
                  </a:lnTo>
                  <a:lnTo>
                    <a:pt x="879" y="38"/>
                  </a:lnTo>
                  <a:lnTo>
                    <a:pt x="873" y="40"/>
                  </a:lnTo>
                  <a:lnTo>
                    <a:pt x="874" y="39"/>
                  </a:lnTo>
                  <a:lnTo>
                    <a:pt x="11" y="898"/>
                  </a:lnTo>
                  <a:lnTo>
                    <a:pt x="12" y="897"/>
                  </a:lnTo>
                  <a:lnTo>
                    <a:pt x="10" y="902"/>
                  </a:lnTo>
                  <a:close/>
                  <a:moveTo>
                    <a:pt x="831" y="34"/>
                  </a:moveTo>
                  <a:lnTo>
                    <a:pt x="833" y="26"/>
                  </a:lnTo>
                  <a:lnTo>
                    <a:pt x="910" y="0"/>
                  </a:lnTo>
                  <a:lnTo>
                    <a:pt x="917" y="6"/>
                  </a:lnTo>
                  <a:lnTo>
                    <a:pt x="891" y="84"/>
                  </a:lnTo>
                  <a:lnTo>
                    <a:pt x="883" y="86"/>
                  </a:lnTo>
                  <a:lnTo>
                    <a:pt x="831" y="34"/>
                  </a:lnTo>
                  <a:close/>
                  <a:moveTo>
                    <a:pt x="890" y="79"/>
                  </a:moveTo>
                  <a:lnTo>
                    <a:pt x="882" y="81"/>
                  </a:lnTo>
                  <a:lnTo>
                    <a:pt x="907" y="3"/>
                  </a:lnTo>
                  <a:lnTo>
                    <a:pt x="914" y="9"/>
                  </a:lnTo>
                  <a:lnTo>
                    <a:pt x="836" y="35"/>
                  </a:lnTo>
                  <a:lnTo>
                    <a:pt x="838" y="27"/>
                  </a:lnTo>
                  <a:lnTo>
                    <a:pt x="890" y="79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1307" y="1391"/>
              <a:ext cx="41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Mudan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1663" y="1391"/>
              <a:ext cx="11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ç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1726" y="1391"/>
              <a:ext cx="20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1234" y="1537"/>
              <a:ext cx="17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ex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1362" y="1537"/>
              <a:ext cx="1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ó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1425" y="1537"/>
              <a:ext cx="57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genas de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ectangle 66"/>
            <p:cNvSpPr>
              <a:spLocks noChangeArrowheads="1"/>
            </p:cNvSpPr>
            <p:nvPr/>
          </p:nvSpPr>
          <p:spPr bwMode="auto">
            <a:xfrm>
              <a:off x="1281" y="1681"/>
              <a:ext cx="68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parâmetros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Freeform 67"/>
            <p:cNvSpPr>
              <a:spLocks noEditPoints="1"/>
            </p:cNvSpPr>
            <p:nvPr/>
          </p:nvSpPr>
          <p:spPr bwMode="auto">
            <a:xfrm>
              <a:off x="1642" y="2030"/>
              <a:ext cx="419" cy="69"/>
            </a:xfrm>
            <a:custGeom>
              <a:avLst/>
              <a:gdLst>
                <a:gd name="T0" fmla="*/ 83 w 672"/>
                <a:gd name="T1" fmla="*/ 44 h 112"/>
                <a:gd name="T2" fmla="*/ 590 w 672"/>
                <a:gd name="T3" fmla="*/ 44 h 112"/>
                <a:gd name="T4" fmla="*/ 602 w 672"/>
                <a:gd name="T5" fmla="*/ 56 h 112"/>
                <a:gd name="T6" fmla="*/ 590 w 672"/>
                <a:gd name="T7" fmla="*/ 68 h 112"/>
                <a:gd name="T8" fmla="*/ 83 w 672"/>
                <a:gd name="T9" fmla="*/ 68 h 112"/>
                <a:gd name="T10" fmla="*/ 70 w 672"/>
                <a:gd name="T11" fmla="*/ 56 h 112"/>
                <a:gd name="T12" fmla="*/ 83 w 672"/>
                <a:gd name="T13" fmla="*/ 44 h 112"/>
                <a:gd name="T14" fmla="*/ 119 w 672"/>
                <a:gd name="T15" fmla="*/ 112 h 112"/>
                <a:gd name="T16" fmla="*/ 0 w 672"/>
                <a:gd name="T17" fmla="*/ 56 h 112"/>
                <a:gd name="T18" fmla="*/ 119 w 672"/>
                <a:gd name="T19" fmla="*/ 0 h 112"/>
                <a:gd name="T20" fmla="*/ 119 w 672"/>
                <a:gd name="T21" fmla="*/ 112 h 112"/>
                <a:gd name="T22" fmla="*/ 554 w 672"/>
                <a:gd name="T23" fmla="*/ 0 h 112"/>
                <a:gd name="T24" fmla="*/ 672 w 672"/>
                <a:gd name="T25" fmla="*/ 56 h 112"/>
                <a:gd name="T26" fmla="*/ 554 w 672"/>
                <a:gd name="T27" fmla="*/ 112 h 112"/>
                <a:gd name="T28" fmla="*/ 554 w 672"/>
                <a:gd name="T2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2" h="112">
                  <a:moveTo>
                    <a:pt x="83" y="44"/>
                  </a:moveTo>
                  <a:lnTo>
                    <a:pt x="590" y="44"/>
                  </a:lnTo>
                  <a:cubicBezTo>
                    <a:pt x="597" y="44"/>
                    <a:pt x="602" y="49"/>
                    <a:pt x="602" y="56"/>
                  </a:cubicBezTo>
                  <a:cubicBezTo>
                    <a:pt x="602" y="63"/>
                    <a:pt x="597" y="68"/>
                    <a:pt x="590" y="68"/>
                  </a:cubicBezTo>
                  <a:lnTo>
                    <a:pt x="83" y="68"/>
                  </a:lnTo>
                  <a:cubicBezTo>
                    <a:pt x="75" y="68"/>
                    <a:pt x="70" y="63"/>
                    <a:pt x="70" y="56"/>
                  </a:cubicBezTo>
                  <a:cubicBezTo>
                    <a:pt x="70" y="49"/>
                    <a:pt x="75" y="44"/>
                    <a:pt x="83" y="44"/>
                  </a:cubicBezTo>
                  <a:close/>
                  <a:moveTo>
                    <a:pt x="119" y="112"/>
                  </a:moveTo>
                  <a:lnTo>
                    <a:pt x="0" y="56"/>
                  </a:lnTo>
                  <a:lnTo>
                    <a:pt x="119" y="0"/>
                  </a:lnTo>
                  <a:lnTo>
                    <a:pt x="119" y="112"/>
                  </a:lnTo>
                  <a:close/>
                  <a:moveTo>
                    <a:pt x="554" y="0"/>
                  </a:moveTo>
                  <a:lnTo>
                    <a:pt x="672" y="56"/>
                  </a:lnTo>
                  <a:lnTo>
                    <a:pt x="554" y="112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Freeform 68"/>
            <p:cNvSpPr>
              <a:spLocks noEditPoints="1"/>
            </p:cNvSpPr>
            <p:nvPr/>
          </p:nvSpPr>
          <p:spPr bwMode="auto">
            <a:xfrm>
              <a:off x="1640" y="2026"/>
              <a:ext cx="423" cy="78"/>
            </a:xfrm>
            <a:custGeom>
              <a:avLst/>
              <a:gdLst>
                <a:gd name="T0" fmla="*/ 54 w 423"/>
                <a:gd name="T1" fmla="*/ 26 h 78"/>
                <a:gd name="T2" fmla="*/ 371 w 423"/>
                <a:gd name="T3" fmla="*/ 27 h 78"/>
                <a:gd name="T4" fmla="*/ 380 w 423"/>
                <a:gd name="T5" fmla="*/ 32 h 78"/>
                <a:gd name="T6" fmla="*/ 382 w 423"/>
                <a:gd name="T7" fmla="*/ 40 h 78"/>
                <a:gd name="T8" fmla="*/ 377 w 423"/>
                <a:gd name="T9" fmla="*/ 49 h 78"/>
                <a:gd name="T10" fmla="*/ 370 w 423"/>
                <a:gd name="T11" fmla="*/ 51 h 78"/>
                <a:gd name="T12" fmla="*/ 52 w 423"/>
                <a:gd name="T13" fmla="*/ 51 h 78"/>
                <a:gd name="T14" fmla="*/ 44 w 423"/>
                <a:gd name="T15" fmla="*/ 47 h 78"/>
                <a:gd name="T16" fmla="*/ 41 w 423"/>
                <a:gd name="T17" fmla="*/ 37 h 78"/>
                <a:gd name="T18" fmla="*/ 47 w 423"/>
                <a:gd name="T19" fmla="*/ 29 h 78"/>
                <a:gd name="T20" fmla="*/ 50 w 423"/>
                <a:gd name="T21" fmla="*/ 38 h 78"/>
                <a:gd name="T22" fmla="*/ 50 w 423"/>
                <a:gd name="T23" fmla="*/ 41 h 78"/>
                <a:gd name="T24" fmla="*/ 53 w 423"/>
                <a:gd name="T25" fmla="*/ 42 h 78"/>
                <a:gd name="T26" fmla="*/ 55 w 423"/>
                <a:gd name="T27" fmla="*/ 42 h 78"/>
                <a:gd name="T28" fmla="*/ 370 w 423"/>
                <a:gd name="T29" fmla="*/ 41 h 78"/>
                <a:gd name="T30" fmla="*/ 374 w 423"/>
                <a:gd name="T31" fmla="*/ 40 h 78"/>
                <a:gd name="T32" fmla="*/ 373 w 423"/>
                <a:gd name="T33" fmla="*/ 37 h 78"/>
                <a:gd name="T34" fmla="*/ 371 w 423"/>
                <a:gd name="T35" fmla="*/ 35 h 78"/>
                <a:gd name="T36" fmla="*/ 368 w 423"/>
                <a:gd name="T37" fmla="*/ 36 h 78"/>
                <a:gd name="T38" fmla="*/ 54 w 423"/>
                <a:gd name="T39" fmla="*/ 36 h 78"/>
                <a:gd name="T40" fmla="*/ 50 w 423"/>
                <a:gd name="T41" fmla="*/ 38 h 78"/>
                <a:gd name="T42" fmla="*/ 74 w 423"/>
                <a:gd name="T43" fmla="*/ 78 h 78"/>
                <a:gd name="T44" fmla="*/ 0 w 423"/>
                <a:gd name="T45" fmla="*/ 34 h 78"/>
                <a:gd name="T46" fmla="*/ 81 w 423"/>
                <a:gd name="T47" fmla="*/ 4 h 78"/>
                <a:gd name="T48" fmla="*/ 71 w 423"/>
                <a:gd name="T49" fmla="*/ 4 h 78"/>
                <a:gd name="T50" fmla="*/ 4 w 423"/>
                <a:gd name="T51" fmla="*/ 43 h 78"/>
                <a:gd name="T52" fmla="*/ 78 w 423"/>
                <a:gd name="T53" fmla="*/ 69 h 78"/>
                <a:gd name="T54" fmla="*/ 71 w 423"/>
                <a:gd name="T55" fmla="*/ 4 h 78"/>
                <a:gd name="T56" fmla="*/ 350 w 423"/>
                <a:gd name="T57" fmla="*/ 0 h 78"/>
                <a:gd name="T58" fmla="*/ 423 w 423"/>
                <a:gd name="T59" fmla="*/ 43 h 78"/>
                <a:gd name="T60" fmla="*/ 342 w 423"/>
                <a:gd name="T61" fmla="*/ 73 h 78"/>
                <a:gd name="T62" fmla="*/ 352 w 423"/>
                <a:gd name="T63" fmla="*/ 73 h 78"/>
                <a:gd name="T64" fmla="*/ 419 w 423"/>
                <a:gd name="T65" fmla="*/ 34 h 78"/>
                <a:gd name="T66" fmla="*/ 345 w 423"/>
                <a:gd name="T67" fmla="*/ 9 h 78"/>
                <a:gd name="T68" fmla="*/ 352 w 423"/>
                <a:gd name="T69" fmla="*/ 7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3" h="78">
                  <a:moveTo>
                    <a:pt x="52" y="27"/>
                  </a:moveTo>
                  <a:lnTo>
                    <a:pt x="54" y="26"/>
                  </a:lnTo>
                  <a:lnTo>
                    <a:pt x="370" y="26"/>
                  </a:lnTo>
                  <a:lnTo>
                    <a:pt x="371" y="27"/>
                  </a:lnTo>
                  <a:lnTo>
                    <a:pt x="377" y="29"/>
                  </a:lnTo>
                  <a:lnTo>
                    <a:pt x="380" y="32"/>
                  </a:lnTo>
                  <a:lnTo>
                    <a:pt x="382" y="37"/>
                  </a:lnTo>
                  <a:lnTo>
                    <a:pt x="382" y="40"/>
                  </a:lnTo>
                  <a:lnTo>
                    <a:pt x="380" y="46"/>
                  </a:lnTo>
                  <a:lnTo>
                    <a:pt x="377" y="49"/>
                  </a:lnTo>
                  <a:lnTo>
                    <a:pt x="371" y="51"/>
                  </a:lnTo>
                  <a:lnTo>
                    <a:pt x="370" y="51"/>
                  </a:lnTo>
                  <a:lnTo>
                    <a:pt x="54" y="51"/>
                  </a:lnTo>
                  <a:lnTo>
                    <a:pt x="52" y="51"/>
                  </a:lnTo>
                  <a:lnTo>
                    <a:pt x="47" y="49"/>
                  </a:lnTo>
                  <a:lnTo>
                    <a:pt x="44" y="47"/>
                  </a:lnTo>
                  <a:lnTo>
                    <a:pt x="41" y="41"/>
                  </a:lnTo>
                  <a:lnTo>
                    <a:pt x="41" y="37"/>
                  </a:lnTo>
                  <a:lnTo>
                    <a:pt x="44" y="31"/>
                  </a:lnTo>
                  <a:lnTo>
                    <a:pt x="47" y="29"/>
                  </a:lnTo>
                  <a:lnTo>
                    <a:pt x="52" y="27"/>
                  </a:lnTo>
                  <a:close/>
                  <a:moveTo>
                    <a:pt x="50" y="38"/>
                  </a:moveTo>
                  <a:lnTo>
                    <a:pt x="53" y="36"/>
                  </a:lnTo>
                  <a:lnTo>
                    <a:pt x="50" y="41"/>
                  </a:lnTo>
                  <a:lnTo>
                    <a:pt x="50" y="37"/>
                  </a:lnTo>
                  <a:lnTo>
                    <a:pt x="53" y="42"/>
                  </a:lnTo>
                  <a:lnTo>
                    <a:pt x="50" y="40"/>
                  </a:lnTo>
                  <a:lnTo>
                    <a:pt x="55" y="42"/>
                  </a:lnTo>
                  <a:lnTo>
                    <a:pt x="54" y="41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74" y="40"/>
                  </a:lnTo>
                  <a:lnTo>
                    <a:pt x="371" y="43"/>
                  </a:lnTo>
                  <a:lnTo>
                    <a:pt x="373" y="37"/>
                  </a:lnTo>
                  <a:lnTo>
                    <a:pt x="373" y="40"/>
                  </a:lnTo>
                  <a:lnTo>
                    <a:pt x="371" y="35"/>
                  </a:lnTo>
                  <a:lnTo>
                    <a:pt x="374" y="38"/>
                  </a:lnTo>
                  <a:lnTo>
                    <a:pt x="368" y="36"/>
                  </a:lnTo>
                  <a:lnTo>
                    <a:pt x="370" y="36"/>
                  </a:lnTo>
                  <a:lnTo>
                    <a:pt x="54" y="36"/>
                  </a:lnTo>
                  <a:lnTo>
                    <a:pt x="55" y="36"/>
                  </a:lnTo>
                  <a:lnTo>
                    <a:pt x="50" y="38"/>
                  </a:lnTo>
                  <a:close/>
                  <a:moveTo>
                    <a:pt x="81" y="73"/>
                  </a:moveTo>
                  <a:lnTo>
                    <a:pt x="74" y="78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74" y="0"/>
                  </a:lnTo>
                  <a:lnTo>
                    <a:pt x="81" y="4"/>
                  </a:lnTo>
                  <a:lnTo>
                    <a:pt x="81" y="73"/>
                  </a:lnTo>
                  <a:close/>
                  <a:moveTo>
                    <a:pt x="71" y="4"/>
                  </a:moveTo>
                  <a:lnTo>
                    <a:pt x="78" y="9"/>
                  </a:lnTo>
                  <a:lnTo>
                    <a:pt x="4" y="43"/>
                  </a:lnTo>
                  <a:lnTo>
                    <a:pt x="4" y="34"/>
                  </a:lnTo>
                  <a:lnTo>
                    <a:pt x="78" y="69"/>
                  </a:lnTo>
                  <a:lnTo>
                    <a:pt x="71" y="73"/>
                  </a:lnTo>
                  <a:lnTo>
                    <a:pt x="71" y="4"/>
                  </a:lnTo>
                  <a:close/>
                  <a:moveTo>
                    <a:pt x="342" y="4"/>
                  </a:moveTo>
                  <a:lnTo>
                    <a:pt x="350" y="0"/>
                  </a:lnTo>
                  <a:lnTo>
                    <a:pt x="423" y="34"/>
                  </a:lnTo>
                  <a:lnTo>
                    <a:pt x="423" y="43"/>
                  </a:lnTo>
                  <a:lnTo>
                    <a:pt x="350" y="78"/>
                  </a:lnTo>
                  <a:lnTo>
                    <a:pt x="342" y="73"/>
                  </a:lnTo>
                  <a:lnTo>
                    <a:pt x="342" y="4"/>
                  </a:lnTo>
                  <a:close/>
                  <a:moveTo>
                    <a:pt x="352" y="73"/>
                  </a:moveTo>
                  <a:lnTo>
                    <a:pt x="345" y="69"/>
                  </a:lnTo>
                  <a:lnTo>
                    <a:pt x="419" y="34"/>
                  </a:lnTo>
                  <a:lnTo>
                    <a:pt x="419" y="43"/>
                  </a:lnTo>
                  <a:lnTo>
                    <a:pt x="345" y="9"/>
                  </a:lnTo>
                  <a:lnTo>
                    <a:pt x="352" y="4"/>
                  </a:lnTo>
                  <a:lnTo>
                    <a:pt x="352" y="73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Rectangle 69"/>
            <p:cNvSpPr>
              <a:spLocks noChangeArrowheads="1"/>
            </p:cNvSpPr>
            <p:nvPr/>
          </p:nvSpPr>
          <p:spPr bwMode="auto">
            <a:xfrm>
              <a:off x="1307" y="2404"/>
              <a:ext cx="55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Atributos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>
              <a:off x="1071" y="2548"/>
              <a:ext cx="102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Comportamentais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2810" y="2612"/>
              <a:ext cx="58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Resposta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Rectangle 72"/>
            <p:cNvSpPr>
              <a:spLocks noChangeArrowheads="1"/>
            </p:cNvSpPr>
            <p:nvPr/>
          </p:nvSpPr>
          <p:spPr bwMode="auto">
            <a:xfrm>
              <a:off x="2719" y="2756"/>
              <a:ext cx="34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estrat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ectangle 73"/>
            <p:cNvSpPr>
              <a:spLocks noChangeArrowheads="1"/>
            </p:cNvSpPr>
            <p:nvPr/>
          </p:nvSpPr>
          <p:spPr bwMode="auto">
            <a:xfrm>
              <a:off x="3019" y="2756"/>
              <a:ext cx="12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é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3083" y="2756"/>
              <a:ext cx="39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gica 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ectangle 75"/>
            <p:cNvSpPr>
              <a:spLocks noChangeArrowheads="1"/>
            </p:cNvSpPr>
            <p:nvPr/>
          </p:nvSpPr>
          <p:spPr bwMode="auto">
            <a:xfrm>
              <a:off x="2682" y="2900"/>
              <a:ext cx="80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aprendizagem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76"/>
            <p:cNvSpPr>
              <a:spLocks noChangeArrowheads="1"/>
            </p:cNvSpPr>
            <p:nvPr/>
          </p:nvSpPr>
          <p:spPr bwMode="auto">
            <a:xfrm>
              <a:off x="2810" y="1193"/>
              <a:ext cx="58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Resposta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77"/>
            <p:cNvSpPr>
              <a:spLocks noChangeArrowheads="1"/>
            </p:cNvSpPr>
            <p:nvPr/>
          </p:nvSpPr>
          <p:spPr bwMode="auto">
            <a:xfrm>
              <a:off x="2719" y="1337"/>
              <a:ext cx="34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estrat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78"/>
            <p:cNvSpPr>
              <a:spLocks noChangeArrowheads="1"/>
            </p:cNvSpPr>
            <p:nvPr/>
          </p:nvSpPr>
          <p:spPr bwMode="auto">
            <a:xfrm>
              <a:off x="3019" y="1337"/>
              <a:ext cx="12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é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ectangle 79"/>
            <p:cNvSpPr>
              <a:spLocks noChangeArrowheads="1"/>
            </p:cNvSpPr>
            <p:nvPr/>
          </p:nvSpPr>
          <p:spPr bwMode="auto">
            <a:xfrm>
              <a:off x="3083" y="1337"/>
              <a:ext cx="39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gica 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80"/>
            <p:cNvSpPr>
              <a:spLocks noChangeArrowheads="1"/>
            </p:cNvSpPr>
            <p:nvPr/>
          </p:nvSpPr>
          <p:spPr bwMode="auto">
            <a:xfrm>
              <a:off x="2682" y="1481"/>
              <a:ext cx="80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aprendizagem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4394" y="1879"/>
              <a:ext cx="58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Ambiente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ectangle 82"/>
            <p:cNvSpPr>
              <a:spLocks noChangeArrowheads="1"/>
            </p:cNvSpPr>
            <p:nvPr/>
          </p:nvSpPr>
          <p:spPr bwMode="auto">
            <a:xfrm>
              <a:off x="4366" y="2025"/>
              <a:ext cx="21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Pol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tangle 83"/>
            <p:cNvSpPr>
              <a:spLocks noChangeArrowheads="1"/>
            </p:cNvSpPr>
            <p:nvPr/>
          </p:nvSpPr>
          <p:spPr bwMode="auto">
            <a:xfrm>
              <a:off x="4539" y="2025"/>
              <a:ext cx="8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í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ectangle 84"/>
            <p:cNvSpPr>
              <a:spLocks noChangeArrowheads="1"/>
            </p:cNvSpPr>
            <p:nvPr/>
          </p:nvSpPr>
          <p:spPr bwMode="auto">
            <a:xfrm>
              <a:off x="4567" y="2025"/>
              <a:ext cx="42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ticos 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Rectangle 85"/>
            <p:cNvSpPr>
              <a:spLocks noChangeArrowheads="1"/>
            </p:cNvSpPr>
            <p:nvPr/>
          </p:nvSpPr>
          <p:spPr bwMode="auto">
            <a:xfrm>
              <a:off x="4266" y="2169"/>
              <a:ext cx="80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estrutura legal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Freeform 86"/>
            <p:cNvSpPr>
              <a:spLocks noEditPoints="1"/>
            </p:cNvSpPr>
            <p:nvPr/>
          </p:nvSpPr>
          <p:spPr bwMode="auto">
            <a:xfrm>
              <a:off x="2230" y="970"/>
              <a:ext cx="70" cy="756"/>
            </a:xfrm>
            <a:custGeom>
              <a:avLst/>
              <a:gdLst>
                <a:gd name="T0" fmla="*/ 65 w 112"/>
                <a:gd name="T1" fmla="*/ 67 h 1232"/>
                <a:gd name="T2" fmla="*/ 65 w 112"/>
                <a:gd name="T3" fmla="*/ 1167 h 1232"/>
                <a:gd name="T4" fmla="*/ 56 w 112"/>
                <a:gd name="T5" fmla="*/ 1177 h 1232"/>
                <a:gd name="T6" fmla="*/ 47 w 112"/>
                <a:gd name="T7" fmla="*/ 1167 h 1232"/>
                <a:gd name="T8" fmla="*/ 47 w 112"/>
                <a:gd name="T9" fmla="*/ 67 h 1232"/>
                <a:gd name="T10" fmla="*/ 56 w 112"/>
                <a:gd name="T11" fmla="*/ 57 h 1232"/>
                <a:gd name="T12" fmla="*/ 65 w 112"/>
                <a:gd name="T13" fmla="*/ 67 h 1232"/>
                <a:gd name="T14" fmla="*/ 0 w 112"/>
                <a:gd name="T15" fmla="*/ 119 h 1232"/>
                <a:gd name="T16" fmla="*/ 56 w 112"/>
                <a:gd name="T17" fmla="*/ 0 h 1232"/>
                <a:gd name="T18" fmla="*/ 112 w 112"/>
                <a:gd name="T19" fmla="*/ 119 h 1232"/>
                <a:gd name="T20" fmla="*/ 0 w 112"/>
                <a:gd name="T21" fmla="*/ 119 h 1232"/>
                <a:gd name="T22" fmla="*/ 112 w 112"/>
                <a:gd name="T23" fmla="*/ 1114 h 1232"/>
                <a:gd name="T24" fmla="*/ 56 w 112"/>
                <a:gd name="T25" fmla="*/ 1232 h 1232"/>
                <a:gd name="T26" fmla="*/ 0 w 112"/>
                <a:gd name="T27" fmla="*/ 1114 h 1232"/>
                <a:gd name="T28" fmla="*/ 112 w 112"/>
                <a:gd name="T29" fmla="*/ 1114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232">
                  <a:moveTo>
                    <a:pt x="65" y="67"/>
                  </a:moveTo>
                  <a:lnTo>
                    <a:pt x="65" y="1167"/>
                  </a:lnTo>
                  <a:cubicBezTo>
                    <a:pt x="65" y="1172"/>
                    <a:pt x="62" y="1177"/>
                    <a:pt x="56" y="1177"/>
                  </a:cubicBezTo>
                  <a:cubicBezTo>
                    <a:pt x="51" y="1177"/>
                    <a:pt x="47" y="1172"/>
                    <a:pt x="47" y="1167"/>
                  </a:cubicBezTo>
                  <a:lnTo>
                    <a:pt x="47" y="67"/>
                  </a:lnTo>
                  <a:cubicBezTo>
                    <a:pt x="47" y="62"/>
                    <a:pt x="51" y="57"/>
                    <a:pt x="56" y="57"/>
                  </a:cubicBezTo>
                  <a:cubicBezTo>
                    <a:pt x="62" y="57"/>
                    <a:pt x="65" y="62"/>
                    <a:pt x="65" y="67"/>
                  </a:cubicBezTo>
                  <a:close/>
                  <a:moveTo>
                    <a:pt x="0" y="119"/>
                  </a:moveTo>
                  <a:lnTo>
                    <a:pt x="56" y="0"/>
                  </a:lnTo>
                  <a:lnTo>
                    <a:pt x="112" y="119"/>
                  </a:lnTo>
                  <a:lnTo>
                    <a:pt x="0" y="119"/>
                  </a:lnTo>
                  <a:close/>
                  <a:moveTo>
                    <a:pt x="112" y="1114"/>
                  </a:moveTo>
                  <a:lnTo>
                    <a:pt x="56" y="1232"/>
                  </a:lnTo>
                  <a:lnTo>
                    <a:pt x="0" y="1114"/>
                  </a:lnTo>
                  <a:lnTo>
                    <a:pt x="112" y="11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87"/>
            <p:cNvSpPr>
              <a:spLocks noEditPoints="1"/>
            </p:cNvSpPr>
            <p:nvPr/>
          </p:nvSpPr>
          <p:spPr bwMode="auto">
            <a:xfrm>
              <a:off x="2226" y="968"/>
              <a:ext cx="79" cy="760"/>
            </a:xfrm>
            <a:custGeom>
              <a:avLst/>
              <a:gdLst>
                <a:gd name="T0" fmla="*/ 50 w 79"/>
                <a:gd name="T1" fmla="*/ 43 h 760"/>
                <a:gd name="T2" fmla="*/ 50 w 79"/>
                <a:gd name="T3" fmla="*/ 720 h 760"/>
                <a:gd name="T4" fmla="*/ 46 w 79"/>
                <a:gd name="T5" fmla="*/ 727 h 760"/>
                <a:gd name="T6" fmla="*/ 37 w 79"/>
                <a:gd name="T7" fmla="*/ 729 h 760"/>
                <a:gd name="T8" fmla="*/ 31 w 79"/>
                <a:gd name="T9" fmla="*/ 725 h 760"/>
                <a:gd name="T10" fmla="*/ 29 w 79"/>
                <a:gd name="T11" fmla="*/ 718 h 760"/>
                <a:gd name="T12" fmla="*/ 29 w 79"/>
                <a:gd name="T13" fmla="*/ 41 h 760"/>
                <a:gd name="T14" fmla="*/ 34 w 79"/>
                <a:gd name="T15" fmla="*/ 34 h 760"/>
                <a:gd name="T16" fmla="*/ 42 w 79"/>
                <a:gd name="T17" fmla="*/ 33 h 760"/>
                <a:gd name="T18" fmla="*/ 49 w 79"/>
                <a:gd name="T19" fmla="*/ 38 h 760"/>
                <a:gd name="T20" fmla="*/ 39 w 79"/>
                <a:gd name="T21" fmla="*/ 41 h 760"/>
                <a:gd name="T22" fmla="*/ 37 w 79"/>
                <a:gd name="T23" fmla="*/ 42 h 760"/>
                <a:gd name="T24" fmla="*/ 38 w 79"/>
                <a:gd name="T25" fmla="*/ 44 h 760"/>
                <a:gd name="T26" fmla="*/ 39 w 79"/>
                <a:gd name="T27" fmla="*/ 46 h 760"/>
                <a:gd name="T28" fmla="*/ 39 w 79"/>
                <a:gd name="T29" fmla="*/ 718 h 760"/>
                <a:gd name="T30" fmla="*/ 40 w 79"/>
                <a:gd name="T31" fmla="*/ 720 h 760"/>
                <a:gd name="T32" fmla="*/ 42 w 79"/>
                <a:gd name="T33" fmla="*/ 720 h 760"/>
                <a:gd name="T34" fmla="*/ 42 w 79"/>
                <a:gd name="T35" fmla="*/ 718 h 760"/>
                <a:gd name="T36" fmla="*/ 40 w 79"/>
                <a:gd name="T37" fmla="*/ 717 h 760"/>
                <a:gd name="T38" fmla="*/ 40 w 79"/>
                <a:gd name="T39" fmla="*/ 43 h 760"/>
                <a:gd name="T40" fmla="*/ 39 w 79"/>
                <a:gd name="T41" fmla="*/ 41 h 760"/>
                <a:gd name="T42" fmla="*/ 0 w 79"/>
                <a:gd name="T43" fmla="*/ 73 h 760"/>
                <a:gd name="T44" fmla="*/ 44 w 79"/>
                <a:gd name="T45" fmla="*/ 0 h 760"/>
                <a:gd name="T46" fmla="*/ 74 w 79"/>
                <a:gd name="T47" fmla="*/ 80 h 760"/>
                <a:gd name="T48" fmla="*/ 74 w 79"/>
                <a:gd name="T49" fmla="*/ 70 h 760"/>
                <a:gd name="T50" fmla="*/ 35 w 79"/>
                <a:gd name="T51" fmla="*/ 4 h 760"/>
                <a:gd name="T52" fmla="*/ 9 w 79"/>
                <a:gd name="T53" fmla="*/ 77 h 760"/>
                <a:gd name="T54" fmla="*/ 74 w 79"/>
                <a:gd name="T55" fmla="*/ 70 h 760"/>
                <a:gd name="T56" fmla="*/ 79 w 79"/>
                <a:gd name="T57" fmla="*/ 688 h 760"/>
                <a:gd name="T58" fmla="*/ 35 w 79"/>
                <a:gd name="T59" fmla="*/ 760 h 760"/>
                <a:gd name="T60" fmla="*/ 4 w 79"/>
                <a:gd name="T61" fmla="*/ 681 h 760"/>
                <a:gd name="T62" fmla="*/ 4 w 79"/>
                <a:gd name="T63" fmla="*/ 690 h 760"/>
                <a:gd name="T64" fmla="*/ 44 w 79"/>
                <a:gd name="T65" fmla="*/ 756 h 760"/>
                <a:gd name="T66" fmla="*/ 70 w 79"/>
                <a:gd name="T67" fmla="*/ 684 h 760"/>
                <a:gd name="T68" fmla="*/ 4 w 79"/>
                <a:gd name="T69" fmla="*/ 69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9" h="760">
                  <a:moveTo>
                    <a:pt x="50" y="42"/>
                  </a:moveTo>
                  <a:lnTo>
                    <a:pt x="50" y="43"/>
                  </a:lnTo>
                  <a:lnTo>
                    <a:pt x="50" y="718"/>
                  </a:lnTo>
                  <a:lnTo>
                    <a:pt x="50" y="720"/>
                  </a:lnTo>
                  <a:lnTo>
                    <a:pt x="49" y="724"/>
                  </a:lnTo>
                  <a:lnTo>
                    <a:pt x="46" y="727"/>
                  </a:lnTo>
                  <a:lnTo>
                    <a:pt x="42" y="729"/>
                  </a:lnTo>
                  <a:lnTo>
                    <a:pt x="37" y="729"/>
                  </a:lnTo>
                  <a:lnTo>
                    <a:pt x="34" y="727"/>
                  </a:lnTo>
                  <a:lnTo>
                    <a:pt x="31" y="725"/>
                  </a:lnTo>
                  <a:lnTo>
                    <a:pt x="29" y="720"/>
                  </a:lnTo>
                  <a:lnTo>
                    <a:pt x="29" y="718"/>
                  </a:lnTo>
                  <a:lnTo>
                    <a:pt x="29" y="43"/>
                  </a:lnTo>
                  <a:lnTo>
                    <a:pt x="29" y="41"/>
                  </a:lnTo>
                  <a:lnTo>
                    <a:pt x="31" y="37"/>
                  </a:lnTo>
                  <a:lnTo>
                    <a:pt x="34" y="34"/>
                  </a:lnTo>
                  <a:lnTo>
                    <a:pt x="37" y="33"/>
                  </a:lnTo>
                  <a:lnTo>
                    <a:pt x="42" y="33"/>
                  </a:lnTo>
                  <a:lnTo>
                    <a:pt x="46" y="34"/>
                  </a:lnTo>
                  <a:lnTo>
                    <a:pt x="49" y="38"/>
                  </a:lnTo>
                  <a:lnTo>
                    <a:pt x="50" y="42"/>
                  </a:lnTo>
                  <a:close/>
                  <a:moveTo>
                    <a:pt x="39" y="41"/>
                  </a:moveTo>
                  <a:lnTo>
                    <a:pt x="42" y="44"/>
                  </a:lnTo>
                  <a:lnTo>
                    <a:pt x="37" y="42"/>
                  </a:lnTo>
                  <a:lnTo>
                    <a:pt x="42" y="42"/>
                  </a:lnTo>
                  <a:lnTo>
                    <a:pt x="38" y="44"/>
                  </a:lnTo>
                  <a:lnTo>
                    <a:pt x="40" y="41"/>
                  </a:lnTo>
                  <a:lnTo>
                    <a:pt x="39" y="46"/>
                  </a:lnTo>
                  <a:lnTo>
                    <a:pt x="39" y="43"/>
                  </a:lnTo>
                  <a:lnTo>
                    <a:pt x="39" y="718"/>
                  </a:lnTo>
                  <a:lnTo>
                    <a:pt x="39" y="716"/>
                  </a:lnTo>
                  <a:lnTo>
                    <a:pt x="40" y="720"/>
                  </a:lnTo>
                  <a:lnTo>
                    <a:pt x="38" y="718"/>
                  </a:lnTo>
                  <a:lnTo>
                    <a:pt x="42" y="720"/>
                  </a:lnTo>
                  <a:lnTo>
                    <a:pt x="37" y="720"/>
                  </a:lnTo>
                  <a:lnTo>
                    <a:pt x="42" y="718"/>
                  </a:lnTo>
                  <a:lnTo>
                    <a:pt x="39" y="721"/>
                  </a:lnTo>
                  <a:lnTo>
                    <a:pt x="40" y="717"/>
                  </a:lnTo>
                  <a:lnTo>
                    <a:pt x="40" y="718"/>
                  </a:lnTo>
                  <a:lnTo>
                    <a:pt x="40" y="43"/>
                  </a:lnTo>
                  <a:lnTo>
                    <a:pt x="40" y="45"/>
                  </a:lnTo>
                  <a:lnTo>
                    <a:pt x="39" y="41"/>
                  </a:lnTo>
                  <a:close/>
                  <a:moveTo>
                    <a:pt x="4" y="80"/>
                  </a:moveTo>
                  <a:lnTo>
                    <a:pt x="0" y="7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79" y="73"/>
                  </a:lnTo>
                  <a:lnTo>
                    <a:pt x="74" y="80"/>
                  </a:lnTo>
                  <a:lnTo>
                    <a:pt x="4" y="80"/>
                  </a:lnTo>
                  <a:close/>
                  <a:moveTo>
                    <a:pt x="74" y="70"/>
                  </a:moveTo>
                  <a:lnTo>
                    <a:pt x="70" y="77"/>
                  </a:lnTo>
                  <a:lnTo>
                    <a:pt x="35" y="4"/>
                  </a:lnTo>
                  <a:lnTo>
                    <a:pt x="44" y="4"/>
                  </a:lnTo>
                  <a:lnTo>
                    <a:pt x="9" y="77"/>
                  </a:lnTo>
                  <a:lnTo>
                    <a:pt x="4" y="70"/>
                  </a:lnTo>
                  <a:lnTo>
                    <a:pt x="74" y="70"/>
                  </a:lnTo>
                  <a:close/>
                  <a:moveTo>
                    <a:pt x="74" y="681"/>
                  </a:moveTo>
                  <a:lnTo>
                    <a:pt x="79" y="688"/>
                  </a:lnTo>
                  <a:lnTo>
                    <a:pt x="44" y="760"/>
                  </a:lnTo>
                  <a:lnTo>
                    <a:pt x="35" y="760"/>
                  </a:lnTo>
                  <a:lnTo>
                    <a:pt x="0" y="688"/>
                  </a:lnTo>
                  <a:lnTo>
                    <a:pt x="4" y="681"/>
                  </a:lnTo>
                  <a:lnTo>
                    <a:pt x="74" y="681"/>
                  </a:lnTo>
                  <a:close/>
                  <a:moveTo>
                    <a:pt x="4" y="690"/>
                  </a:moveTo>
                  <a:lnTo>
                    <a:pt x="9" y="684"/>
                  </a:lnTo>
                  <a:lnTo>
                    <a:pt x="44" y="756"/>
                  </a:lnTo>
                  <a:lnTo>
                    <a:pt x="35" y="756"/>
                  </a:lnTo>
                  <a:lnTo>
                    <a:pt x="70" y="684"/>
                  </a:lnTo>
                  <a:lnTo>
                    <a:pt x="74" y="690"/>
                  </a:lnTo>
                  <a:lnTo>
                    <a:pt x="4" y="69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88"/>
            <p:cNvSpPr>
              <a:spLocks noEditPoints="1"/>
            </p:cNvSpPr>
            <p:nvPr/>
          </p:nvSpPr>
          <p:spPr bwMode="auto">
            <a:xfrm>
              <a:off x="2230" y="2472"/>
              <a:ext cx="70" cy="618"/>
            </a:xfrm>
            <a:custGeom>
              <a:avLst/>
              <a:gdLst>
                <a:gd name="T0" fmla="*/ 65 w 112"/>
                <a:gd name="T1" fmla="*/ 66 h 1008"/>
                <a:gd name="T2" fmla="*/ 65 w 112"/>
                <a:gd name="T3" fmla="*/ 943 h 1008"/>
                <a:gd name="T4" fmla="*/ 56 w 112"/>
                <a:gd name="T5" fmla="*/ 952 h 1008"/>
                <a:gd name="T6" fmla="*/ 47 w 112"/>
                <a:gd name="T7" fmla="*/ 943 h 1008"/>
                <a:gd name="T8" fmla="*/ 47 w 112"/>
                <a:gd name="T9" fmla="*/ 66 h 1008"/>
                <a:gd name="T10" fmla="*/ 56 w 112"/>
                <a:gd name="T11" fmla="*/ 57 h 1008"/>
                <a:gd name="T12" fmla="*/ 65 w 112"/>
                <a:gd name="T13" fmla="*/ 66 h 1008"/>
                <a:gd name="T14" fmla="*/ 0 w 112"/>
                <a:gd name="T15" fmla="*/ 119 h 1008"/>
                <a:gd name="T16" fmla="*/ 56 w 112"/>
                <a:gd name="T17" fmla="*/ 0 h 1008"/>
                <a:gd name="T18" fmla="*/ 112 w 112"/>
                <a:gd name="T19" fmla="*/ 119 h 1008"/>
                <a:gd name="T20" fmla="*/ 0 w 112"/>
                <a:gd name="T21" fmla="*/ 119 h 1008"/>
                <a:gd name="T22" fmla="*/ 112 w 112"/>
                <a:gd name="T23" fmla="*/ 890 h 1008"/>
                <a:gd name="T24" fmla="*/ 56 w 112"/>
                <a:gd name="T25" fmla="*/ 1008 h 1008"/>
                <a:gd name="T26" fmla="*/ 0 w 112"/>
                <a:gd name="T27" fmla="*/ 890 h 1008"/>
                <a:gd name="T28" fmla="*/ 112 w 112"/>
                <a:gd name="T29" fmla="*/ 89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08">
                  <a:moveTo>
                    <a:pt x="65" y="66"/>
                  </a:moveTo>
                  <a:lnTo>
                    <a:pt x="65" y="943"/>
                  </a:lnTo>
                  <a:cubicBezTo>
                    <a:pt x="65" y="948"/>
                    <a:pt x="62" y="952"/>
                    <a:pt x="56" y="952"/>
                  </a:cubicBezTo>
                  <a:cubicBezTo>
                    <a:pt x="51" y="952"/>
                    <a:pt x="47" y="948"/>
                    <a:pt x="47" y="943"/>
                  </a:cubicBezTo>
                  <a:lnTo>
                    <a:pt x="47" y="66"/>
                  </a:lnTo>
                  <a:cubicBezTo>
                    <a:pt x="47" y="61"/>
                    <a:pt x="51" y="57"/>
                    <a:pt x="56" y="57"/>
                  </a:cubicBezTo>
                  <a:cubicBezTo>
                    <a:pt x="62" y="57"/>
                    <a:pt x="65" y="61"/>
                    <a:pt x="65" y="66"/>
                  </a:cubicBezTo>
                  <a:close/>
                  <a:moveTo>
                    <a:pt x="0" y="119"/>
                  </a:moveTo>
                  <a:lnTo>
                    <a:pt x="56" y="0"/>
                  </a:lnTo>
                  <a:lnTo>
                    <a:pt x="112" y="119"/>
                  </a:lnTo>
                  <a:lnTo>
                    <a:pt x="0" y="119"/>
                  </a:lnTo>
                  <a:close/>
                  <a:moveTo>
                    <a:pt x="112" y="890"/>
                  </a:moveTo>
                  <a:lnTo>
                    <a:pt x="56" y="1008"/>
                  </a:lnTo>
                  <a:lnTo>
                    <a:pt x="0" y="890"/>
                  </a:lnTo>
                  <a:lnTo>
                    <a:pt x="112" y="8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89"/>
            <p:cNvSpPr>
              <a:spLocks noEditPoints="1"/>
            </p:cNvSpPr>
            <p:nvPr/>
          </p:nvSpPr>
          <p:spPr bwMode="auto">
            <a:xfrm>
              <a:off x="2226" y="2470"/>
              <a:ext cx="79" cy="623"/>
            </a:xfrm>
            <a:custGeom>
              <a:avLst/>
              <a:gdLst>
                <a:gd name="T0" fmla="*/ 49 w 79"/>
                <a:gd name="T1" fmla="*/ 39 h 623"/>
                <a:gd name="T2" fmla="*/ 50 w 79"/>
                <a:gd name="T3" fmla="*/ 42 h 623"/>
                <a:gd name="T4" fmla="*/ 50 w 79"/>
                <a:gd name="T5" fmla="*/ 581 h 623"/>
                <a:gd name="T6" fmla="*/ 49 w 79"/>
                <a:gd name="T7" fmla="*/ 584 h 623"/>
                <a:gd name="T8" fmla="*/ 43 w 79"/>
                <a:gd name="T9" fmla="*/ 590 h 623"/>
                <a:gd name="T10" fmla="*/ 36 w 79"/>
                <a:gd name="T11" fmla="*/ 590 h 623"/>
                <a:gd name="T12" fmla="*/ 30 w 79"/>
                <a:gd name="T13" fmla="*/ 584 h 623"/>
                <a:gd name="T14" fmla="*/ 29 w 79"/>
                <a:gd name="T15" fmla="*/ 581 h 623"/>
                <a:gd name="T16" fmla="*/ 29 w 79"/>
                <a:gd name="T17" fmla="*/ 42 h 623"/>
                <a:gd name="T18" fmla="*/ 30 w 79"/>
                <a:gd name="T19" fmla="*/ 39 h 623"/>
                <a:gd name="T20" fmla="*/ 36 w 79"/>
                <a:gd name="T21" fmla="*/ 34 h 623"/>
                <a:gd name="T22" fmla="*/ 43 w 79"/>
                <a:gd name="T23" fmla="*/ 34 h 623"/>
                <a:gd name="T24" fmla="*/ 49 w 79"/>
                <a:gd name="T25" fmla="*/ 39 h 623"/>
                <a:gd name="T26" fmla="*/ 36 w 79"/>
                <a:gd name="T27" fmla="*/ 41 h 623"/>
                <a:gd name="T28" fmla="*/ 43 w 79"/>
                <a:gd name="T29" fmla="*/ 41 h 623"/>
                <a:gd name="T30" fmla="*/ 37 w 79"/>
                <a:gd name="T31" fmla="*/ 46 h 623"/>
                <a:gd name="T32" fmla="*/ 39 w 79"/>
                <a:gd name="T33" fmla="*/ 42 h 623"/>
                <a:gd name="T34" fmla="*/ 39 w 79"/>
                <a:gd name="T35" fmla="*/ 581 h 623"/>
                <a:gd name="T36" fmla="*/ 37 w 79"/>
                <a:gd name="T37" fmla="*/ 578 h 623"/>
                <a:gd name="T38" fmla="*/ 43 w 79"/>
                <a:gd name="T39" fmla="*/ 583 h 623"/>
                <a:gd name="T40" fmla="*/ 36 w 79"/>
                <a:gd name="T41" fmla="*/ 583 h 623"/>
                <a:gd name="T42" fmla="*/ 42 w 79"/>
                <a:gd name="T43" fmla="*/ 578 h 623"/>
                <a:gd name="T44" fmla="*/ 40 w 79"/>
                <a:gd name="T45" fmla="*/ 581 h 623"/>
                <a:gd name="T46" fmla="*/ 40 w 79"/>
                <a:gd name="T47" fmla="*/ 42 h 623"/>
                <a:gd name="T48" fmla="*/ 42 w 79"/>
                <a:gd name="T49" fmla="*/ 46 h 623"/>
                <a:gd name="T50" fmla="*/ 36 w 79"/>
                <a:gd name="T51" fmla="*/ 41 h 623"/>
                <a:gd name="T52" fmla="*/ 4 w 79"/>
                <a:gd name="T53" fmla="*/ 80 h 623"/>
                <a:gd name="T54" fmla="*/ 0 w 79"/>
                <a:gd name="T55" fmla="*/ 73 h 623"/>
                <a:gd name="T56" fmla="*/ 35 w 79"/>
                <a:gd name="T57" fmla="*/ 0 h 623"/>
                <a:gd name="T58" fmla="*/ 44 w 79"/>
                <a:gd name="T59" fmla="*/ 0 h 623"/>
                <a:gd name="T60" fmla="*/ 79 w 79"/>
                <a:gd name="T61" fmla="*/ 73 h 623"/>
                <a:gd name="T62" fmla="*/ 74 w 79"/>
                <a:gd name="T63" fmla="*/ 80 h 623"/>
                <a:gd name="T64" fmla="*/ 4 w 79"/>
                <a:gd name="T65" fmla="*/ 80 h 623"/>
                <a:gd name="T66" fmla="*/ 74 w 79"/>
                <a:gd name="T67" fmla="*/ 70 h 623"/>
                <a:gd name="T68" fmla="*/ 70 w 79"/>
                <a:gd name="T69" fmla="*/ 77 h 623"/>
                <a:gd name="T70" fmla="*/ 35 w 79"/>
                <a:gd name="T71" fmla="*/ 4 h 623"/>
                <a:gd name="T72" fmla="*/ 44 w 79"/>
                <a:gd name="T73" fmla="*/ 4 h 623"/>
                <a:gd name="T74" fmla="*/ 9 w 79"/>
                <a:gd name="T75" fmla="*/ 77 h 623"/>
                <a:gd name="T76" fmla="*/ 4 w 79"/>
                <a:gd name="T77" fmla="*/ 70 h 623"/>
                <a:gd name="T78" fmla="*/ 74 w 79"/>
                <a:gd name="T79" fmla="*/ 70 h 623"/>
                <a:gd name="T80" fmla="*/ 74 w 79"/>
                <a:gd name="T81" fmla="*/ 543 h 623"/>
                <a:gd name="T82" fmla="*/ 79 w 79"/>
                <a:gd name="T83" fmla="*/ 551 h 623"/>
                <a:gd name="T84" fmla="*/ 44 w 79"/>
                <a:gd name="T85" fmla="*/ 623 h 623"/>
                <a:gd name="T86" fmla="*/ 35 w 79"/>
                <a:gd name="T87" fmla="*/ 623 h 623"/>
                <a:gd name="T88" fmla="*/ 0 w 79"/>
                <a:gd name="T89" fmla="*/ 551 h 623"/>
                <a:gd name="T90" fmla="*/ 4 w 79"/>
                <a:gd name="T91" fmla="*/ 543 h 623"/>
                <a:gd name="T92" fmla="*/ 74 w 79"/>
                <a:gd name="T93" fmla="*/ 543 h 623"/>
                <a:gd name="T94" fmla="*/ 4 w 79"/>
                <a:gd name="T95" fmla="*/ 553 h 623"/>
                <a:gd name="T96" fmla="*/ 9 w 79"/>
                <a:gd name="T97" fmla="*/ 546 h 623"/>
                <a:gd name="T98" fmla="*/ 44 w 79"/>
                <a:gd name="T99" fmla="*/ 619 h 623"/>
                <a:gd name="T100" fmla="*/ 35 w 79"/>
                <a:gd name="T101" fmla="*/ 619 h 623"/>
                <a:gd name="T102" fmla="*/ 70 w 79"/>
                <a:gd name="T103" fmla="*/ 546 h 623"/>
                <a:gd name="T104" fmla="*/ 74 w 79"/>
                <a:gd name="T105" fmla="*/ 553 h 623"/>
                <a:gd name="T106" fmla="*/ 4 w 79"/>
                <a:gd name="T107" fmla="*/ 55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9" h="623">
                  <a:moveTo>
                    <a:pt x="49" y="39"/>
                  </a:moveTo>
                  <a:lnTo>
                    <a:pt x="50" y="42"/>
                  </a:lnTo>
                  <a:lnTo>
                    <a:pt x="50" y="581"/>
                  </a:lnTo>
                  <a:lnTo>
                    <a:pt x="49" y="584"/>
                  </a:lnTo>
                  <a:lnTo>
                    <a:pt x="43" y="590"/>
                  </a:lnTo>
                  <a:lnTo>
                    <a:pt x="36" y="590"/>
                  </a:lnTo>
                  <a:lnTo>
                    <a:pt x="30" y="584"/>
                  </a:lnTo>
                  <a:lnTo>
                    <a:pt x="29" y="581"/>
                  </a:lnTo>
                  <a:lnTo>
                    <a:pt x="29" y="42"/>
                  </a:lnTo>
                  <a:lnTo>
                    <a:pt x="30" y="39"/>
                  </a:lnTo>
                  <a:lnTo>
                    <a:pt x="36" y="34"/>
                  </a:lnTo>
                  <a:lnTo>
                    <a:pt x="43" y="34"/>
                  </a:lnTo>
                  <a:lnTo>
                    <a:pt x="49" y="39"/>
                  </a:lnTo>
                  <a:close/>
                  <a:moveTo>
                    <a:pt x="36" y="41"/>
                  </a:moveTo>
                  <a:lnTo>
                    <a:pt x="43" y="41"/>
                  </a:lnTo>
                  <a:lnTo>
                    <a:pt x="37" y="46"/>
                  </a:lnTo>
                  <a:lnTo>
                    <a:pt x="39" y="42"/>
                  </a:lnTo>
                  <a:lnTo>
                    <a:pt x="39" y="581"/>
                  </a:lnTo>
                  <a:lnTo>
                    <a:pt x="37" y="578"/>
                  </a:lnTo>
                  <a:lnTo>
                    <a:pt x="43" y="583"/>
                  </a:lnTo>
                  <a:lnTo>
                    <a:pt x="36" y="583"/>
                  </a:lnTo>
                  <a:lnTo>
                    <a:pt x="42" y="578"/>
                  </a:lnTo>
                  <a:lnTo>
                    <a:pt x="40" y="581"/>
                  </a:lnTo>
                  <a:lnTo>
                    <a:pt x="40" y="42"/>
                  </a:lnTo>
                  <a:lnTo>
                    <a:pt x="42" y="46"/>
                  </a:lnTo>
                  <a:lnTo>
                    <a:pt x="36" y="41"/>
                  </a:lnTo>
                  <a:close/>
                  <a:moveTo>
                    <a:pt x="4" y="80"/>
                  </a:moveTo>
                  <a:lnTo>
                    <a:pt x="0" y="7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79" y="73"/>
                  </a:lnTo>
                  <a:lnTo>
                    <a:pt x="74" y="80"/>
                  </a:lnTo>
                  <a:lnTo>
                    <a:pt x="4" y="80"/>
                  </a:lnTo>
                  <a:close/>
                  <a:moveTo>
                    <a:pt x="74" y="70"/>
                  </a:moveTo>
                  <a:lnTo>
                    <a:pt x="70" y="77"/>
                  </a:lnTo>
                  <a:lnTo>
                    <a:pt x="35" y="4"/>
                  </a:lnTo>
                  <a:lnTo>
                    <a:pt x="44" y="4"/>
                  </a:lnTo>
                  <a:lnTo>
                    <a:pt x="9" y="77"/>
                  </a:lnTo>
                  <a:lnTo>
                    <a:pt x="4" y="70"/>
                  </a:lnTo>
                  <a:lnTo>
                    <a:pt x="74" y="70"/>
                  </a:lnTo>
                  <a:close/>
                  <a:moveTo>
                    <a:pt x="74" y="543"/>
                  </a:moveTo>
                  <a:lnTo>
                    <a:pt x="79" y="551"/>
                  </a:lnTo>
                  <a:lnTo>
                    <a:pt x="44" y="623"/>
                  </a:lnTo>
                  <a:lnTo>
                    <a:pt x="35" y="623"/>
                  </a:lnTo>
                  <a:lnTo>
                    <a:pt x="0" y="551"/>
                  </a:lnTo>
                  <a:lnTo>
                    <a:pt x="4" y="543"/>
                  </a:lnTo>
                  <a:lnTo>
                    <a:pt x="74" y="543"/>
                  </a:lnTo>
                  <a:close/>
                  <a:moveTo>
                    <a:pt x="4" y="553"/>
                  </a:moveTo>
                  <a:lnTo>
                    <a:pt x="9" y="546"/>
                  </a:lnTo>
                  <a:lnTo>
                    <a:pt x="44" y="619"/>
                  </a:lnTo>
                  <a:lnTo>
                    <a:pt x="35" y="619"/>
                  </a:lnTo>
                  <a:lnTo>
                    <a:pt x="70" y="546"/>
                  </a:lnTo>
                  <a:lnTo>
                    <a:pt x="74" y="553"/>
                  </a:lnTo>
                  <a:lnTo>
                    <a:pt x="4" y="553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Rectangle 90"/>
            <p:cNvSpPr>
              <a:spLocks noChangeArrowheads="1"/>
            </p:cNvSpPr>
            <p:nvPr/>
          </p:nvSpPr>
          <p:spPr bwMode="auto">
            <a:xfrm>
              <a:off x="1298" y="759"/>
              <a:ext cx="1925" cy="206"/>
            </a:xfrm>
            <a:prstGeom prst="rect">
              <a:avLst/>
            </a:prstGeom>
            <a:solidFill>
              <a:srgbClr val="DDEE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Rectangle 91"/>
            <p:cNvSpPr>
              <a:spLocks noChangeArrowheads="1"/>
            </p:cNvSpPr>
            <p:nvPr/>
          </p:nvSpPr>
          <p:spPr bwMode="auto">
            <a:xfrm>
              <a:off x="1490" y="822"/>
              <a:ext cx="159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AMBIENTE DA Universidade</a:t>
              </a: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Rectangle 92"/>
            <p:cNvSpPr>
              <a:spLocks noChangeArrowheads="1"/>
            </p:cNvSpPr>
            <p:nvPr/>
          </p:nvSpPr>
          <p:spPr bwMode="auto">
            <a:xfrm>
              <a:off x="1367" y="3086"/>
              <a:ext cx="1926" cy="883"/>
            </a:xfrm>
            <a:prstGeom prst="rect">
              <a:avLst/>
            </a:prstGeom>
            <a:solidFill>
              <a:srgbClr val="DDEE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Rectangle 93"/>
            <p:cNvSpPr>
              <a:spLocks noChangeArrowheads="1"/>
            </p:cNvSpPr>
            <p:nvPr/>
          </p:nvSpPr>
          <p:spPr bwMode="auto">
            <a:xfrm>
              <a:off x="1425" y="3190"/>
              <a:ext cx="70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CARACTER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Rectangle 94"/>
            <p:cNvSpPr>
              <a:spLocks noChangeArrowheads="1"/>
            </p:cNvSpPr>
            <p:nvPr/>
          </p:nvSpPr>
          <p:spPr bwMode="auto">
            <a:xfrm>
              <a:off x="2090" y="3190"/>
              <a:ext cx="8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Í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Rectangle 95"/>
            <p:cNvSpPr>
              <a:spLocks noChangeArrowheads="1"/>
            </p:cNvSpPr>
            <p:nvPr/>
          </p:nvSpPr>
          <p:spPr bwMode="auto">
            <a:xfrm>
              <a:off x="2118" y="3190"/>
              <a:ext cx="1167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STICA DAS FIRMAS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Rectangle 96"/>
            <p:cNvSpPr>
              <a:spLocks noChangeArrowheads="1"/>
            </p:cNvSpPr>
            <p:nvPr/>
          </p:nvSpPr>
          <p:spPr bwMode="auto">
            <a:xfrm>
              <a:off x="1581" y="3334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97"/>
            <p:cNvSpPr>
              <a:spLocks noChangeArrowheads="1"/>
            </p:cNvSpPr>
            <p:nvPr/>
          </p:nvSpPr>
          <p:spPr bwMode="auto">
            <a:xfrm>
              <a:off x="1626" y="3334"/>
              <a:ext cx="50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Caracter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Rectangle 98"/>
            <p:cNvSpPr>
              <a:spLocks noChangeArrowheads="1"/>
            </p:cNvSpPr>
            <p:nvPr/>
          </p:nvSpPr>
          <p:spPr bwMode="auto">
            <a:xfrm>
              <a:off x="2090" y="3334"/>
              <a:ext cx="8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í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Rectangle 99"/>
            <p:cNvSpPr>
              <a:spLocks noChangeArrowheads="1"/>
            </p:cNvSpPr>
            <p:nvPr/>
          </p:nvSpPr>
          <p:spPr bwMode="auto">
            <a:xfrm>
              <a:off x="2118" y="3334"/>
              <a:ext cx="71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sticas da ind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Rectangle 100"/>
            <p:cNvSpPr>
              <a:spLocks noChangeArrowheads="1"/>
            </p:cNvSpPr>
            <p:nvPr/>
          </p:nvSpPr>
          <p:spPr bwMode="auto">
            <a:xfrm>
              <a:off x="2792" y="3334"/>
              <a:ext cx="11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ú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Rectangle 101"/>
            <p:cNvSpPr>
              <a:spLocks noChangeArrowheads="1"/>
            </p:cNvSpPr>
            <p:nvPr/>
          </p:nvSpPr>
          <p:spPr bwMode="auto">
            <a:xfrm>
              <a:off x="2855" y="3334"/>
              <a:ext cx="27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stria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Rectangle 102"/>
            <p:cNvSpPr>
              <a:spLocks noChangeArrowheads="1"/>
            </p:cNvSpPr>
            <p:nvPr/>
          </p:nvSpPr>
          <p:spPr bwMode="auto">
            <a:xfrm>
              <a:off x="1773" y="3479"/>
              <a:ext cx="8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103"/>
            <p:cNvSpPr>
              <a:spLocks noChangeArrowheads="1"/>
            </p:cNvSpPr>
            <p:nvPr/>
          </p:nvSpPr>
          <p:spPr bwMode="auto">
            <a:xfrm>
              <a:off x="1817" y="3479"/>
              <a:ext cx="9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Rectangle 104"/>
            <p:cNvSpPr>
              <a:spLocks noChangeArrowheads="1"/>
            </p:cNvSpPr>
            <p:nvPr/>
          </p:nvSpPr>
          <p:spPr bwMode="auto">
            <a:xfrm>
              <a:off x="1891" y="3479"/>
              <a:ext cx="105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Objetivos da Firma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Rectangle 105"/>
            <p:cNvSpPr>
              <a:spLocks noChangeArrowheads="1"/>
            </p:cNvSpPr>
            <p:nvPr/>
          </p:nvSpPr>
          <p:spPr bwMode="auto">
            <a:xfrm>
              <a:off x="1435" y="3623"/>
              <a:ext cx="9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Rectangle 106"/>
            <p:cNvSpPr>
              <a:spLocks noChangeArrowheads="1"/>
            </p:cNvSpPr>
            <p:nvPr/>
          </p:nvSpPr>
          <p:spPr bwMode="auto">
            <a:xfrm>
              <a:off x="1480" y="3623"/>
              <a:ext cx="181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Tamanho e capacidade da Firma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Rectangle 107"/>
            <p:cNvSpPr>
              <a:spLocks noChangeArrowheads="1"/>
            </p:cNvSpPr>
            <p:nvPr/>
          </p:nvSpPr>
          <p:spPr bwMode="auto">
            <a:xfrm>
              <a:off x="1663" y="3769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Rectangle 108"/>
            <p:cNvSpPr>
              <a:spLocks noChangeArrowheads="1"/>
            </p:cNvSpPr>
            <p:nvPr/>
          </p:nvSpPr>
          <p:spPr bwMode="auto">
            <a:xfrm>
              <a:off x="1708" y="3769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Rectangle 109"/>
            <p:cNvSpPr>
              <a:spLocks noChangeArrowheads="1"/>
            </p:cNvSpPr>
            <p:nvPr/>
          </p:nvSpPr>
          <p:spPr bwMode="auto">
            <a:xfrm>
              <a:off x="1781" y="3769"/>
              <a:ext cx="48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Localiza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Rectangle 110"/>
            <p:cNvSpPr>
              <a:spLocks noChangeArrowheads="1"/>
            </p:cNvSpPr>
            <p:nvPr/>
          </p:nvSpPr>
          <p:spPr bwMode="auto">
            <a:xfrm>
              <a:off x="2218" y="3769"/>
              <a:ext cx="11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ç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Rectangle 111"/>
            <p:cNvSpPr>
              <a:spLocks noChangeArrowheads="1"/>
            </p:cNvSpPr>
            <p:nvPr/>
          </p:nvSpPr>
          <p:spPr bwMode="auto">
            <a:xfrm>
              <a:off x="2281" y="3769"/>
              <a:ext cx="52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ão geogr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Rectangle 112"/>
            <p:cNvSpPr>
              <a:spLocks noChangeArrowheads="1"/>
            </p:cNvSpPr>
            <p:nvPr/>
          </p:nvSpPr>
          <p:spPr bwMode="auto">
            <a:xfrm>
              <a:off x="2755" y="3769"/>
              <a:ext cx="12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á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Rectangle 113"/>
            <p:cNvSpPr>
              <a:spLocks noChangeArrowheads="1"/>
            </p:cNvSpPr>
            <p:nvPr/>
          </p:nvSpPr>
          <p:spPr bwMode="auto">
            <a:xfrm>
              <a:off x="2828" y="3769"/>
              <a:ext cx="24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fica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Rectangle 114"/>
            <p:cNvSpPr>
              <a:spLocks noChangeArrowheads="1"/>
            </p:cNvSpPr>
            <p:nvPr/>
          </p:nvSpPr>
          <p:spPr bwMode="auto">
            <a:xfrm>
              <a:off x="540" y="1917"/>
              <a:ext cx="1097" cy="3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7" name="Freeform 115"/>
            <p:cNvSpPr>
              <a:spLocks noEditPoints="1"/>
            </p:cNvSpPr>
            <p:nvPr/>
          </p:nvSpPr>
          <p:spPr bwMode="auto">
            <a:xfrm>
              <a:off x="540" y="1917"/>
              <a:ext cx="1107" cy="354"/>
            </a:xfrm>
            <a:custGeom>
              <a:avLst/>
              <a:gdLst>
                <a:gd name="T0" fmla="*/ 0 w 1107"/>
                <a:gd name="T1" fmla="*/ 0 h 354"/>
                <a:gd name="T2" fmla="*/ 1107 w 1107"/>
                <a:gd name="T3" fmla="*/ 0 h 354"/>
                <a:gd name="T4" fmla="*/ 1107 w 1107"/>
                <a:gd name="T5" fmla="*/ 354 h 354"/>
                <a:gd name="T6" fmla="*/ 0 w 1107"/>
                <a:gd name="T7" fmla="*/ 354 h 354"/>
                <a:gd name="T8" fmla="*/ 0 w 1107"/>
                <a:gd name="T9" fmla="*/ 0 h 354"/>
                <a:gd name="T10" fmla="*/ 10 w 1107"/>
                <a:gd name="T11" fmla="*/ 349 h 354"/>
                <a:gd name="T12" fmla="*/ 5 w 1107"/>
                <a:gd name="T13" fmla="*/ 344 h 354"/>
                <a:gd name="T14" fmla="*/ 1102 w 1107"/>
                <a:gd name="T15" fmla="*/ 344 h 354"/>
                <a:gd name="T16" fmla="*/ 1097 w 1107"/>
                <a:gd name="T17" fmla="*/ 349 h 354"/>
                <a:gd name="T18" fmla="*/ 1097 w 1107"/>
                <a:gd name="T19" fmla="*/ 5 h 354"/>
                <a:gd name="T20" fmla="*/ 1102 w 1107"/>
                <a:gd name="T21" fmla="*/ 10 h 354"/>
                <a:gd name="T22" fmla="*/ 5 w 1107"/>
                <a:gd name="T23" fmla="*/ 10 h 354"/>
                <a:gd name="T24" fmla="*/ 10 w 1107"/>
                <a:gd name="T25" fmla="*/ 5 h 354"/>
                <a:gd name="T26" fmla="*/ 10 w 1107"/>
                <a:gd name="T27" fmla="*/ 34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7" h="354">
                  <a:moveTo>
                    <a:pt x="0" y="0"/>
                  </a:moveTo>
                  <a:lnTo>
                    <a:pt x="1107" y="0"/>
                  </a:lnTo>
                  <a:lnTo>
                    <a:pt x="1107" y="354"/>
                  </a:lnTo>
                  <a:lnTo>
                    <a:pt x="0" y="354"/>
                  </a:lnTo>
                  <a:lnTo>
                    <a:pt x="0" y="0"/>
                  </a:lnTo>
                  <a:close/>
                  <a:moveTo>
                    <a:pt x="10" y="349"/>
                  </a:moveTo>
                  <a:lnTo>
                    <a:pt x="5" y="344"/>
                  </a:lnTo>
                  <a:lnTo>
                    <a:pt x="1102" y="344"/>
                  </a:lnTo>
                  <a:lnTo>
                    <a:pt x="1097" y="349"/>
                  </a:lnTo>
                  <a:lnTo>
                    <a:pt x="1097" y="5"/>
                  </a:lnTo>
                  <a:lnTo>
                    <a:pt x="1102" y="10"/>
                  </a:lnTo>
                  <a:lnTo>
                    <a:pt x="5" y="10"/>
                  </a:lnTo>
                  <a:lnTo>
                    <a:pt x="10" y="5"/>
                  </a:lnTo>
                  <a:lnTo>
                    <a:pt x="10" y="349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" cap="flat">
              <a:solidFill>
                <a:srgbClr val="0058B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" name="Rectangle 116"/>
            <p:cNvSpPr>
              <a:spLocks noChangeArrowheads="1"/>
            </p:cNvSpPr>
            <p:nvPr/>
          </p:nvSpPr>
          <p:spPr bwMode="auto">
            <a:xfrm>
              <a:off x="660" y="1979"/>
              <a:ext cx="96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PESQUISADOR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Rectangle 117"/>
            <p:cNvSpPr>
              <a:spLocks noChangeArrowheads="1"/>
            </p:cNvSpPr>
            <p:nvPr/>
          </p:nvSpPr>
          <p:spPr bwMode="auto">
            <a:xfrm>
              <a:off x="762" y="2123"/>
              <a:ext cx="72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INDIVIDUAL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Rectangle 118"/>
            <p:cNvSpPr>
              <a:spLocks noChangeArrowheads="1"/>
            </p:cNvSpPr>
            <p:nvPr/>
          </p:nvSpPr>
          <p:spPr bwMode="auto">
            <a:xfrm>
              <a:off x="2076" y="1721"/>
              <a:ext cx="1655" cy="7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" name="Freeform 119"/>
            <p:cNvSpPr>
              <a:spLocks noEditPoints="1"/>
            </p:cNvSpPr>
            <p:nvPr/>
          </p:nvSpPr>
          <p:spPr bwMode="auto">
            <a:xfrm>
              <a:off x="2076" y="1721"/>
              <a:ext cx="1665" cy="766"/>
            </a:xfrm>
            <a:custGeom>
              <a:avLst/>
              <a:gdLst>
                <a:gd name="T0" fmla="*/ 0 w 1665"/>
                <a:gd name="T1" fmla="*/ 0 h 766"/>
                <a:gd name="T2" fmla="*/ 1665 w 1665"/>
                <a:gd name="T3" fmla="*/ 0 h 766"/>
                <a:gd name="T4" fmla="*/ 1665 w 1665"/>
                <a:gd name="T5" fmla="*/ 766 h 766"/>
                <a:gd name="T6" fmla="*/ 0 w 1665"/>
                <a:gd name="T7" fmla="*/ 766 h 766"/>
                <a:gd name="T8" fmla="*/ 0 w 1665"/>
                <a:gd name="T9" fmla="*/ 0 h 766"/>
                <a:gd name="T10" fmla="*/ 10 w 1665"/>
                <a:gd name="T11" fmla="*/ 761 h 766"/>
                <a:gd name="T12" fmla="*/ 5 w 1665"/>
                <a:gd name="T13" fmla="*/ 756 h 766"/>
                <a:gd name="T14" fmla="*/ 1660 w 1665"/>
                <a:gd name="T15" fmla="*/ 756 h 766"/>
                <a:gd name="T16" fmla="*/ 1655 w 1665"/>
                <a:gd name="T17" fmla="*/ 761 h 766"/>
                <a:gd name="T18" fmla="*/ 1655 w 1665"/>
                <a:gd name="T19" fmla="*/ 5 h 766"/>
                <a:gd name="T20" fmla="*/ 1660 w 1665"/>
                <a:gd name="T21" fmla="*/ 10 h 766"/>
                <a:gd name="T22" fmla="*/ 5 w 1665"/>
                <a:gd name="T23" fmla="*/ 10 h 766"/>
                <a:gd name="T24" fmla="*/ 10 w 1665"/>
                <a:gd name="T25" fmla="*/ 5 h 766"/>
                <a:gd name="T26" fmla="*/ 10 w 1665"/>
                <a:gd name="T27" fmla="*/ 761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5" h="766">
                  <a:moveTo>
                    <a:pt x="0" y="0"/>
                  </a:moveTo>
                  <a:lnTo>
                    <a:pt x="1665" y="0"/>
                  </a:lnTo>
                  <a:lnTo>
                    <a:pt x="1665" y="766"/>
                  </a:lnTo>
                  <a:lnTo>
                    <a:pt x="0" y="766"/>
                  </a:lnTo>
                  <a:lnTo>
                    <a:pt x="0" y="0"/>
                  </a:lnTo>
                  <a:close/>
                  <a:moveTo>
                    <a:pt x="10" y="761"/>
                  </a:moveTo>
                  <a:lnTo>
                    <a:pt x="5" y="756"/>
                  </a:lnTo>
                  <a:lnTo>
                    <a:pt x="1660" y="756"/>
                  </a:lnTo>
                  <a:lnTo>
                    <a:pt x="1655" y="761"/>
                  </a:lnTo>
                  <a:lnTo>
                    <a:pt x="1655" y="5"/>
                  </a:lnTo>
                  <a:lnTo>
                    <a:pt x="1660" y="10"/>
                  </a:lnTo>
                  <a:lnTo>
                    <a:pt x="5" y="10"/>
                  </a:lnTo>
                  <a:lnTo>
                    <a:pt x="10" y="5"/>
                  </a:lnTo>
                  <a:lnTo>
                    <a:pt x="10" y="761"/>
                  </a:lnTo>
                  <a:close/>
                </a:path>
              </a:pathLst>
            </a:custGeom>
            <a:solidFill>
              <a:srgbClr val="0058B0"/>
            </a:solidFill>
            <a:ln w="1" cap="flat">
              <a:solidFill>
                <a:srgbClr val="0058B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" name="Rectangle 120"/>
            <p:cNvSpPr>
              <a:spLocks noChangeArrowheads="1"/>
            </p:cNvSpPr>
            <p:nvPr/>
          </p:nvSpPr>
          <p:spPr bwMode="auto">
            <a:xfrm>
              <a:off x="2501" y="1763"/>
              <a:ext cx="53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TRANSA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Rectangle 121"/>
            <p:cNvSpPr>
              <a:spLocks noChangeArrowheads="1"/>
            </p:cNvSpPr>
            <p:nvPr/>
          </p:nvSpPr>
          <p:spPr bwMode="auto">
            <a:xfrm>
              <a:off x="2991" y="1763"/>
              <a:ext cx="14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Ç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ectangle 122"/>
            <p:cNvSpPr>
              <a:spLocks noChangeArrowheads="1"/>
            </p:cNvSpPr>
            <p:nvPr/>
          </p:nvSpPr>
          <p:spPr bwMode="auto">
            <a:xfrm>
              <a:off x="3074" y="1763"/>
              <a:ext cx="29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ÕES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Rectangle 123"/>
            <p:cNvSpPr>
              <a:spLocks noChangeArrowheads="1"/>
            </p:cNvSpPr>
            <p:nvPr/>
          </p:nvSpPr>
          <p:spPr bwMode="auto">
            <a:xfrm>
              <a:off x="2318" y="1907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" name="Rectangle 124"/>
            <p:cNvSpPr>
              <a:spLocks noChangeArrowheads="1"/>
            </p:cNvSpPr>
            <p:nvPr/>
          </p:nvSpPr>
          <p:spPr bwMode="auto">
            <a:xfrm>
              <a:off x="2363" y="1907"/>
              <a:ext cx="1207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Pesquisa patrocinada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Rectangle 125"/>
            <p:cNvSpPr>
              <a:spLocks noChangeArrowheads="1"/>
            </p:cNvSpPr>
            <p:nvPr/>
          </p:nvSpPr>
          <p:spPr bwMode="auto">
            <a:xfrm>
              <a:off x="2655" y="2051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Rectangle 126"/>
            <p:cNvSpPr>
              <a:spLocks noChangeArrowheads="1"/>
            </p:cNvSpPr>
            <p:nvPr/>
          </p:nvSpPr>
          <p:spPr bwMode="auto">
            <a:xfrm>
              <a:off x="2700" y="2051"/>
              <a:ext cx="33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Licen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Rectangle 127"/>
            <p:cNvSpPr>
              <a:spLocks noChangeArrowheads="1"/>
            </p:cNvSpPr>
            <p:nvPr/>
          </p:nvSpPr>
          <p:spPr bwMode="auto">
            <a:xfrm>
              <a:off x="2983" y="2051"/>
              <a:ext cx="11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ç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Rectangle 128"/>
            <p:cNvSpPr>
              <a:spLocks noChangeArrowheads="1"/>
            </p:cNvSpPr>
            <p:nvPr/>
          </p:nvSpPr>
          <p:spPr bwMode="auto">
            <a:xfrm>
              <a:off x="3046" y="2051"/>
              <a:ext cx="18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Rectangle 129"/>
            <p:cNvSpPr>
              <a:spLocks noChangeArrowheads="1"/>
            </p:cNvSpPr>
            <p:nvPr/>
          </p:nvSpPr>
          <p:spPr bwMode="auto">
            <a:xfrm>
              <a:off x="2454" y="2196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Rectangle 130"/>
            <p:cNvSpPr>
              <a:spLocks noChangeArrowheads="1"/>
            </p:cNvSpPr>
            <p:nvPr/>
          </p:nvSpPr>
          <p:spPr bwMode="auto">
            <a:xfrm>
              <a:off x="2501" y="2196"/>
              <a:ext cx="68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Firmas Spin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Rectangle 131"/>
            <p:cNvSpPr>
              <a:spLocks noChangeArrowheads="1"/>
            </p:cNvSpPr>
            <p:nvPr/>
          </p:nvSpPr>
          <p:spPr bwMode="auto">
            <a:xfrm>
              <a:off x="3137" y="2196"/>
              <a:ext cx="9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" name="Rectangle 132"/>
            <p:cNvSpPr>
              <a:spLocks noChangeArrowheads="1"/>
            </p:cNvSpPr>
            <p:nvPr/>
          </p:nvSpPr>
          <p:spPr bwMode="auto">
            <a:xfrm>
              <a:off x="3182" y="2196"/>
              <a:ext cx="24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offs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Rectangle 133"/>
            <p:cNvSpPr>
              <a:spLocks noChangeArrowheads="1"/>
            </p:cNvSpPr>
            <p:nvPr/>
          </p:nvSpPr>
          <p:spPr bwMode="auto">
            <a:xfrm>
              <a:off x="2172" y="2340"/>
              <a:ext cx="8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Rectangle 134"/>
            <p:cNvSpPr>
              <a:spLocks noChangeArrowheads="1"/>
            </p:cNvSpPr>
            <p:nvPr/>
          </p:nvSpPr>
          <p:spPr bwMode="auto">
            <a:xfrm>
              <a:off x="2218" y="2340"/>
              <a:ext cx="50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Contrata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Rectangle 135"/>
            <p:cNvSpPr>
              <a:spLocks noChangeArrowheads="1"/>
            </p:cNvSpPr>
            <p:nvPr/>
          </p:nvSpPr>
          <p:spPr bwMode="auto">
            <a:xfrm>
              <a:off x="2674" y="2340"/>
              <a:ext cx="10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ç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Rectangle 136"/>
            <p:cNvSpPr>
              <a:spLocks noChangeArrowheads="1"/>
            </p:cNvSpPr>
            <p:nvPr/>
          </p:nvSpPr>
          <p:spPr bwMode="auto">
            <a:xfrm>
              <a:off x="2737" y="2340"/>
              <a:ext cx="967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ão de estudantes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Freeform 137"/>
            <p:cNvSpPr>
              <a:spLocks/>
            </p:cNvSpPr>
            <p:nvPr/>
          </p:nvSpPr>
          <p:spPr bwMode="auto">
            <a:xfrm>
              <a:off x="4190" y="1721"/>
              <a:ext cx="10" cy="756"/>
            </a:xfrm>
            <a:custGeom>
              <a:avLst/>
              <a:gdLst>
                <a:gd name="T0" fmla="*/ 16 w 16"/>
                <a:gd name="T1" fmla="*/ 8 h 1232"/>
                <a:gd name="T2" fmla="*/ 16 w 16"/>
                <a:gd name="T3" fmla="*/ 1224 h 1232"/>
                <a:gd name="T4" fmla="*/ 8 w 16"/>
                <a:gd name="T5" fmla="*/ 1232 h 1232"/>
                <a:gd name="T6" fmla="*/ 0 w 16"/>
                <a:gd name="T7" fmla="*/ 1224 h 1232"/>
                <a:gd name="T8" fmla="*/ 0 w 16"/>
                <a:gd name="T9" fmla="*/ 8 h 1232"/>
                <a:gd name="T10" fmla="*/ 8 w 16"/>
                <a:gd name="T11" fmla="*/ 0 h 1232"/>
                <a:gd name="T12" fmla="*/ 16 w 16"/>
                <a:gd name="T13" fmla="*/ 8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232">
                  <a:moveTo>
                    <a:pt x="16" y="8"/>
                  </a:moveTo>
                  <a:lnTo>
                    <a:pt x="16" y="1224"/>
                  </a:lnTo>
                  <a:cubicBezTo>
                    <a:pt x="16" y="1229"/>
                    <a:pt x="13" y="1232"/>
                    <a:pt x="8" y="1232"/>
                  </a:cubicBezTo>
                  <a:cubicBezTo>
                    <a:pt x="4" y="1232"/>
                    <a:pt x="0" y="1229"/>
                    <a:pt x="0" y="1224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" name="Freeform 138"/>
            <p:cNvSpPr>
              <a:spLocks/>
            </p:cNvSpPr>
            <p:nvPr/>
          </p:nvSpPr>
          <p:spPr bwMode="auto">
            <a:xfrm>
              <a:off x="3223" y="828"/>
              <a:ext cx="978" cy="903"/>
            </a:xfrm>
            <a:custGeom>
              <a:avLst/>
              <a:gdLst>
                <a:gd name="T0" fmla="*/ 14 w 1569"/>
                <a:gd name="T1" fmla="*/ 3 h 1473"/>
                <a:gd name="T2" fmla="*/ 1566 w 1569"/>
                <a:gd name="T3" fmla="*/ 1459 h 1473"/>
                <a:gd name="T4" fmla="*/ 1566 w 1569"/>
                <a:gd name="T5" fmla="*/ 1470 h 1473"/>
                <a:gd name="T6" fmla="*/ 1555 w 1569"/>
                <a:gd name="T7" fmla="*/ 1470 h 1473"/>
                <a:gd name="T8" fmla="*/ 3 w 1569"/>
                <a:gd name="T9" fmla="*/ 14 h 1473"/>
                <a:gd name="T10" fmla="*/ 3 w 1569"/>
                <a:gd name="T11" fmla="*/ 3 h 1473"/>
                <a:gd name="T12" fmla="*/ 14 w 1569"/>
                <a:gd name="T13" fmla="*/ 3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9" h="1473">
                  <a:moveTo>
                    <a:pt x="14" y="3"/>
                  </a:moveTo>
                  <a:lnTo>
                    <a:pt x="1566" y="1459"/>
                  </a:lnTo>
                  <a:cubicBezTo>
                    <a:pt x="1569" y="1462"/>
                    <a:pt x="1569" y="1467"/>
                    <a:pt x="1566" y="1470"/>
                  </a:cubicBezTo>
                  <a:cubicBezTo>
                    <a:pt x="1563" y="1473"/>
                    <a:pt x="1558" y="1473"/>
                    <a:pt x="1555" y="1470"/>
                  </a:cubicBezTo>
                  <a:lnTo>
                    <a:pt x="3" y="14"/>
                  </a:lnTo>
                  <a:cubicBezTo>
                    <a:pt x="0" y="11"/>
                    <a:pt x="0" y="6"/>
                    <a:pt x="3" y="3"/>
                  </a:cubicBezTo>
                  <a:cubicBezTo>
                    <a:pt x="6" y="0"/>
                    <a:pt x="11" y="0"/>
                    <a:pt x="14" y="3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" name="Freeform 139"/>
            <p:cNvSpPr>
              <a:spLocks noEditPoints="1"/>
            </p:cNvSpPr>
            <p:nvPr/>
          </p:nvSpPr>
          <p:spPr bwMode="auto">
            <a:xfrm>
              <a:off x="3298" y="2462"/>
              <a:ext cx="897" cy="903"/>
            </a:xfrm>
            <a:custGeom>
              <a:avLst/>
              <a:gdLst>
                <a:gd name="T0" fmla="*/ 1436 w 1440"/>
                <a:gd name="T1" fmla="*/ 23 h 1472"/>
                <a:gd name="T2" fmla="*/ 66 w 1440"/>
                <a:gd name="T3" fmla="*/ 1423 h 1472"/>
                <a:gd name="T4" fmla="*/ 49 w 1440"/>
                <a:gd name="T5" fmla="*/ 1423 h 1472"/>
                <a:gd name="T6" fmla="*/ 49 w 1440"/>
                <a:gd name="T7" fmla="*/ 1406 h 1472"/>
                <a:gd name="T8" fmla="*/ 1419 w 1440"/>
                <a:gd name="T9" fmla="*/ 5 h 1472"/>
                <a:gd name="T10" fmla="*/ 1436 w 1440"/>
                <a:gd name="T11" fmla="*/ 5 h 1472"/>
                <a:gd name="T12" fmla="*/ 1436 w 1440"/>
                <a:gd name="T13" fmla="*/ 23 h 1472"/>
                <a:gd name="T14" fmla="*/ 124 w 1440"/>
                <a:gd name="T15" fmla="*/ 1431 h 1472"/>
                <a:gd name="T16" fmla="*/ 0 w 1440"/>
                <a:gd name="T17" fmla="*/ 1472 h 1472"/>
                <a:gd name="T18" fmla="*/ 41 w 1440"/>
                <a:gd name="T19" fmla="*/ 1347 h 1472"/>
                <a:gd name="T20" fmla="*/ 124 w 1440"/>
                <a:gd name="T21" fmla="*/ 1431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0" h="1472">
                  <a:moveTo>
                    <a:pt x="1436" y="23"/>
                  </a:moveTo>
                  <a:lnTo>
                    <a:pt x="66" y="1423"/>
                  </a:lnTo>
                  <a:cubicBezTo>
                    <a:pt x="61" y="1428"/>
                    <a:pt x="53" y="1428"/>
                    <a:pt x="49" y="1423"/>
                  </a:cubicBezTo>
                  <a:cubicBezTo>
                    <a:pt x="44" y="1419"/>
                    <a:pt x="44" y="1410"/>
                    <a:pt x="49" y="1406"/>
                  </a:cubicBezTo>
                  <a:lnTo>
                    <a:pt x="1419" y="5"/>
                  </a:lnTo>
                  <a:cubicBezTo>
                    <a:pt x="1423" y="0"/>
                    <a:pt x="1430" y="0"/>
                    <a:pt x="1436" y="5"/>
                  </a:cubicBezTo>
                  <a:cubicBezTo>
                    <a:pt x="1440" y="10"/>
                    <a:pt x="1440" y="17"/>
                    <a:pt x="1436" y="23"/>
                  </a:cubicBezTo>
                  <a:close/>
                  <a:moveTo>
                    <a:pt x="124" y="1431"/>
                  </a:moveTo>
                  <a:lnTo>
                    <a:pt x="0" y="1472"/>
                  </a:lnTo>
                  <a:lnTo>
                    <a:pt x="41" y="1347"/>
                  </a:lnTo>
                  <a:lnTo>
                    <a:pt x="124" y="14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" name="Freeform 140"/>
            <p:cNvSpPr>
              <a:spLocks noEditPoints="1"/>
            </p:cNvSpPr>
            <p:nvPr/>
          </p:nvSpPr>
          <p:spPr bwMode="auto">
            <a:xfrm>
              <a:off x="3293" y="2458"/>
              <a:ext cx="905" cy="912"/>
            </a:xfrm>
            <a:custGeom>
              <a:avLst/>
              <a:gdLst>
                <a:gd name="T0" fmla="*/ 905 w 905"/>
                <a:gd name="T1" fmla="*/ 18 h 912"/>
                <a:gd name="T2" fmla="*/ 904 w 905"/>
                <a:gd name="T3" fmla="*/ 22 h 912"/>
                <a:gd name="T4" fmla="*/ 49 w 905"/>
                <a:gd name="T5" fmla="*/ 881 h 912"/>
                <a:gd name="T6" fmla="*/ 48 w 905"/>
                <a:gd name="T7" fmla="*/ 882 h 912"/>
                <a:gd name="T8" fmla="*/ 43 w 905"/>
                <a:gd name="T9" fmla="*/ 885 h 912"/>
                <a:gd name="T10" fmla="*/ 38 w 905"/>
                <a:gd name="T11" fmla="*/ 885 h 912"/>
                <a:gd name="T12" fmla="*/ 33 w 905"/>
                <a:gd name="T13" fmla="*/ 882 h 912"/>
                <a:gd name="T14" fmla="*/ 31 w 905"/>
                <a:gd name="T15" fmla="*/ 880 h 912"/>
                <a:gd name="T16" fmla="*/ 28 w 905"/>
                <a:gd name="T17" fmla="*/ 875 h 912"/>
                <a:gd name="T18" fmla="*/ 28 w 905"/>
                <a:gd name="T19" fmla="*/ 871 h 912"/>
                <a:gd name="T20" fmla="*/ 31 w 905"/>
                <a:gd name="T21" fmla="*/ 865 h 912"/>
                <a:gd name="T22" fmla="*/ 32 w 905"/>
                <a:gd name="T23" fmla="*/ 864 h 912"/>
                <a:gd name="T24" fmla="*/ 886 w 905"/>
                <a:gd name="T25" fmla="*/ 4 h 912"/>
                <a:gd name="T26" fmla="*/ 887 w 905"/>
                <a:gd name="T27" fmla="*/ 3 h 912"/>
                <a:gd name="T28" fmla="*/ 892 w 905"/>
                <a:gd name="T29" fmla="*/ 0 h 912"/>
                <a:gd name="T30" fmla="*/ 897 w 905"/>
                <a:gd name="T31" fmla="*/ 0 h 912"/>
                <a:gd name="T32" fmla="*/ 902 w 905"/>
                <a:gd name="T33" fmla="*/ 3 h 912"/>
                <a:gd name="T34" fmla="*/ 905 w 905"/>
                <a:gd name="T35" fmla="*/ 7 h 912"/>
                <a:gd name="T36" fmla="*/ 905 w 905"/>
                <a:gd name="T37" fmla="*/ 18 h 912"/>
                <a:gd name="T38" fmla="*/ 895 w 905"/>
                <a:gd name="T39" fmla="*/ 7 h 912"/>
                <a:gd name="T40" fmla="*/ 898 w 905"/>
                <a:gd name="T41" fmla="*/ 12 h 912"/>
                <a:gd name="T42" fmla="*/ 892 w 905"/>
                <a:gd name="T43" fmla="*/ 10 h 912"/>
                <a:gd name="T44" fmla="*/ 897 w 905"/>
                <a:gd name="T45" fmla="*/ 10 h 912"/>
                <a:gd name="T46" fmla="*/ 892 w 905"/>
                <a:gd name="T47" fmla="*/ 12 h 912"/>
                <a:gd name="T48" fmla="*/ 893 w 905"/>
                <a:gd name="T49" fmla="*/ 11 h 912"/>
                <a:gd name="T50" fmla="*/ 39 w 905"/>
                <a:gd name="T51" fmla="*/ 871 h 912"/>
                <a:gd name="T52" fmla="*/ 40 w 905"/>
                <a:gd name="T53" fmla="*/ 869 h 912"/>
                <a:gd name="T54" fmla="*/ 38 w 905"/>
                <a:gd name="T55" fmla="*/ 875 h 912"/>
                <a:gd name="T56" fmla="*/ 38 w 905"/>
                <a:gd name="T57" fmla="*/ 871 h 912"/>
                <a:gd name="T58" fmla="*/ 40 w 905"/>
                <a:gd name="T59" fmla="*/ 875 h 912"/>
                <a:gd name="T60" fmla="*/ 38 w 905"/>
                <a:gd name="T61" fmla="*/ 873 h 912"/>
                <a:gd name="T62" fmla="*/ 43 w 905"/>
                <a:gd name="T63" fmla="*/ 875 h 912"/>
                <a:gd name="T64" fmla="*/ 38 w 905"/>
                <a:gd name="T65" fmla="*/ 875 h 912"/>
                <a:gd name="T66" fmla="*/ 44 w 905"/>
                <a:gd name="T67" fmla="*/ 873 h 912"/>
                <a:gd name="T68" fmla="*/ 43 w 905"/>
                <a:gd name="T69" fmla="*/ 874 h 912"/>
                <a:gd name="T70" fmla="*/ 897 w 905"/>
                <a:gd name="T71" fmla="*/ 15 h 912"/>
                <a:gd name="T72" fmla="*/ 895 w 905"/>
                <a:gd name="T73" fmla="*/ 18 h 912"/>
                <a:gd name="T74" fmla="*/ 895 w 905"/>
                <a:gd name="T75" fmla="*/ 7 h 912"/>
                <a:gd name="T76" fmla="*/ 86 w 905"/>
                <a:gd name="T77" fmla="*/ 879 h 912"/>
                <a:gd name="T78" fmla="*/ 84 w 905"/>
                <a:gd name="T79" fmla="*/ 887 h 912"/>
                <a:gd name="T80" fmla="*/ 6 w 905"/>
                <a:gd name="T81" fmla="*/ 912 h 912"/>
                <a:gd name="T82" fmla="*/ 0 w 905"/>
                <a:gd name="T83" fmla="*/ 906 h 912"/>
                <a:gd name="T84" fmla="*/ 26 w 905"/>
                <a:gd name="T85" fmla="*/ 829 h 912"/>
                <a:gd name="T86" fmla="*/ 34 w 905"/>
                <a:gd name="T87" fmla="*/ 828 h 912"/>
                <a:gd name="T88" fmla="*/ 86 w 905"/>
                <a:gd name="T89" fmla="*/ 879 h 912"/>
                <a:gd name="T90" fmla="*/ 27 w 905"/>
                <a:gd name="T91" fmla="*/ 834 h 912"/>
                <a:gd name="T92" fmla="*/ 35 w 905"/>
                <a:gd name="T93" fmla="*/ 832 h 912"/>
                <a:gd name="T94" fmla="*/ 10 w 905"/>
                <a:gd name="T95" fmla="*/ 909 h 912"/>
                <a:gd name="T96" fmla="*/ 3 w 905"/>
                <a:gd name="T97" fmla="*/ 903 h 912"/>
                <a:gd name="T98" fmla="*/ 81 w 905"/>
                <a:gd name="T99" fmla="*/ 878 h 912"/>
                <a:gd name="T100" fmla="*/ 79 w 905"/>
                <a:gd name="T101" fmla="*/ 886 h 912"/>
                <a:gd name="T102" fmla="*/ 27 w 905"/>
                <a:gd name="T103" fmla="*/ 834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05" h="912">
                  <a:moveTo>
                    <a:pt x="905" y="18"/>
                  </a:moveTo>
                  <a:lnTo>
                    <a:pt x="904" y="22"/>
                  </a:lnTo>
                  <a:lnTo>
                    <a:pt x="49" y="881"/>
                  </a:lnTo>
                  <a:lnTo>
                    <a:pt x="48" y="882"/>
                  </a:lnTo>
                  <a:lnTo>
                    <a:pt x="43" y="885"/>
                  </a:lnTo>
                  <a:lnTo>
                    <a:pt x="38" y="885"/>
                  </a:lnTo>
                  <a:lnTo>
                    <a:pt x="33" y="882"/>
                  </a:lnTo>
                  <a:lnTo>
                    <a:pt x="31" y="880"/>
                  </a:lnTo>
                  <a:lnTo>
                    <a:pt x="28" y="875"/>
                  </a:lnTo>
                  <a:lnTo>
                    <a:pt x="28" y="871"/>
                  </a:lnTo>
                  <a:lnTo>
                    <a:pt x="31" y="865"/>
                  </a:lnTo>
                  <a:lnTo>
                    <a:pt x="32" y="864"/>
                  </a:lnTo>
                  <a:lnTo>
                    <a:pt x="886" y="4"/>
                  </a:lnTo>
                  <a:lnTo>
                    <a:pt x="887" y="3"/>
                  </a:lnTo>
                  <a:lnTo>
                    <a:pt x="892" y="0"/>
                  </a:lnTo>
                  <a:lnTo>
                    <a:pt x="897" y="0"/>
                  </a:lnTo>
                  <a:lnTo>
                    <a:pt x="902" y="3"/>
                  </a:lnTo>
                  <a:lnTo>
                    <a:pt x="905" y="7"/>
                  </a:lnTo>
                  <a:lnTo>
                    <a:pt x="905" y="18"/>
                  </a:lnTo>
                  <a:close/>
                  <a:moveTo>
                    <a:pt x="895" y="7"/>
                  </a:moveTo>
                  <a:lnTo>
                    <a:pt x="898" y="12"/>
                  </a:lnTo>
                  <a:lnTo>
                    <a:pt x="892" y="10"/>
                  </a:lnTo>
                  <a:lnTo>
                    <a:pt x="897" y="10"/>
                  </a:lnTo>
                  <a:lnTo>
                    <a:pt x="892" y="12"/>
                  </a:lnTo>
                  <a:lnTo>
                    <a:pt x="893" y="11"/>
                  </a:lnTo>
                  <a:lnTo>
                    <a:pt x="39" y="871"/>
                  </a:lnTo>
                  <a:lnTo>
                    <a:pt x="40" y="869"/>
                  </a:lnTo>
                  <a:lnTo>
                    <a:pt x="38" y="875"/>
                  </a:lnTo>
                  <a:lnTo>
                    <a:pt x="38" y="871"/>
                  </a:lnTo>
                  <a:lnTo>
                    <a:pt x="40" y="875"/>
                  </a:lnTo>
                  <a:lnTo>
                    <a:pt x="38" y="873"/>
                  </a:lnTo>
                  <a:lnTo>
                    <a:pt x="43" y="875"/>
                  </a:lnTo>
                  <a:lnTo>
                    <a:pt x="38" y="875"/>
                  </a:lnTo>
                  <a:lnTo>
                    <a:pt x="44" y="873"/>
                  </a:lnTo>
                  <a:lnTo>
                    <a:pt x="43" y="874"/>
                  </a:lnTo>
                  <a:lnTo>
                    <a:pt x="897" y="15"/>
                  </a:lnTo>
                  <a:lnTo>
                    <a:pt x="895" y="18"/>
                  </a:lnTo>
                  <a:lnTo>
                    <a:pt x="895" y="7"/>
                  </a:lnTo>
                  <a:close/>
                  <a:moveTo>
                    <a:pt x="86" y="879"/>
                  </a:moveTo>
                  <a:lnTo>
                    <a:pt x="84" y="887"/>
                  </a:lnTo>
                  <a:lnTo>
                    <a:pt x="6" y="912"/>
                  </a:lnTo>
                  <a:lnTo>
                    <a:pt x="0" y="906"/>
                  </a:lnTo>
                  <a:lnTo>
                    <a:pt x="26" y="829"/>
                  </a:lnTo>
                  <a:lnTo>
                    <a:pt x="34" y="828"/>
                  </a:lnTo>
                  <a:lnTo>
                    <a:pt x="86" y="879"/>
                  </a:lnTo>
                  <a:close/>
                  <a:moveTo>
                    <a:pt x="27" y="834"/>
                  </a:moveTo>
                  <a:lnTo>
                    <a:pt x="35" y="832"/>
                  </a:lnTo>
                  <a:lnTo>
                    <a:pt x="10" y="909"/>
                  </a:lnTo>
                  <a:lnTo>
                    <a:pt x="3" y="903"/>
                  </a:lnTo>
                  <a:lnTo>
                    <a:pt x="81" y="878"/>
                  </a:lnTo>
                  <a:lnTo>
                    <a:pt x="79" y="886"/>
                  </a:lnTo>
                  <a:lnTo>
                    <a:pt x="27" y="834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" name="Freeform 141"/>
            <p:cNvSpPr>
              <a:spLocks/>
            </p:cNvSpPr>
            <p:nvPr/>
          </p:nvSpPr>
          <p:spPr bwMode="auto">
            <a:xfrm>
              <a:off x="4190" y="1721"/>
              <a:ext cx="10" cy="756"/>
            </a:xfrm>
            <a:custGeom>
              <a:avLst/>
              <a:gdLst>
                <a:gd name="T0" fmla="*/ 16 w 16"/>
                <a:gd name="T1" fmla="*/ 8 h 1232"/>
                <a:gd name="T2" fmla="*/ 16 w 16"/>
                <a:gd name="T3" fmla="*/ 1224 h 1232"/>
                <a:gd name="T4" fmla="*/ 8 w 16"/>
                <a:gd name="T5" fmla="*/ 1232 h 1232"/>
                <a:gd name="T6" fmla="*/ 0 w 16"/>
                <a:gd name="T7" fmla="*/ 1224 h 1232"/>
                <a:gd name="T8" fmla="*/ 0 w 16"/>
                <a:gd name="T9" fmla="*/ 8 h 1232"/>
                <a:gd name="T10" fmla="*/ 8 w 16"/>
                <a:gd name="T11" fmla="*/ 0 h 1232"/>
                <a:gd name="T12" fmla="*/ 16 w 16"/>
                <a:gd name="T13" fmla="*/ 8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232">
                  <a:moveTo>
                    <a:pt x="16" y="8"/>
                  </a:moveTo>
                  <a:lnTo>
                    <a:pt x="16" y="1224"/>
                  </a:lnTo>
                  <a:cubicBezTo>
                    <a:pt x="16" y="1229"/>
                    <a:pt x="13" y="1232"/>
                    <a:pt x="8" y="1232"/>
                  </a:cubicBezTo>
                  <a:cubicBezTo>
                    <a:pt x="4" y="1232"/>
                    <a:pt x="0" y="1229"/>
                    <a:pt x="0" y="1224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" name="Freeform 142"/>
            <p:cNvSpPr>
              <a:spLocks/>
            </p:cNvSpPr>
            <p:nvPr/>
          </p:nvSpPr>
          <p:spPr bwMode="auto">
            <a:xfrm>
              <a:off x="3223" y="828"/>
              <a:ext cx="978" cy="903"/>
            </a:xfrm>
            <a:custGeom>
              <a:avLst/>
              <a:gdLst>
                <a:gd name="T0" fmla="*/ 14 w 1569"/>
                <a:gd name="T1" fmla="*/ 3 h 1473"/>
                <a:gd name="T2" fmla="*/ 1566 w 1569"/>
                <a:gd name="T3" fmla="*/ 1459 h 1473"/>
                <a:gd name="T4" fmla="*/ 1566 w 1569"/>
                <a:gd name="T5" fmla="*/ 1470 h 1473"/>
                <a:gd name="T6" fmla="*/ 1555 w 1569"/>
                <a:gd name="T7" fmla="*/ 1470 h 1473"/>
                <a:gd name="T8" fmla="*/ 3 w 1569"/>
                <a:gd name="T9" fmla="*/ 14 h 1473"/>
                <a:gd name="T10" fmla="*/ 3 w 1569"/>
                <a:gd name="T11" fmla="*/ 3 h 1473"/>
                <a:gd name="T12" fmla="*/ 14 w 1569"/>
                <a:gd name="T13" fmla="*/ 3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9" h="1473">
                  <a:moveTo>
                    <a:pt x="14" y="3"/>
                  </a:moveTo>
                  <a:lnTo>
                    <a:pt x="1566" y="1459"/>
                  </a:lnTo>
                  <a:cubicBezTo>
                    <a:pt x="1569" y="1462"/>
                    <a:pt x="1569" y="1467"/>
                    <a:pt x="1566" y="1470"/>
                  </a:cubicBezTo>
                  <a:cubicBezTo>
                    <a:pt x="1563" y="1473"/>
                    <a:pt x="1558" y="1473"/>
                    <a:pt x="1555" y="1470"/>
                  </a:cubicBezTo>
                  <a:lnTo>
                    <a:pt x="3" y="14"/>
                  </a:lnTo>
                  <a:cubicBezTo>
                    <a:pt x="0" y="11"/>
                    <a:pt x="0" y="6"/>
                    <a:pt x="3" y="3"/>
                  </a:cubicBezTo>
                  <a:cubicBezTo>
                    <a:pt x="6" y="0"/>
                    <a:pt x="11" y="0"/>
                    <a:pt x="14" y="3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" name="Freeform 143"/>
            <p:cNvSpPr>
              <a:spLocks noEditPoints="1"/>
            </p:cNvSpPr>
            <p:nvPr/>
          </p:nvSpPr>
          <p:spPr bwMode="auto">
            <a:xfrm>
              <a:off x="3298" y="2462"/>
              <a:ext cx="897" cy="903"/>
            </a:xfrm>
            <a:custGeom>
              <a:avLst/>
              <a:gdLst>
                <a:gd name="T0" fmla="*/ 1436 w 1440"/>
                <a:gd name="T1" fmla="*/ 23 h 1472"/>
                <a:gd name="T2" fmla="*/ 66 w 1440"/>
                <a:gd name="T3" fmla="*/ 1423 h 1472"/>
                <a:gd name="T4" fmla="*/ 49 w 1440"/>
                <a:gd name="T5" fmla="*/ 1423 h 1472"/>
                <a:gd name="T6" fmla="*/ 49 w 1440"/>
                <a:gd name="T7" fmla="*/ 1406 h 1472"/>
                <a:gd name="T8" fmla="*/ 1419 w 1440"/>
                <a:gd name="T9" fmla="*/ 5 h 1472"/>
                <a:gd name="T10" fmla="*/ 1436 w 1440"/>
                <a:gd name="T11" fmla="*/ 5 h 1472"/>
                <a:gd name="T12" fmla="*/ 1436 w 1440"/>
                <a:gd name="T13" fmla="*/ 23 h 1472"/>
                <a:gd name="T14" fmla="*/ 124 w 1440"/>
                <a:gd name="T15" fmla="*/ 1431 h 1472"/>
                <a:gd name="T16" fmla="*/ 0 w 1440"/>
                <a:gd name="T17" fmla="*/ 1472 h 1472"/>
                <a:gd name="T18" fmla="*/ 41 w 1440"/>
                <a:gd name="T19" fmla="*/ 1347 h 1472"/>
                <a:gd name="T20" fmla="*/ 124 w 1440"/>
                <a:gd name="T21" fmla="*/ 1431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0" h="1472">
                  <a:moveTo>
                    <a:pt x="1436" y="23"/>
                  </a:moveTo>
                  <a:lnTo>
                    <a:pt x="66" y="1423"/>
                  </a:lnTo>
                  <a:cubicBezTo>
                    <a:pt x="61" y="1428"/>
                    <a:pt x="53" y="1428"/>
                    <a:pt x="49" y="1423"/>
                  </a:cubicBezTo>
                  <a:cubicBezTo>
                    <a:pt x="44" y="1419"/>
                    <a:pt x="44" y="1410"/>
                    <a:pt x="49" y="1406"/>
                  </a:cubicBezTo>
                  <a:lnTo>
                    <a:pt x="1419" y="5"/>
                  </a:lnTo>
                  <a:cubicBezTo>
                    <a:pt x="1423" y="0"/>
                    <a:pt x="1430" y="0"/>
                    <a:pt x="1436" y="5"/>
                  </a:cubicBezTo>
                  <a:cubicBezTo>
                    <a:pt x="1440" y="10"/>
                    <a:pt x="1440" y="17"/>
                    <a:pt x="1436" y="23"/>
                  </a:cubicBezTo>
                  <a:close/>
                  <a:moveTo>
                    <a:pt x="124" y="1431"/>
                  </a:moveTo>
                  <a:lnTo>
                    <a:pt x="0" y="1472"/>
                  </a:lnTo>
                  <a:lnTo>
                    <a:pt x="41" y="1347"/>
                  </a:lnTo>
                  <a:lnTo>
                    <a:pt x="124" y="14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6" name="Freeform 144"/>
            <p:cNvSpPr>
              <a:spLocks noEditPoints="1"/>
            </p:cNvSpPr>
            <p:nvPr/>
          </p:nvSpPr>
          <p:spPr bwMode="auto">
            <a:xfrm>
              <a:off x="3293" y="2458"/>
              <a:ext cx="905" cy="912"/>
            </a:xfrm>
            <a:custGeom>
              <a:avLst/>
              <a:gdLst>
                <a:gd name="T0" fmla="*/ 905 w 905"/>
                <a:gd name="T1" fmla="*/ 18 h 912"/>
                <a:gd name="T2" fmla="*/ 904 w 905"/>
                <a:gd name="T3" fmla="*/ 22 h 912"/>
                <a:gd name="T4" fmla="*/ 49 w 905"/>
                <a:gd name="T5" fmla="*/ 881 h 912"/>
                <a:gd name="T6" fmla="*/ 48 w 905"/>
                <a:gd name="T7" fmla="*/ 882 h 912"/>
                <a:gd name="T8" fmla="*/ 43 w 905"/>
                <a:gd name="T9" fmla="*/ 885 h 912"/>
                <a:gd name="T10" fmla="*/ 38 w 905"/>
                <a:gd name="T11" fmla="*/ 885 h 912"/>
                <a:gd name="T12" fmla="*/ 33 w 905"/>
                <a:gd name="T13" fmla="*/ 882 h 912"/>
                <a:gd name="T14" fmla="*/ 31 w 905"/>
                <a:gd name="T15" fmla="*/ 880 h 912"/>
                <a:gd name="T16" fmla="*/ 28 w 905"/>
                <a:gd name="T17" fmla="*/ 875 h 912"/>
                <a:gd name="T18" fmla="*/ 28 w 905"/>
                <a:gd name="T19" fmla="*/ 871 h 912"/>
                <a:gd name="T20" fmla="*/ 31 w 905"/>
                <a:gd name="T21" fmla="*/ 865 h 912"/>
                <a:gd name="T22" fmla="*/ 32 w 905"/>
                <a:gd name="T23" fmla="*/ 864 h 912"/>
                <a:gd name="T24" fmla="*/ 886 w 905"/>
                <a:gd name="T25" fmla="*/ 4 h 912"/>
                <a:gd name="T26" fmla="*/ 887 w 905"/>
                <a:gd name="T27" fmla="*/ 3 h 912"/>
                <a:gd name="T28" fmla="*/ 892 w 905"/>
                <a:gd name="T29" fmla="*/ 0 h 912"/>
                <a:gd name="T30" fmla="*/ 897 w 905"/>
                <a:gd name="T31" fmla="*/ 0 h 912"/>
                <a:gd name="T32" fmla="*/ 902 w 905"/>
                <a:gd name="T33" fmla="*/ 3 h 912"/>
                <a:gd name="T34" fmla="*/ 905 w 905"/>
                <a:gd name="T35" fmla="*/ 7 h 912"/>
                <a:gd name="T36" fmla="*/ 905 w 905"/>
                <a:gd name="T37" fmla="*/ 18 h 912"/>
                <a:gd name="T38" fmla="*/ 895 w 905"/>
                <a:gd name="T39" fmla="*/ 7 h 912"/>
                <a:gd name="T40" fmla="*/ 898 w 905"/>
                <a:gd name="T41" fmla="*/ 12 h 912"/>
                <a:gd name="T42" fmla="*/ 892 w 905"/>
                <a:gd name="T43" fmla="*/ 10 h 912"/>
                <a:gd name="T44" fmla="*/ 897 w 905"/>
                <a:gd name="T45" fmla="*/ 10 h 912"/>
                <a:gd name="T46" fmla="*/ 892 w 905"/>
                <a:gd name="T47" fmla="*/ 12 h 912"/>
                <a:gd name="T48" fmla="*/ 893 w 905"/>
                <a:gd name="T49" fmla="*/ 11 h 912"/>
                <a:gd name="T50" fmla="*/ 39 w 905"/>
                <a:gd name="T51" fmla="*/ 871 h 912"/>
                <a:gd name="T52" fmla="*/ 40 w 905"/>
                <a:gd name="T53" fmla="*/ 869 h 912"/>
                <a:gd name="T54" fmla="*/ 38 w 905"/>
                <a:gd name="T55" fmla="*/ 875 h 912"/>
                <a:gd name="T56" fmla="*/ 38 w 905"/>
                <a:gd name="T57" fmla="*/ 871 h 912"/>
                <a:gd name="T58" fmla="*/ 40 w 905"/>
                <a:gd name="T59" fmla="*/ 875 h 912"/>
                <a:gd name="T60" fmla="*/ 38 w 905"/>
                <a:gd name="T61" fmla="*/ 873 h 912"/>
                <a:gd name="T62" fmla="*/ 43 w 905"/>
                <a:gd name="T63" fmla="*/ 875 h 912"/>
                <a:gd name="T64" fmla="*/ 38 w 905"/>
                <a:gd name="T65" fmla="*/ 875 h 912"/>
                <a:gd name="T66" fmla="*/ 44 w 905"/>
                <a:gd name="T67" fmla="*/ 873 h 912"/>
                <a:gd name="T68" fmla="*/ 43 w 905"/>
                <a:gd name="T69" fmla="*/ 874 h 912"/>
                <a:gd name="T70" fmla="*/ 897 w 905"/>
                <a:gd name="T71" fmla="*/ 15 h 912"/>
                <a:gd name="T72" fmla="*/ 895 w 905"/>
                <a:gd name="T73" fmla="*/ 18 h 912"/>
                <a:gd name="T74" fmla="*/ 895 w 905"/>
                <a:gd name="T75" fmla="*/ 7 h 912"/>
                <a:gd name="T76" fmla="*/ 86 w 905"/>
                <a:gd name="T77" fmla="*/ 879 h 912"/>
                <a:gd name="T78" fmla="*/ 84 w 905"/>
                <a:gd name="T79" fmla="*/ 887 h 912"/>
                <a:gd name="T80" fmla="*/ 6 w 905"/>
                <a:gd name="T81" fmla="*/ 912 h 912"/>
                <a:gd name="T82" fmla="*/ 0 w 905"/>
                <a:gd name="T83" fmla="*/ 906 h 912"/>
                <a:gd name="T84" fmla="*/ 26 w 905"/>
                <a:gd name="T85" fmla="*/ 829 h 912"/>
                <a:gd name="T86" fmla="*/ 34 w 905"/>
                <a:gd name="T87" fmla="*/ 828 h 912"/>
                <a:gd name="T88" fmla="*/ 86 w 905"/>
                <a:gd name="T89" fmla="*/ 879 h 912"/>
                <a:gd name="T90" fmla="*/ 27 w 905"/>
                <a:gd name="T91" fmla="*/ 834 h 912"/>
                <a:gd name="T92" fmla="*/ 35 w 905"/>
                <a:gd name="T93" fmla="*/ 832 h 912"/>
                <a:gd name="T94" fmla="*/ 10 w 905"/>
                <a:gd name="T95" fmla="*/ 909 h 912"/>
                <a:gd name="T96" fmla="*/ 3 w 905"/>
                <a:gd name="T97" fmla="*/ 903 h 912"/>
                <a:gd name="T98" fmla="*/ 81 w 905"/>
                <a:gd name="T99" fmla="*/ 878 h 912"/>
                <a:gd name="T100" fmla="*/ 79 w 905"/>
                <a:gd name="T101" fmla="*/ 886 h 912"/>
                <a:gd name="T102" fmla="*/ 27 w 905"/>
                <a:gd name="T103" fmla="*/ 834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05" h="912">
                  <a:moveTo>
                    <a:pt x="905" y="18"/>
                  </a:moveTo>
                  <a:lnTo>
                    <a:pt x="904" y="22"/>
                  </a:lnTo>
                  <a:lnTo>
                    <a:pt x="49" y="881"/>
                  </a:lnTo>
                  <a:lnTo>
                    <a:pt x="48" y="882"/>
                  </a:lnTo>
                  <a:lnTo>
                    <a:pt x="43" y="885"/>
                  </a:lnTo>
                  <a:lnTo>
                    <a:pt x="38" y="885"/>
                  </a:lnTo>
                  <a:lnTo>
                    <a:pt x="33" y="882"/>
                  </a:lnTo>
                  <a:lnTo>
                    <a:pt x="31" y="880"/>
                  </a:lnTo>
                  <a:lnTo>
                    <a:pt x="28" y="875"/>
                  </a:lnTo>
                  <a:lnTo>
                    <a:pt x="28" y="871"/>
                  </a:lnTo>
                  <a:lnTo>
                    <a:pt x="31" y="865"/>
                  </a:lnTo>
                  <a:lnTo>
                    <a:pt x="32" y="864"/>
                  </a:lnTo>
                  <a:lnTo>
                    <a:pt x="886" y="4"/>
                  </a:lnTo>
                  <a:lnTo>
                    <a:pt x="887" y="3"/>
                  </a:lnTo>
                  <a:lnTo>
                    <a:pt x="892" y="0"/>
                  </a:lnTo>
                  <a:lnTo>
                    <a:pt x="897" y="0"/>
                  </a:lnTo>
                  <a:lnTo>
                    <a:pt x="902" y="3"/>
                  </a:lnTo>
                  <a:lnTo>
                    <a:pt x="905" y="7"/>
                  </a:lnTo>
                  <a:lnTo>
                    <a:pt x="905" y="18"/>
                  </a:lnTo>
                  <a:close/>
                  <a:moveTo>
                    <a:pt x="895" y="7"/>
                  </a:moveTo>
                  <a:lnTo>
                    <a:pt x="898" y="12"/>
                  </a:lnTo>
                  <a:lnTo>
                    <a:pt x="892" y="10"/>
                  </a:lnTo>
                  <a:lnTo>
                    <a:pt x="897" y="10"/>
                  </a:lnTo>
                  <a:lnTo>
                    <a:pt x="892" y="12"/>
                  </a:lnTo>
                  <a:lnTo>
                    <a:pt x="893" y="11"/>
                  </a:lnTo>
                  <a:lnTo>
                    <a:pt x="39" y="871"/>
                  </a:lnTo>
                  <a:lnTo>
                    <a:pt x="40" y="869"/>
                  </a:lnTo>
                  <a:lnTo>
                    <a:pt x="38" y="875"/>
                  </a:lnTo>
                  <a:lnTo>
                    <a:pt x="38" y="871"/>
                  </a:lnTo>
                  <a:lnTo>
                    <a:pt x="40" y="875"/>
                  </a:lnTo>
                  <a:lnTo>
                    <a:pt x="38" y="873"/>
                  </a:lnTo>
                  <a:lnTo>
                    <a:pt x="43" y="875"/>
                  </a:lnTo>
                  <a:lnTo>
                    <a:pt x="38" y="875"/>
                  </a:lnTo>
                  <a:lnTo>
                    <a:pt x="44" y="873"/>
                  </a:lnTo>
                  <a:lnTo>
                    <a:pt x="43" y="874"/>
                  </a:lnTo>
                  <a:lnTo>
                    <a:pt x="897" y="15"/>
                  </a:lnTo>
                  <a:lnTo>
                    <a:pt x="895" y="18"/>
                  </a:lnTo>
                  <a:lnTo>
                    <a:pt x="895" y="7"/>
                  </a:lnTo>
                  <a:close/>
                  <a:moveTo>
                    <a:pt x="86" y="879"/>
                  </a:moveTo>
                  <a:lnTo>
                    <a:pt x="84" y="887"/>
                  </a:lnTo>
                  <a:lnTo>
                    <a:pt x="6" y="912"/>
                  </a:lnTo>
                  <a:lnTo>
                    <a:pt x="0" y="906"/>
                  </a:lnTo>
                  <a:lnTo>
                    <a:pt x="26" y="829"/>
                  </a:lnTo>
                  <a:lnTo>
                    <a:pt x="34" y="828"/>
                  </a:lnTo>
                  <a:lnTo>
                    <a:pt x="86" y="879"/>
                  </a:lnTo>
                  <a:close/>
                  <a:moveTo>
                    <a:pt x="27" y="834"/>
                  </a:moveTo>
                  <a:lnTo>
                    <a:pt x="35" y="832"/>
                  </a:lnTo>
                  <a:lnTo>
                    <a:pt x="10" y="909"/>
                  </a:lnTo>
                  <a:lnTo>
                    <a:pt x="3" y="903"/>
                  </a:lnTo>
                  <a:lnTo>
                    <a:pt x="81" y="878"/>
                  </a:lnTo>
                  <a:lnTo>
                    <a:pt x="79" y="886"/>
                  </a:lnTo>
                  <a:lnTo>
                    <a:pt x="27" y="834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7" name="Freeform 145"/>
            <p:cNvSpPr>
              <a:spLocks/>
            </p:cNvSpPr>
            <p:nvPr/>
          </p:nvSpPr>
          <p:spPr bwMode="auto">
            <a:xfrm>
              <a:off x="400" y="1721"/>
              <a:ext cx="10" cy="756"/>
            </a:xfrm>
            <a:custGeom>
              <a:avLst/>
              <a:gdLst>
                <a:gd name="T0" fmla="*/ 0 w 16"/>
                <a:gd name="T1" fmla="*/ 1224 h 1232"/>
                <a:gd name="T2" fmla="*/ 0 w 16"/>
                <a:gd name="T3" fmla="*/ 8 h 1232"/>
                <a:gd name="T4" fmla="*/ 8 w 16"/>
                <a:gd name="T5" fmla="*/ 0 h 1232"/>
                <a:gd name="T6" fmla="*/ 16 w 16"/>
                <a:gd name="T7" fmla="*/ 8 h 1232"/>
                <a:gd name="T8" fmla="*/ 16 w 16"/>
                <a:gd name="T9" fmla="*/ 1224 h 1232"/>
                <a:gd name="T10" fmla="*/ 8 w 16"/>
                <a:gd name="T11" fmla="*/ 1232 h 1232"/>
                <a:gd name="T12" fmla="*/ 0 w 16"/>
                <a:gd name="T13" fmla="*/ 1224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232">
                  <a:moveTo>
                    <a:pt x="0" y="1224"/>
                  </a:move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1224"/>
                  </a:lnTo>
                  <a:cubicBezTo>
                    <a:pt x="16" y="1229"/>
                    <a:pt x="13" y="1232"/>
                    <a:pt x="8" y="1232"/>
                  </a:cubicBezTo>
                  <a:cubicBezTo>
                    <a:pt x="4" y="1232"/>
                    <a:pt x="0" y="1229"/>
                    <a:pt x="0" y="1224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" name="Freeform 146"/>
            <p:cNvSpPr>
              <a:spLocks/>
            </p:cNvSpPr>
            <p:nvPr/>
          </p:nvSpPr>
          <p:spPr bwMode="auto">
            <a:xfrm>
              <a:off x="400" y="2467"/>
              <a:ext cx="968" cy="904"/>
            </a:xfrm>
            <a:custGeom>
              <a:avLst/>
              <a:gdLst>
                <a:gd name="T0" fmla="*/ 1539 w 1553"/>
                <a:gd name="T1" fmla="*/ 1470 h 1473"/>
                <a:gd name="T2" fmla="*/ 3 w 1553"/>
                <a:gd name="T3" fmla="*/ 14 h 1473"/>
                <a:gd name="T4" fmla="*/ 3 w 1553"/>
                <a:gd name="T5" fmla="*/ 3 h 1473"/>
                <a:gd name="T6" fmla="*/ 14 w 1553"/>
                <a:gd name="T7" fmla="*/ 3 h 1473"/>
                <a:gd name="T8" fmla="*/ 1550 w 1553"/>
                <a:gd name="T9" fmla="*/ 1459 h 1473"/>
                <a:gd name="T10" fmla="*/ 1550 w 1553"/>
                <a:gd name="T11" fmla="*/ 1470 h 1473"/>
                <a:gd name="T12" fmla="*/ 1539 w 1553"/>
                <a:gd name="T13" fmla="*/ 1470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3" h="1473">
                  <a:moveTo>
                    <a:pt x="1539" y="1470"/>
                  </a:moveTo>
                  <a:lnTo>
                    <a:pt x="3" y="14"/>
                  </a:lnTo>
                  <a:cubicBezTo>
                    <a:pt x="0" y="11"/>
                    <a:pt x="0" y="6"/>
                    <a:pt x="3" y="3"/>
                  </a:cubicBezTo>
                  <a:cubicBezTo>
                    <a:pt x="6" y="0"/>
                    <a:pt x="11" y="0"/>
                    <a:pt x="14" y="3"/>
                  </a:cubicBezTo>
                  <a:lnTo>
                    <a:pt x="1550" y="1459"/>
                  </a:lnTo>
                  <a:cubicBezTo>
                    <a:pt x="1553" y="1462"/>
                    <a:pt x="1553" y="1467"/>
                    <a:pt x="1550" y="1470"/>
                  </a:cubicBezTo>
                  <a:cubicBezTo>
                    <a:pt x="1547" y="1473"/>
                    <a:pt x="1542" y="1473"/>
                    <a:pt x="1539" y="1470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" name="Freeform 147"/>
            <p:cNvSpPr>
              <a:spLocks noEditPoints="1"/>
            </p:cNvSpPr>
            <p:nvPr/>
          </p:nvSpPr>
          <p:spPr bwMode="auto">
            <a:xfrm>
              <a:off x="395" y="833"/>
              <a:ext cx="908" cy="903"/>
            </a:xfrm>
            <a:custGeom>
              <a:avLst/>
              <a:gdLst>
                <a:gd name="T0" fmla="*/ 5 w 1456"/>
                <a:gd name="T1" fmla="*/ 1450 h 1472"/>
                <a:gd name="T2" fmla="*/ 1390 w 1456"/>
                <a:gd name="T3" fmla="*/ 50 h 1472"/>
                <a:gd name="T4" fmla="*/ 1408 w 1456"/>
                <a:gd name="T5" fmla="*/ 50 h 1472"/>
                <a:gd name="T6" fmla="*/ 1408 w 1456"/>
                <a:gd name="T7" fmla="*/ 67 h 1472"/>
                <a:gd name="T8" fmla="*/ 22 w 1456"/>
                <a:gd name="T9" fmla="*/ 1468 h 1472"/>
                <a:gd name="T10" fmla="*/ 5 w 1456"/>
                <a:gd name="T11" fmla="*/ 1468 h 1472"/>
                <a:gd name="T12" fmla="*/ 5 w 1456"/>
                <a:gd name="T13" fmla="*/ 1450 h 1472"/>
                <a:gd name="T14" fmla="*/ 1332 w 1456"/>
                <a:gd name="T15" fmla="*/ 42 h 1472"/>
                <a:gd name="T16" fmla="*/ 1456 w 1456"/>
                <a:gd name="T17" fmla="*/ 0 h 1472"/>
                <a:gd name="T18" fmla="*/ 1415 w 1456"/>
                <a:gd name="T19" fmla="*/ 127 h 1472"/>
                <a:gd name="T20" fmla="*/ 1332 w 1456"/>
                <a:gd name="T21" fmla="*/ 42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6" h="1472">
                  <a:moveTo>
                    <a:pt x="5" y="1450"/>
                  </a:moveTo>
                  <a:lnTo>
                    <a:pt x="1390" y="50"/>
                  </a:lnTo>
                  <a:cubicBezTo>
                    <a:pt x="1395" y="45"/>
                    <a:pt x="1403" y="45"/>
                    <a:pt x="1408" y="50"/>
                  </a:cubicBezTo>
                  <a:cubicBezTo>
                    <a:pt x="1412" y="54"/>
                    <a:pt x="1412" y="63"/>
                    <a:pt x="1408" y="67"/>
                  </a:cubicBezTo>
                  <a:lnTo>
                    <a:pt x="22" y="1468"/>
                  </a:lnTo>
                  <a:cubicBezTo>
                    <a:pt x="18" y="1472"/>
                    <a:pt x="11" y="1472"/>
                    <a:pt x="5" y="1468"/>
                  </a:cubicBezTo>
                  <a:cubicBezTo>
                    <a:pt x="0" y="1462"/>
                    <a:pt x="0" y="1455"/>
                    <a:pt x="5" y="1450"/>
                  </a:cubicBezTo>
                  <a:close/>
                  <a:moveTo>
                    <a:pt x="1332" y="42"/>
                  </a:moveTo>
                  <a:lnTo>
                    <a:pt x="1456" y="0"/>
                  </a:lnTo>
                  <a:lnTo>
                    <a:pt x="1415" y="127"/>
                  </a:lnTo>
                  <a:lnTo>
                    <a:pt x="1332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" name="Freeform 148"/>
            <p:cNvSpPr>
              <a:spLocks noEditPoints="1"/>
            </p:cNvSpPr>
            <p:nvPr/>
          </p:nvSpPr>
          <p:spPr bwMode="auto">
            <a:xfrm>
              <a:off x="391" y="828"/>
              <a:ext cx="917" cy="910"/>
            </a:xfrm>
            <a:custGeom>
              <a:avLst/>
              <a:gdLst>
                <a:gd name="T0" fmla="*/ 3 w 917"/>
                <a:gd name="T1" fmla="*/ 892 h 910"/>
                <a:gd name="T2" fmla="*/ 4 w 917"/>
                <a:gd name="T3" fmla="*/ 891 h 910"/>
                <a:gd name="T4" fmla="*/ 867 w 917"/>
                <a:gd name="T5" fmla="*/ 32 h 910"/>
                <a:gd name="T6" fmla="*/ 869 w 917"/>
                <a:gd name="T7" fmla="*/ 31 h 910"/>
                <a:gd name="T8" fmla="*/ 874 w 917"/>
                <a:gd name="T9" fmla="*/ 28 h 910"/>
                <a:gd name="T10" fmla="*/ 879 w 917"/>
                <a:gd name="T11" fmla="*/ 28 h 910"/>
                <a:gd name="T12" fmla="*/ 884 w 917"/>
                <a:gd name="T13" fmla="*/ 31 h 910"/>
                <a:gd name="T14" fmla="*/ 887 w 917"/>
                <a:gd name="T15" fmla="*/ 34 h 910"/>
                <a:gd name="T16" fmla="*/ 889 w 917"/>
                <a:gd name="T17" fmla="*/ 40 h 910"/>
                <a:gd name="T18" fmla="*/ 889 w 917"/>
                <a:gd name="T19" fmla="*/ 43 h 910"/>
                <a:gd name="T20" fmla="*/ 887 w 917"/>
                <a:gd name="T21" fmla="*/ 47 h 910"/>
                <a:gd name="T22" fmla="*/ 885 w 917"/>
                <a:gd name="T23" fmla="*/ 49 h 910"/>
                <a:gd name="T24" fmla="*/ 21 w 917"/>
                <a:gd name="T25" fmla="*/ 909 h 910"/>
                <a:gd name="T26" fmla="*/ 18 w 917"/>
                <a:gd name="T27" fmla="*/ 910 h 910"/>
                <a:gd name="T28" fmla="*/ 7 w 917"/>
                <a:gd name="T29" fmla="*/ 910 h 910"/>
                <a:gd name="T30" fmla="*/ 3 w 917"/>
                <a:gd name="T31" fmla="*/ 908 h 910"/>
                <a:gd name="T32" fmla="*/ 0 w 917"/>
                <a:gd name="T33" fmla="*/ 902 h 910"/>
                <a:gd name="T34" fmla="*/ 0 w 917"/>
                <a:gd name="T35" fmla="*/ 898 h 910"/>
                <a:gd name="T36" fmla="*/ 3 w 917"/>
                <a:gd name="T37" fmla="*/ 892 h 910"/>
                <a:gd name="T38" fmla="*/ 10 w 917"/>
                <a:gd name="T39" fmla="*/ 902 h 910"/>
                <a:gd name="T40" fmla="*/ 10 w 917"/>
                <a:gd name="T41" fmla="*/ 898 h 910"/>
                <a:gd name="T42" fmla="*/ 12 w 917"/>
                <a:gd name="T43" fmla="*/ 903 h 910"/>
                <a:gd name="T44" fmla="*/ 7 w 917"/>
                <a:gd name="T45" fmla="*/ 900 h 910"/>
                <a:gd name="T46" fmla="*/ 18 w 917"/>
                <a:gd name="T47" fmla="*/ 900 h 910"/>
                <a:gd name="T48" fmla="*/ 15 w 917"/>
                <a:gd name="T49" fmla="*/ 902 h 910"/>
                <a:gd name="T50" fmla="*/ 879 w 917"/>
                <a:gd name="T51" fmla="*/ 43 h 910"/>
                <a:gd name="T52" fmla="*/ 877 w 917"/>
                <a:gd name="T53" fmla="*/ 44 h 910"/>
                <a:gd name="T54" fmla="*/ 879 w 917"/>
                <a:gd name="T55" fmla="*/ 40 h 910"/>
                <a:gd name="T56" fmla="*/ 879 w 917"/>
                <a:gd name="T57" fmla="*/ 43 h 910"/>
                <a:gd name="T58" fmla="*/ 877 w 917"/>
                <a:gd name="T59" fmla="*/ 37 h 910"/>
                <a:gd name="T60" fmla="*/ 880 w 917"/>
                <a:gd name="T61" fmla="*/ 40 h 910"/>
                <a:gd name="T62" fmla="*/ 874 w 917"/>
                <a:gd name="T63" fmla="*/ 38 h 910"/>
                <a:gd name="T64" fmla="*/ 879 w 917"/>
                <a:gd name="T65" fmla="*/ 38 h 910"/>
                <a:gd name="T66" fmla="*/ 873 w 917"/>
                <a:gd name="T67" fmla="*/ 40 h 910"/>
                <a:gd name="T68" fmla="*/ 874 w 917"/>
                <a:gd name="T69" fmla="*/ 39 h 910"/>
                <a:gd name="T70" fmla="*/ 11 w 917"/>
                <a:gd name="T71" fmla="*/ 898 h 910"/>
                <a:gd name="T72" fmla="*/ 12 w 917"/>
                <a:gd name="T73" fmla="*/ 897 h 910"/>
                <a:gd name="T74" fmla="*/ 10 w 917"/>
                <a:gd name="T75" fmla="*/ 902 h 910"/>
                <a:gd name="T76" fmla="*/ 831 w 917"/>
                <a:gd name="T77" fmla="*/ 34 h 910"/>
                <a:gd name="T78" fmla="*/ 833 w 917"/>
                <a:gd name="T79" fmla="*/ 26 h 910"/>
                <a:gd name="T80" fmla="*/ 910 w 917"/>
                <a:gd name="T81" fmla="*/ 0 h 910"/>
                <a:gd name="T82" fmla="*/ 917 w 917"/>
                <a:gd name="T83" fmla="*/ 6 h 910"/>
                <a:gd name="T84" fmla="*/ 891 w 917"/>
                <a:gd name="T85" fmla="*/ 84 h 910"/>
                <a:gd name="T86" fmla="*/ 883 w 917"/>
                <a:gd name="T87" fmla="*/ 86 h 910"/>
                <a:gd name="T88" fmla="*/ 831 w 917"/>
                <a:gd name="T89" fmla="*/ 34 h 910"/>
                <a:gd name="T90" fmla="*/ 890 w 917"/>
                <a:gd name="T91" fmla="*/ 79 h 910"/>
                <a:gd name="T92" fmla="*/ 882 w 917"/>
                <a:gd name="T93" fmla="*/ 81 h 910"/>
                <a:gd name="T94" fmla="*/ 907 w 917"/>
                <a:gd name="T95" fmla="*/ 3 h 910"/>
                <a:gd name="T96" fmla="*/ 914 w 917"/>
                <a:gd name="T97" fmla="*/ 9 h 910"/>
                <a:gd name="T98" fmla="*/ 836 w 917"/>
                <a:gd name="T99" fmla="*/ 35 h 910"/>
                <a:gd name="T100" fmla="*/ 838 w 917"/>
                <a:gd name="T101" fmla="*/ 27 h 910"/>
                <a:gd name="T102" fmla="*/ 890 w 917"/>
                <a:gd name="T103" fmla="*/ 79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17" h="910">
                  <a:moveTo>
                    <a:pt x="3" y="892"/>
                  </a:moveTo>
                  <a:lnTo>
                    <a:pt x="4" y="891"/>
                  </a:lnTo>
                  <a:lnTo>
                    <a:pt x="867" y="32"/>
                  </a:lnTo>
                  <a:lnTo>
                    <a:pt x="869" y="31"/>
                  </a:lnTo>
                  <a:lnTo>
                    <a:pt x="874" y="28"/>
                  </a:lnTo>
                  <a:lnTo>
                    <a:pt x="879" y="28"/>
                  </a:lnTo>
                  <a:lnTo>
                    <a:pt x="884" y="31"/>
                  </a:lnTo>
                  <a:lnTo>
                    <a:pt x="887" y="34"/>
                  </a:lnTo>
                  <a:lnTo>
                    <a:pt x="889" y="40"/>
                  </a:lnTo>
                  <a:lnTo>
                    <a:pt x="889" y="43"/>
                  </a:lnTo>
                  <a:lnTo>
                    <a:pt x="887" y="47"/>
                  </a:lnTo>
                  <a:lnTo>
                    <a:pt x="885" y="49"/>
                  </a:lnTo>
                  <a:lnTo>
                    <a:pt x="21" y="909"/>
                  </a:lnTo>
                  <a:lnTo>
                    <a:pt x="18" y="910"/>
                  </a:lnTo>
                  <a:lnTo>
                    <a:pt x="7" y="910"/>
                  </a:lnTo>
                  <a:lnTo>
                    <a:pt x="3" y="908"/>
                  </a:lnTo>
                  <a:lnTo>
                    <a:pt x="0" y="902"/>
                  </a:lnTo>
                  <a:lnTo>
                    <a:pt x="0" y="898"/>
                  </a:lnTo>
                  <a:lnTo>
                    <a:pt x="3" y="892"/>
                  </a:lnTo>
                  <a:close/>
                  <a:moveTo>
                    <a:pt x="10" y="902"/>
                  </a:moveTo>
                  <a:lnTo>
                    <a:pt x="10" y="898"/>
                  </a:lnTo>
                  <a:lnTo>
                    <a:pt x="12" y="903"/>
                  </a:lnTo>
                  <a:lnTo>
                    <a:pt x="7" y="900"/>
                  </a:lnTo>
                  <a:lnTo>
                    <a:pt x="18" y="900"/>
                  </a:lnTo>
                  <a:lnTo>
                    <a:pt x="15" y="902"/>
                  </a:lnTo>
                  <a:lnTo>
                    <a:pt x="879" y="43"/>
                  </a:lnTo>
                  <a:lnTo>
                    <a:pt x="877" y="44"/>
                  </a:lnTo>
                  <a:lnTo>
                    <a:pt x="879" y="40"/>
                  </a:lnTo>
                  <a:lnTo>
                    <a:pt x="879" y="43"/>
                  </a:lnTo>
                  <a:lnTo>
                    <a:pt x="877" y="37"/>
                  </a:lnTo>
                  <a:lnTo>
                    <a:pt x="880" y="40"/>
                  </a:lnTo>
                  <a:lnTo>
                    <a:pt x="874" y="38"/>
                  </a:lnTo>
                  <a:lnTo>
                    <a:pt x="879" y="38"/>
                  </a:lnTo>
                  <a:lnTo>
                    <a:pt x="873" y="40"/>
                  </a:lnTo>
                  <a:lnTo>
                    <a:pt x="874" y="39"/>
                  </a:lnTo>
                  <a:lnTo>
                    <a:pt x="11" y="898"/>
                  </a:lnTo>
                  <a:lnTo>
                    <a:pt x="12" y="897"/>
                  </a:lnTo>
                  <a:lnTo>
                    <a:pt x="10" y="902"/>
                  </a:lnTo>
                  <a:close/>
                  <a:moveTo>
                    <a:pt x="831" y="34"/>
                  </a:moveTo>
                  <a:lnTo>
                    <a:pt x="833" y="26"/>
                  </a:lnTo>
                  <a:lnTo>
                    <a:pt x="910" y="0"/>
                  </a:lnTo>
                  <a:lnTo>
                    <a:pt x="917" y="6"/>
                  </a:lnTo>
                  <a:lnTo>
                    <a:pt x="891" y="84"/>
                  </a:lnTo>
                  <a:lnTo>
                    <a:pt x="883" y="86"/>
                  </a:lnTo>
                  <a:lnTo>
                    <a:pt x="831" y="34"/>
                  </a:lnTo>
                  <a:close/>
                  <a:moveTo>
                    <a:pt x="890" y="79"/>
                  </a:moveTo>
                  <a:lnTo>
                    <a:pt x="882" y="81"/>
                  </a:lnTo>
                  <a:lnTo>
                    <a:pt x="907" y="3"/>
                  </a:lnTo>
                  <a:lnTo>
                    <a:pt x="914" y="9"/>
                  </a:lnTo>
                  <a:lnTo>
                    <a:pt x="836" y="35"/>
                  </a:lnTo>
                  <a:lnTo>
                    <a:pt x="838" y="27"/>
                  </a:lnTo>
                  <a:lnTo>
                    <a:pt x="890" y="79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" name="Freeform 149"/>
            <p:cNvSpPr>
              <a:spLocks/>
            </p:cNvSpPr>
            <p:nvPr/>
          </p:nvSpPr>
          <p:spPr bwMode="auto">
            <a:xfrm>
              <a:off x="400" y="1721"/>
              <a:ext cx="10" cy="756"/>
            </a:xfrm>
            <a:custGeom>
              <a:avLst/>
              <a:gdLst>
                <a:gd name="T0" fmla="*/ 0 w 16"/>
                <a:gd name="T1" fmla="*/ 1224 h 1232"/>
                <a:gd name="T2" fmla="*/ 0 w 16"/>
                <a:gd name="T3" fmla="*/ 8 h 1232"/>
                <a:gd name="T4" fmla="*/ 8 w 16"/>
                <a:gd name="T5" fmla="*/ 0 h 1232"/>
                <a:gd name="T6" fmla="*/ 16 w 16"/>
                <a:gd name="T7" fmla="*/ 8 h 1232"/>
                <a:gd name="T8" fmla="*/ 16 w 16"/>
                <a:gd name="T9" fmla="*/ 1224 h 1232"/>
                <a:gd name="T10" fmla="*/ 8 w 16"/>
                <a:gd name="T11" fmla="*/ 1232 h 1232"/>
                <a:gd name="T12" fmla="*/ 0 w 16"/>
                <a:gd name="T13" fmla="*/ 1224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232">
                  <a:moveTo>
                    <a:pt x="0" y="1224"/>
                  </a:move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1224"/>
                  </a:lnTo>
                  <a:cubicBezTo>
                    <a:pt x="16" y="1229"/>
                    <a:pt x="13" y="1232"/>
                    <a:pt x="8" y="1232"/>
                  </a:cubicBezTo>
                  <a:cubicBezTo>
                    <a:pt x="4" y="1232"/>
                    <a:pt x="0" y="1229"/>
                    <a:pt x="0" y="1224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" name="Freeform 150"/>
            <p:cNvSpPr>
              <a:spLocks/>
            </p:cNvSpPr>
            <p:nvPr/>
          </p:nvSpPr>
          <p:spPr bwMode="auto">
            <a:xfrm>
              <a:off x="400" y="2467"/>
              <a:ext cx="968" cy="904"/>
            </a:xfrm>
            <a:custGeom>
              <a:avLst/>
              <a:gdLst>
                <a:gd name="T0" fmla="*/ 1539 w 1553"/>
                <a:gd name="T1" fmla="*/ 1470 h 1473"/>
                <a:gd name="T2" fmla="*/ 3 w 1553"/>
                <a:gd name="T3" fmla="*/ 14 h 1473"/>
                <a:gd name="T4" fmla="*/ 3 w 1553"/>
                <a:gd name="T5" fmla="*/ 3 h 1473"/>
                <a:gd name="T6" fmla="*/ 14 w 1553"/>
                <a:gd name="T7" fmla="*/ 3 h 1473"/>
                <a:gd name="T8" fmla="*/ 1550 w 1553"/>
                <a:gd name="T9" fmla="*/ 1459 h 1473"/>
                <a:gd name="T10" fmla="*/ 1550 w 1553"/>
                <a:gd name="T11" fmla="*/ 1470 h 1473"/>
                <a:gd name="T12" fmla="*/ 1539 w 1553"/>
                <a:gd name="T13" fmla="*/ 1470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3" h="1473">
                  <a:moveTo>
                    <a:pt x="1539" y="1470"/>
                  </a:moveTo>
                  <a:lnTo>
                    <a:pt x="3" y="14"/>
                  </a:lnTo>
                  <a:cubicBezTo>
                    <a:pt x="0" y="11"/>
                    <a:pt x="0" y="6"/>
                    <a:pt x="3" y="3"/>
                  </a:cubicBezTo>
                  <a:cubicBezTo>
                    <a:pt x="6" y="0"/>
                    <a:pt x="11" y="0"/>
                    <a:pt x="14" y="3"/>
                  </a:cubicBezTo>
                  <a:lnTo>
                    <a:pt x="1550" y="1459"/>
                  </a:lnTo>
                  <a:cubicBezTo>
                    <a:pt x="1553" y="1462"/>
                    <a:pt x="1553" y="1467"/>
                    <a:pt x="1550" y="1470"/>
                  </a:cubicBezTo>
                  <a:cubicBezTo>
                    <a:pt x="1547" y="1473"/>
                    <a:pt x="1542" y="1473"/>
                    <a:pt x="1539" y="1470"/>
                  </a:cubicBez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" name="Freeform 151"/>
            <p:cNvSpPr>
              <a:spLocks noEditPoints="1"/>
            </p:cNvSpPr>
            <p:nvPr/>
          </p:nvSpPr>
          <p:spPr bwMode="auto">
            <a:xfrm>
              <a:off x="395" y="833"/>
              <a:ext cx="908" cy="903"/>
            </a:xfrm>
            <a:custGeom>
              <a:avLst/>
              <a:gdLst>
                <a:gd name="T0" fmla="*/ 5 w 1456"/>
                <a:gd name="T1" fmla="*/ 1450 h 1472"/>
                <a:gd name="T2" fmla="*/ 1390 w 1456"/>
                <a:gd name="T3" fmla="*/ 50 h 1472"/>
                <a:gd name="T4" fmla="*/ 1408 w 1456"/>
                <a:gd name="T5" fmla="*/ 50 h 1472"/>
                <a:gd name="T6" fmla="*/ 1408 w 1456"/>
                <a:gd name="T7" fmla="*/ 67 h 1472"/>
                <a:gd name="T8" fmla="*/ 22 w 1456"/>
                <a:gd name="T9" fmla="*/ 1468 h 1472"/>
                <a:gd name="T10" fmla="*/ 5 w 1456"/>
                <a:gd name="T11" fmla="*/ 1468 h 1472"/>
                <a:gd name="T12" fmla="*/ 5 w 1456"/>
                <a:gd name="T13" fmla="*/ 1450 h 1472"/>
                <a:gd name="T14" fmla="*/ 1332 w 1456"/>
                <a:gd name="T15" fmla="*/ 42 h 1472"/>
                <a:gd name="T16" fmla="*/ 1456 w 1456"/>
                <a:gd name="T17" fmla="*/ 0 h 1472"/>
                <a:gd name="T18" fmla="*/ 1415 w 1456"/>
                <a:gd name="T19" fmla="*/ 127 h 1472"/>
                <a:gd name="T20" fmla="*/ 1332 w 1456"/>
                <a:gd name="T21" fmla="*/ 42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6" h="1472">
                  <a:moveTo>
                    <a:pt x="5" y="1450"/>
                  </a:moveTo>
                  <a:lnTo>
                    <a:pt x="1390" y="50"/>
                  </a:lnTo>
                  <a:cubicBezTo>
                    <a:pt x="1395" y="45"/>
                    <a:pt x="1403" y="45"/>
                    <a:pt x="1408" y="50"/>
                  </a:cubicBezTo>
                  <a:cubicBezTo>
                    <a:pt x="1412" y="54"/>
                    <a:pt x="1412" y="63"/>
                    <a:pt x="1408" y="67"/>
                  </a:cubicBezTo>
                  <a:lnTo>
                    <a:pt x="22" y="1468"/>
                  </a:lnTo>
                  <a:cubicBezTo>
                    <a:pt x="18" y="1472"/>
                    <a:pt x="11" y="1472"/>
                    <a:pt x="5" y="1468"/>
                  </a:cubicBezTo>
                  <a:cubicBezTo>
                    <a:pt x="0" y="1462"/>
                    <a:pt x="0" y="1455"/>
                    <a:pt x="5" y="1450"/>
                  </a:cubicBezTo>
                  <a:close/>
                  <a:moveTo>
                    <a:pt x="1332" y="42"/>
                  </a:moveTo>
                  <a:lnTo>
                    <a:pt x="1456" y="0"/>
                  </a:lnTo>
                  <a:lnTo>
                    <a:pt x="1415" y="127"/>
                  </a:lnTo>
                  <a:lnTo>
                    <a:pt x="1332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" name="Freeform 152"/>
            <p:cNvSpPr>
              <a:spLocks noEditPoints="1"/>
            </p:cNvSpPr>
            <p:nvPr/>
          </p:nvSpPr>
          <p:spPr bwMode="auto">
            <a:xfrm>
              <a:off x="391" y="828"/>
              <a:ext cx="917" cy="910"/>
            </a:xfrm>
            <a:custGeom>
              <a:avLst/>
              <a:gdLst>
                <a:gd name="T0" fmla="*/ 3 w 917"/>
                <a:gd name="T1" fmla="*/ 892 h 910"/>
                <a:gd name="T2" fmla="*/ 4 w 917"/>
                <a:gd name="T3" fmla="*/ 891 h 910"/>
                <a:gd name="T4" fmla="*/ 867 w 917"/>
                <a:gd name="T5" fmla="*/ 32 h 910"/>
                <a:gd name="T6" fmla="*/ 869 w 917"/>
                <a:gd name="T7" fmla="*/ 31 h 910"/>
                <a:gd name="T8" fmla="*/ 874 w 917"/>
                <a:gd name="T9" fmla="*/ 28 h 910"/>
                <a:gd name="T10" fmla="*/ 879 w 917"/>
                <a:gd name="T11" fmla="*/ 28 h 910"/>
                <a:gd name="T12" fmla="*/ 884 w 917"/>
                <a:gd name="T13" fmla="*/ 31 h 910"/>
                <a:gd name="T14" fmla="*/ 887 w 917"/>
                <a:gd name="T15" fmla="*/ 34 h 910"/>
                <a:gd name="T16" fmla="*/ 889 w 917"/>
                <a:gd name="T17" fmla="*/ 40 h 910"/>
                <a:gd name="T18" fmla="*/ 889 w 917"/>
                <a:gd name="T19" fmla="*/ 43 h 910"/>
                <a:gd name="T20" fmla="*/ 887 w 917"/>
                <a:gd name="T21" fmla="*/ 47 h 910"/>
                <a:gd name="T22" fmla="*/ 885 w 917"/>
                <a:gd name="T23" fmla="*/ 49 h 910"/>
                <a:gd name="T24" fmla="*/ 21 w 917"/>
                <a:gd name="T25" fmla="*/ 909 h 910"/>
                <a:gd name="T26" fmla="*/ 18 w 917"/>
                <a:gd name="T27" fmla="*/ 910 h 910"/>
                <a:gd name="T28" fmla="*/ 7 w 917"/>
                <a:gd name="T29" fmla="*/ 910 h 910"/>
                <a:gd name="T30" fmla="*/ 3 w 917"/>
                <a:gd name="T31" fmla="*/ 908 h 910"/>
                <a:gd name="T32" fmla="*/ 0 w 917"/>
                <a:gd name="T33" fmla="*/ 902 h 910"/>
                <a:gd name="T34" fmla="*/ 0 w 917"/>
                <a:gd name="T35" fmla="*/ 898 h 910"/>
                <a:gd name="T36" fmla="*/ 3 w 917"/>
                <a:gd name="T37" fmla="*/ 892 h 910"/>
                <a:gd name="T38" fmla="*/ 10 w 917"/>
                <a:gd name="T39" fmla="*/ 902 h 910"/>
                <a:gd name="T40" fmla="*/ 10 w 917"/>
                <a:gd name="T41" fmla="*/ 898 h 910"/>
                <a:gd name="T42" fmla="*/ 12 w 917"/>
                <a:gd name="T43" fmla="*/ 903 h 910"/>
                <a:gd name="T44" fmla="*/ 7 w 917"/>
                <a:gd name="T45" fmla="*/ 900 h 910"/>
                <a:gd name="T46" fmla="*/ 18 w 917"/>
                <a:gd name="T47" fmla="*/ 900 h 910"/>
                <a:gd name="T48" fmla="*/ 15 w 917"/>
                <a:gd name="T49" fmla="*/ 902 h 910"/>
                <a:gd name="T50" fmla="*/ 879 w 917"/>
                <a:gd name="T51" fmla="*/ 43 h 910"/>
                <a:gd name="T52" fmla="*/ 877 w 917"/>
                <a:gd name="T53" fmla="*/ 44 h 910"/>
                <a:gd name="T54" fmla="*/ 879 w 917"/>
                <a:gd name="T55" fmla="*/ 40 h 910"/>
                <a:gd name="T56" fmla="*/ 879 w 917"/>
                <a:gd name="T57" fmla="*/ 43 h 910"/>
                <a:gd name="T58" fmla="*/ 877 w 917"/>
                <a:gd name="T59" fmla="*/ 37 h 910"/>
                <a:gd name="T60" fmla="*/ 880 w 917"/>
                <a:gd name="T61" fmla="*/ 40 h 910"/>
                <a:gd name="T62" fmla="*/ 874 w 917"/>
                <a:gd name="T63" fmla="*/ 38 h 910"/>
                <a:gd name="T64" fmla="*/ 879 w 917"/>
                <a:gd name="T65" fmla="*/ 38 h 910"/>
                <a:gd name="T66" fmla="*/ 873 w 917"/>
                <a:gd name="T67" fmla="*/ 40 h 910"/>
                <a:gd name="T68" fmla="*/ 874 w 917"/>
                <a:gd name="T69" fmla="*/ 39 h 910"/>
                <a:gd name="T70" fmla="*/ 11 w 917"/>
                <a:gd name="T71" fmla="*/ 898 h 910"/>
                <a:gd name="T72" fmla="*/ 12 w 917"/>
                <a:gd name="T73" fmla="*/ 897 h 910"/>
                <a:gd name="T74" fmla="*/ 10 w 917"/>
                <a:gd name="T75" fmla="*/ 902 h 910"/>
                <a:gd name="T76" fmla="*/ 831 w 917"/>
                <a:gd name="T77" fmla="*/ 34 h 910"/>
                <a:gd name="T78" fmla="*/ 833 w 917"/>
                <a:gd name="T79" fmla="*/ 26 h 910"/>
                <a:gd name="T80" fmla="*/ 910 w 917"/>
                <a:gd name="T81" fmla="*/ 0 h 910"/>
                <a:gd name="T82" fmla="*/ 917 w 917"/>
                <a:gd name="T83" fmla="*/ 6 h 910"/>
                <a:gd name="T84" fmla="*/ 891 w 917"/>
                <a:gd name="T85" fmla="*/ 84 h 910"/>
                <a:gd name="T86" fmla="*/ 883 w 917"/>
                <a:gd name="T87" fmla="*/ 86 h 910"/>
                <a:gd name="T88" fmla="*/ 831 w 917"/>
                <a:gd name="T89" fmla="*/ 34 h 910"/>
                <a:gd name="T90" fmla="*/ 890 w 917"/>
                <a:gd name="T91" fmla="*/ 79 h 910"/>
                <a:gd name="T92" fmla="*/ 882 w 917"/>
                <a:gd name="T93" fmla="*/ 81 h 910"/>
                <a:gd name="T94" fmla="*/ 907 w 917"/>
                <a:gd name="T95" fmla="*/ 3 h 910"/>
                <a:gd name="T96" fmla="*/ 914 w 917"/>
                <a:gd name="T97" fmla="*/ 9 h 910"/>
                <a:gd name="T98" fmla="*/ 836 w 917"/>
                <a:gd name="T99" fmla="*/ 35 h 910"/>
                <a:gd name="T100" fmla="*/ 838 w 917"/>
                <a:gd name="T101" fmla="*/ 27 h 910"/>
                <a:gd name="T102" fmla="*/ 890 w 917"/>
                <a:gd name="T103" fmla="*/ 79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17" h="910">
                  <a:moveTo>
                    <a:pt x="3" y="892"/>
                  </a:moveTo>
                  <a:lnTo>
                    <a:pt x="4" y="891"/>
                  </a:lnTo>
                  <a:lnTo>
                    <a:pt x="867" y="32"/>
                  </a:lnTo>
                  <a:lnTo>
                    <a:pt x="869" y="31"/>
                  </a:lnTo>
                  <a:lnTo>
                    <a:pt x="874" y="28"/>
                  </a:lnTo>
                  <a:lnTo>
                    <a:pt x="879" y="28"/>
                  </a:lnTo>
                  <a:lnTo>
                    <a:pt x="884" y="31"/>
                  </a:lnTo>
                  <a:lnTo>
                    <a:pt x="887" y="34"/>
                  </a:lnTo>
                  <a:lnTo>
                    <a:pt x="889" y="40"/>
                  </a:lnTo>
                  <a:lnTo>
                    <a:pt x="889" y="43"/>
                  </a:lnTo>
                  <a:lnTo>
                    <a:pt x="887" y="47"/>
                  </a:lnTo>
                  <a:lnTo>
                    <a:pt x="885" y="49"/>
                  </a:lnTo>
                  <a:lnTo>
                    <a:pt x="21" y="909"/>
                  </a:lnTo>
                  <a:lnTo>
                    <a:pt x="18" y="910"/>
                  </a:lnTo>
                  <a:lnTo>
                    <a:pt x="7" y="910"/>
                  </a:lnTo>
                  <a:lnTo>
                    <a:pt x="3" y="908"/>
                  </a:lnTo>
                  <a:lnTo>
                    <a:pt x="0" y="902"/>
                  </a:lnTo>
                  <a:lnTo>
                    <a:pt x="0" y="898"/>
                  </a:lnTo>
                  <a:lnTo>
                    <a:pt x="3" y="892"/>
                  </a:lnTo>
                  <a:close/>
                  <a:moveTo>
                    <a:pt x="10" y="902"/>
                  </a:moveTo>
                  <a:lnTo>
                    <a:pt x="10" y="898"/>
                  </a:lnTo>
                  <a:lnTo>
                    <a:pt x="12" y="903"/>
                  </a:lnTo>
                  <a:lnTo>
                    <a:pt x="7" y="900"/>
                  </a:lnTo>
                  <a:lnTo>
                    <a:pt x="18" y="900"/>
                  </a:lnTo>
                  <a:lnTo>
                    <a:pt x="15" y="902"/>
                  </a:lnTo>
                  <a:lnTo>
                    <a:pt x="879" y="43"/>
                  </a:lnTo>
                  <a:lnTo>
                    <a:pt x="877" y="44"/>
                  </a:lnTo>
                  <a:lnTo>
                    <a:pt x="879" y="40"/>
                  </a:lnTo>
                  <a:lnTo>
                    <a:pt x="879" y="43"/>
                  </a:lnTo>
                  <a:lnTo>
                    <a:pt x="877" y="37"/>
                  </a:lnTo>
                  <a:lnTo>
                    <a:pt x="880" y="40"/>
                  </a:lnTo>
                  <a:lnTo>
                    <a:pt x="874" y="38"/>
                  </a:lnTo>
                  <a:lnTo>
                    <a:pt x="879" y="38"/>
                  </a:lnTo>
                  <a:lnTo>
                    <a:pt x="873" y="40"/>
                  </a:lnTo>
                  <a:lnTo>
                    <a:pt x="874" y="39"/>
                  </a:lnTo>
                  <a:lnTo>
                    <a:pt x="11" y="898"/>
                  </a:lnTo>
                  <a:lnTo>
                    <a:pt x="12" y="897"/>
                  </a:lnTo>
                  <a:lnTo>
                    <a:pt x="10" y="902"/>
                  </a:lnTo>
                  <a:close/>
                  <a:moveTo>
                    <a:pt x="831" y="34"/>
                  </a:moveTo>
                  <a:lnTo>
                    <a:pt x="833" y="26"/>
                  </a:lnTo>
                  <a:lnTo>
                    <a:pt x="910" y="0"/>
                  </a:lnTo>
                  <a:lnTo>
                    <a:pt x="917" y="6"/>
                  </a:lnTo>
                  <a:lnTo>
                    <a:pt x="891" y="84"/>
                  </a:lnTo>
                  <a:lnTo>
                    <a:pt x="883" y="86"/>
                  </a:lnTo>
                  <a:lnTo>
                    <a:pt x="831" y="34"/>
                  </a:lnTo>
                  <a:close/>
                  <a:moveTo>
                    <a:pt x="890" y="79"/>
                  </a:moveTo>
                  <a:lnTo>
                    <a:pt x="882" y="81"/>
                  </a:lnTo>
                  <a:lnTo>
                    <a:pt x="907" y="3"/>
                  </a:lnTo>
                  <a:lnTo>
                    <a:pt x="914" y="9"/>
                  </a:lnTo>
                  <a:lnTo>
                    <a:pt x="836" y="35"/>
                  </a:lnTo>
                  <a:lnTo>
                    <a:pt x="838" y="27"/>
                  </a:lnTo>
                  <a:lnTo>
                    <a:pt x="890" y="79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" name="Rectangle 153"/>
            <p:cNvSpPr>
              <a:spLocks noChangeArrowheads="1"/>
            </p:cNvSpPr>
            <p:nvPr/>
          </p:nvSpPr>
          <p:spPr bwMode="auto">
            <a:xfrm>
              <a:off x="1307" y="1391"/>
              <a:ext cx="41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Mudan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Rectangle 154"/>
            <p:cNvSpPr>
              <a:spLocks noChangeArrowheads="1"/>
            </p:cNvSpPr>
            <p:nvPr/>
          </p:nvSpPr>
          <p:spPr bwMode="auto">
            <a:xfrm>
              <a:off x="1663" y="1391"/>
              <a:ext cx="11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ç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Rectangle 155"/>
            <p:cNvSpPr>
              <a:spLocks noChangeArrowheads="1"/>
            </p:cNvSpPr>
            <p:nvPr/>
          </p:nvSpPr>
          <p:spPr bwMode="auto">
            <a:xfrm>
              <a:off x="1726" y="1391"/>
              <a:ext cx="20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Rectangle 156"/>
            <p:cNvSpPr>
              <a:spLocks noChangeArrowheads="1"/>
            </p:cNvSpPr>
            <p:nvPr/>
          </p:nvSpPr>
          <p:spPr bwMode="auto">
            <a:xfrm>
              <a:off x="1234" y="1537"/>
              <a:ext cx="17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ex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" name="Rectangle 157"/>
            <p:cNvSpPr>
              <a:spLocks noChangeArrowheads="1"/>
            </p:cNvSpPr>
            <p:nvPr/>
          </p:nvSpPr>
          <p:spPr bwMode="auto">
            <a:xfrm>
              <a:off x="1362" y="1537"/>
              <a:ext cx="1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ó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Rectangle 158"/>
            <p:cNvSpPr>
              <a:spLocks noChangeArrowheads="1"/>
            </p:cNvSpPr>
            <p:nvPr/>
          </p:nvSpPr>
          <p:spPr bwMode="auto">
            <a:xfrm>
              <a:off x="1425" y="1537"/>
              <a:ext cx="57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genas de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1" name="Rectangle 159"/>
            <p:cNvSpPr>
              <a:spLocks noChangeArrowheads="1"/>
            </p:cNvSpPr>
            <p:nvPr/>
          </p:nvSpPr>
          <p:spPr bwMode="auto">
            <a:xfrm>
              <a:off x="1281" y="1681"/>
              <a:ext cx="68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parâmetros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Freeform 160"/>
            <p:cNvSpPr>
              <a:spLocks noEditPoints="1"/>
            </p:cNvSpPr>
            <p:nvPr/>
          </p:nvSpPr>
          <p:spPr bwMode="auto">
            <a:xfrm>
              <a:off x="1642" y="2030"/>
              <a:ext cx="419" cy="69"/>
            </a:xfrm>
            <a:custGeom>
              <a:avLst/>
              <a:gdLst>
                <a:gd name="T0" fmla="*/ 83 w 672"/>
                <a:gd name="T1" fmla="*/ 44 h 112"/>
                <a:gd name="T2" fmla="*/ 590 w 672"/>
                <a:gd name="T3" fmla="*/ 44 h 112"/>
                <a:gd name="T4" fmla="*/ 602 w 672"/>
                <a:gd name="T5" fmla="*/ 56 h 112"/>
                <a:gd name="T6" fmla="*/ 590 w 672"/>
                <a:gd name="T7" fmla="*/ 68 h 112"/>
                <a:gd name="T8" fmla="*/ 83 w 672"/>
                <a:gd name="T9" fmla="*/ 68 h 112"/>
                <a:gd name="T10" fmla="*/ 70 w 672"/>
                <a:gd name="T11" fmla="*/ 56 h 112"/>
                <a:gd name="T12" fmla="*/ 83 w 672"/>
                <a:gd name="T13" fmla="*/ 44 h 112"/>
                <a:gd name="T14" fmla="*/ 119 w 672"/>
                <a:gd name="T15" fmla="*/ 112 h 112"/>
                <a:gd name="T16" fmla="*/ 0 w 672"/>
                <a:gd name="T17" fmla="*/ 56 h 112"/>
                <a:gd name="T18" fmla="*/ 119 w 672"/>
                <a:gd name="T19" fmla="*/ 0 h 112"/>
                <a:gd name="T20" fmla="*/ 119 w 672"/>
                <a:gd name="T21" fmla="*/ 112 h 112"/>
                <a:gd name="T22" fmla="*/ 554 w 672"/>
                <a:gd name="T23" fmla="*/ 0 h 112"/>
                <a:gd name="T24" fmla="*/ 672 w 672"/>
                <a:gd name="T25" fmla="*/ 56 h 112"/>
                <a:gd name="T26" fmla="*/ 554 w 672"/>
                <a:gd name="T27" fmla="*/ 112 h 112"/>
                <a:gd name="T28" fmla="*/ 554 w 672"/>
                <a:gd name="T2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2" h="112">
                  <a:moveTo>
                    <a:pt x="83" y="44"/>
                  </a:moveTo>
                  <a:lnTo>
                    <a:pt x="590" y="44"/>
                  </a:lnTo>
                  <a:cubicBezTo>
                    <a:pt x="597" y="44"/>
                    <a:pt x="602" y="49"/>
                    <a:pt x="602" y="56"/>
                  </a:cubicBezTo>
                  <a:cubicBezTo>
                    <a:pt x="602" y="63"/>
                    <a:pt x="597" y="68"/>
                    <a:pt x="590" y="68"/>
                  </a:cubicBezTo>
                  <a:lnTo>
                    <a:pt x="83" y="68"/>
                  </a:lnTo>
                  <a:cubicBezTo>
                    <a:pt x="75" y="68"/>
                    <a:pt x="70" y="63"/>
                    <a:pt x="70" y="56"/>
                  </a:cubicBezTo>
                  <a:cubicBezTo>
                    <a:pt x="70" y="49"/>
                    <a:pt x="75" y="44"/>
                    <a:pt x="83" y="44"/>
                  </a:cubicBezTo>
                  <a:close/>
                  <a:moveTo>
                    <a:pt x="119" y="112"/>
                  </a:moveTo>
                  <a:lnTo>
                    <a:pt x="0" y="56"/>
                  </a:lnTo>
                  <a:lnTo>
                    <a:pt x="119" y="0"/>
                  </a:lnTo>
                  <a:lnTo>
                    <a:pt x="119" y="112"/>
                  </a:lnTo>
                  <a:close/>
                  <a:moveTo>
                    <a:pt x="554" y="0"/>
                  </a:moveTo>
                  <a:lnTo>
                    <a:pt x="672" y="56"/>
                  </a:lnTo>
                  <a:lnTo>
                    <a:pt x="554" y="112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3" name="Freeform 161"/>
            <p:cNvSpPr>
              <a:spLocks noEditPoints="1"/>
            </p:cNvSpPr>
            <p:nvPr/>
          </p:nvSpPr>
          <p:spPr bwMode="auto">
            <a:xfrm>
              <a:off x="1640" y="2026"/>
              <a:ext cx="423" cy="78"/>
            </a:xfrm>
            <a:custGeom>
              <a:avLst/>
              <a:gdLst>
                <a:gd name="T0" fmla="*/ 54 w 423"/>
                <a:gd name="T1" fmla="*/ 26 h 78"/>
                <a:gd name="T2" fmla="*/ 371 w 423"/>
                <a:gd name="T3" fmla="*/ 27 h 78"/>
                <a:gd name="T4" fmla="*/ 380 w 423"/>
                <a:gd name="T5" fmla="*/ 32 h 78"/>
                <a:gd name="T6" fmla="*/ 382 w 423"/>
                <a:gd name="T7" fmla="*/ 40 h 78"/>
                <a:gd name="T8" fmla="*/ 377 w 423"/>
                <a:gd name="T9" fmla="*/ 49 h 78"/>
                <a:gd name="T10" fmla="*/ 370 w 423"/>
                <a:gd name="T11" fmla="*/ 51 h 78"/>
                <a:gd name="T12" fmla="*/ 52 w 423"/>
                <a:gd name="T13" fmla="*/ 51 h 78"/>
                <a:gd name="T14" fmla="*/ 44 w 423"/>
                <a:gd name="T15" fmla="*/ 47 h 78"/>
                <a:gd name="T16" fmla="*/ 41 w 423"/>
                <a:gd name="T17" fmla="*/ 37 h 78"/>
                <a:gd name="T18" fmla="*/ 47 w 423"/>
                <a:gd name="T19" fmla="*/ 29 h 78"/>
                <a:gd name="T20" fmla="*/ 50 w 423"/>
                <a:gd name="T21" fmla="*/ 38 h 78"/>
                <a:gd name="T22" fmla="*/ 50 w 423"/>
                <a:gd name="T23" fmla="*/ 41 h 78"/>
                <a:gd name="T24" fmla="*/ 53 w 423"/>
                <a:gd name="T25" fmla="*/ 42 h 78"/>
                <a:gd name="T26" fmla="*/ 55 w 423"/>
                <a:gd name="T27" fmla="*/ 42 h 78"/>
                <a:gd name="T28" fmla="*/ 370 w 423"/>
                <a:gd name="T29" fmla="*/ 41 h 78"/>
                <a:gd name="T30" fmla="*/ 374 w 423"/>
                <a:gd name="T31" fmla="*/ 40 h 78"/>
                <a:gd name="T32" fmla="*/ 373 w 423"/>
                <a:gd name="T33" fmla="*/ 37 h 78"/>
                <a:gd name="T34" fmla="*/ 371 w 423"/>
                <a:gd name="T35" fmla="*/ 35 h 78"/>
                <a:gd name="T36" fmla="*/ 368 w 423"/>
                <a:gd name="T37" fmla="*/ 36 h 78"/>
                <a:gd name="T38" fmla="*/ 54 w 423"/>
                <a:gd name="T39" fmla="*/ 36 h 78"/>
                <a:gd name="T40" fmla="*/ 50 w 423"/>
                <a:gd name="T41" fmla="*/ 38 h 78"/>
                <a:gd name="T42" fmla="*/ 74 w 423"/>
                <a:gd name="T43" fmla="*/ 78 h 78"/>
                <a:gd name="T44" fmla="*/ 0 w 423"/>
                <a:gd name="T45" fmla="*/ 34 h 78"/>
                <a:gd name="T46" fmla="*/ 81 w 423"/>
                <a:gd name="T47" fmla="*/ 4 h 78"/>
                <a:gd name="T48" fmla="*/ 71 w 423"/>
                <a:gd name="T49" fmla="*/ 4 h 78"/>
                <a:gd name="T50" fmla="*/ 4 w 423"/>
                <a:gd name="T51" fmla="*/ 43 h 78"/>
                <a:gd name="T52" fmla="*/ 78 w 423"/>
                <a:gd name="T53" fmla="*/ 69 h 78"/>
                <a:gd name="T54" fmla="*/ 71 w 423"/>
                <a:gd name="T55" fmla="*/ 4 h 78"/>
                <a:gd name="T56" fmla="*/ 350 w 423"/>
                <a:gd name="T57" fmla="*/ 0 h 78"/>
                <a:gd name="T58" fmla="*/ 423 w 423"/>
                <a:gd name="T59" fmla="*/ 43 h 78"/>
                <a:gd name="T60" fmla="*/ 342 w 423"/>
                <a:gd name="T61" fmla="*/ 73 h 78"/>
                <a:gd name="T62" fmla="*/ 352 w 423"/>
                <a:gd name="T63" fmla="*/ 73 h 78"/>
                <a:gd name="T64" fmla="*/ 419 w 423"/>
                <a:gd name="T65" fmla="*/ 34 h 78"/>
                <a:gd name="T66" fmla="*/ 345 w 423"/>
                <a:gd name="T67" fmla="*/ 9 h 78"/>
                <a:gd name="T68" fmla="*/ 352 w 423"/>
                <a:gd name="T69" fmla="*/ 7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3" h="78">
                  <a:moveTo>
                    <a:pt x="52" y="27"/>
                  </a:moveTo>
                  <a:lnTo>
                    <a:pt x="54" y="26"/>
                  </a:lnTo>
                  <a:lnTo>
                    <a:pt x="370" y="26"/>
                  </a:lnTo>
                  <a:lnTo>
                    <a:pt x="371" y="27"/>
                  </a:lnTo>
                  <a:lnTo>
                    <a:pt x="377" y="29"/>
                  </a:lnTo>
                  <a:lnTo>
                    <a:pt x="380" y="32"/>
                  </a:lnTo>
                  <a:lnTo>
                    <a:pt x="382" y="37"/>
                  </a:lnTo>
                  <a:lnTo>
                    <a:pt x="382" y="40"/>
                  </a:lnTo>
                  <a:lnTo>
                    <a:pt x="380" y="46"/>
                  </a:lnTo>
                  <a:lnTo>
                    <a:pt x="377" y="49"/>
                  </a:lnTo>
                  <a:lnTo>
                    <a:pt x="371" y="51"/>
                  </a:lnTo>
                  <a:lnTo>
                    <a:pt x="370" y="51"/>
                  </a:lnTo>
                  <a:lnTo>
                    <a:pt x="54" y="51"/>
                  </a:lnTo>
                  <a:lnTo>
                    <a:pt x="52" y="51"/>
                  </a:lnTo>
                  <a:lnTo>
                    <a:pt x="47" y="49"/>
                  </a:lnTo>
                  <a:lnTo>
                    <a:pt x="44" y="47"/>
                  </a:lnTo>
                  <a:lnTo>
                    <a:pt x="41" y="41"/>
                  </a:lnTo>
                  <a:lnTo>
                    <a:pt x="41" y="37"/>
                  </a:lnTo>
                  <a:lnTo>
                    <a:pt x="44" y="31"/>
                  </a:lnTo>
                  <a:lnTo>
                    <a:pt x="47" y="29"/>
                  </a:lnTo>
                  <a:lnTo>
                    <a:pt x="52" y="27"/>
                  </a:lnTo>
                  <a:close/>
                  <a:moveTo>
                    <a:pt x="50" y="38"/>
                  </a:moveTo>
                  <a:lnTo>
                    <a:pt x="53" y="36"/>
                  </a:lnTo>
                  <a:lnTo>
                    <a:pt x="50" y="41"/>
                  </a:lnTo>
                  <a:lnTo>
                    <a:pt x="50" y="37"/>
                  </a:lnTo>
                  <a:lnTo>
                    <a:pt x="53" y="42"/>
                  </a:lnTo>
                  <a:lnTo>
                    <a:pt x="50" y="40"/>
                  </a:lnTo>
                  <a:lnTo>
                    <a:pt x="55" y="42"/>
                  </a:lnTo>
                  <a:lnTo>
                    <a:pt x="54" y="41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74" y="40"/>
                  </a:lnTo>
                  <a:lnTo>
                    <a:pt x="371" y="43"/>
                  </a:lnTo>
                  <a:lnTo>
                    <a:pt x="373" y="37"/>
                  </a:lnTo>
                  <a:lnTo>
                    <a:pt x="373" y="40"/>
                  </a:lnTo>
                  <a:lnTo>
                    <a:pt x="371" y="35"/>
                  </a:lnTo>
                  <a:lnTo>
                    <a:pt x="374" y="38"/>
                  </a:lnTo>
                  <a:lnTo>
                    <a:pt x="368" y="36"/>
                  </a:lnTo>
                  <a:lnTo>
                    <a:pt x="370" y="36"/>
                  </a:lnTo>
                  <a:lnTo>
                    <a:pt x="54" y="36"/>
                  </a:lnTo>
                  <a:lnTo>
                    <a:pt x="55" y="36"/>
                  </a:lnTo>
                  <a:lnTo>
                    <a:pt x="50" y="38"/>
                  </a:lnTo>
                  <a:close/>
                  <a:moveTo>
                    <a:pt x="81" y="73"/>
                  </a:moveTo>
                  <a:lnTo>
                    <a:pt x="74" y="78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74" y="0"/>
                  </a:lnTo>
                  <a:lnTo>
                    <a:pt x="81" y="4"/>
                  </a:lnTo>
                  <a:lnTo>
                    <a:pt x="81" y="73"/>
                  </a:lnTo>
                  <a:close/>
                  <a:moveTo>
                    <a:pt x="71" y="4"/>
                  </a:moveTo>
                  <a:lnTo>
                    <a:pt x="78" y="9"/>
                  </a:lnTo>
                  <a:lnTo>
                    <a:pt x="4" y="43"/>
                  </a:lnTo>
                  <a:lnTo>
                    <a:pt x="4" y="34"/>
                  </a:lnTo>
                  <a:lnTo>
                    <a:pt x="78" y="69"/>
                  </a:lnTo>
                  <a:lnTo>
                    <a:pt x="71" y="73"/>
                  </a:lnTo>
                  <a:lnTo>
                    <a:pt x="71" y="4"/>
                  </a:lnTo>
                  <a:close/>
                  <a:moveTo>
                    <a:pt x="342" y="4"/>
                  </a:moveTo>
                  <a:lnTo>
                    <a:pt x="350" y="0"/>
                  </a:lnTo>
                  <a:lnTo>
                    <a:pt x="423" y="34"/>
                  </a:lnTo>
                  <a:lnTo>
                    <a:pt x="423" y="43"/>
                  </a:lnTo>
                  <a:lnTo>
                    <a:pt x="350" y="78"/>
                  </a:lnTo>
                  <a:lnTo>
                    <a:pt x="342" y="73"/>
                  </a:lnTo>
                  <a:lnTo>
                    <a:pt x="342" y="4"/>
                  </a:lnTo>
                  <a:close/>
                  <a:moveTo>
                    <a:pt x="352" y="73"/>
                  </a:moveTo>
                  <a:lnTo>
                    <a:pt x="345" y="69"/>
                  </a:lnTo>
                  <a:lnTo>
                    <a:pt x="419" y="34"/>
                  </a:lnTo>
                  <a:lnTo>
                    <a:pt x="419" y="43"/>
                  </a:lnTo>
                  <a:lnTo>
                    <a:pt x="345" y="9"/>
                  </a:lnTo>
                  <a:lnTo>
                    <a:pt x="352" y="4"/>
                  </a:lnTo>
                  <a:lnTo>
                    <a:pt x="352" y="73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4" name="Rectangle 162"/>
            <p:cNvSpPr>
              <a:spLocks noChangeArrowheads="1"/>
            </p:cNvSpPr>
            <p:nvPr/>
          </p:nvSpPr>
          <p:spPr bwMode="auto">
            <a:xfrm>
              <a:off x="1307" y="2404"/>
              <a:ext cx="55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Atributos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" name="Rectangle 163"/>
            <p:cNvSpPr>
              <a:spLocks noChangeArrowheads="1"/>
            </p:cNvSpPr>
            <p:nvPr/>
          </p:nvSpPr>
          <p:spPr bwMode="auto">
            <a:xfrm>
              <a:off x="1071" y="2548"/>
              <a:ext cx="102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Comportamentais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6" name="Rectangle 164"/>
            <p:cNvSpPr>
              <a:spLocks noChangeArrowheads="1"/>
            </p:cNvSpPr>
            <p:nvPr/>
          </p:nvSpPr>
          <p:spPr bwMode="auto">
            <a:xfrm>
              <a:off x="2810" y="2612"/>
              <a:ext cx="58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Resposta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Rectangle 165"/>
            <p:cNvSpPr>
              <a:spLocks noChangeArrowheads="1"/>
            </p:cNvSpPr>
            <p:nvPr/>
          </p:nvSpPr>
          <p:spPr bwMode="auto">
            <a:xfrm>
              <a:off x="2719" y="2756"/>
              <a:ext cx="34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estrat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" name="Rectangle 166"/>
            <p:cNvSpPr>
              <a:spLocks noChangeArrowheads="1"/>
            </p:cNvSpPr>
            <p:nvPr/>
          </p:nvSpPr>
          <p:spPr bwMode="auto">
            <a:xfrm>
              <a:off x="3019" y="2756"/>
              <a:ext cx="12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é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9" name="Rectangle 167"/>
            <p:cNvSpPr>
              <a:spLocks noChangeArrowheads="1"/>
            </p:cNvSpPr>
            <p:nvPr/>
          </p:nvSpPr>
          <p:spPr bwMode="auto">
            <a:xfrm>
              <a:off x="3083" y="2756"/>
              <a:ext cx="39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gica 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Rectangle 168"/>
            <p:cNvSpPr>
              <a:spLocks noChangeArrowheads="1"/>
            </p:cNvSpPr>
            <p:nvPr/>
          </p:nvSpPr>
          <p:spPr bwMode="auto">
            <a:xfrm>
              <a:off x="2682" y="2900"/>
              <a:ext cx="80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aprendizagem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Rectangle 169"/>
            <p:cNvSpPr>
              <a:spLocks noChangeArrowheads="1"/>
            </p:cNvSpPr>
            <p:nvPr/>
          </p:nvSpPr>
          <p:spPr bwMode="auto">
            <a:xfrm>
              <a:off x="2810" y="1193"/>
              <a:ext cx="58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Resposta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Rectangle 170"/>
            <p:cNvSpPr>
              <a:spLocks noChangeArrowheads="1"/>
            </p:cNvSpPr>
            <p:nvPr/>
          </p:nvSpPr>
          <p:spPr bwMode="auto">
            <a:xfrm>
              <a:off x="2719" y="1337"/>
              <a:ext cx="34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estrat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Rectangle 171"/>
            <p:cNvSpPr>
              <a:spLocks noChangeArrowheads="1"/>
            </p:cNvSpPr>
            <p:nvPr/>
          </p:nvSpPr>
          <p:spPr bwMode="auto">
            <a:xfrm>
              <a:off x="3019" y="1337"/>
              <a:ext cx="12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é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Rectangle 172"/>
            <p:cNvSpPr>
              <a:spLocks noChangeArrowheads="1"/>
            </p:cNvSpPr>
            <p:nvPr/>
          </p:nvSpPr>
          <p:spPr bwMode="auto">
            <a:xfrm>
              <a:off x="3083" y="1337"/>
              <a:ext cx="39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gica 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Rectangle 173"/>
            <p:cNvSpPr>
              <a:spLocks noChangeArrowheads="1"/>
            </p:cNvSpPr>
            <p:nvPr/>
          </p:nvSpPr>
          <p:spPr bwMode="auto">
            <a:xfrm>
              <a:off x="2682" y="1481"/>
              <a:ext cx="80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aprendizagem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" name="Rectangle 174"/>
            <p:cNvSpPr>
              <a:spLocks noChangeArrowheads="1"/>
            </p:cNvSpPr>
            <p:nvPr/>
          </p:nvSpPr>
          <p:spPr bwMode="auto">
            <a:xfrm>
              <a:off x="4394" y="1879"/>
              <a:ext cx="58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Ambiente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" name="Rectangle 175"/>
            <p:cNvSpPr>
              <a:spLocks noChangeArrowheads="1"/>
            </p:cNvSpPr>
            <p:nvPr/>
          </p:nvSpPr>
          <p:spPr bwMode="auto">
            <a:xfrm>
              <a:off x="4366" y="2025"/>
              <a:ext cx="21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Pol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" name="Rectangle 176"/>
            <p:cNvSpPr>
              <a:spLocks noChangeArrowheads="1"/>
            </p:cNvSpPr>
            <p:nvPr/>
          </p:nvSpPr>
          <p:spPr bwMode="auto">
            <a:xfrm>
              <a:off x="4539" y="2025"/>
              <a:ext cx="8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í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9" name="Rectangle 177"/>
            <p:cNvSpPr>
              <a:spLocks noChangeArrowheads="1"/>
            </p:cNvSpPr>
            <p:nvPr/>
          </p:nvSpPr>
          <p:spPr bwMode="auto">
            <a:xfrm>
              <a:off x="4567" y="2025"/>
              <a:ext cx="42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ticos 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0" name="Rectangle 178"/>
            <p:cNvSpPr>
              <a:spLocks noChangeArrowheads="1"/>
            </p:cNvSpPr>
            <p:nvPr/>
          </p:nvSpPr>
          <p:spPr bwMode="auto">
            <a:xfrm>
              <a:off x="4266" y="2169"/>
              <a:ext cx="80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estrutura legal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" name="Freeform 179"/>
            <p:cNvSpPr>
              <a:spLocks noEditPoints="1"/>
            </p:cNvSpPr>
            <p:nvPr/>
          </p:nvSpPr>
          <p:spPr bwMode="auto">
            <a:xfrm>
              <a:off x="2230" y="970"/>
              <a:ext cx="70" cy="756"/>
            </a:xfrm>
            <a:custGeom>
              <a:avLst/>
              <a:gdLst>
                <a:gd name="T0" fmla="*/ 65 w 112"/>
                <a:gd name="T1" fmla="*/ 67 h 1232"/>
                <a:gd name="T2" fmla="*/ 65 w 112"/>
                <a:gd name="T3" fmla="*/ 1167 h 1232"/>
                <a:gd name="T4" fmla="*/ 56 w 112"/>
                <a:gd name="T5" fmla="*/ 1177 h 1232"/>
                <a:gd name="T6" fmla="*/ 47 w 112"/>
                <a:gd name="T7" fmla="*/ 1167 h 1232"/>
                <a:gd name="T8" fmla="*/ 47 w 112"/>
                <a:gd name="T9" fmla="*/ 67 h 1232"/>
                <a:gd name="T10" fmla="*/ 56 w 112"/>
                <a:gd name="T11" fmla="*/ 57 h 1232"/>
                <a:gd name="T12" fmla="*/ 65 w 112"/>
                <a:gd name="T13" fmla="*/ 67 h 1232"/>
                <a:gd name="T14" fmla="*/ 0 w 112"/>
                <a:gd name="T15" fmla="*/ 119 h 1232"/>
                <a:gd name="T16" fmla="*/ 56 w 112"/>
                <a:gd name="T17" fmla="*/ 0 h 1232"/>
                <a:gd name="T18" fmla="*/ 112 w 112"/>
                <a:gd name="T19" fmla="*/ 119 h 1232"/>
                <a:gd name="T20" fmla="*/ 0 w 112"/>
                <a:gd name="T21" fmla="*/ 119 h 1232"/>
                <a:gd name="T22" fmla="*/ 112 w 112"/>
                <a:gd name="T23" fmla="*/ 1114 h 1232"/>
                <a:gd name="T24" fmla="*/ 56 w 112"/>
                <a:gd name="T25" fmla="*/ 1232 h 1232"/>
                <a:gd name="T26" fmla="*/ 0 w 112"/>
                <a:gd name="T27" fmla="*/ 1114 h 1232"/>
                <a:gd name="T28" fmla="*/ 112 w 112"/>
                <a:gd name="T29" fmla="*/ 1114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232">
                  <a:moveTo>
                    <a:pt x="65" y="67"/>
                  </a:moveTo>
                  <a:lnTo>
                    <a:pt x="65" y="1167"/>
                  </a:lnTo>
                  <a:cubicBezTo>
                    <a:pt x="65" y="1172"/>
                    <a:pt x="62" y="1177"/>
                    <a:pt x="56" y="1177"/>
                  </a:cubicBezTo>
                  <a:cubicBezTo>
                    <a:pt x="51" y="1177"/>
                    <a:pt x="47" y="1172"/>
                    <a:pt x="47" y="1167"/>
                  </a:cubicBezTo>
                  <a:lnTo>
                    <a:pt x="47" y="67"/>
                  </a:lnTo>
                  <a:cubicBezTo>
                    <a:pt x="47" y="62"/>
                    <a:pt x="51" y="57"/>
                    <a:pt x="56" y="57"/>
                  </a:cubicBezTo>
                  <a:cubicBezTo>
                    <a:pt x="62" y="57"/>
                    <a:pt x="65" y="62"/>
                    <a:pt x="65" y="67"/>
                  </a:cubicBezTo>
                  <a:close/>
                  <a:moveTo>
                    <a:pt x="0" y="119"/>
                  </a:moveTo>
                  <a:lnTo>
                    <a:pt x="56" y="0"/>
                  </a:lnTo>
                  <a:lnTo>
                    <a:pt x="112" y="119"/>
                  </a:lnTo>
                  <a:lnTo>
                    <a:pt x="0" y="119"/>
                  </a:lnTo>
                  <a:close/>
                  <a:moveTo>
                    <a:pt x="112" y="1114"/>
                  </a:moveTo>
                  <a:lnTo>
                    <a:pt x="56" y="1232"/>
                  </a:lnTo>
                  <a:lnTo>
                    <a:pt x="0" y="1114"/>
                  </a:lnTo>
                  <a:lnTo>
                    <a:pt x="112" y="11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2" name="Freeform 180"/>
            <p:cNvSpPr>
              <a:spLocks noEditPoints="1"/>
            </p:cNvSpPr>
            <p:nvPr/>
          </p:nvSpPr>
          <p:spPr bwMode="auto">
            <a:xfrm>
              <a:off x="2226" y="968"/>
              <a:ext cx="79" cy="760"/>
            </a:xfrm>
            <a:custGeom>
              <a:avLst/>
              <a:gdLst>
                <a:gd name="T0" fmla="*/ 50 w 79"/>
                <a:gd name="T1" fmla="*/ 43 h 760"/>
                <a:gd name="T2" fmla="*/ 50 w 79"/>
                <a:gd name="T3" fmla="*/ 720 h 760"/>
                <a:gd name="T4" fmla="*/ 46 w 79"/>
                <a:gd name="T5" fmla="*/ 727 h 760"/>
                <a:gd name="T6" fmla="*/ 37 w 79"/>
                <a:gd name="T7" fmla="*/ 729 h 760"/>
                <a:gd name="T8" fmla="*/ 31 w 79"/>
                <a:gd name="T9" fmla="*/ 725 h 760"/>
                <a:gd name="T10" fmla="*/ 29 w 79"/>
                <a:gd name="T11" fmla="*/ 718 h 760"/>
                <a:gd name="T12" fmla="*/ 29 w 79"/>
                <a:gd name="T13" fmla="*/ 41 h 760"/>
                <a:gd name="T14" fmla="*/ 34 w 79"/>
                <a:gd name="T15" fmla="*/ 34 h 760"/>
                <a:gd name="T16" fmla="*/ 42 w 79"/>
                <a:gd name="T17" fmla="*/ 33 h 760"/>
                <a:gd name="T18" fmla="*/ 49 w 79"/>
                <a:gd name="T19" fmla="*/ 38 h 760"/>
                <a:gd name="T20" fmla="*/ 39 w 79"/>
                <a:gd name="T21" fmla="*/ 41 h 760"/>
                <a:gd name="T22" fmla="*/ 37 w 79"/>
                <a:gd name="T23" fmla="*/ 42 h 760"/>
                <a:gd name="T24" fmla="*/ 38 w 79"/>
                <a:gd name="T25" fmla="*/ 44 h 760"/>
                <a:gd name="T26" fmla="*/ 39 w 79"/>
                <a:gd name="T27" fmla="*/ 46 h 760"/>
                <a:gd name="T28" fmla="*/ 39 w 79"/>
                <a:gd name="T29" fmla="*/ 718 h 760"/>
                <a:gd name="T30" fmla="*/ 40 w 79"/>
                <a:gd name="T31" fmla="*/ 720 h 760"/>
                <a:gd name="T32" fmla="*/ 42 w 79"/>
                <a:gd name="T33" fmla="*/ 720 h 760"/>
                <a:gd name="T34" fmla="*/ 42 w 79"/>
                <a:gd name="T35" fmla="*/ 718 h 760"/>
                <a:gd name="T36" fmla="*/ 40 w 79"/>
                <a:gd name="T37" fmla="*/ 717 h 760"/>
                <a:gd name="T38" fmla="*/ 40 w 79"/>
                <a:gd name="T39" fmla="*/ 43 h 760"/>
                <a:gd name="T40" fmla="*/ 39 w 79"/>
                <a:gd name="T41" fmla="*/ 41 h 760"/>
                <a:gd name="T42" fmla="*/ 0 w 79"/>
                <a:gd name="T43" fmla="*/ 73 h 760"/>
                <a:gd name="T44" fmla="*/ 44 w 79"/>
                <a:gd name="T45" fmla="*/ 0 h 760"/>
                <a:gd name="T46" fmla="*/ 74 w 79"/>
                <a:gd name="T47" fmla="*/ 80 h 760"/>
                <a:gd name="T48" fmla="*/ 74 w 79"/>
                <a:gd name="T49" fmla="*/ 70 h 760"/>
                <a:gd name="T50" fmla="*/ 35 w 79"/>
                <a:gd name="T51" fmla="*/ 4 h 760"/>
                <a:gd name="T52" fmla="*/ 9 w 79"/>
                <a:gd name="T53" fmla="*/ 77 h 760"/>
                <a:gd name="T54" fmla="*/ 74 w 79"/>
                <a:gd name="T55" fmla="*/ 70 h 760"/>
                <a:gd name="T56" fmla="*/ 79 w 79"/>
                <a:gd name="T57" fmla="*/ 688 h 760"/>
                <a:gd name="T58" fmla="*/ 35 w 79"/>
                <a:gd name="T59" fmla="*/ 760 h 760"/>
                <a:gd name="T60" fmla="*/ 4 w 79"/>
                <a:gd name="T61" fmla="*/ 681 h 760"/>
                <a:gd name="T62" fmla="*/ 4 w 79"/>
                <a:gd name="T63" fmla="*/ 690 h 760"/>
                <a:gd name="T64" fmla="*/ 44 w 79"/>
                <a:gd name="T65" fmla="*/ 756 h 760"/>
                <a:gd name="T66" fmla="*/ 70 w 79"/>
                <a:gd name="T67" fmla="*/ 684 h 760"/>
                <a:gd name="T68" fmla="*/ 4 w 79"/>
                <a:gd name="T69" fmla="*/ 69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9" h="760">
                  <a:moveTo>
                    <a:pt x="50" y="42"/>
                  </a:moveTo>
                  <a:lnTo>
                    <a:pt x="50" y="43"/>
                  </a:lnTo>
                  <a:lnTo>
                    <a:pt x="50" y="718"/>
                  </a:lnTo>
                  <a:lnTo>
                    <a:pt x="50" y="720"/>
                  </a:lnTo>
                  <a:lnTo>
                    <a:pt x="49" y="724"/>
                  </a:lnTo>
                  <a:lnTo>
                    <a:pt x="46" y="727"/>
                  </a:lnTo>
                  <a:lnTo>
                    <a:pt x="42" y="729"/>
                  </a:lnTo>
                  <a:lnTo>
                    <a:pt x="37" y="729"/>
                  </a:lnTo>
                  <a:lnTo>
                    <a:pt x="34" y="727"/>
                  </a:lnTo>
                  <a:lnTo>
                    <a:pt x="31" y="725"/>
                  </a:lnTo>
                  <a:lnTo>
                    <a:pt x="29" y="720"/>
                  </a:lnTo>
                  <a:lnTo>
                    <a:pt x="29" y="718"/>
                  </a:lnTo>
                  <a:lnTo>
                    <a:pt x="29" y="43"/>
                  </a:lnTo>
                  <a:lnTo>
                    <a:pt x="29" y="41"/>
                  </a:lnTo>
                  <a:lnTo>
                    <a:pt x="31" y="37"/>
                  </a:lnTo>
                  <a:lnTo>
                    <a:pt x="34" y="34"/>
                  </a:lnTo>
                  <a:lnTo>
                    <a:pt x="37" y="33"/>
                  </a:lnTo>
                  <a:lnTo>
                    <a:pt x="42" y="33"/>
                  </a:lnTo>
                  <a:lnTo>
                    <a:pt x="46" y="34"/>
                  </a:lnTo>
                  <a:lnTo>
                    <a:pt x="49" y="38"/>
                  </a:lnTo>
                  <a:lnTo>
                    <a:pt x="50" y="42"/>
                  </a:lnTo>
                  <a:close/>
                  <a:moveTo>
                    <a:pt x="39" y="41"/>
                  </a:moveTo>
                  <a:lnTo>
                    <a:pt x="42" y="44"/>
                  </a:lnTo>
                  <a:lnTo>
                    <a:pt x="37" y="42"/>
                  </a:lnTo>
                  <a:lnTo>
                    <a:pt x="42" y="42"/>
                  </a:lnTo>
                  <a:lnTo>
                    <a:pt x="38" y="44"/>
                  </a:lnTo>
                  <a:lnTo>
                    <a:pt x="40" y="41"/>
                  </a:lnTo>
                  <a:lnTo>
                    <a:pt x="39" y="46"/>
                  </a:lnTo>
                  <a:lnTo>
                    <a:pt x="39" y="43"/>
                  </a:lnTo>
                  <a:lnTo>
                    <a:pt x="39" y="718"/>
                  </a:lnTo>
                  <a:lnTo>
                    <a:pt x="39" y="716"/>
                  </a:lnTo>
                  <a:lnTo>
                    <a:pt x="40" y="720"/>
                  </a:lnTo>
                  <a:lnTo>
                    <a:pt x="38" y="718"/>
                  </a:lnTo>
                  <a:lnTo>
                    <a:pt x="42" y="720"/>
                  </a:lnTo>
                  <a:lnTo>
                    <a:pt x="37" y="720"/>
                  </a:lnTo>
                  <a:lnTo>
                    <a:pt x="42" y="718"/>
                  </a:lnTo>
                  <a:lnTo>
                    <a:pt x="39" y="721"/>
                  </a:lnTo>
                  <a:lnTo>
                    <a:pt x="40" y="717"/>
                  </a:lnTo>
                  <a:lnTo>
                    <a:pt x="40" y="718"/>
                  </a:lnTo>
                  <a:lnTo>
                    <a:pt x="40" y="43"/>
                  </a:lnTo>
                  <a:lnTo>
                    <a:pt x="40" y="45"/>
                  </a:lnTo>
                  <a:lnTo>
                    <a:pt x="39" y="41"/>
                  </a:lnTo>
                  <a:close/>
                  <a:moveTo>
                    <a:pt x="4" y="80"/>
                  </a:moveTo>
                  <a:lnTo>
                    <a:pt x="0" y="7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79" y="73"/>
                  </a:lnTo>
                  <a:lnTo>
                    <a:pt x="74" y="80"/>
                  </a:lnTo>
                  <a:lnTo>
                    <a:pt x="4" y="80"/>
                  </a:lnTo>
                  <a:close/>
                  <a:moveTo>
                    <a:pt x="74" y="70"/>
                  </a:moveTo>
                  <a:lnTo>
                    <a:pt x="70" y="77"/>
                  </a:lnTo>
                  <a:lnTo>
                    <a:pt x="35" y="4"/>
                  </a:lnTo>
                  <a:lnTo>
                    <a:pt x="44" y="4"/>
                  </a:lnTo>
                  <a:lnTo>
                    <a:pt x="9" y="77"/>
                  </a:lnTo>
                  <a:lnTo>
                    <a:pt x="4" y="70"/>
                  </a:lnTo>
                  <a:lnTo>
                    <a:pt x="74" y="70"/>
                  </a:lnTo>
                  <a:close/>
                  <a:moveTo>
                    <a:pt x="74" y="681"/>
                  </a:moveTo>
                  <a:lnTo>
                    <a:pt x="79" y="688"/>
                  </a:lnTo>
                  <a:lnTo>
                    <a:pt x="44" y="760"/>
                  </a:lnTo>
                  <a:lnTo>
                    <a:pt x="35" y="760"/>
                  </a:lnTo>
                  <a:lnTo>
                    <a:pt x="0" y="688"/>
                  </a:lnTo>
                  <a:lnTo>
                    <a:pt x="4" y="681"/>
                  </a:lnTo>
                  <a:lnTo>
                    <a:pt x="74" y="681"/>
                  </a:lnTo>
                  <a:close/>
                  <a:moveTo>
                    <a:pt x="4" y="690"/>
                  </a:moveTo>
                  <a:lnTo>
                    <a:pt x="9" y="684"/>
                  </a:lnTo>
                  <a:lnTo>
                    <a:pt x="44" y="756"/>
                  </a:lnTo>
                  <a:lnTo>
                    <a:pt x="35" y="756"/>
                  </a:lnTo>
                  <a:lnTo>
                    <a:pt x="70" y="684"/>
                  </a:lnTo>
                  <a:lnTo>
                    <a:pt x="74" y="690"/>
                  </a:lnTo>
                  <a:lnTo>
                    <a:pt x="4" y="69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3" name="Freeform 181"/>
            <p:cNvSpPr>
              <a:spLocks noEditPoints="1"/>
            </p:cNvSpPr>
            <p:nvPr/>
          </p:nvSpPr>
          <p:spPr bwMode="auto">
            <a:xfrm>
              <a:off x="2230" y="2472"/>
              <a:ext cx="70" cy="618"/>
            </a:xfrm>
            <a:custGeom>
              <a:avLst/>
              <a:gdLst>
                <a:gd name="T0" fmla="*/ 65 w 112"/>
                <a:gd name="T1" fmla="*/ 66 h 1008"/>
                <a:gd name="T2" fmla="*/ 65 w 112"/>
                <a:gd name="T3" fmla="*/ 943 h 1008"/>
                <a:gd name="T4" fmla="*/ 56 w 112"/>
                <a:gd name="T5" fmla="*/ 952 h 1008"/>
                <a:gd name="T6" fmla="*/ 47 w 112"/>
                <a:gd name="T7" fmla="*/ 943 h 1008"/>
                <a:gd name="T8" fmla="*/ 47 w 112"/>
                <a:gd name="T9" fmla="*/ 66 h 1008"/>
                <a:gd name="T10" fmla="*/ 56 w 112"/>
                <a:gd name="T11" fmla="*/ 57 h 1008"/>
                <a:gd name="T12" fmla="*/ 65 w 112"/>
                <a:gd name="T13" fmla="*/ 66 h 1008"/>
                <a:gd name="T14" fmla="*/ 0 w 112"/>
                <a:gd name="T15" fmla="*/ 119 h 1008"/>
                <a:gd name="T16" fmla="*/ 56 w 112"/>
                <a:gd name="T17" fmla="*/ 0 h 1008"/>
                <a:gd name="T18" fmla="*/ 112 w 112"/>
                <a:gd name="T19" fmla="*/ 119 h 1008"/>
                <a:gd name="T20" fmla="*/ 0 w 112"/>
                <a:gd name="T21" fmla="*/ 119 h 1008"/>
                <a:gd name="T22" fmla="*/ 112 w 112"/>
                <a:gd name="T23" fmla="*/ 890 h 1008"/>
                <a:gd name="T24" fmla="*/ 56 w 112"/>
                <a:gd name="T25" fmla="*/ 1008 h 1008"/>
                <a:gd name="T26" fmla="*/ 0 w 112"/>
                <a:gd name="T27" fmla="*/ 890 h 1008"/>
                <a:gd name="T28" fmla="*/ 112 w 112"/>
                <a:gd name="T29" fmla="*/ 89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08">
                  <a:moveTo>
                    <a:pt x="65" y="66"/>
                  </a:moveTo>
                  <a:lnTo>
                    <a:pt x="65" y="943"/>
                  </a:lnTo>
                  <a:cubicBezTo>
                    <a:pt x="65" y="948"/>
                    <a:pt x="62" y="952"/>
                    <a:pt x="56" y="952"/>
                  </a:cubicBezTo>
                  <a:cubicBezTo>
                    <a:pt x="51" y="952"/>
                    <a:pt x="47" y="948"/>
                    <a:pt x="47" y="943"/>
                  </a:cubicBezTo>
                  <a:lnTo>
                    <a:pt x="47" y="66"/>
                  </a:lnTo>
                  <a:cubicBezTo>
                    <a:pt x="47" y="61"/>
                    <a:pt x="51" y="57"/>
                    <a:pt x="56" y="57"/>
                  </a:cubicBezTo>
                  <a:cubicBezTo>
                    <a:pt x="62" y="57"/>
                    <a:pt x="65" y="61"/>
                    <a:pt x="65" y="66"/>
                  </a:cubicBezTo>
                  <a:close/>
                  <a:moveTo>
                    <a:pt x="0" y="119"/>
                  </a:moveTo>
                  <a:lnTo>
                    <a:pt x="56" y="0"/>
                  </a:lnTo>
                  <a:lnTo>
                    <a:pt x="112" y="119"/>
                  </a:lnTo>
                  <a:lnTo>
                    <a:pt x="0" y="119"/>
                  </a:lnTo>
                  <a:close/>
                  <a:moveTo>
                    <a:pt x="112" y="890"/>
                  </a:moveTo>
                  <a:lnTo>
                    <a:pt x="56" y="1008"/>
                  </a:lnTo>
                  <a:lnTo>
                    <a:pt x="0" y="890"/>
                  </a:lnTo>
                  <a:lnTo>
                    <a:pt x="112" y="8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4" name="Freeform 182"/>
            <p:cNvSpPr>
              <a:spLocks noEditPoints="1"/>
            </p:cNvSpPr>
            <p:nvPr/>
          </p:nvSpPr>
          <p:spPr bwMode="auto">
            <a:xfrm>
              <a:off x="2226" y="2470"/>
              <a:ext cx="79" cy="623"/>
            </a:xfrm>
            <a:custGeom>
              <a:avLst/>
              <a:gdLst>
                <a:gd name="T0" fmla="*/ 49 w 79"/>
                <a:gd name="T1" fmla="*/ 39 h 623"/>
                <a:gd name="T2" fmla="*/ 50 w 79"/>
                <a:gd name="T3" fmla="*/ 42 h 623"/>
                <a:gd name="T4" fmla="*/ 50 w 79"/>
                <a:gd name="T5" fmla="*/ 581 h 623"/>
                <a:gd name="T6" fmla="*/ 49 w 79"/>
                <a:gd name="T7" fmla="*/ 584 h 623"/>
                <a:gd name="T8" fmla="*/ 43 w 79"/>
                <a:gd name="T9" fmla="*/ 590 h 623"/>
                <a:gd name="T10" fmla="*/ 36 w 79"/>
                <a:gd name="T11" fmla="*/ 590 h 623"/>
                <a:gd name="T12" fmla="*/ 30 w 79"/>
                <a:gd name="T13" fmla="*/ 584 h 623"/>
                <a:gd name="T14" fmla="*/ 29 w 79"/>
                <a:gd name="T15" fmla="*/ 581 h 623"/>
                <a:gd name="T16" fmla="*/ 29 w 79"/>
                <a:gd name="T17" fmla="*/ 42 h 623"/>
                <a:gd name="T18" fmla="*/ 30 w 79"/>
                <a:gd name="T19" fmla="*/ 39 h 623"/>
                <a:gd name="T20" fmla="*/ 36 w 79"/>
                <a:gd name="T21" fmla="*/ 34 h 623"/>
                <a:gd name="T22" fmla="*/ 43 w 79"/>
                <a:gd name="T23" fmla="*/ 34 h 623"/>
                <a:gd name="T24" fmla="*/ 49 w 79"/>
                <a:gd name="T25" fmla="*/ 39 h 623"/>
                <a:gd name="T26" fmla="*/ 36 w 79"/>
                <a:gd name="T27" fmla="*/ 41 h 623"/>
                <a:gd name="T28" fmla="*/ 43 w 79"/>
                <a:gd name="T29" fmla="*/ 41 h 623"/>
                <a:gd name="T30" fmla="*/ 37 w 79"/>
                <a:gd name="T31" fmla="*/ 46 h 623"/>
                <a:gd name="T32" fmla="*/ 39 w 79"/>
                <a:gd name="T33" fmla="*/ 42 h 623"/>
                <a:gd name="T34" fmla="*/ 39 w 79"/>
                <a:gd name="T35" fmla="*/ 581 h 623"/>
                <a:gd name="T36" fmla="*/ 37 w 79"/>
                <a:gd name="T37" fmla="*/ 578 h 623"/>
                <a:gd name="T38" fmla="*/ 43 w 79"/>
                <a:gd name="T39" fmla="*/ 583 h 623"/>
                <a:gd name="T40" fmla="*/ 36 w 79"/>
                <a:gd name="T41" fmla="*/ 583 h 623"/>
                <a:gd name="T42" fmla="*/ 42 w 79"/>
                <a:gd name="T43" fmla="*/ 578 h 623"/>
                <a:gd name="T44" fmla="*/ 40 w 79"/>
                <a:gd name="T45" fmla="*/ 581 h 623"/>
                <a:gd name="T46" fmla="*/ 40 w 79"/>
                <a:gd name="T47" fmla="*/ 42 h 623"/>
                <a:gd name="T48" fmla="*/ 42 w 79"/>
                <a:gd name="T49" fmla="*/ 46 h 623"/>
                <a:gd name="T50" fmla="*/ 36 w 79"/>
                <a:gd name="T51" fmla="*/ 41 h 623"/>
                <a:gd name="T52" fmla="*/ 4 w 79"/>
                <a:gd name="T53" fmla="*/ 80 h 623"/>
                <a:gd name="T54" fmla="*/ 0 w 79"/>
                <a:gd name="T55" fmla="*/ 73 h 623"/>
                <a:gd name="T56" fmla="*/ 35 w 79"/>
                <a:gd name="T57" fmla="*/ 0 h 623"/>
                <a:gd name="T58" fmla="*/ 44 w 79"/>
                <a:gd name="T59" fmla="*/ 0 h 623"/>
                <a:gd name="T60" fmla="*/ 79 w 79"/>
                <a:gd name="T61" fmla="*/ 73 h 623"/>
                <a:gd name="T62" fmla="*/ 74 w 79"/>
                <a:gd name="T63" fmla="*/ 80 h 623"/>
                <a:gd name="T64" fmla="*/ 4 w 79"/>
                <a:gd name="T65" fmla="*/ 80 h 623"/>
                <a:gd name="T66" fmla="*/ 74 w 79"/>
                <a:gd name="T67" fmla="*/ 70 h 623"/>
                <a:gd name="T68" fmla="*/ 70 w 79"/>
                <a:gd name="T69" fmla="*/ 77 h 623"/>
                <a:gd name="T70" fmla="*/ 35 w 79"/>
                <a:gd name="T71" fmla="*/ 4 h 623"/>
                <a:gd name="T72" fmla="*/ 44 w 79"/>
                <a:gd name="T73" fmla="*/ 4 h 623"/>
                <a:gd name="T74" fmla="*/ 9 w 79"/>
                <a:gd name="T75" fmla="*/ 77 h 623"/>
                <a:gd name="T76" fmla="*/ 4 w 79"/>
                <a:gd name="T77" fmla="*/ 70 h 623"/>
                <a:gd name="T78" fmla="*/ 74 w 79"/>
                <a:gd name="T79" fmla="*/ 70 h 623"/>
                <a:gd name="T80" fmla="*/ 74 w 79"/>
                <a:gd name="T81" fmla="*/ 543 h 623"/>
                <a:gd name="T82" fmla="*/ 79 w 79"/>
                <a:gd name="T83" fmla="*/ 551 h 623"/>
                <a:gd name="T84" fmla="*/ 44 w 79"/>
                <a:gd name="T85" fmla="*/ 623 h 623"/>
                <a:gd name="T86" fmla="*/ 35 w 79"/>
                <a:gd name="T87" fmla="*/ 623 h 623"/>
                <a:gd name="T88" fmla="*/ 0 w 79"/>
                <a:gd name="T89" fmla="*/ 551 h 623"/>
                <a:gd name="T90" fmla="*/ 4 w 79"/>
                <a:gd name="T91" fmla="*/ 543 h 623"/>
                <a:gd name="T92" fmla="*/ 74 w 79"/>
                <a:gd name="T93" fmla="*/ 543 h 623"/>
                <a:gd name="T94" fmla="*/ 4 w 79"/>
                <a:gd name="T95" fmla="*/ 553 h 623"/>
                <a:gd name="T96" fmla="*/ 9 w 79"/>
                <a:gd name="T97" fmla="*/ 546 h 623"/>
                <a:gd name="T98" fmla="*/ 44 w 79"/>
                <a:gd name="T99" fmla="*/ 619 h 623"/>
                <a:gd name="T100" fmla="*/ 35 w 79"/>
                <a:gd name="T101" fmla="*/ 619 h 623"/>
                <a:gd name="T102" fmla="*/ 70 w 79"/>
                <a:gd name="T103" fmla="*/ 546 h 623"/>
                <a:gd name="T104" fmla="*/ 74 w 79"/>
                <a:gd name="T105" fmla="*/ 553 h 623"/>
                <a:gd name="T106" fmla="*/ 4 w 79"/>
                <a:gd name="T107" fmla="*/ 55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9" h="623">
                  <a:moveTo>
                    <a:pt x="49" y="39"/>
                  </a:moveTo>
                  <a:lnTo>
                    <a:pt x="50" y="42"/>
                  </a:lnTo>
                  <a:lnTo>
                    <a:pt x="50" y="581"/>
                  </a:lnTo>
                  <a:lnTo>
                    <a:pt x="49" y="584"/>
                  </a:lnTo>
                  <a:lnTo>
                    <a:pt x="43" y="590"/>
                  </a:lnTo>
                  <a:lnTo>
                    <a:pt x="36" y="590"/>
                  </a:lnTo>
                  <a:lnTo>
                    <a:pt x="30" y="584"/>
                  </a:lnTo>
                  <a:lnTo>
                    <a:pt x="29" y="581"/>
                  </a:lnTo>
                  <a:lnTo>
                    <a:pt x="29" y="42"/>
                  </a:lnTo>
                  <a:lnTo>
                    <a:pt x="30" y="39"/>
                  </a:lnTo>
                  <a:lnTo>
                    <a:pt x="36" y="34"/>
                  </a:lnTo>
                  <a:lnTo>
                    <a:pt x="43" y="34"/>
                  </a:lnTo>
                  <a:lnTo>
                    <a:pt x="49" y="39"/>
                  </a:lnTo>
                  <a:close/>
                  <a:moveTo>
                    <a:pt x="36" y="41"/>
                  </a:moveTo>
                  <a:lnTo>
                    <a:pt x="43" y="41"/>
                  </a:lnTo>
                  <a:lnTo>
                    <a:pt x="37" y="46"/>
                  </a:lnTo>
                  <a:lnTo>
                    <a:pt x="39" y="42"/>
                  </a:lnTo>
                  <a:lnTo>
                    <a:pt x="39" y="581"/>
                  </a:lnTo>
                  <a:lnTo>
                    <a:pt x="37" y="578"/>
                  </a:lnTo>
                  <a:lnTo>
                    <a:pt x="43" y="583"/>
                  </a:lnTo>
                  <a:lnTo>
                    <a:pt x="36" y="583"/>
                  </a:lnTo>
                  <a:lnTo>
                    <a:pt x="42" y="578"/>
                  </a:lnTo>
                  <a:lnTo>
                    <a:pt x="40" y="581"/>
                  </a:lnTo>
                  <a:lnTo>
                    <a:pt x="40" y="42"/>
                  </a:lnTo>
                  <a:lnTo>
                    <a:pt x="42" y="46"/>
                  </a:lnTo>
                  <a:lnTo>
                    <a:pt x="36" y="41"/>
                  </a:lnTo>
                  <a:close/>
                  <a:moveTo>
                    <a:pt x="4" y="80"/>
                  </a:moveTo>
                  <a:lnTo>
                    <a:pt x="0" y="7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79" y="73"/>
                  </a:lnTo>
                  <a:lnTo>
                    <a:pt x="74" y="80"/>
                  </a:lnTo>
                  <a:lnTo>
                    <a:pt x="4" y="80"/>
                  </a:lnTo>
                  <a:close/>
                  <a:moveTo>
                    <a:pt x="74" y="70"/>
                  </a:moveTo>
                  <a:lnTo>
                    <a:pt x="70" y="77"/>
                  </a:lnTo>
                  <a:lnTo>
                    <a:pt x="35" y="4"/>
                  </a:lnTo>
                  <a:lnTo>
                    <a:pt x="44" y="4"/>
                  </a:lnTo>
                  <a:lnTo>
                    <a:pt x="9" y="77"/>
                  </a:lnTo>
                  <a:lnTo>
                    <a:pt x="4" y="70"/>
                  </a:lnTo>
                  <a:lnTo>
                    <a:pt x="74" y="70"/>
                  </a:lnTo>
                  <a:close/>
                  <a:moveTo>
                    <a:pt x="74" y="543"/>
                  </a:moveTo>
                  <a:lnTo>
                    <a:pt x="79" y="551"/>
                  </a:lnTo>
                  <a:lnTo>
                    <a:pt x="44" y="623"/>
                  </a:lnTo>
                  <a:lnTo>
                    <a:pt x="35" y="623"/>
                  </a:lnTo>
                  <a:lnTo>
                    <a:pt x="0" y="551"/>
                  </a:lnTo>
                  <a:lnTo>
                    <a:pt x="4" y="543"/>
                  </a:lnTo>
                  <a:lnTo>
                    <a:pt x="74" y="543"/>
                  </a:lnTo>
                  <a:close/>
                  <a:moveTo>
                    <a:pt x="4" y="553"/>
                  </a:moveTo>
                  <a:lnTo>
                    <a:pt x="9" y="546"/>
                  </a:lnTo>
                  <a:lnTo>
                    <a:pt x="44" y="619"/>
                  </a:lnTo>
                  <a:lnTo>
                    <a:pt x="35" y="619"/>
                  </a:lnTo>
                  <a:lnTo>
                    <a:pt x="70" y="546"/>
                  </a:lnTo>
                  <a:lnTo>
                    <a:pt x="74" y="553"/>
                  </a:lnTo>
                  <a:lnTo>
                    <a:pt x="4" y="553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672" y="44624"/>
            <a:ext cx="7488832" cy="1008112"/>
          </a:xfrm>
        </p:spPr>
        <p:txBody>
          <a:bodyPr/>
          <a:lstStyle/>
          <a:p>
            <a:r>
              <a:rPr lang="pt-BR" dirty="0"/>
              <a:t>Nível Macro da Cooperação Empresa-Universidade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6525344"/>
            <a:ext cx="2978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Adaptado de Eun et al (2006).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539750" y="981075"/>
            <a:ext cx="7993063" cy="5543550"/>
            <a:chOff x="340" y="618"/>
            <a:chExt cx="5035" cy="3492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40" y="618"/>
              <a:ext cx="5035" cy="3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267" y="634"/>
              <a:ext cx="1412" cy="17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2263" y="630"/>
              <a:ext cx="1420" cy="182"/>
            </a:xfrm>
            <a:custGeom>
              <a:avLst/>
              <a:gdLst>
                <a:gd name="T0" fmla="*/ 0 w 1420"/>
                <a:gd name="T1" fmla="*/ 0 h 182"/>
                <a:gd name="T2" fmla="*/ 1420 w 1420"/>
                <a:gd name="T3" fmla="*/ 0 h 182"/>
                <a:gd name="T4" fmla="*/ 1420 w 1420"/>
                <a:gd name="T5" fmla="*/ 182 h 182"/>
                <a:gd name="T6" fmla="*/ 0 w 1420"/>
                <a:gd name="T7" fmla="*/ 182 h 182"/>
                <a:gd name="T8" fmla="*/ 0 w 1420"/>
                <a:gd name="T9" fmla="*/ 0 h 182"/>
                <a:gd name="T10" fmla="*/ 8 w 1420"/>
                <a:gd name="T11" fmla="*/ 178 h 182"/>
                <a:gd name="T12" fmla="*/ 4 w 1420"/>
                <a:gd name="T13" fmla="*/ 174 h 182"/>
                <a:gd name="T14" fmla="*/ 1416 w 1420"/>
                <a:gd name="T15" fmla="*/ 174 h 182"/>
                <a:gd name="T16" fmla="*/ 1411 w 1420"/>
                <a:gd name="T17" fmla="*/ 178 h 182"/>
                <a:gd name="T18" fmla="*/ 1411 w 1420"/>
                <a:gd name="T19" fmla="*/ 4 h 182"/>
                <a:gd name="T20" fmla="*/ 1416 w 1420"/>
                <a:gd name="T21" fmla="*/ 8 h 182"/>
                <a:gd name="T22" fmla="*/ 4 w 1420"/>
                <a:gd name="T23" fmla="*/ 8 h 182"/>
                <a:gd name="T24" fmla="*/ 8 w 1420"/>
                <a:gd name="T25" fmla="*/ 4 h 182"/>
                <a:gd name="T26" fmla="*/ 8 w 1420"/>
                <a:gd name="T27" fmla="*/ 17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0" h="182">
                  <a:moveTo>
                    <a:pt x="0" y="0"/>
                  </a:moveTo>
                  <a:lnTo>
                    <a:pt x="1420" y="0"/>
                  </a:lnTo>
                  <a:lnTo>
                    <a:pt x="1420" y="182"/>
                  </a:lnTo>
                  <a:lnTo>
                    <a:pt x="0" y="182"/>
                  </a:lnTo>
                  <a:lnTo>
                    <a:pt x="0" y="0"/>
                  </a:lnTo>
                  <a:close/>
                  <a:moveTo>
                    <a:pt x="8" y="178"/>
                  </a:moveTo>
                  <a:lnTo>
                    <a:pt x="4" y="174"/>
                  </a:lnTo>
                  <a:lnTo>
                    <a:pt x="1416" y="174"/>
                  </a:lnTo>
                  <a:lnTo>
                    <a:pt x="1411" y="178"/>
                  </a:lnTo>
                  <a:lnTo>
                    <a:pt x="1411" y="4"/>
                  </a:lnTo>
                  <a:lnTo>
                    <a:pt x="1416" y="8"/>
                  </a:lnTo>
                  <a:lnTo>
                    <a:pt x="4" y="8"/>
                  </a:lnTo>
                  <a:lnTo>
                    <a:pt x="8" y="4"/>
                  </a:lnTo>
                  <a:lnTo>
                    <a:pt x="8" y="17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347" y="666"/>
              <a:ext cx="129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Mais Empreendedorismo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249" y="3928"/>
              <a:ext cx="1403" cy="17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245" y="3924"/>
              <a:ext cx="1412" cy="182"/>
            </a:xfrm>
            <a:custGeom>
              <a:avLst/>
              <a:gdLst>
                <a:gd name="T0" fmla="*/ 0 w 1412"/>
                <a:gd name="T1" fmla="*/ 0 h 182"/>
                <a:gd name="T2" fmla="*/ 1412 w 1412"/>
                <a:gd name="T3" fmla="*/ 0 h 182"/>
                <a:gd name="T4" fmla="*/ 1412 w 1412"/>
                <a:gd name="T5" fmla="*/ 182 h 182"/>
                <a:gd name="T6" fmla="*/ 0 w 1412"/>
                <a:gd name="T7" fmla="*/ 182 h 182"/>
                <a:gd name="T8" fmla="*/ 0 w 1412"/>
                <a:gd name="T9" fmla="*/ 0 h 182"/>
                <a:gd name="T10" fmla="*/ 9 w 1412"/>
                <a:gd name="T11" fmla="*/ 178 h 182"/>
                <a:gd name="T12" fmla="*/ 4 w 1412"/>
                <a:gd name="T13" fmla="*/ 174 h 182"/>
                <a:gd name="T14" fmla="*/ 1407 w 1412"/>
                <a:gd name="T15" fmla="*/ 174 h 182"/>
                <a:gd name="T16" fmla="*/ 1403 w 1412"/>
                <a:gd name="T17" fmla="*/ 178 h 182"/>
                <a:gd name="T18" fmla="*/ 1403 w 1412"/>
                <a:gd name="T19" fmla="*/ 4 h 182"/>
                <a:gd name="T20" fmla="*/ 1407 w 1412"/>
                <a:gd name="T21" fmla="*/ 8 h 182"/>
                <a:gd name="T22" fmla="*/ 4 w 1412"/>
                <a:gd name="T23" fmla="*/ 8 h 182"/>
                <a:gd name="T24" fmla="*/ 9 w 1412"/>
                <a:gd name="T25" fmla="*/ 4 h 182"/>
                <a:gd name="T26" fmla="*/ 9 w 1412"/>
                <a:gd name="T27" fmla="*/ 17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12" h="182">
                  <a:moveTo>
                    <a:pt x="0" y="0"/>
                  </a:moveTo>
                  <a:lnTo>
                    <a:pt x="1412" y="0"/>
                  </a:lnTo>
                  <a:lnTo>
                    <a:pt x="1412" y="182"/>
                  </a:lnTo>
                  <a:lnTo>
                    <a:pt x="0" y="182"/>
                  </a:lnTo>
                  <a:lnTo>
                    <a:pt x="0" y="0"/>
                  </a:lnTo>
                  <a:close/>
                  <a:moveTo>
                    <a:pt x="9" y="178"/>
                  </a:moveTo>
                  <a:lnTo>
                    <a:pt x="4" y="174"/>
                  </a:lnTo>
                  <a:lnTo>
                    <a:pt x="1407" y="174"/>
                  </a:lnTo>
                  <a:lnTo>
                    <a:pt x="1403" y="178"/>
                  </a:lnTo>
                  <a:lnTo>
                    <a:pt x="1403" y="4"/>
                  </a:lnTo>
                  <a:lnTo>
                    <a:pt x="1407" y="8"/>
                  </a:lnTo>
                  <a:lnTo>
                    <a:pt x="4" y="8"/>
                  </a:lnTo>
                  <a:lnTo>
                    <a:pt x="9" y="4"/>
                  </a:lnTo>
                  <a:lnTo>
                    <a:pt x="9" y="17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279" y="3958"/>
              <a:ext cx="138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Menos Empreendedorismo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38" y="2194"/>
              <a:ext cx="852" cy="301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433" y="2190"/>
              <a:ext cx="862" cy="309"/>
            </a:xfrm>
            <a:custGeom>
              <a:avLst/>
              <a:gdLst>
                <a:gd name="T0" fmla="*/ 0 w 862"/>
                <a:gd name="T1" fmla="*/ 0 h 309"/>
                <a:gd name="T2" fmla="*/ 862 w 862"/>
                <a:gd name="T3" fmla="*/ 0 h 309"/>
                <a:gd name="T4" fmla="*/ 862 w 862"/>
                <a:gd name="T5" fmla="*/ 309 h 309"/>
                <a:gd name="T6" fmla="*/ 0 w 862"/>
                <a:gd name="T7" fmla="*/ 309 h 309"/>
                <a:gd name="T8" fmla="*/ 0 w 862"/>
                <a:gd name="T9" fmla="*/ 0 h 309"/>
                <a:gd name="T10" fmla="*/ 9 w 862"/>
                <a:gd name="T11" fmla="*/ 305 h 309"/>
                <a:gd name="T12" fmla="*/ 5 w 862"/>
                <a:gd name="T13" fmla="*/ 301 h 309"/>
                <a:gd name="T14" fmla="*/ 857 w 862"/>
                <a:gd name="T15" fmla="*/ 301 h 309"/>
                <a:gd name="T16" fmla="*/ 853 w 862"/>
                <a:gd name="T17" fmla="*/ 305 h 309"/>
                <a:gd name="T18" fmla="*/ 853 w 862"/>
                <a:gd name="T19" fmla="*/ 4 h 309"/>
                <a:gd name="T20" fmla="*/ 857 w 862"/>
                <a:gd name="T21" fmla="*/ 8 h 309"/>
                <a:gd name="T22" fmla="*/ 5 w 862"/>
                <a:gd name="T23" fmla="*/ 8 h 309"/>
                <a:gd name="T24" fmla="*/ 9 w 862"/>
                <a:gd name="T25" fmla="*/ 4 h 309"/>
                <a:gd name="T26" fmla="*/ 9 w 862"/>
                <a:gd name="T27" fmla="*/ 305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2" h="309">
                  <a:moveTo>
                    <a:pt x="0" y="0"/>
                  </a:moveTo>
                  <a:lnTo>
                    <a:pt x="862" y="0"/>
                  </a:lnTo>
                  <a:lnTo>
                    <a:pt x="862" y="309"/>
                  </a:lnTo>
                  <a:lnTo>
                    <a:pt x="0" y="309"/>
                  </a:lnTo>
                  <a:lnTo>
                    <a:pt x="0" y="0"/>
                  </a:lnTo>
                  <a:close/>
                  <a:moveTo>
                    <a:pt x="9" y="305"/>
                  </a:moveTo>
                  <a:lnTo>
                    <a:pt x="5" y="301"/>
                  </a:lnTo>
                  <a:lnTo>
                    <a:pt x="857" y="301"/>
                  </a:lnTo>
                  <a:lnTo>
                    <a:pt x="853" y="305"/>
                  </a:lnTo>
                  <a:lnTo>
                    <a:pt x="853" y="4"/>
                  </a:lnTo>
                  <a:lnTo>
                    <a:pt x="857" y="8"/>
                  </a:lnTo>
                  <a:lnTo>
                    <a:pt x="5" y="8"/>
                  </a:lnTo>
                  <a:lnTo>
                    <a:pt x="9" y="4"/>
                  </a:lnTo>
                  <a:lnTo>
                    <a:pt x="9" y="305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44" y="2222"/>
              <a:ext cx="692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Mecanismos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571" y="2349"/>
              <a:ext cx="63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de mercado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4514" y="2186"/>
              <a:ext cx="852" cy="3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4509" y="2182"/>
              <a:ext cx="862" cy="309"/>
            </a:xfrm>
            <a:custGeom>
              <a:avLst/>
              <a:gdLst>
                <a:gd name="T0" fmla="*/ 0 w 862"/>
                <a:gd name="T1" fmla="*/ 0 h 309"/>
                <a:gd name="T2" fmla="*/ 862 w 862"/>
                <a:gd name="T3" fmla="*/ 0 h 309"/>
                <a:gd name="T4" fmla="*/ 862 w 862"/>
                <a:gd name="T5" fmla="*/ 309 h 309"/>
                <a:gd name="T6" fmla="*/ 0 w 862"/>
                <a:gd name="T7" fmla="*/ 309 h 309"/>
                <a:gd name="T8" fmla="*/ 0 w 862"/>
                <a:gd name="T9" fmla="*/ 0 h 309"/>
                <a:gd name="T10" fmla="*/ 9 w 862"/>
                <a:gd name="T11" fmla="*/ 305 h 309"/>
                <a:gd name="T12" fmla="*/ 5 w 862"/>
                <a:gd name="T13" fmla="*/ 301 h 309"/>
                <a:gd name="T14" fmla="*/ 857 w 862"/>
                <a:gd name="T15" fmla="*/ 301 h 309"/>
                <a:gd name="T16" fmla="*/ 853 w 862"/>
                <a:gd name="T17" fmla="*/ 305 h 309"/>
                <a:gd name="T18" fmla="*/ 853 w 862"/>
                <a:gd name="T19" fmla="*/ 4 h 309"/>
                <a:gd name="T20" fmla="*/ 857 w 862"/>
                <a:gd name="T21" fmla="*/ 8 h 309"/>
                <a:gd name="T22" fmla="*/ 5 w 862"/>
                <a:gd name="T23" fmla="*/ 8 h 309"/>
                <a:gd name="T24" fmla="*/ 9 w 862"/>
                <a:gd name="T25" fmla="*/ 4 h 309"/>
                <a:gd name="T26" fmla="*/ 9 w 862"/>
                <a:gd name="T27" fmla="*/ 305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2" h="309">
                  <a:moveTo>
                    <a:pt x="0" y="0"/>
                  </a:moveTo>
                  <a:lnTo>
                    <a:pt x="862" y="0"/>
                  </a:lnTo>
                  <a:lnTo>
                    <a:pt x="862" y="309"/>
                  </a:lnTo>
                  <a:lnTo>
                    <a:pt x="0" y="309"/>
                  </a:lnTo>
                  <a:lnTo>
                    <a:pt x="0" y="0"/>
                  </a:lnTo>
                  <a:close/>
                  <a:moveTo>
                    <a:pt x="9" y="305"/>
                  </a:moveTo>
                  <a:lnTo>
                    <a:pt x="5" y="301"/>
                  </a:lnTo>
                  <a:lnTo>
                    <a:pt x="857" y="301"/>
                  </a:lnTo>
                  <a:lnTo>
                    <a:pt x="853" y="305"/>
                  </a:lnTo>
                  <a:lnTo>
                    <a:pt x="853" y="4"/>
                  </a:lnTo>
                  <a:lnTo>
                    <a:pt x="857" y="8"/>
                  </a:lnTo>
                  <a:lnTo>
                    <a:pt x="5" y="8"/>
                  </a:lnTo>
                  <a:lnTo>
                    <a:pt x="9" y="4"/>
                  </a:lnTo>
                  <a:lnTo>
                    <a:pt x="9" y="305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4616" y="2214"/>
              <a:ext cx="69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Mecanismos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4616" y="2341"/>
              <a:ext cx="67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hierárquicos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1290" y="3188"/>
              <a:ext cx="3209" cy="7"/>
            </a:xfrm>
            <a:custGeom>
              <a:avLst/>
              <a:gdLst>
                <a:gd name="T0" fmla="*/ 0 w 3209"/>
                <a:gd name="T1" fmla="*/ 0 h 7"/>
                <a:gd name="T2" fmla="*/ 63 w 3209"/>
                <a:gd name="T3" fmla="*/ 0 h 7"/>
                <a:gd name="T4" fmla="*/ 125 w 3209"/>
                <a:gd name="T5" fmla="*/ 0 h 7"/>
                <a:gd name="T6" fmla="*/ 187 w 3209"/>
                <a:gd name="T7" fmla="*/ 0 h 7"/>
                <a:gd name="T8" fmla="*/ 249 w 3209"/>
                <a:gd name="T9" fmla="*/ 0 h 7"/>
                <a:gd name="T10" fmla="*/ 312 w 3209"/>
                <a:gd name="T11" fmla="*/ 0 h 7"/>
                <a:gd name="T12" fmla="*/ 374 w 3209"/>
                <a:gd name="T13" fmla="*/ 0 h 7"/>
                <a:gd name="T14" fmla="*/ 436 w 3209"/>
                <a:gd name="T15" fmla="*/ 0 h 7"/>
                <a:gd name="T16" fmla="*/ 498 w 3209"/>
                <a:gd name="T17" fmla="*/ 0 h 7"/>
                <a:gd name="T18" fmla="*/ 560 w 3209"/>
                <a:gd name="T19" fmla="*/ 0 h 7"/>
                <a:gd name="T20" fmla="*/ 623 w 3209"/>
                <a:gd name="T21" fmla="*/ 0 h 7"/>
                <a:gd name="T22" fmla="*/ 685 w 3209"/>
                <a:gd name="T23" fmla="*/ 0 h 7"/>
                <a:gd name="T24" fmla="*/ 747 w 3209"/>
                <a:gd name="T25" fmla="*/ 0 h 7"/>
                <a:gd name="T26" fmla="*/ 809 w 3209"/>
                <a:gd name="T27" fmla="*/ 0 h 7"/>
                <a:gd name="T28" fmla="*/ 872 w 3209"/>
                <a:gd name="T29" fmla="*/ 0 h 7"/>
                <a:gd name="T30" fmla="*/ 934 w 3209"/>
                <a:gd name="T31" fmla="*/ 0 h 7"/>
                <a:gd name="T32" fmla="*/ 996 w 3209"/>
                <a:gd name="T33" fmla="*/ 0 h 7"/>
                <a:gd name="T34" fmla="*/ 1058 w 3209"/>
                <a:gd name="T35" fmla="*/ 0 h 7"/>
                <a:gd name="T36" fmla="*/ 1120 w 3209"/>
                <a:gd name="T37" fmla="*/ 0 h 7"/>
                <a:gd name="T38" fmla="*/ 1183 w 3209"/>
                <a:gd name="T39" fmla="*/ 0 h 7"/>
                <a:gd name="T40" fmla="*/ 1245 w 3209"/>
                <a:gd name="T41" fmla="*/ 0 h 7"/>
                <a:gd name="T42" fmla="*/ 1307 w 3209"/>
                <a:gd name="T43" fmla="*/ 0 h 7"/>
                <a:gd name="T44" fmla="*/ 1369 w 3209"/>
                <a:gd name="T45" fmla="*/ 0 h 7"/>
                <a:gd name="T46" fmla="*/ 1432 w 3209"/>
                <a:gd name="T47" fmla="*/ 0 h 7"/>
                <a:gd name="T48" fmla="*/ 1494 w 3209"/>
                <a:gd name="T49" fmla="*/ 0 h 7"/>
                <a:gd name="T50" fmla="*/ 1556 w 3209"/>
                <a:gd name="T51" fmla="*/ 0 h 7"/>
                <a:gd name="T52" fmla="*/ 1618 w 3209"/>
                <a:gd name="T53" fmla="*/ 0 h 7"/>
                <a:gd name="T54" fmla="*/ 1680 w 3209"/>
                <a:gd name="T55" fmla="*/ 0 h 7"/>
                <a:gd name="T56" fmla="*/ 1743 w 3209"/>
                <a:gd name="T57" fmla="*/ 0 h 7"/>
                <a:gd name="T58" fmla="*/ 1805 w 3209"/>
                <a:gd name="T59" fmla="*/ 0 h 7"/>
                <a:gd name="T60" fmla="*/ 1867 w 3209"/>
                <a:gd name="T61" fmla="*/ 0 h 7"/>
                <a:gd name="T62" fmla="*/ 1929 w 3209"/>
                <a:gd name="T63" fmla="*/ 0 h 7"/>
                <a:gd name="T64" fmla="*/ 1992 w 3209"/>
                <a:gd name="T65" fmla="*/ 0 h 7"/>
                <a:gd name="T66" fmla="*/ 2054 w 3209"/>
                <a:gd name="T67" fmla="*/ 0 h 7"/>
                <a:gd name="T68" fmla="*/ 2116 w 3209"/>
                <a:gd name="T69" fmla="*/ 0 h 7"/>
                <a:gd name="T70" fmla="*/ 2178 w 3209"/>
                <a:gd name="T71" fmla="*/ 0 h 7"/>
                <a:gd name="T72" fmla="*/ 2240 w 3209"/>
                <a:gd name="T73" fmla="*/ 0 h 7"/>
                <a:gd name="T74" fmla="*/ 2303 w 3209"/>
                <a:gd name="T75" fmla="*/ 0 h 7"/>
                <a:gd name="T76" fmla="*/ 2365 w 3209"/>
                <a:gd name="T77" fmla="*/ 0 h 7"/>
                <a:gd name="T78" fmla="*/ 2427 w 3209"/>
                <a:gd name="T79" fmla="*/ 0 h 7"/>
                <a:gd name="T80" fmla="*/ 2489 w 3209"/>
                <a:gd name="T81" fmla="*/ 0 h 7"/>
                <a:gd name="T82" fmla="*/ 2552 w 3209"/>
                <a:gd name="T83" fmla="*/ 0 h 7"/>
                <a:gd name="T84" fmla="*/ 2614 w 3209"/>
                <a:gd name="T85" fmla="*/ 0 h 7"/>
                <a:gd name="T86" fmla="*/ 2676 w 3209"/>
                <a:gd name="T87" fmla="*/ 0 h 7"/>
                <a:gd name="T88" fmla="*/ 2738 w 3209"/>
                <a:gd name="T89" fmla="*/ 0 h 7"/>
                <a:gd name="T90" fmla="*/ 2801 w 3209"/>
                <a:gd name="T91" fmla="*/ 0 h 7"/>
                <a:gd name="T92" fmla="*/ 2863 w 3209"/>
                <a:gd name="T93" fmla="*/ 0 h 7"/>
                <a:gd name="T94" fmla="*/ 2925 w 3209"/>
                <a:gd name="T95" fmla="*/ 0 h 7"/>
                <a:gd name="T96" fmla="*/ 2987 w 3209"/>
                <a:gd name="T97" fmla="*/ 0 h 7"/>
                <a:gd name="T98" fmla="*/ 3049 w 3209"/>
                <a:gd name="T99" fmla="*/ 0 h 7"/>
                <a:gd name="T100" fmla="*/ 3112 w 3209"/>
                <a:gd name="T101" fmla="*/ 0 h 7"/>
                <a:gd name="T102" fmla="*/ 3174 w 3209"/>
                <a:gd name="T10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09" h="7">
                  <a:moveTo>
                    <a:pt x="0" y="0"/>
                  </a:moveTo>
                  <a:lnTo>
                    <a:pt x="36" y="0"/>
                  </a:lnTo>
                  <a:lnTo>
                    <a:pt x="36" y="7"/>
                  </a:lnTo>
                  <a:lnTo>
                    <a:pt x="0" y="7"/>
                  </a:lnTo>
                  <a:lnTo>
                    <a:pt x="0" y="0"/>
                  </a:lnTo>
                  <a:close/>
                  <a:moveTo>
                    <a:pt x="63" y="0"/>
                  </a:moveTo>
                  <a:lnTo>
                    <a:pt x="98" y="0"/>
                  </a:lnTo>
                  <a:lnTo>
                    <a:pt x="98" y="7"/>
                  </a:lnTo>
                  <a:lnTo>
                    <a:pt x="63" y="7"/>
                  </a:lnTo>
                  <a:lnTo>
                    <a:pt x="63" y="0"/>
                  </a:lnTo>
                  <a:close/>
                  <a:moveTo>
                    <a:pt x="125" y="0"/>
                  </a:moveTo>
                  <a:lnTo>
                    <a:pt x="161" y="0"/>
                  </a:lnTo>
                  <a:lnTo>
                    <a:pt x="161" y="7"/>
                  </a:lnTo>
                  <a:lnTo>
                    <a:pt x="125" y="7"/>
                  </a:lnTo>
                  <a:lnTo>
                    <a:pt x="125" y="0"/>
                  </a:lnTo>
                  <a:close/>
                  <a:moveTo>
                    <a:pt x="187" y="0"/>
                  </a:moveTo>
                  <a:lnTo>
                    <a:pt x="223" y="0"/>
                  </a:lnTo>
                  <a:lnTo>
                    <a:pt x="223" y="7"/>
                  </a:lnTo>
                  <a:lnTo>
                    <a:pt x="187" y="7"/>
                  </a:lnTo>
                  <a:lnTo>
                    <a:pt x="187" y="0"/>
                  </a:lnTo>
                  <a:close/>
                  <a:moveTo>
                    <a:pt x="249" y="0"/>
                  </a:moveTo>
                  <a:lnTo>
                    <a:pt x="285" y="0"/>
                  </a:lnTo>
                  <a:lnTo>
                    <a:pt x="285" y="7"/>
                  </a:lnTo>
                  <a:lnTo>
                    <a:pt x="249" y="7"/>
                  </a:lnTo>
                  <a:lnTo>
                    <a:pt x="249" y="0"/>
                  </a:lnTo>
                  <a:close/>
                  <a:moveTo>
                    <a:pt x="312" y="0"/>
                  </a:moveTo>
                  <a:lnTo>
                    <a:pt x="347" y="0"/>
                  </a:lnTo>
                  <a:lnTo>
                    <a:pt x="347" y="7"/>
                  </a:lnTo>
                  <a:lnTo>
                    <a:pt x="312" y="7"/>
                  </a:lnTo>
                  <a:lnTo>
                    <a:pt x="312" y="0"/>
                  </a:lnTo>
                  <a:close/>
                  <a:moveTo>
                    <a:pt x="374" y="0"/>
                  </a:moveTo>
                  <a:lnTo>
                    <a:pt x="409" y="0"/>
                  </a:lnTo>
                  <a:lnTo>
                    <a:pt x="409" y="7"/>
                  </a:lnTo>
                  <a:lnTo>
                    <a:pt x="374" y="7"/>
                  </a:lnTo>
                  <a:lnTo>
                    <a:pt x="374" y="0"/>
                  </a:lnTo>
                  <a:close/>
                  <a:moveTo>
                    <a:pt x="436" y="0"/>
                  </a:moveTo>
                  <a:lnTo>
                    <a:pt x="471" y="0"/>
                  </a:lnTo>
                  <a:lnTo>
                    <a:pt x="471" y="7"/>
                  </a:lnTo>
                  <a:lnTo>
                    <a:pt x="436" y="7"/>
                  </a:lnTo>
                  <a:lnTo>
                    <a:pt x="436" y="0"/>
                  </a:lnTo>
                  <a:close/>
                  <a:moveTo>
                    <a:pt x="498" y="0"/>
                  </a:moveTo>
                  <a:lnTo>
                    <a:pt x="534" y="0"/>
                  </a:lnTo>
                  <a:lnTo>
                    <a:pt x="534" y="7"/>
                  </a:lnTo>
                  <a:lnTo>
                    <a:pt x="498" y="7"/>
                  </a:lnTo>
                  <a:lnTo>
                    <a:pt x="498" y="0"/>
                  </a:lnTo>
                  <a:close/>
                  <a:moveTo>
                    <a:pt x="560" y="0"/>
                  </a:moveTo>
                  <a:lnTo>
                    <a:pt x="596" y="0"/>
                  </a:lnTo>
                  <a:lnTo>
                    <a:pt x="596" y="7"/>
                  </a:lnTo>
                  <a:lnTo>
                    <a:pt x="560" y="7"/>
                  </a:lnTo>
                  <a:lnTo>
                    <a:pt x="560" y="0"/>
                  </a:lnTo>
                  <a:close/>
                  <a:moveTo>
                    <a:pt x="623" y="0"/>
                  </a:moveTo>
                  <a:lnTo>
                    <a:pt x="658" y="0"/>
                  </a:lnTo>
                  <a:lnTo>
                    <a:pt x="658" y="7"/>
                  </a:lnTo>
                  <a:lnTo>
                    <a:pt x="623" y="7"/>
                  </a:lnTo>
                  <a:lnTo>
                    <a:pt x="623" y="0"/>
                  </a:lnTo>
                  <a:close/>
                  <a:moveTo>
                    <a:pt x="685" y="0"/>
                  </a:moveTo>
                  <a:lnTo>
                    <a:pt x="721" y="0"/>
                  </a:lnTo>
                  <a:lnTo>
                    <a:pt x="721" y="7"/>
                  </a:lnTo>
                  <a:lnTo>
                    <a:pt x="685" y="7"/>
                  </a:lnTo>
                  <a:lnTo>
                    <a:pt x="685" y="0"/>
                  </a:lnTo>
                  <a:close/>
                  <a:moveTo>
                    <a:pt x="747" y="0"/>
                  </a:moveTo>
                  <a:lnTo>
                    <a:pt x="783" y="0"/>
                  </a:lnTo>
                  <a:lnTo>
                    <a:pt x="783" y="7"/>
                  </a:lnTo>
                  <a:lnTo>
                    <a:pt x="747" y="7"/>
                  </a:lnTo>
                  <a:lnTo>
                    <a:pt x="747" y="0"/>
                  </a:lnTo>
                  <a:close/>
                  <a:moveTo>
                    <a:pt x="809" y="0"/>
                  </a:moveTo>
                  <a:lnTo>
                    <a:pt x="845" y="0"/>
                  </a:lnTo>
                  <a:lnTo>
                    <a:pt x="845" y="7"/>
                  </a:lnTo>
                  <a:lnTo>
                    <a:pt x="809" y="7"/>
                  </a:lnTo>
                  <a:lnTo>
                    <a:pt x="809" y="0"/>
                  </a:lnTo>
                  <a:close/>
                  <a:moveTo>
                    <a:pt x="872" y="0"/>
                  </a:moveTo>
                  <a:lnTo>
                    <a:pt x="907" y="0"/>
                  </a:lnTo>
                  <a:lnTo>
                    <a:pt x="907" y="7"/>
                  </a:lnTo>
                  <a:lnTo>
                    <a:pt x="872" y="7"/>
                  </a:lnTo>
                  <a:lnTo>
                    <a:pt x="872" y="0"/>
                  </a:lnTo>
                  <a:close/>
                  <a:moveTo>
                    <a:pt x="934" y="0"/>
                  </a:moveTo>
                  <a:lnTo>
                    <a:pt x="969" y="0"/>
                  </a:lnTo>
                  <a:lnTo>
                    <a:pt x="969" y="7"/>
                  </a:lnTo>
                  <a:lnTo>
                    <a:pt x="934" y="7"/>
                  </a:lnTo>
                  <a:lnTo>
                    <a:pt x="934" y="0"/>
                  </a:lnTo>
                  <a:close/>
                  <a:moveTo>
                    <a:pt x="996" y="0"/>
                  </a:moveTo>
                  <a:lnTo>
                    <a:pt x="1031" y="0"/>
                  </a:lnTo>
                  <a:lnTo>
                    <a:pt x="1031" y="7"/>
                  </a:lnTo>
                  <a:lnTo>
                    <a:pt x="996" y="7"/>
                  </a:lnTo>
                  <a:lnTo>
                    <a:pt x="996" y="0"/>
                  </a:lnTo>
                  <a:close/>
                  <a:moveTo>
                    <a:pt x="1058" y="0"/>
                  </a:moveTo>
                  <a:lnTo>
                    <a:pt x="1094" y="0"/>
                  </a:lnTo>
                  <a:lnTo>
                    <a:pt x="1094" y="7"/>
                  </a:lnTo>
                  <a:lnTo>
                    <a:pt x="1058" y="7"/>
                  </a:lnTo>
                  <a:lnTo>
                    <a:pt x="1058" y="0"/>
                  </a:lnTo>
                  <a:close/>
                  <a:moveTo>
                    <a:pt x="1120" y="0"/>
                  </a:moveTo>
                  <a:lnTo>
                    <a:pt x="1156" y="0"/>
                  </a:lnTo>
                  <a:lnTo>
                    <a:pt x="1156" y="7"/>
                  </a:lnTo>
                  <a:lnTo>
                    <a:pt x="1120" y="7"/>
                  </a:lnTo>
                  <a:lnTo>
                    <a:pt x="1120" y="0"/>
                  </a:lnTo>
                  <a:close/>
                  <a:moveTo>
                    <a:pt x="1183" y="0"/>
                  </a:moveTo>
                  <a:lnTo>
                    <a:pt x="1218" y="0"/>
                  </a:lnTo>
                  <a:lnTo>
                    <a:pt x="1218" y="7"/>
                  </a:lnTo>
                  <a:lnTo>
                    <a:pt x="1183" y="7"/>
                  </a:lnTo>
                  <a:lnTo>
                    <a:pt x="1183" y="0"/>
                  </a:lnTo>
                  <a:close/>
                  <a:moveTo>
                    <a:pt x="1245" y="0"/>
                  </a:moveTo>
                  <a:lnTo>
                    <a:pt x="1281" y="0"/>
                  </a:lnTo>
                  <a:lnTo>
                    <a:pt x="1281" y="7"/>
                  </a:lnTo>
                  <a:lnTo>
                    <a:pt x="1245" y="7"/>
                  </a:lnTo>
                  <a:lnTo>
                    <a:pt x="1245" y="0"/>
                  </a:lnTo>
                  <a:close/>
                  <a:moveTo>
                    <a:pt x="1307" y="0"/>
                  </a:moveTo>
                  <a:lnTo>
                    <a:pt x="1343" y="0"/>
                  </a:lnTo>
                  <a:lnTo>
                    <a:pt x="1343" y="7"/>
                  </a:lnTo>
                  <a:lnTo>
                    <a:pt x="1307" y="7"/>
                  </a:lnTo>
                  <a:lnTo>
                    <a:pt x="1307" y="0"/>
                  </a:lnTo>
                  <a:close/>
                  <a:moveTo>
                    <a:pt x="1369" y="0"/>
                  </a:moveTo>
                  <a:lnTo>
                    <a:pt x="1405" y="0"/>
                  </a:lnTo>
                  <a:lnTo>
                    <a:pt x="1405" y="7"/>
                  </a:lnTo>
                  <a:lnTo>
                    <a:pt x="1369" y="7"/>
                  </a:lnTo>
                  <a:lnTo>
                    <a:pt x="1369" y="0"/>
                  </a:lnTo>
                  <a:close/>
                  <a:moveTo>
                    <a:pt x="1432" y="0"/>
                  </a:moveTo>
                  <a:lnTo>
                    <a:pt x="1467" y="0"/>
                  </a:lnTo>
                  <a:lnTo>
                    <a:pt x="1467" y="7"/>
                  </a:lnTo>
                  <a:lnTo>
                    <a:pt x="1432" y="7"/>
                  </a:lnTo>
                  <a:lnTo>
                    <a:pt x="1432" y="0"/>
                  </a:lnTo>
                  <a:close/>
                  <a:moveTo>
                    <a:pt x="1494" y="0"/>
                  </a:moveTo>
                  <a:lnTo>
                    <a:pt x="1529" y="0"/>
                  </a:lnTo>
                  <a:lnTo>
                    <a:pt x="1529" y="7"/>
                  </a:lnTo>
                  <a:lnTo>
                    <a:pt x="1494" y="7"/>
                  </a:lnTo>
                  <a:lnTo>
                    <a:pt x="1494" y="0"/>
                  </a:lnTo>
                  <a:close/>
                  <a:moveTo>
                    <a:pt x="1556" y="0"/>
                  </a:moveTo>
                  <a:lnTo>
                    <a:pt x="1591" y="0"/>
                  </a:lnTo>
                  <a:lnTo>
                    <a:pt x="1591" y="7"/>
                  </a:lnTo>
                  <a:lnTo>
                    <a:pt x="1556" y="7"/>
                  </a:lnTo>
                  <a:lnTo>
                    <a:pt x="1556" y="0"/>
                  </a:lnTo>
                  <a:close/>
                  <a:moveTo>
                    <a:pt x="1618" y="0"/>
                  </a:moveTo>
                  <a:lnTo>
                    <a:pt x="1654" y="0"/>
                  </a:lnTo>
                  <a:lnTo>
                    <a:pt x="1654" y="7"/>
                  </a:lnTo>
                  <a:lnTo>
                    <a:pt x="1618" y="7"/>
                  </a:lnTo>
                  <a:lnTo>
                    <a:pt x="1618" y="0"/>
                  </a:lnTo>
                  <a:close/>
                  <a:moveTo>
                    <a:pt x="1680" y="0"/>
                  </a:moveTo>
                  <a:lnTo>
                    <a:pt x="1716" y="0"/>
                  </a:lnTo>
                  <a:lnTo>
                    <a:pt x="1716" y="7"/>
                  </a:lnTo>
                  <a:lnTo>
                    <a:pt x="1680" y="7"/>
                  </a:lnTo>
                  <a:lnTo>
                    <a:pt x="1680" y="0"/>
                  </a:lnTo>
                  <a:close/>
                  <a:moveTo>
                    <a:pt x="1743" y="0"/>
                  </a:moveTo>
                  <a:lnTo>
                    <a:pt x="1778" y="0"/>
                  </a:lnTo>
                  <a:lnTo>
                    <a:pt x="1778" y="7"/>
                  </a:lnTo>
                  <a:lnTo>
                    <a:pt x="1743" y="7"/>
                  </a:lnTo>
                  <a:lnTo>
                    <a:pt x="1743" y="0"/>
                  </a:lnTo>
                  <a:close/>
                  <a:moveTo>
                    <a:pt x="1805" y="0"/>
                  </a:moveTo>
                  <a:lnTo>
                    <a:pt x="1841" y="0"/>
                  </a:lnTo>
                  <a:lnTo>
                    <a:pt x="1841" y="7"/>
                  </a:lnTo>
                  <a:lnTo>
                    <a:pt x="1805" y="7"/>
                  </a:lnTo>
                  <a:lnTo>
                    <a:pt x="1805" y="0"/>
                  </a:lnTo>
                  <a:close/>
                  <a:moveTo>
                    <a:pt x="1867" y="0"/>
                  </a:moveTo>
                  <a:lnTo>
                    <a:pt x="1903" y="0"/>
                  </a:lnTo>
                  <a:lnTo>
                    <a:pt x="1903" y="7"/>
                  </a:lnTo>
                  <a:lnTo>
                    <a:pt x="1867" y="7"/>
                  </a:lnTo>
                  <a:lnTo>
                    <a:pt x="1867" y="0"/>
                  </a:lnTo>
                  <a:close/>
                  <a:moveTo>
                    <a:pt x="1929" y="0"/>
                  </a:moveTo>
                  <a:lnTo>
                    <a:pt x="1965" y="0"/>
                  </a:lnTo>
                  <a:lnTo>
                    <a:pt x="1965" y="7"/>
                  </a:lnTo>
                  <a:lnTo>
                    <a:pt x="1929" y="7"/>
                  </a:lnTo>
                  <a:lnTo>
                    <a:pt x="1929" y="0"/>
                  </a:lnTo>
                  <a:close/>
                  <a:moveTo>
                    <a:pt x="1992" y="0"/>
                  </a:moveTo>
                  <a:lnTo>
                    <a:pt x="2027" y="0"/>
                  </a:lnTo>
                  <a:lnTo>
                    <a:pt x="2027" y="7"/>
                  </a:lnTo>
                  <a:lnTo>
                    <a:pt x="1992" y="7"/>
                  </a:lnTo>
                  <a:lnTo>
                    <a:pt x="1992" y="0"/>
                  </a:lnTo>
                  <a:close/>
                  <a:moveTo>
                    <a:pt x="2054" y="0"/>
                  </a:moveTo>
                  <a:lnTo>
                    <a:pt x="2089" y="0"/>
                  </a:lnTo>
                  <a:lnTo>
                    <a:pt x="2089" y="7"/>
                  </a:lnTo>
                  <a:lnTo>
                    <a:pt x="2054" y="7"/>
                  </a:lnTo>
                  <a:lnTo>
                    <a:pt x="2054" y="0"/>
                  </a:lnTo>
                  <a:close/>
                  <a:moveTo>
                    <a:pt x="2116" y="0"/>
                  </a:moveTo>
                  <a:lnTo>
                    <a:pt x="2151" y="0"/>
                  </a:lnTo>
                  <a:lnTo>
                    <a:pt x="2151" y="7"/>
                  </a:lnTo>
                  <a:lnTo>
                    <a:pt x="2116" y="7"/>
                  </a:lnTo>
                  <a:lnTo>
                    <a:pt x="2116" y="0"/>
                  </a:lnTo>
                  <a:close/>
                  <a:moveTo>
                    <a:pt x="2178" y="0"/>
                  </a:moveTo>
                  <a:lnTo>
                    <a:pt x="2214" y="0"/>
                  </a:lnTo>
                  <a:lnTo>
                    <a:pt x="2214" y="7"/>
                  </a:lnTo>
                  <a:lnTo>
                    <a:pt x="2178" y="7"/>
                  </a:lnTo>
                  <a:lnTo>
                    <a:pt x="2178" y="0"/>
                  </a:lnTo>
                  <a:close/>
                  <a:moveTo>
                    <a:pt x="2240" y="0"/>
                  </a:moveTo>
                  <a:lnTo>
                    <a:pt x="2276" y="0"/>
                  </a:lnTo>
                  <a:lnTo>
                    <a:pt x="2276" y="7"/>
                  </a:lnTo>
                  <a:lnTo>
                    <a:pt x="2240" y="7"/>
                  </a:lnTo>
                  <a:lnTo>
                    <a:pt x="2240" y="0"/>
                  </a:lnTo>
                  <a:close/>
                  <a:moveTo>
                    <a:pt x="2303" y="0"/>
                  </a:moveTo>
                  <a:lnTo>
                    <a:pt x="2338" y="0"/>
                  </a:lnTo>
                  <a:lnTo>
                    <a:pt x="2338" y="7"/>
                  </a:lnTo>
                  <a:lnTo>
                    <a:pt x="2303" y="7"/>
                  </a:lnTo>
                  <a:lnTo>
                    <a:pt x="2303" y="0"/>
                  </a:lnTo>
                  <a:close/>
                  <a:moveTo>
                    <a:pt x="2365" y="0"/>
                  </a:moveTo>
                  <a:lnTo>
                    <a:pt x="2401" y="0"/>
                  </a:lnTo>
                  <a:lnTo>
                    <a:pt x="2401" y="7"/>
                  </a:lnTo>
                  <a:lnTo>
                    <a:pt x="2365" y="7"/>
                  </a:lnTo>
                  <a:lnTo>
                    <a:pt x="2365" y="0"/>
                  </a:lnTo>
                  <a:close/>
                  <a:moveTo>
                    <a:pt x="2427" y="0"/>
                  </a:moveTo>
                  <a:lnTo>
                    <a:pt x="2463" y="0"/>
                  </a:lnTo>
                  <a:lnTo>
                    <a:pt x="2463" y="7"/>
                  </a:lnTo>
                  <a:lnTo>
                    <a:pt x="2427" y="7"/>
                  </a:lnTo>
                  <a:lnTo>
                    <a:pt x="2427" y="0"/>
                  </a:lnTo>
                  <a:close/>
                  <a:moveTo>
                    <a:pt x="2489" y="0"/>
                  </a:moveTo>
                  <a:lnTo>
                    <a:pt x="2525" y="0"/>
                  </a:lnTo>
                  <a:lnTo>
                    <a:pt x="2525" y="7"/>
                  </a:lnTo>
                  <a:lnTo>
                    <a:pt x="2489" y="7"/>
                  </a:lnTo>
                  <a:lnTo>
                    <a:pt x="2489" y="0"/>
                  </a:lnTo>
                  <a:close/>
                  <a:moveTo>
                    <a:pt x="2552" y="0"/>
                  </a:moveTo>
                  <a:lnTo>
                    <a:pt x="2587" y="0"/>
                  </a:lnTo>
                  <a:lnTo>
                    <a:pt x="2587" y="7"/>
                  </a:lnTo>
                  <a:lnTo>
                    <a:pt x="2552" y="7"/>
                  </a:lnTo>
                  <a:lnTo>
                    <a:pt x="2552" y="0"/>
                  </a:lnTo>
                  <a:close/>
                  <a:moveTo>
                    <a:pt x="2614" y="0"/>
                  </a:moveTo>
                  <a:lnTo>
                    <a:pt x="2649" y="0"/>
                  </a:lnTo>
                  <a:lnTo>
                    <a:pt x="2649" y="7"/>
                  </a:lnTo>
                  <a:lnTo>
                    <a:pt x="2614" y="7"/>
                  </a:lnTo>
                  <a:lnTo>
                    <a:pt x="2614" y="0"/>
                  </a:lnTo>
                  <a:close/>
                  <a:moveTo>
                    <a:pt x="2676" y="0"/>
                  </a:moveTo>
                  <a:lnTo>
                    <a:pt x="2711" y="0"/>
                  </a:lnTo>
                  <a:lnTo>
                    <a:pt x="2711" y="7"/>
                  </a:lnTo>
                  <a:lnTo>
                    <a:pt x="2676" y="7"/>
                  </a:lnTo>
                  <a:lnTo>
                    <a:pt x="2676" y="0"/>
                  </a:lnTo>
                  <a:close/>
                  <a:moveTo>
                    <a:pt x="2738" y="0"/>
                  </a:moveTo>
                  <a:lnTo>
                    <a:pt x="2774" y="0"/>
                  </a:lnTo>
                  <a:lnTo>
                    <a:pt x="2774" y="7"/>
                  </a:lnTo>
                  <a:lnTo>
                    <a:pt x="2738" y="7"/>
                  </a:lnTo>
                  <a:lnTo>
                    <a:pt x="2738" y="0"/>
                  </a:lnTo>
                  <a:close/>
                  <a:moveTo>
                    <a:pt x="2801" y="0"/>
                  </a:moveTo>
                  <a:lnTo>
                    <a:pt x="2836" y="0"/>
                  </a:lnTo>
                  <a:lnTo>
                    <a:pt x="2836" y="7"/>
                  </a:lnTo>
                  <a:lnTo>
                    <a:pt x="2801" y="7"/>
                  </a:lnTo>
                  <a:lnTo>
                    <a:pt x="2801" y="0"/>
                  </a:lnTo>
                  <a:close/>
                  <a:moveTo>
                    <a:pt x="2863" y="0"/>
                  </a:moveTo>
                  <a:lnTo>
                    <a:pt x="2898" y="0"/>
                  </a:lnTo>
                  <a:lnTo>
                    <a:pt x="2898" y="7"/>
                  </a:lnTo>
                  <a:lnTo>
                    <a:pt x="2863" y="7"/>
                  </a:lnTo>
                  <a:lnTo>
                    <a:pt x="2863" y="0"/>
                  </a:lnTo>
                  <a:close/>
                  <a:moveTo>
                    <a:pt x="2925" y="0"/>
                  </a:moveTo>
                  <a:lnTo>
                    <a:pt x="2961" y="0"/>
                  </a:lnTo>
                  <a:lnTo>
                    <a:pt x="2961" y="7"/>
                  </a:lnTo>
                  <a:lnTo>
                    <a:pt x="2925" y="7"/>
                  </a:lnTo>
                  <a:lnTo>
                    <a:pt x="2925" y="0"/>
                  </a:lnTo>
                  <a:close/>
                  <a:moveTo>
                    <a:pt x="2987" y="0"/>
                  </a:moveTo>
                  <a:lnTo>
                    <a:pt x="3023" y="0"/>
                  </a:lnTo>
                  <a:lnTo>
                    <a:pt x="3023" y="7"/>
                  </a:lnTo>
                  <a:lnTo>
                    <a:pt x="2987" y="7"/>
                  </a:lnTo>
                  <a:lnTo>
                    <a:pt x="2987" y="0"/>
                  </a:lnTo>
                  <a:close/>
                  <a:moveTo>
                    <a:pt x="3049" y="0"/>
                  </a:moveTo>
                  <a:lnTo>
                    <a:pt x="3085" y="0"/>
                  </a:lnTo>
                  <a:lnTo>
                    <a:pt x="3085" y="7"/>
                  </a:lnTo>
                  <a:lnTo>
                    <a:pt x="3049" y="7"/>
                  </a:lnTo>
                  <a:lnTo>
                    <a:pt x="3049" y="0"/>
                  </a:lnTo>
                  <a:close/>
                  <a:moveTo>
                    <a:pt x="3112" y="0"/>
                  </a:moveTo>
                  <a:lnTo>
                    <a:pt x="3147" y="0"/>
                  </a:lnTo>
                  <a:lnTo>
                    <a:pt x="3147" y="7"/>
                  </a:lnTo>
                  <a:lnTo>
                    <a:pt x="3112" y="7"/>
                  </a:lnTo>
                  <a:lnTo>
                    <a:pt x="3112" y="0"/>
                  </a:lnTo>
                  <a:close/>
                  <a:moveTo>
                    <a:pt x="3174" y="0"/>
                  </a:moveTo>
                  <a:lnTo>
                    <a:pt x="3209" y="0"/>
                  </a:lnTo>
                  <a:lnTo>
                    <a:pt x="3209" y="7"/>
                  </a:lnTo>
                  <a:lnTo>
                    <a:pt x="3174" y="7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1290" y="1572"/>
              <a:ext cx="3209" cy="8"/>
            </a:xfrm>
            <a:custGeom>
              <a:avLst/>
              <a:gdLst>
                <a:gd name="T0" fmla="*/ 0 w 3209"/>
                <a:gd name="T1" fmla="*/ 0 h 8"/>
                <a:gd name="T2" fmla="*/ 63 w 3209"/>
                <a:gd name="T3" fmla="*/ 0 h 8"/>
                <a:gd name="T4" fmla="*/ 125 w 3209"/>
                <a:gd name="T5" fmla="*/ 0 h 8"/>
                <a:gd name="T6" fmla="*/ 187 w 3209"/>
                <a:gd name="T7" fmla="*/ 0 h 8"/>
                <a:gd name="T8" fmla="*/ 249 w 3209"/>
                <a:gd name="T9" fmla="*/ 0 h 8"/>
                <a:gd name="T10" fmla="*/ 312 w 3209"/>
                <a:gd name="T11" fmla="*/ 0 h 8"/>
                <a:gd name="T12" fmla="*/ 374 w 3209"/>
                <a:gd name="T13" fmla="*/ 0 h 8"/>
                <a:gd name="T14" fmla="*/ 436 w 3209"/>
                <a:gd name="T15" fmla="*/ 0 h 8"/>
                <a:gd name="T16" fmla="*/ 498 w 3209"/>
                <a:gd name="T17" fmla="*/ 0 h 8"/>
                <a:gd name="T18" fmla="*/ 560 w 3209"/>
                <a:gd name="T19" fmla="*/ 0 h 8"/>
                <a:gd name="T20" fmla="*/ 623 w 3209"/>
                <a:gd name="T21" fmla="*/ 0 h 8"/>
                <a:gd name="T22" fmla="*/ 685 w 3209"/>
                <a:gd name="T23" fmla="*/ 0 h 8"/>
                <a:gd name="T24" fmla="*/ 747 w 3209"/>
                <a:gd name="T25" fmla="*/ 0 h 8"/>
                <a:gd name="T26" fmla="*/ 809 w 3209"/>
                <a:gd name="T27" fmla="*/ 0 h 8"/>
                <a:gd name="T28" fmla="*/ 872 w 3209"/>
                <a:gd name="T29" fmla="*/ 0 h 8"/>
                <a:gd name="T30" fmla="*/ 934 w 3209"/>
                <a:gd name="T31" fmla="*/ 0 h 8"/>
                <a:gd name="T32" fmla="*/ 996 w 3209"/>
                <a:gd name="T33" fmla="*/ 0 h 8"/>
                <a:gd name="T34" fmla="*/ 1058 w 3209"/>
                <a:gd name="T35" fmla="*/ 0 h 8"/>
                <a:gd name="T36" fmla="*/ 1120 w 3209"/>
                <a:gd name="T37" fmla="*/ 0 h 8"/>
                <a:gd name="T38" fmla="*/ 1183 w 3209"/>
                <a:gd name="T39" fmla="*/ 0 h 8"/>
                <a:gd name="T40" fmla="*/ 1245 w 3209"/>
                <a:gd name="T41" fmla="*/ 0 h 8"/>
                <a:gd name="T42" fmla="*/ 1307 w 3209"/>
                <a:gd name="T43" fmla="*/ 0 h 8"/>
                <a:gd name="T44" fmla="*/ 1369 w 3209"/>
                <a:gd name="T45" fmla="*/ 0 h 8"/>
                <a:gd name="T46" fmla="*/ 1432 w 3209"/>
                <a:gd name="T47" fmla="*/ 0 h 8"/>
                <a:gd name="T48" fmla="*/ 1494 w 3209"/>
                <a:gd name="T49" fmla="*/ 0 h 8"/>
                <a:gd name="T50" fmla="*/ 1556 w 3209"/>
                <a:gd name="T51" fmla="*/ 0 h 8"/>
                <a:gd name="T52" fmla="*/ 1618 w 3209"/>
                <a:gd name="T53" fmla="*/ 0 h 8"/>
                <a:gd name="T54" fmla="*/ 1680 w 3209"/>
                <a:gd name="T55" fmla="*/ 0 h 8"/>
                <a:gd name="T56" fmla="*/ 1743 w 3209"/>
                <a:gd name="T57" fmla="*/ 0 h 8"/>
                <a:gd name="T58" fmla="*/ 1805 w 3209"/>
                <a:gd name="T59" fmla="*/ 0 h 8"/>
                <a:gd name="T60" fmla="*/ 1867 w 3209"/>
                <a:gd name="T61" fmla="*/ 0 h 8"/>
                <a:gd name="T62" fmla="*/ 1929 w 3209"/>
                <a:gd name="T63" fmla="*/ 0 h 8"/>
                <a:gd name="T64" fmla="*/ 1992 w 3209"/>
                <a:gd name="T65" fmla="*/ 0 h 8"/>
                <a:gd name="T66" fmla="*/ 2054 w 3209"/>
                <a:gd name="T67" fmla="*/ 0 h 8"/>
                <a:gd name="T68" fmla="*/ 2116 w 3209"/>
                <a:gd name="T69" fmla="*/ 0 h 8"/>
                <a:gd name="T70" fmla="*/ 2178 w 3209"/>
                <a:gd name="T71" fmla="*/ 0 h 8"/>
                <a:gd name="T72" fmla="*/ 2240 w 3209"/>
                <a:gd name="T73" fmla="*/ 0 h 8"/>
                <a:gd name="T74" fmla="*/ 2303 w 3209"/>
                <a:gd name="T75" fmla="*/ 0 h 8"/>
                <a:gd name="T76" fmla="*/ 2365 w 3209"/>
                <a:gd name="T77" fmla="*/ 0 h 8"/>
                <a:gd name="T78" fmla="*/ 2427 w 3209"/>
                <a:gd name="T79" fmla="*/ 0 h 8"/>
                <a:gd name="T80" fmla="*/ 2489 w 3209"/>
                <a:gd name="T81" fmla="*/ 0 h 8"/>
                <a:gd name="T82" fmla="*/ 2552 w 3209"/>
                <a:gd name="T83" fmla="*/ 0 h 8"/>
                <a:gd name="T84" fmla="*/ 2614 w 3209"/>
                <a:gd name="T85" fmla="*/ 0 h 8"/>
                <a:gd name="T86" fmla="*/ 2676 w 3209"/>
                <a:gd name="T87" fmla="*/ 0 h 8"/>
                <a:gd name="T88" fmla="*/ 2738 w 3209"/>
                <a:gd name="T89" fmla="*/ 0 h 8"/>
                <a:gd name="T90" fmla="*/ 2801 w 3209"/>
                <a:gd name="T91" fmla="*/ 0 h 8"/>
                <a:gd name="T92" fmla="*/ 2863 w 3209"/>
                <a:gd name="T93" fmla="*/ 0 h 8"/>
                <a:gd name="T94" fmla="*/ 2925 w 3209"/>
                <a:gd name="T95" fmla="*/ 0 h 8"/>
                <a:gd name="T96" fmla="*/ 2987 w 3209"/>
                <a:gd name="T97" fmla="*/ 0 h 8"/>
                <a:gd name="T98" fmla="*/ 3049 w 3209"/>
                <a:gd name="T99" fmla="*/ 0 h 8"/>
                <a:gd name="T100" fmla="*/ 3112 w 3209"/>
                <a:gd name="T101" fmla="*/ 0 h 8"/>
                <a:gd name="T102" fmla="*/ 3174 w 3209"/>
                <a:gd name="T10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09" h="8">
                  <a:moveTo>
                    <a:pt x="0" y="0"/>
                  </a:moveTo>
                  <a:lnTo>
                    <a:pt x="36" y="0"/>
                  </a:lnTo>
                  <a:lnTo>
                    <a:pt x="36" y="8"/>
                  </a:lnTo>
                  <a:lnTo>
                    <a:pt x="0" y="8"/>
                  </a:lnTo>
                  <a:lnTo>
                    <a:pt x="0" y="0"/>
                  </a:lnTo>
                  <a:close/>
                  <a:moveTo>
                    <a:pt x="63" y="0"/>
                  </a:moveTo>
                  <a:lnTo>
                    <a:pt x="98" y="0"/>
                  </a:lnTo>
                  <a:lnTo>
                    <a:pt x="98" y="8"/>
                  </a:lnTo>
                  <a:lnTo>
                    <a:pt x="63" y="8"/>
                  </a:lnTo>
                  <a:lnTo>
                    <a:pt x="63" y="0"/>
                  </a:lnTo>
                  <a:close/>
                  <a:moveTo>
                    <a:pt x="125" y="0"/>
                  </a:moveTo>
                  <a:lnTo>
                    <a:pt x="161" y="0"/>
                  </a:lnTo>
                  <a:lnTo>
                    <a:pt x="161" y="8"/>
                  </a:lnTo>
                  <a:lnTo>
                    <a:pt x="125" y="8"/>
                  </a:lnTo>
                  <a:lnTo>
                    <a:pt x="125" y="0"/>
                  </a:lnTo>
                  <a:close/>
                  <a:moveTo>
                    <a:pt x="187" y="0"/>
                  </a:moveTo>
                  <a:lnTo>
                    <a:pt x="223" y="0"/>
                  </a:lnTo>
                  <a:lnTo>
                    <a:pt x="223" y="8"/>
                  </a:lnTo>
                  <a:lnTo>
                    <a:pt x="187" y="8"/>
                  </a:lnTo>
                  <a:lnTo>
                    <a:pt x="187" y="0"/>
                  </a:lnTo>
                  <a:close/>
                  <a:moveTo>
                    <a:pt x="249" y="0"/>
                  </a:moveTo>
                  <a:lnTo>
                    <a:pt x="285" y="0"/>
                  </a:lnTo>
                  <a:lnTo>
                    <a:pt x="285" y="8"/>
                  </a:lnTo>
                  <a:lnTo>
                    <a:pt x="249" y="8"/>
                  </a:lnTo>
                  <a:lnTo>
                    <a:pt x="249" y="0"/>
                  </a:lnTo>
                  <a:close/>
                  <a:moveTo>
                    <a:pt x="312" y="0"/>
                  </a:moveTo>
                  <a:lnTo>
                    <a:pt x="347" y="0"/>
                  </a:lnTo>
                  <a:lnTo>
                    <a:pt x="347" y="8"/>
                  </a:lnTo>
                  <a:lnTo>
                    <a:pt x="312" y="8"/>
                  </a:lnTo>
                  <a:lnTo>
                    <a:pt x="312" y="0"/>
                  </a:lnTo>
                  <a:close/>
                  <a:moveTo>
                    <a:pt x="374" y="0"/>
                  </a:moveTo>
                  <a:lnTo>
                    <a:pt x="409" y="0"/>
                  </a:lnTo>
                  <a:lnTo>
                    <a:pt x="409" y="8"/>
                  </a:lnTo>
                  <a:lnTo>
                    <a:pt x="374" y="8"/>
                  </a:lnTo>
                  <a:lnTo>
                    <a:pt x="374" y="0"/>
                  </a:lnTo>
                  <a:close/>
                  <a:moveTo>
                    <a:pt x="436" y="0"/>
                  </a:moveTo>
                  <a:lnTo>
                    <a:pt x="471" y="0"/>
                  </a:lnTo>
                  <a:lnTo>
                    <a:pt x="471" y="8"/>
                  </a:lnTo>
                  <a:lnTo>
                    <a:pt x="436" y="8"/>
                  </a:lnTo>
                  <a:lnTo>
                    <a:pt x="436" y="0"/>
                  </a:lnTo>
                  <a:close/>
                  <a:moveTo>
                    <a:pt x="498" y="0"/>
                  </a:moveTo>
                  <a:lnTo>
                    <a:pt x="534" y="0"/>
                  </a:lnTo>
                  <a:lnTo>
                    <a:pt x="534" y="8"/>
                  </a:lnTo>
                  <a:lnTo>
                    <a:pt x="498" y="8"/>
                  </a:lnTo>
                  <a:lnTo>
                    <a:pt x="498" y="0"/>
                  </a:lnTo>
                  <a:close/>
                  <a:moveTo>
                    <a:pt x="560" y="0"/>
                  </a:moveTo>
                  <a:lnTo>
                    <a:pt x="596" y="0"/>
                  </a:lnTo>
                  <a:lnTo>
                    <a:pt x="596" y="8"/>
                  </a:lnTo>
                  <a:lnTo>
                    <a:pt x="560" y="8"/>
                  </a:lnTo>
                  <a:lnTo>
                    <a:pt x="560" y="0"/>
                  </a:lnTo>
                  <a:close/>
                  <a:moveTo>
                    <a:pt x="623" y="0"/>
                  </a:moveTo>
                  <a:lnTo>
                    <a:pt x="658" y="0"/>
                  </a:lnTo>
                  <a:lnTo>
                    <a:pt x="658" y="8"/>
                  </a:lnTo>
                  <a:lnTo>
                    <a:pt x="623" y="8"/>
                  </a:lnTo>
                  <a:lnTo>
                    <a:pt x="623" y="0"/>
                  </a:lnTo>
                  <a:close/>
                  <a:moveTo>
                    <a:pt x="685" y="0"/>
                  </a:moveTo>
                  <a:lnTo>
                    <a:pt x="721" y="0"/>
                  </a:lnTo>
                  <a:lnTo>
                    <a:pt x="721" y="8"/>
                  </a:lnTo>
                  <a:lnTo>
                    <a:pt x="685" y="8"/>
                  </a:lnTo>
                  <a:lnTo>
                    <a:pt x="685" y="0"/>
                  </a:lnTo>
                  <a:close/>
                  <a:moveTo>
                    <a:pt x="747" y="0"/>
                  </a:moveTo>
                  <a:lnTo>
                    <a:pt x="783" y="0"/>
                  </a:lnTo>
                  <a:lnTo>
                    <a:pt x="783" y="8"/>
                  </a:lnTo>
                  <a:lnTo>
                    <a:pt x="747" y="8"/>
                  </a:lnTo>
                  <a:lnTo>
                    <a:pt x="747" y="0"/>
                  </a:lnTo>
                  <a:close/>
                  <a:moveTo>
                    <a:pt x="809" y="0"/>
                  </a:moveTo>
                  <a:lnTo>
                    <a:pt x="845" y="0"/>
                  </a:lnTo>
                  <a:lnTo>
                    <a:pt x="845" y="8"/>
                  </a:lnTo>
                  <a:lnTo>
                    <a:pt x="809" y="8"/>
                  </a:lnTo>
                  <a:lnTo>
                    <a:pt x="809" y="0"/>
                  </a:lnTo>
                  <a:close/>
                  <a:moveTo>
                    <a:pt x="872" y="0"/>
                  </a:moveTo>
                  <a:lnTo>
                    <a:pt x="907" y="0"/>
                  </a:lnTo>
                  <a:lnTo>
                    <a:pt x="907" y="8"/>
                  </a:lnTo>
                  <a:lnTo>
                    <a:pt x="872" y="8"/>
                  </a:lnTo>
                  <a:lnTo>
                    <a:pt x="872" y="0"/>
                  </a:lnTo>
                  <a:close/>
                  <a:moveTo>
                    <a:pt x="934" y="0"/>
                  </a:moveTo>
                  <a:lnTo>
                    <a:pt x="969" y="0"/>
                  </a:lnTo>
                  <a:lnTo>
                    <a:pt x="969" y="8"/>
                  </a:lnTo>
                  <a:lnTo>
                    <a:pt x="934" y="8"/>
                  </a:lnTo>
                  <a:lnTo>
                    <a:pt x="934" y="0"/>
                  </a:lnTo>
                  <a:close/>
                  <a:moveTo>
                    <a:pt x="996" y="0"/>
                  </a:moveTo>
                  <a:lnTo>
                    <a:pt x="1031" y="0"/>
                  </a:lnTo>
                  <a:lnTo>
                    <a:pt x="1031" y="8"/>
                  </a:lnTo>
                  <a:lnTo>
                    <a:pt x="996" y="8"/>
                  </a:lnTo>
                  <a:lnTo>
                    <a:pt x="996" y="0"/>
                  </a:lnTo>
                  <a:close/>
                  <a:moveTo>
                    <a:pt x="1058" y="0"/>
                  </a:moveTo>
                  <a:lnTo>
                    <a:pt x="1094" y="0"/>
                  </a:lnTo>
                  <a:lnTo>
                    <a:pt x="1094" y="8"/>
                  </a:lnTo>
                  <a:lnTo>
                    <a:pt x="1058" y="8"/>
                  </a:lnTo>
                  <a:lnTo>
                    <a:pt x="1058" y="0"/>
                  </a:lnTo>
                  <a:close/>
                  <a:moveTo>
                    <a:pt x="1120" y="0"/>
                  </a:moveTo>
                  <a:lnTo>
                    <a:pt x="1156" y="0"/>
                  </a:lnTo>
                  <a:lnTo>
                    <a:pt x="1156" y="8"/>
                  </a:lnTo>
                  <a:lnTo>
                    <a:pt x="1120" y="8"/>
                  </a:lnTo>
                  <a:lnTo>
                    <a:pt x="1120" y="0"/>
                  </a:lnTo>
                  <a:close/>
                  <a:moveTo>
                    <a:pt x="1183" y="0"/>
                  </a:moveTo>
                  <a:lnTo>
                    <a:pt x="1218" y="0"/>
                  </a:lnTo>
                  <a:lnTo>
                    <a:pt x="1218" y="8"/>
                  </a:lnTo>
                  <a:lnTo>
                    <a:pt x="1183" y="8"/>
                  </a:lnTo>
                  <a:lnTo>
                    <a:pt x="1183" y="0"/>
                  </a:lnTo>
                  <a:close/>
                  <a:moveTo>
                    <a:pt x="1245" y="0"/>
                  </a:moveTo>
                  <a:lnTo>
                    <a:pt x="1281" y="0"/>
                  </a:lnTo>
                  <a:lnTo>
                    <a:pt x="1281" y="8"/>
                  </a:lnTo>
                  <a:lnTo>
                    <a:pt x="1245" y="8"/>
                  </a:lnTo>
                  <a:lnTo>
                    <a:pt x="1245" y="0"/>
                  </a:lnTo>
                  <a:close/>
                  <a:moveTo>
                    <a:pt x="1307" y="0"/>
                  </a:moveTo>
                  <a:lnTo>
                    <a:pt x="1343" y="0"/>
                  </a:lnTo>
                  <a:lnTo>
                    <a:pt x="1343" y="8"/>
                  </a:lnTo>
                  <a:lnTo>
                    <a:pt x="1307" y="8"/>
                  </a:lnTo>
                  <a:lnTo>
                    <a:pt x="1307" y="0"/>
                  </a:lnTo>
                  <a:close/>
                  <a:moveTo>
                    <a:pt x="1369" y="0"/>
                  </a:moveTo>
                  <a:lnTo>
                    <a:pt x="1405" y="0"/>
                  </a:lnTo>
                  <a:lnTo>
                    <a:pt x="1405" y="8"/>
                  </a:lnTo>
                  <a:lnTo>
                    <a:pt x="1369" y="8"/>
                  </a:lnTo>
                  <a:lnTo>
                    <a:pt x="1369" y="0"/>
                  </a:lnTo>
                  <a:close/>
                  <a:moveTo>
                    <a:pt x="1432" y="0"/>
                  </a:moveTo>
                  <a:lnTo>
                    <a:pt x="1467" y="0"/>
                  </a:lnTo>
                  <a:lnTo>
                    <a:pt x="1467" y="8"/>
                  </a:lnTo>
                  <a:lnTo>
                    <a:pt x="1432" y="8"/>
                  </a:lnTo>
                  <a:lnTo>
                    <a:pt x="1432" y="0"/>
                  </a:lnTo>
                  <a:close/>
                  <a:moveTo>
                    <a:pt x="1494" y="0"/>
                  </a:moveTo>
                  <a:lnTo>
                    <a:pt x="1529" y="0"/>
                  </a:lnTo>
                  <a:lnTo>
                    <a:pt x="1529" y="8"/>
                  </a:lnTo>
                  <a:lnTo>
                    <a:pt x="1494" y="8"/>
                  </a:lnTo>
                  <a:lnTo>
                    <a:pt x="1494" y="0"/>
                  </a:lnTo>
                  <a:close/>
                  <a:moveTo>
                    <a:pt x="1556" y="0"/>
                  </a:moveTo>
                  <a:lnTo>
                    <a:pt x="1591" y="0"/>
                  </a:lnTo>
                  <a:lnTo>
                    <a:pt x="1591" y="8"/>
                  </a:lnTo>
                  <a:lnTo>
                    <a:pt x="1556" y="8"/>
                  </a:lnTo>
                  <a:lnTo>
                    <a:pt x="1556" y="0"/>
                  </a:lnTo>
                  <a:close/>
                  <a:moveTo>
                    <a:pt x="1618" y="0"/>
                  </a:moveTo>
                  <a:lnTo>
                    <a:pt x="1654" y="0"/>
                  </a:lnTo>
                  <a:lnTo>
                    <a:pt x="1654" y="8"/>
                  </a:lnTo>
                  <a:lnTo>
                    <a:pt x="1618" y="8"/>
                  </a:lnTo>
                  <a:lnTo>
                    <a:pt x="1618" y="0"/>
                  </a:lnTo>
                  <a:close/>
                  <a:moveTo>
                    <a:pt x="1680" y="0"/>
                  </a:moveTo>
                  <a:lnTo>
                    <a:pt x="1716" y="0"/>
                  </a:lnTo>
                  <a:lnTo>
                    <a:pt x="1716" y="8"/>
                  </a:lnTo>
                  <a:lnTo>
                    <a:pt x="1680" y="8"/>
                  </a:lnTo>
                  <a:lnTo>
                    <a:pt x="1680" y="0"/>
                  </a:lnTo>
                  <a:close/>
                  <a:moveTo>
                    <a:pt x="1743" y="0"/>
                  </a:moveTo>
                  <a:lnTo>
                    <a:pt x="1778" y="0"/>
                  </a:lnTo>
                  <a:lnTo>
                    <a:pt x="1778" y="8"/>
                  </a:lnTo>
                  <a:lnTo>
                    <a:pt x="1743" y="8"/>
                  </a:lnTo>
                  <a:lnTo>
                    <a:pt x="1743" y="0"/>
                  </a:lnTo>
                  <a:close/>
                  <a:moveTo>
                    <a:pt x="1805" y="0"/>
                  </a:moveTo>
                  <a:lnTo>
                    <a:pt x="1841" y="0"/>
                  </a:lnTo>
                  <a:lnTo>
                    <a:pt x="1841" y="8"/>
                  </a:lnTo>
                  <a:lnTo>
                    <a:pt x="1805" y="8"/>
                  </a:lnTo>
                  <a:lnTo>
                    <a:pt x="1805" y="0"/>
                  </a:lnTo>
                  <a:close/>
                  <a:moveTo>
                    <a:pt x="1867" y="0"/>
                  </a:moveTo>
                  <a:lnTo>
                    <a:pt x="1903" y="0"/>
                  </a:lnTo>
                  <a:lnTo>
                    <a:pt x="1903" y="8"/>
                  </a:lnTo>
                  <a:lnTo>
                    <a:pt x="1867" y="8"/>
                  </a:lnTo>
                  <a:lnTo>
                    <a:pt x="1867" y="0"/>
                  </a:lnTo>
                  <a:close/>
                  <a:moveTo>
                    <a:pt x="1929" y="0"/>
                  </a:moveTo>
                  <a:lnTo>
                    <a:pt x="1965" y="0"/>
                  </a:lnTo>
                  <a:lnTo>
                    <a:pt x="1965" y="8"/>
                  </a:lnTo>
                  <a:lnTo>
                    <a:pt x="1929" y="8"/>
                  </a:lnTo>
                  <a:lnTo>
                    <a:pt x="1929" y="0"/>
                  </a:lnTo>
                  <a:close/>
                  <a:moveTo>
                    <a:pt x="1992" y="0"/>
                  </a:moveTo>
                  <a:lnTo>
                    <a:pt x="2027" y="0"/>
                  </a:lnTo>
                  <a:lnTo>
                    <a:pt x="2027" y="8"/>
                  </a:lnTo>
                  <a:lnTo>
                    <a:pt x="1992" y="8"/>
                  </a:lnTo>
                  <a:lnTo>
                    <a:pt x="1992" y="0"/>
                  </a:lnTo>
                  <a:close/>
                  <a:moveTo>
                    <a:pt x="2054" y="0"/>
                  </a:moveTo>
                  <a:lnTo>
                    <a:pt x="2089" y="0"/>
                  </a:lnTo>
                  <a:lnTo>
                    <a:pt x="2089" y="8"/>
                  </a:lnTo>
                  <a:lnTo>
                    <a:pt x="2054" y="8"/>
                  </a:lnTo>
                  <a:lnTo>
                    <a:pt x="2054" y="0"/>
                  </a:lnTo>
                  <a:close/>
                  <a:moveTo>
                    <a:pt x="2116" y="0"/>
                  </a:moveTo>
                  <a:lnTo>
                    <a:pt x="2151" y="0"/>
                  </a:lnTo>
                  <a:lnTo>
                    <a:pt x="2151" y="8"/>
                  </a:lnTo>
                  <a:lnTo>
                    <a:pt x="2116" y="8"/>
                  </a:lnTo>
                  <a:lnTo>
                    <a:pt x="2116" y="0"/>
                  </a:lnTo>
                  <a:close/>
                  <a:moveTo>
                    <a:pt x="2178" y="0"/>
                  </a:moveTo>
                  <a:lnTo>
                    <a:pt x="2214" y="0"/>
                  </a:lnTo>
                  <a:lnTo>
                    <a:pt x="2214" y="8"/>
                  </a:lnTo>
                  <a:lnTo>
                    <a:pt x="2178" y="8"/>
                  </a:lnTo>
                  <a:lnTo>
                    <a:pt x="2178" y="0"/>
                  </a:lnTo>
                  <a:close/>
                  <a:moveTo>
                    <a:pt x="2240" y="0"/>
                  </a:moveTo>
                  <a:lnTo>
                    <a:pt x="2276" y="0"/>
                  </a:lnTo>
                  <a:lnTo>
                    <a:pt x="2276" y="8"/>
                  </a:lnTo>
                  <a:lnTo>
                    <a:pt x="2240" y="8"/>
                  </a:lnTo>
                  <a:lnTo>
                    <a:pt x="2240" y="0"/>
                  </a:lnTo>
                  <a:close/>
                  <a:moveTo>
                    <a:pt x="2303" y="0"/>
                  </a:moveTo>
                  <a:lnTo>
                    <a:pt x="2338" y="0"/>
                  </a:lnTo>
                  <a:lnTo>
                    <a:pt x="2338" y="8"/>
                  </a:lnTo>
                  <a:lnTo>
                    <a:pt x="2303" y="8"/>
                  </a:lnTo>
                  <a:lnTo>
                    <a:pt x="2303" y="0"/>
                  </a:lnTo>
                  <a:close/>
                  <a:moveTo>
                    <a:pt x="2365" y="0"/>
                  </a:moveTo>
                  <a:lnTo>
                    <a:pt x="2401" y="0"/>
                  </a:lnTo>
                  <a:lnTo>
                    <a:pt x="2401" y="8"/>
                  </a:lnTo>
                  <a:lnTo>
                    <a:pt x="2365" y="8"/>
                  </a:lnTo>
                  <a:lnTo>
                    <a:pt x="2365" y="0"/>
                  </a:lnTo>
                  <a:close/>
                  <a:moveTo>
                    <a:pt x="2427" y="0"/>
                  </a:moveTo>
                  <a:lnTo>
                    <a:pt x="2463" y="0"/>
                  </a:lnTo>
                  <a:lnTo>
                    <a:pt x="2463" y="8"/>
                  </a:lnTo>
                  <a:lnTo>
                    <a:pt x="2427" y="8"/>
                  </a:lnTo>
                  <a:lnTo>
                    <a:pt x="2427" y="0"/>
                  </a:lnTo>
                  <a:close/>
                  <a:moveTo>
                    <a:pt x="2489" y="0"/>
                  </a:moveTo>
                  <a:lnTo>
                    <a:pt x="2525" y="0"/>
                  </a:lnTo>
                  <a:lnTo>
                    <a:pt x="2525" y="8"/>
                  </a:lnTo>
                  <a:lnTo>
                    <a:pt x="2489" y="8"/>
                  </a:lnTo>
                  <a:lnTo>
                    <a:pt x="2489" y="0"/>
                  </a:lnTo>
                  <a:close/>
                  <a:moveTo>
                    <a:pt x="2552" y="0"/>
                  </a:moveTo>
                  <a:lnTo>
                    <a:pt x="2587" y="0"/>
                  </a:lnTo>
                  <a:lnTo>
                    <a:pt x="2587" y="8"/>
                  </a:lnTo>
                  <a:lnTo>
                    <a:pt x="2552" y="8"/>
                  </a:lnTo>
                  <a:lnTo>
                    <a:pt x="2552" y="0"/>
                  </a:lnTo>
                  <a:close/>
                  <a:moveTo>
                    <a:pt x="2614" y="0"/>
                  </a:moveTo>
                  <a:lnTo>
                    <a:pt x="2649" y="0"/>
                  </a:lnTo>
                  <a:lnTo>
                    <a:pt x="2649" y="8"/>
                  </a:lnTo>
                  <a:lnTo>
                    <a:pt x="2614" y="8"/>
                  </a:lnTo>
                  <a:lnTo>
                    <a:pt x="2614" y="0"/>
                  </a:lnTo>
                  <a:close/>
                  <a:moveTo>
                    <a:pt x="2676" y="0"/>
                  </a:moveTo>
                  <a:lnTo>
                    <a:pt x="2711" y="0"/>
                  </a:lnTo>
                  <a:lnTo>
                    <a:pt x="2711" y="8"/>
                  </a:lnTo>
                  <a:lnTo>
                    <a:pt x="2676" y="8"/>
                  </a:lnTo>
                  <a:lnTo>
                    <a:pt x="2676" y="0"/>
                  </a:lnTo>
                  <a:close/>
                  <a:moveTo>
                    <a:pt x="2738" y="0"/>
                  </a:moveTo>
                  <a:lnTo>
                    <a:pt x="2774" y="0"/>
                  </a:lnTo>
                  <a:lnTo>
                    <a:pt x="2774" y="8"/>
                  </a:lnTo>
                  <a:lnTo>
                    <a:pt x="2738" y="8"/>
                  </a:lnTo>
                  <a:lnTo>
                    <a:pt x="2738" y="0"/>
                  </a:lnTo>
                  <a:close/>
                  <a:moveTo>
                    <a:pt x="2801" y="0"/>
                  </a:moveTo>
                  <a:lnTo>
                    <a:pt x="2836" y="0"/>
                  </a:lnTo>
                  <a:lnTo>
                    <a:pt x="2836" y="8"/>
                  </a:lnTo>
                  <a:lnTo>
                    <a:pt x="2801" y="8"/>
                  </a:lnTo>
                  <a:lnTo>
                    <a:pt x="2801" y="0"/>
                  </a:lnTo>
                  <a:close/>
                  <a:moveTo>
                    <a:pt x="2863" y="0"/>
                  </a:moveTo>
                  <a:lnTo>
                    <a:pt x="2898" y="0"/>
                  </a:lnTo>
                  <a:lnTo>
                    <a:pt x="2898" y="8"/>
                  </a:lnTo>
                  <a:lnTo>
                    <a:pt x="2863" y="8"/>
                  </a:lnTo>
                  <a:lnTo>
                    <a:pt x="2863" y="0"/>
                  </a:lnTo>
                  <a:close/>
                  <a:moveTo>
                    <a:pt x="2925" y="0"/>
                  </a:moveTo>
                  <a:lnTo>
                    <a:pt x="2961" y="0"/>
                  </a:lnTo>
                  <a:lnTo>
                    <a:pt x="2961" y="8"/>
                  </a:lnTo>
                  <a:lnTo>
                    <a:pt x="2925" y="8"/>
                  </a:lnTo>
                  <a:lnTo>
                    <a:pt x="2925" y="0"/>
                  </a:lnTo>
                  <a:close/>
                  <a:moveTo>
                    <a:pt x="2987" y="0"/>
                  </a:moveTo>
                  <a:lnTo>
                    <a:pt x="3023" y="0"/>
                  </a:lnTo>
                  <a:lnTo>
                    <a:pt x="3023" y="8"/>
                  </a:lnTo>
                  <a:lnTo>
                    <a:pt x="2987" y="8"/>
                  </a:lnTo>
                  <a:lnTo>
                    <a:pt x="2987" y="0"/>
                  </a:lnTo>
                  <a:close/>
                  <a:moveTo>
                    <a:pt x="3049" y="0"/>
                  </a:moveTo>
                  <a:lnTo>
                    <a:pt x="3085" y="0"/>
                  </a:lnTo>
                  <a:lnTo>
                    <a:pt x="3085" y="8"/>
                  </a:lnTo>
                  <a:lnTo>
                    <a:pt x="3049" y="8"/>
                  </a:lnTo>
                  <a:lnTo>
                    <a:pt x="3049" y="0"/>
                  </a:lnTo>
                  <a:close/>
                  <a:moveTo>
                    <a:pt x="3112" y="0"/>
                  </a:moveTo>
                  <a:lnTo>
                    <a:pt x="3147" y="0"/>
                  </a:lnTo>
                  <a:lnTo>
                    <a:pt x="3147" y="8"/>
                  </a:lnTo>
                  <a:lnTo>
                    <a:pt x="3112" y="8"/>
                  </a:lnTo>
                  <a:lnTo>
                    <a:pt x="3112" y="0"/>
                  </a:lnTo>
                  <a:close/>
                  <a:moveTo>
                    <a:pt x="3174" y="0"/>
                  </a:moveTo>
                  <a:lnTo>
                    <a:pt x="3209" y="0"/>
                  </a:lnTo>
                  <a:lnTo>
                    <a:pt x="3209" y="8"/>
                  </a:lnTo>
                  <a:lnTo>
                    <a:pt x="3174" y="8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436" y="965"/>
              <a:ext cx="156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1" i="0" u="none" strike="noStrike" cap="none" normalizeH="0" baseline="0">
                  <a:ln>
                    <a:noFill/>
                  </a:ln>
                  <a:solidFill>
                    <a:srgbClr val="003366"/>
                  </a:solidFill>
                  <a:effectLst/>
                  <a:latin typeface="Times New Roman" pitchFamily="18" charset="0"/>
                  <a:cs typeface="Arial" pitchFamily="34" charset="0"/>
                </a:rPr>
                <a:t>Universidade Empreendedora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436" y="2574"/>
              <a:ext cx="142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1" i="0" u="none" strike="noStrike" cap="none" normalizeH="0" baseline="0">
                  <a:ln>
                    <a:noFill/>
                  </a:ln>
                  <a:solidFill>
                    <a:srgbClr val="003366"/>
                  </a:solidFill>
                  <a:effectLst/>
                  <a:latin typeface="Times New Roman" pitchFamily="18" charset="0"/>
                  <a:cs typeface="Arial" pitchFamily="34" charset="0"/>
                </a:rPr>
                <a:t>Universidade Pesquisadora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436" y="3312"/>
              <a:ext cx="130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1" i="0" u="none" strike="noStrike" cap="none" normalizeH="0" baseline="0">
                  <a:ln>
                    <a:noFill/>
                  </a:ln>
                  <a:solidFill>
                    <a:srgbClr val="003366"/>
                  </a:solidFill>
                  <a:effectLst/>
                  <a:latin typeface="Times New Roman" pitchFamily="18" charset="0"/>
                  <a:cs typeface="Arial" pitchFamily="34" charset="0"/>
                </a:rPr>
                <a:t>Universidade Educadora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2929" y="804"/>
              <a:ext cx="71" cy="3120"/>
            </a:xfrm>
            <a:custGeom>
              <a:avLst/>
              <a:gdLst>
                <a:gd name="T0" fmla="*/ 44 w 71"/>
                <a:gd name="T1" fmla="*/ 53 h 3120"/>
                <a:gd name="T2" fmla="*/ 44 w 71"/>
                <a:gd name="T3" fmla="*/ 3068 h 3120"/>
                <a:gd name="T4" fmla="*/ 26 w 71"/>
                <a:gd name="T5" fmla="*/ 3068 h 3120"/>
                <a:gd name="T6" fmla="*/ 26 w 71"/>
                <a:gd name="T7" fmla="*/ 53 h 3120"/>
                <a:gd name="T8" fmla="*/ 44 w 71"/>
                <a:gd name="T9" fmla="*/ 53 h 3120"/>
                <a:gd name="T10" fmla="*/ 0 w 71"/>
                <a:gd name="T11" fmla="*/ 63 h 3120"/>
                <a:gd name="T12" fmla="*/ 35 w 71"/>
                <a:gd name="T13" fmla="*/ 0 h 3120"/>
                <a:gd name="T14" fmla="*/ 71 w 71"/>
                <a:gd name="T15" fmla="*/ 63 h 3120"/>
                <a:gd name="T16" fmla="*/ 0 w 71"/>
                <a:gd name="T17" fmla="*/ 63 h 3120"/>
                <a:gd name="T18" fmla="*/ 71 w 71"/>
                <a:gd name="T19" fmla="*/ 3057 h 3120"/>
                <a:gd name="T20" fmla="*/ 35 w 71"/>
                <a:gd name="T21" fmla="*/ 3120 h 3120"/>
                <a:gd name="T22" fmla="*/ 0 w 71"/>
                <a:gd name="T23" fmla="*/ 3057 h 3120"/>
                <a:gd name="T24" fmla="*/ 71 w 71"/>
                <a:gd name="T25" fmla="*/ 3057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3120">
                  <a:moveTo>
                    <a:pt x="44" y="53"/>
                  </a:moveTo>
                  <a:lnTo>
                    <a:pt x="44" y="3068"/>
                  </a:lnTo>
                  <a:lnTo>
                    <a:pt x="26" y="3068"/>
                  </a:lnTo>
                  <a:lnTo>
                    <a:pt x="26" y="53"/>
                  </a:lnTo>
                  <a:lnTo>
                    <a:pt x="44" y="53"/>
                  </a:lnTo>
                  <a:close/>
                  <a:moveTo>
                    <a:pt x="0" y="63"/>
                  </a:moveTo>
                  <a:lnTo>
                    <a:pt x="35" y="0"/>
                  </a:lnTo>
                  <a:lnTo>
                    <a:pt x="71" y="63"/>
                  </a:lnTo>
                  <a:lnTo>
                    <a:pt x="0" y="63"/>
                  </a:lnTo>
                  <a:close/>
                  <a:moveTo>
                    <a:pt x="71" y="3057"/>
                  </a:moveTo>
                  <a:lnTo>
                    <a:pt x="35" y="3120"/>
                  </a:lnTo>
                  <a:lnTo>
                    <a:pt x="0" y="3057"/>
                  </a:lnTo>
                  <a:lnTo>
                    <a:pt x="71" y="3057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auto">
            <a:xfrm>
              <a:off x="1215" y="1184"/>
              <a:ext cx="817" cy="428"/>
            </a:xfrm>
            <a:custGeom>
              <a:avLst/>
              <a:gdLst>
                <a:gd name="T0" fmla="*/ 4 w 1472"/>
                <a:gd name="T1" fmla="*/ 389 h 864"/>
                <a:gd name="T2" fmla="*/ 16 w 1472"/>
                <a:gd name="T3" fmla="*/ 344 h 864"/>
                <a:gd name="T4" fmla="*/ 59 w 1472"/>
                <a:gd name="T5" fmla="*/ 262 h 864"/>
                <a:gd name="T6" fmla="*/ 128 w 1472"/>
                <a:gd name="T7" fmla="*/ 189 h 864"/>
                <a:gd name="T8" fmla="*/ 326 w 1472"/>
                <a:gd name="T9" fmla="*/ 73 h 864"/>
                <a:gd name="T10" fmla="*/ 588 w 1472"/>
                <a:gd name="T11" fmla="*/ 10 h 864"/>
                <a:gd name="T12" fmla="*/ 1022 w 1472"/>
                <a:gd name="T13" fmla="*/ 34 h 864"/>
                <a:gd name="T14" fmla="*/ 1255 w 1472"/>
                <a:gd name="T15" fmla="*/ 125 h 864"/>
                <a:gd name="T16" fmla="*/ 1346 w 1472"/>
                <a:gd name="T17" fmla="*/ 190 h 864"/>
                <a:gd name="T18" fmla="*/ 1414 w 1472"/>
                <a:gd name="T19" fmla="*/ 263 h 864"/>
                <a:gd name="T20" fmla="*/ 1457 w 1472"/>
                <a:gd name="T21" fmla="*/ 345 h 864"/>
                <a:gd name="T22" fmla="*/ 1472 w 1472"/>
                <a:gd name="T23" fmla="*/ 432 h 864"/>
                <a:gd name="T24" fmla="*/ 1468 w 1472"/>
                <a:gd name="T25" fmla="*/ 477 h 864"/>
                <a:gd name="T26" fmla="*/ 1439 w 1472"/>
                <a:gd name="T27" fmla="*/ 562 h 864"/>
                <a:gd name="T28" fmla="*/ 1383 w 1472"/>
                <a:gd name="T29" fmla="*/ 640 h 864"/>
                <a:gd name="T30" fmla="*/ 1256 w 1472"/>
                <a:gd name="T31" fmla="*/ 739 h 864"/>
                <a:gd name="T32" fmla="*/ 1146 w 1472"/>
                <a:gd name="T33" fmla="*/ 792 h 864"/>
                <a:gd name="T34" fmla="*/ 737 w 1472"/>
                <a:gd name="T35" fmla="*/ 864 h 864"/>
                <a:gd name="T36" fmla="*/ 327 w 1472"/>
                <a:gd name="T37" fmla="*/ 792 h 864"/>
                <a:gd name="T38" fmla="*/ 217 w 1472"/>
                <a:gd name="T39" fmla="*/ 739 h 864"/>
                <a:gd name="T40" fmla="*/ 91 w 1472"/>
                <a:gd name="T41" fmla="*/ 640 h 864"/>
                <a:gd name="T42" fmla="*/ 35 w 1472"/>
                <a:gd name="T43" fmla="*/ 563 h 864"/>
                <a:gd name="T44" fmla="*/ 5 w 1472"/>
                <a:gd name="T45" fmla="*/ 477 h 864"/>
                <a:gd name="T46" fmla="*/ 20 w 1472"/>
                <a:gd name="T47" fmla="*/ 475 h 864"/>
                <a:gd name="T48" fmla="*/ 31 w 1472"/>
                <a:gd name="T49" fmla="*/ 515 h 864"/>
                <a:gd name="T50" fmla="*/ 72 w 1472"/>
                <a:gd name="T51" fmla="*/ 592 h 864"/>
                <a:gd name="T52" fmla="*/ 137 w 1472"/>
                <a:gd name="T53" fmla="*/ 663 h 864"/>
                <a:gd name="T54" fmla="*/ 333 w 1472"/>
                <a:gd name="T55" fmla="*/ 777 h 864"/>
                <a:gd name="T56" fmla="*/ 590 w 1472"/>
                <a:gd name="T57" fmla="*/ 839 h 864"/>
                <a:gd name="T58" fmla="*/ 1018 w 1472"/>
                <a:gd name="T59" fmla="*/ 816 h 864"/>
                <a:gd name="T60" fmla="*/ 1248 w 1472"/>
                <a:gd name="T61" fmla="*/ 725 h 864"/>
                <a:gd name="T62" fmla="*/ 1335 w 1472"/>
                <a:gd name="T63" fmla="*/ 664 h 864"/>
                <a:gd name="T64" fmla="*/ 1401 w 1472"/>
                <a:gd name="T65" fmla="*/ 593 h 864"/>
                <a:gd name="T66" fmla="*/ 1442 w 1472"/>
                <a:gd name="T67" fmla="*/ 516 h 864"/>
                <a:gd name="T68" fmla="*/ 1456 w 1472"/>
                <a:gd name="T69" fmla="*/ 432 h 864"/>
                <a:gd name="T70" fmla="*/ 1453 w 1472"/>
                <a:gd name="T71" fmla="*/ 391 h 864"/>
                <a:gd name="T72" fmla="*/ 1425 w 1472"/>
                <a:gd name="T73" fmla="*/ 311 h 864"/>
                <a:gd name="T74" fmla="*/ 1371 w 1472"/>
                <a:gd name="T75" fmla="*/ 236 h 864"/>
                <a:gd name="T76" fmla="*/ 1247 w 1472"/>
                <a:gd name="T77" fmla="*/ 139 h 864"/>
                <a:gd name="T78" fmla="*/ 1141 w 1472"/>
                <a:gd name="T79" fmla="*/ 88 h 864"/>
                <a:gd name="T80" fmla="*/ 737 w 1472"/>
                <a:gd name="T81" fmla="*/ 16 h 864"/>
                <a:gd name="T82" fmla="*/ 332 w 1472"/>
                <a:gd name="T83" fmla="*/ 88 h 864"/>
                <a:gd name="T84" fmla="*/ 226 w 1472"/>
                <a:gd name="T85" fmla="*/ 139 h 864"/>
                <a:gd name="T86" fmla="*/ 103 w 1472"/>
                <a:gd name="T87" fmla="*/ 236 h 864"/>
                <a:gd name="T88" fmla="*/ 49 w 1472"/>
                <a:gd name="T89" fmla="*/ 310 h 864"/>
                <a:gd name="T90" fmla="*/ 20 w 1472"/>
                <a:gd name="T91" fmla="*/ 391 h 864"/>
                <a:gd name="T92" fmla="*/ 16 w 1472"/>
                <a:gd name="T93" fmla="*/ 432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72" h="864">
                  <a:moveTo>
                    <a:pt x="0" y="433"/>
                  </a:moveTo>
                  <a:cubicBezTo>
                    <a:pt x="0" y="433"/>
                    <a:pt x="0" y="432"/>
                    <a:pt x="0" y="432"/>
                  </a:cubicBezTo>
                  <a:lnTo>
                    <a:pt x="4" y="389"/>
                  </a:lnTo>
                  <a:cubicBezTo>
                    <a:pt x="5" y="388"/>
                    <a:pt x="5" y="388"/>
                    <a:pt x="5" y="387"/>
                  </a:cubicBezTo>
                  <a:lnTo>
                    <a:pt x="16" y="345"/>
                  </a:lnTo>
                  <a:cubicBezTo>
                    <a:pt x="16" y="345"/>
                    <a:pt x="16" y="345"/>
                    <a:pt x="16" y="344"/>
                  </a:cubicBezTo>
                  <a:lnTo>
                    <a:pt x="34" y="303"/>
                  </a:lnTo>
                  <a:lnTo>
                    <a:pt x="59" y="263"/>
                  </a:lnTo>
                  <a:cubicBezTo>
                    <a:pt x="59" y="263"/>
                    <a:pt x="59" y="263"/>
                    <a:pt x="59" y="262"/>
                  </a:cubicBezTo>
                  <a:lnTo>
                    <a:pt x="90" y="225"/>
                  </a:lnTo>
                  <a:lnTo>
                    <a:pt x="127" y="190"/>
                  </a:lnTo>
                  <a:cubicBezTo>
                    <a:pt x="127" y="189"/>
                    <a:pt x="128" y="189"/>
                    <a:pt x="128" y="189"/>
                  </a:cubicBezTo>
                  <a:lnTo>
                    <a:pt x="217" y="126"/>
                  </a:lnTo>
                  <a:cubicBezTo>
                    <a:pt x="217" y="126"/>
                    <a:pt x="218" y="125"/>
                    <a:pt x="218" y="125"/>
                  </a:cubicBezTo>
                  <a:lnTo>
                    <a:pt x="326" y="73"/>
                  </a:lnTo>
                  <a:cubicBezTo>
                    <a:pt x="326" y="73"/>
                    <a:pt x="327" y="73"/>
                    <a:pt x="327" y="73"/>
                  </a:cubicBezTo>
                  <a:lnTo>
                    <a:pt x="451" y="34"/>
                  </a:lnTo>
                  <a:lnTo>
                    <a:pt x="588" y="10"/>
                  </a:lnTo>
                  <a:lnTo>
                    <a:pt x="736" y="0"/>
                  </a:lnTo>
                  <a:lnTo>
                    <a:pt x="884" y="9"/>
                  </a:lnTo>
                  <a:lnTo>
                    <a:pt x="1022" y="34"/>
                  </a:lnTo>
                  <a:lnTo>
                    <a:pt x="1146" y="73"/>
                  </a:lnTo>
                  <a:cubicBezTo>
                    <a:pt x="1146" y="73"/>
                    <a:pt x="1147" y="73"/>
                    <a:pt x="1147" y="73"/>
                  </a:cubicBezTo>
                  <a:lnTo>
                    <a:pt x="1255" y="125"/>
                  </a:lnTo>
                  <a:cubicBezTo>
                    <a:pt x="1255" y="125"/>
                    <a:pt x="1256" y="126"/>
                    <a:pt x="1256" y="126"/>
                  </a:cubicBezTo>
                  <a:lnTo>
                    <a:pt x="1345" y="189"/>
                  </a:lnTo>
                  <a:cubicBezTo>
                    <a:pt x="1345" y="189"/>
                    <a:pt x="1346" y="189"/>
                    <a:pt x="1346" y="190"/>
                  </a:cubicBezTo>
                  <a:lnTo>
                    <a:pt x="1382" y="225"/>
                  </a:lnTo>
                  <a:lnTo>
                    <a:pt x="1414" y="262"/>
                  </a:lnTo>
                  <a:cubicBezTo>
                    <a:pt x="1414" y="263"/>
                    <a:pt x="1414" y="263"/>
                    <a:pt x="1414" y="263"/>
                  </a:cubicBezTo>
                  <a:lnTo>
                    <a:pt x="1438" y="302"/>
                  </a:lnTo>
                  <a:lnTo>
                    <a:pt x="1457" y="344"/>
                  </a:lnTo>
                  <a:cubicBezTo>
                    <a:pt x="1457" y="345"/>
                    <a:pt x="1457" y="345"/>
                    <a:pt x="1457" y="345"/>
                  </a:cubicBezTo>
                  <a:lnTo>
                    <a:pt x="1468" y="387"/>
                  </a:lnTo>
                  <a:cubicBezTo>
                    <a:pt x="1468" y="388"/>
                    <a:pt x="1468" y="388"/>
                    <a:pt x="1468" y="389"/>
                  </a:cubicBezTo>
                  <a:lnTo>
                    <a:pt x="1472" y="432"/>
                  </a:lnTo>
                  <a:cubicBezTo>
                    <a:pt x="1472" y="432"/>
                    <a:pt x="1472" y="433"/>
                    <a:pt x="1472" y="433"/>
                  </a:cubicBezTo>
                  <a:lnTo>
                    <a:pt x="1468" y="476"/>
                  </a:lnTo>
                  <a:cubicBezTo>
                    <a:pt x="1468" y="477"/>
                    <a:pt x="1468" y="477"/>
                    <a:pt x="1468" y="477"/>
                  </a:cubicBezTo>
                  <a:lnTo>
                    <a:pt x="1457" y="520"/>
                  </a:lnTo>
                  <a:cubicBezTo>
                    <a:pt x="1457" y="521"/>
                    <a:pt x="1457" y="521"/>
                    <a:pt x="1457" y="522"/>
                  </a:cubicBezTo>
                  <a:lnTo>
                    <a:pt x="1439" y="562"/>
                  </a:lnTo>
                  <a:lnTo>
                    <a:pt x="1414" y="602"/>
                  </a:lnTo>
                  <a:cubicBezTo>
                    <a:pt x="1414" y="602"/>
                    <a:pt x="1414" y="602"/>
                    <a:pt x="1414" y="603"/>
                  </a:cubicBezTo>
                  <a:lnTo>
                    <a:pt x="1383" y="640"/>
                  </a:lnTo>
                  <a:lnTo>
                    <a:pt x="1346" y="675"/>
                  </a:lnTo>
                  <a:cubicBezTo>
                    <a:pt x="1346" y="675"/>
                    <a:pt x="1345" y="676"/>
                    <a:pt x="1345" y="676"/>
                  </a:cubicBezTo>
                  <a:lnTo>
                    <a:pt x="1256" y="739"/>
                  </a:lnTo>
                  <a:cubicBezTo>
                    <a:pt x="1256" y="739"/>
                    <a:pt x="1255" y="739"/>
                    <a:pt x="1255" y="740"/>
                  </a:cubicBezTo>
                  <a:lnTo>
                    <a:pt x="1147" y="792"/>
                  </a:lnTo>
                  <a:cubicBezTo>
                    <a:pt x="1147" y="792"/>
                    <a:pt x="1146" y="792"/>
                    <a:pt x="1146" y="792"/>
                  </a:cubicBezTo>
                  <a:lnTo>
                    <a:pt x="1023" y="831"/>
                  </a:lnTo>
                  <a:lnTo>
                    <a:pt x="885" y="855"/>
                  </a:lnTo>
                  <a:lnTo>
                    <a:pt x="737" y="864"/>
                  </a:lnTo>
                  <a:lnTo>
                    <a:pt x="589" y="855"/>
                  </a:lnTo>
                  <a:lnTo>
                    <a:pt x="452" y="831"/>
                  </a:lnTo>
                  <a:lnTo>
                    <a:pt x="327" y="792"/>
                  </a:lnTo>
                  <a:cubicBezTo>
                    <a:pt x="327" y="792"/>
                    <a:pt x="326" y="792"/>
                    <a:pt x="326" y="792"/>
                  </a:cubicBezTo>
                  <a:lnTo>
                    <a:pt x="218" y="740"/>
                  </a:lnTo>
                  <a:cubicBezTo>
                    <a:pt x="218" y="739"/>
                    <a:pt x="217" y="739"/>
                    <a:pt x="217" y="739"/>
                  </a:cubicBezTo>
                  <a:lnTo>
                    <a:pt x="128" y="676"/>
                  </a:lnTo>
                  <a:cubicBezTo>
                    <a:pt x="128" y="676"/>
                    <a:pt x="127" y="675"/>
                    <a:pt x="127" y="675"/>
                  </a:cubicBezTo>
                  <a:lnTo>
                    <a:pt x="91" y="640"/>
                  </a:lnTo>
                  <a:lnTo>
                    <a:pt x="59" y="603"/>
                  </a:lnTo>
                  <a:cubicBezTo>
                    <a:pt x="59" y="602"/>
                    <a:pt x="59" y="602"/>
                    <a:pt x="59" y="602"/>
                  </a:cubicBezTo>
                  <a:lnTo>
                    <a:pt x="35" y="563"/>
                  </a:lnTo>
                  <a:lnTo>
                    <a:pt x="16" y="522"/>
                  </a:lnTo>
                  <a:cubicBezTo>
                    <a:pt x="16" y="521"/>
                    <a:pt x="16" y="521"/>
                    <a:pt x="16" y="520"/>
                  </a:cubicBezTo>
                  <a:lnTo>
                    <a:pt x="5" y="477"/>
                  </a:lnTo>
                  <a:cubicBezTo>
                    <a:pt x="5" y="477"/>
                    <a:pt x="5" y="477"/>
                    <a:pt x="4" y="476"/>
                  </a:cubicBezTo>
                  <a:lnTo>
                    <a:pt x="0" y="433"/>
                  </a:lnTo>
                  <a:close/>
                  <a:moveTo>
                    <a:pt x="20" y="475"/>
                  </a:moveTo>
                  <a:lnTo>
                    <a:pt x="20" y="473"/>
                  </a:lnTo>
                  <a:lnTo>
                    <a:pt x="31" y="516"/>
                  </a:lnTo>
                  <a:lnTo>
                    <a:pt x="31" y="515"/>
                  </a:lnTo>
                  <a:lnTo>
                    <a:pt x="48" y="554"/>
                  </a:lnTo>
                  <a:lnTo>
                    <a:pt x="72" y="593"/>
                  </a:lnTo>
                  <a:lnTo>
                    <a:pt x="72" y="592"/>
                  </a:lnTo>
                  <a:lnTo>
                    <a:pt x="102" y="629"/>
                  </a:lnTo>
                  <a:lnTo>
                    <a:pt x="138" y="664"/>
                  </a:lnTo>
                  <a:lnTo>
                    <a:pt x="137" y="663"/>
                  </a:lnTo>
                  <a:lnTo>
                    <a:pt x="226" y="726"/>
                  </a:lnTo>
                  <a:lnTo>
                    <a:pt x="225" y="725"/>
                  </a:lnTo>
                  <a:lnTo>
                    <a:pt x="333" y="777"/>
                  </a:lnTo>
                  <a:lnTo>
                    <a:pt x="332" y="777"/>
                  </a:lnTo>
                  <a:lnTo>
                    <a:pt x="455" y="816"/>
                  </a:lnTo>
                  <a:lnTo>
                    <a:pt x="590" y="839"/>
                  </a:lnTo>
                  <a:lnTo>
                    <a:pt x="736" y="848"/>
                  </a:lnTo>
                  <a:lnTo>
                    <a:pt x="882" y="840"/>
                  </a:lnTo>
                  <a:lnTo>
                    <a:pt x="1018" y="816"/>
                  </a:lnTo>
                  <a:lnTo>
                    <a:pt x="1141" y="777"/>
                  </a:lnTo>
                  <a:lnTo>
                    <a:pt x="1140" y="777"/>
                  </a:lnTo>
                  <a:lnTo>
                    <a:pt x="1248" y="725"/>
                  </a:lnTo>
                  <a:lnTo>
                    <a:pt x="1247" y="726"/>
                  </a:lnTo>
                  <a:lnTo>
                    <a:pt x="1336" y="663"/>
                  </a:lnTo>
                  <a:lnTo>
                    <a:pt x="1335" y="664"/>
                  </a:lnTo>
                  <a:lnTo>
                    <a:pt x="1370" y="629"/>
                  </a:lnTo>
                  <a:lnTo>
                    <a:pt x="1401" y="592"/>
                  </a:lnTo>
                  <a:lnTo>
                    <a:pt x="1401" y="593"/>
                  </a:lnTo>
                  <a:lnTo>
                    <a:pt x="1424" y="555"/>
                  </a:lnTo>
                  <a:lnTo>
                    <a:pt x="1442" y="515"/>
                  </a:lnTo>
                  <a:lnTo>
                    <a:pt x="1442" y="516"/>
                  </a:lnTo>
                  <a:lnTo>
                    <a:pt x="1453" y="473"/>
                  </a:lnTo>
                  <a:lnTo>
                    <a:pt x="1452" y="475"/>
                  </a:lnTo>
                  <a:lnTo>
                    <a:pt x="1456" y="432"/>
                  </a:lnTo>
                  <a:lnTo>
                    <a:pt x="1456" y="433"/>
                  </a:lnTo>
                  <a:lnTo>
                    <a:pt x="1452" y="390"/>
                  </a:lnTo>
                  <a:lnTo>
                    <a:pt x="1453" y="391"/>
                  </a:lnTo>
                  <a:lnTo>
                    <a:pt x="1442" y="349"/>
                  </a:lnTo>
                  <a:lnTo>
                    <a:pt x="1442" y="351"/>
                  </a:lnTo>
                  <a:lnTo>
                    <a:pt x="1425" y="311"/>
                  </a:lnTo>
                  <a:lnTo>
                    <a:pt x="1401" y="272"/>
                  </a:lnTo>
                  <a:lnTo>
                    <a:pt x="1401" y="273"/>
                  </a:lnTo>
                  <a:lnTo>
                    <a:pt x="1371" y="236"/>
                  </a:lnTo>
                  <a:lnTo>
                    <a:pt x="1335" y="201"/>
                  </a:lnTo>
                  <a:lnTo>
                    <a:pt x="1336" y="202"/>
                  </a:lnTo>
                  <a:lnTo>
                    <a:pt x="1247" y="139"/>
                  </a:lnTo>
                  <a:lnTo>
                    <a:pt x="1248" y="140"/>
                  </a:lnTo>
                  <a:lnTo>
                    <a:pt x="1140" y="88"/>
                  </a:lnTo>
                  <a:lnTo>
                    <a:pt x="1141" y="88"/>
                  </a:lnTo>
                  <a:lnTo>
                    <a:pt x="1019" y="49"/>
                  </a:lnTo>
                  <a:lnTo>
                    <a:pt x="883" y="25"/>
                  </a:lnTo>
                  <a:lnTo>
                    <a:pt x="737" y="16"/>
                  </a:lnTo>
                  <a:lnTo>
                    <a:pt x="591" y="25"/>
                  </a:lnTo>
                  <a:lnTo>
                    <a:pt x="456" y="49"/>
                  </a:lnTo>
                  <a:lnTo>
                    <a:pt x="332" y="88"/>
                  </a:lnTo>
                  <a:lnTo>
                    <a:pt x="333" y="88"/>
                  </a:lnTo>
                  <a:lnTo>
                    <a:pt x="225" y="140"/>
                  </a:lnTo>
                  <a:lnTo>
                    <a:pt x="226" y="139"/>
                  </a:lnTo>
                  <a:lnTo>
                    <a:pt x="137" y="202"/>
                  </a:lnTo>
                  <a:lnTo>
                    <a:pt x="138" y="201"/>
                  </a:lnTo>
                  <a:lnTo>
                    <a:pt x="103" y="236"/>
                  </a:lnTo>
                  <a:lnTo>
                    <a:pt x="72" y="273"/>
                  </a:lnTo>
                  <a:lnTo>
                    <a:pt x="72" y="272"/>
                  </a:lnTo>
                  <a:lnTo>
                    <a:pt x="49" y="310"/>
                  </a:lnTo>
                  <a:lnTo>
                    <a:pt x="31" y="351"/>
                  </a:lnTo>
                  <a:lnTo>
                    <a:pt x="31" y="349"/>
                  </a:lnTo>
                  <a:lnTo>
                    <a:pt x="20" y="391"/>
                  </a:lnTo>
                  <a:lnTo>
                    <a:pt x="20" y="390"/>
                  </a:lnTo>
                  <a:lnTo>
                    <a:pt x="16" y="433"/>
                  </a:lnTo>
                  <a:lnTo>
                    <a:pt x="16" y="432"/>
                  </a:lnTo>
                  <a:lnTo>
                    <a:pt x="20" y="475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1390" y="1281"/>
              <a:ext cx="51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Venda de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1363" y="1408"/>
              <a:ext cx="56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Tecnologia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Freeform 28"/>
            <p:cNvSpPr>
              <a:spLocks noEditPoints="1"/>
            </p:cNvSpPr>
            <p:nvPr/>
          </p:nvSpPr>
          <p:spPr bwMode="auto">
            <a:xfrm>
              <a:off x="2023" y="1192"/>
              <a:ext cx="817" cy="428"/>
            </a:xfrm>
            <a:custGeom>
              <a:avLst/>
              <a:gdLst>
                <a:gd name="T0" fmla="*/ 4 w 1472"/>
                <a:gd name="T1" fmla="*/ 389 h 864"/>
                <a:gd name="T2" fmla="*/ 16 w 1472"/>
                <a:gd name="T3" fmla="*/ 344 h 864"/>
                <a:gd name="T4" fmla="*/ 59 w 1472"/>
                <a:gd name="T5" fmla="*/ 262 h 864"/>
                <a:gd name="T6" fmla="*/ 128 w 1472"/>
                <a:gd name="T7" fmla="*/ 189 h 864"/>
                <a:gd name="T8" fmla="*/ 326 w 1472"/>
                <a:gd name="T9" fmla="*/ 73 h 864"/>
                <a:gd name="T10" fmla="*/ 588 w 1472"/>
                <a:gd name="T11" fmla="*/ 10 h 864"/>
                <a:gd name="T12" fmla="*/ 1022 w 1472"/>
                <a:gd name="T13" fmla="*/ 34 h 864"/>
                <a:gd name="T14" fmla="*/ 1255 w 1472"/>
                <a:gd name="T15" fmla="*/ 125 h 864"/>
                <a:gd name="T16" fmla="*/ 1346 w 1472"/>
                <a:gd name="T17" fmla="*/ 190 h 864"/>
                <a:gd name="T18" fmla="*/ 1414 w 1472"/>
                <a:gd name="T19" fmla="*/ 263 h 864"/>
                <a:gd name="T20" fmla="*/ 1457 w 1472"/>
                <a:gd name="T21" fmla="*/ 345 h 864"/>
                <a:gd name="T22" fmla="*/ 1472 w 1472"/>
                <a:gd name="T23" fmla="*/ 432 h 864"/>
                <a:gd name="T24" fmla="*/ 1468 w 1472"/>
                <a:gd name="T25" fmla="*/ 477 h 864"/>
                <a:gd name="T26" fmla="*/ 1439 w 1472"/>
                <a:gd name="T27" fmla="*/ 562 h 864"/>
                <a:gd name="T28" fmla="*/ 1383 w 1472"/>
                <a:gd name="T29" fmla="*/ 640 h 864"/>
                <a:gd name="T30" fmla="*/ 1256 w 1472"/>
                <a:gd name="T31" fmla="*/ 739 h 864"/>
                <a:gd name="T32" fmla="*/ 1146 w 1472"/>
                <a:gd name="T33" fmla="*/ 792 h 864"/>
                <a:gd name="T34" fmla="*/ 737 w 1472"/>
                <a:gd name="T35" fmla="*/ 864 h 864"/>
                <a:gd name="T36" fmla="*/ 327 w 1472"/>
                <a:gd name="T37" fmla="*/ 792 h 864"/>
                <a:gd name="T38" fmla="*/ 217 w 1472"/>
                <a:gd name="T39" fmla="*/ 739 h 864"/>
                <a:gd name="T40" fmla="*/ 91 w 1472"/>
                <a:gd name="T41" fmla="*/ 640 h 864"/>
                <a:gd name="T42" fmla="*/ 35 w 1472"/>
                <a:gd name="T43" fmla="*/ 563 h 864"/>
                <a:gd name="T44" fmla="*/ 5 w 1472"/>
                <a:gd name="T45" fmla="*/ 477 h 864"/>
                <a:gd name="T46" fmla="*/ 20 w 1472"/>
                <a:gd name="T47" fmla="*/ 475 h 864"/>
                <a:gd name="T48" fmla="*/ 31 w 1472"/>
                <a:gd name="T49" fmla="*/ 515 h 864"/>
                <a:gd name="T50" fmla="*/ 72 w 1472"/>
                <a:gd name="T51" fmla="*/ 592 h 864"/>
                <a:gd name="T52" fmla="*/ 137 w 1472"/>
                <a:gd name="T53" fmla="*/ 663 h 864"/>
                <a:gd name="T54" fmla="*/ 333 w 1472"/>
                <a:gd name="T55" fmla="*/ 777 h 864"/>
                <a:gd name="T56" fmla="*/ 590 w 1472"/>
                <a:gd name="T57" fmla="*/ 839 h 864"/>
                <a:gd name="T58" fmla="*/ 1018 w 1472"/>
                <a:gd name="T59" fmla="*/ 816 h 864"/>
                <a:gd name="T60" fmla="*/ 1248 w 1472"/>
                <a:gd name="T61" fmla="*/ 725 h 864"/>
                <a:gd name="T62" fmla="*/ 1335 w 1472"/>
                <a:gd name="T63" fmla="*/ 664 h 864"/>
                <a:gd name="T64" fmla="*/ 1401 w 1472"/>
                <a:gd name="T65" fmla="*/ 593 h 864"/>
                <a:gd name="T66" fmla="*/ 1442 w 1472"/>
                <a:gd name="T67" fmla="*/ 516 h 864"/>
                <a:gd name="T68" fmla="*/ 1456 w 1472"/>
                <a:gd name="T69" fmla="*/ 432 h 864"/>
                <a:gd name="T70" fmla="*/ 1453 w 1472"/>
                <a:gd name="T71" fmla="*/ 391 h 864"/>
                <a:gd name="T72" fmla="*/ 1425 w 1472"/>
                <a:gd name="T73" fmla="*/ 311 h 864"/>
                <a:gd name="T74" fmla="*/ 1371 w 1472"/>
                <a:gd name="T75" fmla="*/ 236 h 864"/>
                <a:gd name="T76" fmla="*/ 1247 w 1472"/>
                <a:gd name="T77" fmla="*/ 139 h 864"/>
                <a:gd name="T78" fmla="*/ 1141 w 1472"/>
                <a:gd name="T79" fmla="*/ 88 h 864"/>
                <a:gd name="T80" fmla="*/ 737 w 1472"/>
                <a:gd name="T81" fmla="*/ 16 h 864"/>
                <a:gd name="T82" fmla="*/ 332 w 1472"/>
                <a:gd name="T83" fmla="*/ 88 h 864"/>
                <a:gd name="T84" fmla="*/ 226 w 1472"/>
                <a:gd name="T85" fmla="*/ 139 h 864"/>
                <a:gd name="T86" fmla="*/ 103 w 1472"/>
                <a:gd name="T87" fmla="*/ 236 h 864"/>
                <a:gd name="T88" fmla="*/ 49 w 1472"/>
                <a:gd name="T89" fmla="*/ 310 h 864"/>
                <a:gd name="T90" fmla="*/ 20 w 1472"/>
                <a:gd name="T91" fmla="*/ 391 h 864"/>
                <a:gd name="T92" fmla="*/ 16 w 1472"/>
                <a:gd name="T93" fmla="*/ 432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72" h="864">
                  <a:moveTo>
                    <a:pt x="0" y="433"/>
                  </a:moveTo>
                  <a:cubicBezTo>
                    <a:pt x="0" y="433"/>
                    <a:pt x="0" y="432"/>
                    <a:pt x="0" y="432"/>
                  </a:cubicBezTo>
                  <a:lnTo>
                    <a:pt x="4" y="389"/>
                  </a:lnTo>
                  <a:cubicBezTo>
                    <a:pt x="5" y="388"/>
                    <a:pt x="5" y="388"/>
                    <a:pt x="5" y="387"/>
                  </a:cubicBezTo>
                  <a:lnTo>
                    <a:pt x="16" y="345"/>
                  </a:lnTo>
                  <a:cubicBezTo>
                    <a:pt x="16" y="345"/>
                    <a:pt x="16" y="345"/>
                    <a:pt x="16" y="344"/>
                  </a:cubicBezTo>
                  <a:lnTo>
                    <a:pt x="34" y="303"/>
                  </a:lnTo>
                  <a:lnTo>
                    <a:pt x="59" y="263"/>
                  </a:lnTo>
                  <a:cubicBezTo>
                    <a:pt x="59" y="263"/>
                    <a:pt x="59" y="263"/>
                    <a:pt x="59" y="262"/>
                  </a:cubicBezTo>
                  <a:lnTo>
                    <a:pt x="90" y="225"/>
                  </a:lnTo>
                  <a:lnTo>
                    <a:pt x="127" y="190"/>
                  </a:lnTo>
                  <a:cubicBezTo>
                    <a:pt x="127" y="189"/>
                    <a:pt x="128" y="189"/>
                    <a:pt x="128" y="189"/>
                  </a:cubicBezTo>
                  <a:lnTo>
                    <a:pt x="217" y="126"/>
                  </a:lnTo>
                  <a:cubicBezTo>
                    <a:pt x="217" y="126"/>
                    <a:pt x="218" y="125"/>
                    <a:pt x="218" y="125"/>
                  </a:cubicBezTo>
                  <a:lnTo>
                    <a:pt x="326" y="73"/>
                  </a:lnTo>
                  <a:cubicBezTo>
                    <a:pt x="326" y="73"/>
                    <a:pt x="327" y="73"/>
                    <a:pt x="327" y="73"/>
                  </a:cubicBezTo>
                  <a:lnTo>
                    <a:pt x="451" y="34"/>
                  </a:lnTo>
                  <a:lnTo>
                    <a:pt x="588" y="10"/>
                  </a:lnTo>
                  <a:lnTo>
                    <a:pt x="736" y="0"/>
                  </a:lnTo>
                  <a:lnTo>
                    <a:pt x="884" y="9"/>
                  </a:lnTo>
                  <a:lnTo>
                    <a:pt x="1022" y="34"/>
                  </a:lnTo>
                  <a:lnTo>
                    <a:pt x="1146" y="73"/>
                  </a:lnTo>
                  <a:cubicBezTo>
                    <a:pt x="1146" y="73"/>
                    <a:pt x="1147" y="73"/>
                    <a:pt x="1147" y="73"/>
                  </a:cubicBezTo>
                  <a:lnTo>
                    <a:pt x="1255" y="125"/>
                  </a:lnTo>
                  <a:cubicBezTo>
                    <a:pt x="1255" y="125"/>
                    <a:pt x="1256" y="126"/>
                    <a:pt x="1256" y="126"/>
                  </a:cubicBezTo>
                  <a:lnTo>
                    <a:pt x="1345" y="189"/>
                  </a:lnTo>
                  <a:cubicBezTo>
                    <a:pt x="1345" y="189"/>
                    <a:pt x="1346" y="189"/>
                    <a:pt x="1346" y="190"/>
                  </a:cubicBezTo>
                  <a:lnTo>
                    <a:pt x="1382" y="225"/>
                  </a:lnTo>
                  <a:lnTo>
                    <a:pt x="1414" y="262"/>
                  </a:lnTo>
                  <a:cubicBezTo>
                    <a:pt x="1414" y="263"/>
                    <a:pt x="1414" y="263"/>
                    <a:pt x="1414" y="263"/>
                  </a:cubicBezTo>
                  <a:lnTo>
                    <a:pt x="1438" y="302"/>
                  </a:lnTo>
                  <a:lnTo>
                    <a:pt x="1457" y="344"/>
                  </a:lnTo>
                  <a:cubicBezTo>
                    <a:pt x="1457" y="345"/>
                    <a:pt x="1457" y="345"/>
                    <a:pt x="1457" y="345"/>
                  </a:cubicBezTo>
                  <a:lnTo>
                    <a:pt x="1468" y="387"/>
                  </a:lnTo>
                  <a:cubicBezTo>
                    <a:pt x="1468" y="388"/>
                    <a:pt x="1468" y="388"/>
                    <a:pt x="1468" y="389"/>
                  </a:cubicBezTo>
                  <a:lnTo>
                    <a:pt x="1472" y="432"/>
                  </a:lnTo>
                  <a:cubicBezTo>
                    <a:pt x="1472" y="432"/>
                    <a:pt x="1472" y="433"/>
                    <a:pt x="1472" y="433"/>
                  </a:cubicBezTo>
                  <a:lnTo>
                    <a:pt x="1468" y="476"/>
                  </a:lnTo>
                  <a:cubicBezTo>
                    <a:pt x="1468" y="477"/>
                    <a:pt x="1468" y="477"/>
                    <a:pt x="1468" y="477"/>
                  </a:cubicBezTo>
                  <a:lnTo>
                    <a:pt x="1457" y="520"/>
                  </a:lnTo>
                  <a:cubicBezTo>
                    <a:pt x="1457" y="521"/>
                    <a:pt x="1457" y="521"/>
                    <a:pt x="1457" y="522"/>
                  </a:cubicBezTo>
                  <a:lnTo>
                    <a:pt x="1439" y="562"/>
                  </a:lnTo>
                  <a:lnTo>
                    <a:pt x="1414" y="602"/>
                  </a:lnTo>
                  <a:cubicBezTo>
                    <a:pt x="1414" y="602"/>
                    <a:pt x="1414" y="602"/>
                    <a:pt x="1414" y="603"/>
                  </a:cubicBezTo>
                  <a:lnTo>
                    <a:pt x="1383" y="640"/>
                  </a:lnTo>
                  <a:lnTo>
                    <a:pt x="1346" y="675"/>
                  </a:lnTo>
                  <a:cubicBezTo>
                    <a:pt x="1346" y="675"/>
                    <a:pt x="1345" y="676"/>
                    <a:pt x="1345" y="676"/>
                  </a:cubicBezTo>
                  <a:lnTo>
                    <a:pt x="1256" y="739"/>
                  </a:lnTo>
                  <a:cubicBezTo>
                    <a:pt x="1256" y="739"/>
                    <a:pt x="1255" y="739"/>
                    <a:pt x="1255" y="740"/>
                  </a:cubicBezTo>
                  <a:lnTo>
                    <a:pt x="1147" y="792"/>
                  </a:lnTo>
                  <a:cubicBezTo>
                    <a:pt x="1147" y="792"/>
                    <a:pt x="1146" y="792"/>
                    <a:pt x="1146" y="792"/>
                  </a:cubicBezTo>
                  <a:lnTo>
                    <a:pt x="1023" y="831"/>
                  </a:lnTo>
                  <a:lnTo>
                    <a:pt x="885" y="855"/>
                  </a:lnTo>
                  <a:lnTo>
                    <a:pt x="737" y="864"/>
                  </a:lnTo>
                  <a:lnTo>
                    <a:pt x="589" y="855"/>
                  </a:lnTo>
                  <a:lnTo>
                    <a:pt x="452" y="831"/>
                  </a:lnTo>
                  <a:lnTo>
                    <a:pt x="327" y="792"/>
                  </a:lnTo>
                  <a:cubicBezTo>
                    <a:pt x="327" y="792"/>
                    <a:pt x="326" y="792"/>
                    <a:pt x="326" y="792"/>
                  </a:cubicBezTo>
                  <a:lnTo>
                    <a:pt x="218" y="740"/>
                  </a:lnTo>
                  <a:cubicBezTo>
                    <a:pt x="218" y="739"/>
                    <a:pt x="217" y="739"/>
                    <a:pt x="217" y="739"/>
                  </a:cubicBezTo>
                  <a:lnTo>
                    <a:pt x="128" y="676"/>
                  </a:lnTo>
                  <a:cubicBezTo>
                    <a:pt x="128" y="676"/>
                    <a:pt x="127" y="675"/>
                    <a:pt x="127" y="675"/>
                  </a:cubicBezTo>
                  <a:lnTo>
                    <a:pt x="91" y="640"/>
                  </a:lnTo>
                  <a:lnTo>
                    <a:pt x="59" y="603"/>
                  </a:lnTo>
                  <a:cubicBezTo>
                    <a:pt x="59" y="602"/>
                    <a:pt x="59" y="602"/>
                    <a:pt x="59" y="602"/>
                  </a:cubicBezTo>
                  <a:lnTo>
                    <a:pt x="35" y="563"/>
                  </a:lnTo>
                  <a:lnTo>
                    <a:pt x="16" y="522"/>
                  </a:lnTo>
                  <a:cubicBezTo>
                    <a:pt x="16" y="521"/>
                    <a:pt x="16" y="521"/>
                    <a:pt x="16" y="520"/>
                  </a:cubicBezTo>
                  <a:lnTo>
                    <a:pt x="5" y="477"/>
                  </a:lnTo>
                  <a:cubicBezTo>
                    <a:pt x="5" y="477"/>
                    <a:pt x="5" y="477"/>
                    <a:pt x="4" y="476"/>
                  </a:cubicBezTo>
                  <a:lnTo>
                    <a:pt x="0" y="433"/>
                  </a:lnTo>
                  <a:close/>
                  <a:moveTo>
                    <a:pt x="20" y="475"/>
                  </a:moveTo>
                  <a:lnTo>
                    <a:pt x="20" y="473"/>
                  </a:lnTo>
                  <a:lnTo>
                    <a:pt x="31" y="516"/>
                  </a:lnTo>
                  <a:lnTo>
                    <a:pt x="31" y="515"/>
                  </a:lnTo>
                  <a:lnTo>
                    <a:pt x="48" y="554"/>
                  </a:lnTo>
                  <a:lnTo>
                    <a:pt x="72" y="593"/>
                  </a:lnTo>
                  <a:lnTo>
                    <a:pt x="72" y="592"/>
                  </a:lnTo>
                  <a:lnTo>
                    <a:pt x="102" y="629"/>
                  </a:lnTo>
                  <a:lnTo>
                    <a:pt x="138" y="664"/>
                  </a:lnTo>
                  <a:lnTo>
                    <a:pt x="137" y="663"/>
                  </a:lnTo>
                  <a:lnTo>
                    <a:pt x="226" y="726"/>
                  </a:lnTo>
                  <a:lnTo>
                    <a:pt x="225" y="725"/>
                  </a:lnTo>
                  <a:lnTo>
                    <a:pt x="333" y="777"/>
                  </a:lnTo>
                  <a:lnTo>
                    <a:pt x="332" y="777"/>
                  </a:lnTo>
                  <a:lnTo>
                    <a:pt x="455" y="816"/>
                  </a:lnTo>
                  <a:lnTo>
                    <a:pt x="590" y="839"/>
                  </a:lnTo>
                  <a:lnTo>
                    <a:pt x="736" y="848"/>
                  </a:lnTo>
                  <a:lnTo>
                    <a:pt x="882" y="840"/>
                  </a:lnTo>
                  <a:lnTo>
                    <a:pt x="1018" y="816"/>
                  </a:lnTo>
                  <a:lnTo>
                    <a:pt x="1141" y="777"/>
                  </a:lnTo>
                  <a:lnTo>
                    <a:pt x="1140" y="777"/>
                  </a:lnTo>
                  <a:lnTo>
                    <a:pt x="1248" y="725"/>
                  </a:lnTo>
                  <a:lnTo>
                    <a:pt x="1247" y="726"/>
                  </a:lnTo>
                  <a:lnTo>
                    <a:pt x="1336" y="663"/>
                  </a:lnTo>
                  <a:lnTo>
                    <a:pt x="1335" y="664"/>
                  </a:lnTo>
                  <a:lnTo>
                    <a:pt x="1370" y="629"/>
                  </a:lnTo>
                  <a:lnTo>
                    <a:pt x="1401" y="592"/>
                  </a:lnTo>
                  <a:lnTo>
                    <a:pt x="1401" y="593"/>
                  </a:lnTo>
                  <a:lnTo>
                    <a:pt x="1424" y="555"/>
                  </a:lnTo>
                  <a:lnTo>
                    <a:pt x="1442" y="515"/>
                  </a:lnTo>
                  <a:lnTo>
                    <a:pt x="1442" y="516"/>
                  </a:lnTo>
                  <a:lnTo>
                    <a:pt x="1453" y="473"/>
                  </a:lnTo>
                  <a:lnTo>
                    <a:pt x="1452" y="475"/>
                  </a:lnTo>
                  <a:lnTo>
                    <a:pt x="1456" y="432"/>
                  </a:lnTo>
                  <a:lnTo>
                    <a:pt x="1456" y="433"/>
                  </a:lnTo>
                  <a:lnTo>
                    <a:pt x="1452" y="390"/>
                  </a:lnTo>
                  <a:lnTo>
                    <a:pt x="1453" y="391"/>
                  </a:lnTo>
                  <a:lnTo>
                    <a:pt x="1442" y="349"/>
                  </a:lnTo>
                  <a:lnTo>
                    <a:pt x="1442" y="351"/>
                  </a:lnTo>
                  <a:lnTo>
                    <a:pt x="1425" y="311"/>
                  </a:lnTo>
                  <a:lnTo>
                    <a:pt x="1401" y="272"/>
                  </a:lnTo>
                  <a:lnTo>
                    <a:pt x="1401" y="273"/>
                  </a:lnTo>
                  <a:lnTo>
                    <a:pt x="1371" y="236"/>
                  </a:lnTo>
                  <a:lnTo>
                    <a:pt x="1335" y="201"/>
                  </a:lnTo>
                  <a:lnTo>
                    <a:pt x="1336" y="202"/>
                  </a:lnTo>
                  <a:lnTo>
                    <a:pt x="1247" y="139"/>
                  </a:lnTo>
                  <a:lnTo>
                    <a:pt x="1248" y="140"/>
                  </a:lnTo>
                  <a:lnTo>
                    <a:pt x="1140" y="88"/>
                  </a:lnTo>
                  <a:lnTo>
                    <a:pt x="1141" y="88"/>
                  </a:lnTo>
                  <a:lnTo>
                    <a:pt x="1019" y="49"/>
                  </a:lnTo>
                  <a:lnTo>
                    <a:pt x="883" y="25"/>
                  </a:lnTo>
                  <a:lnTo>
                    <a:pt x="737" y="16"/>
                  </a:lnTo>
                  <a:lnTo>
                    <a:pt x="591" y="25"/>
                  </a:lnTo>
                  <a:lnTo>
                    <a:pt x="456" y="49"/>
                  </a:lnTo>
                  <a:lnTo>
                    <a:pt x="332" y="88"/>
                  </a:lnTo>
                  <a:lnTo>
                    <a:pt x="333" y="88"/>
                  </a:lnTo>
                  <a:lnTo>
                    <a:pt x="225" y="140"/>
                  </a:lnTo>
                  <a:lnTo>
                    <a:pt x="226" y="139"/>
                  </a:lnTo>
                  <a:lnTo>
                    <a:pt x="137" y="202"/>
                  </a:lnTo>
                  <a:lnTo>
                    <a:pt x="138" y="201"/>
                  </a:lnTo>
                  <a:lnTo>
                    <a:pt x="103" y="236"/>
                  </a:lnTo>
                  <a:lnTo>
                    <a:pt x="72" y="273"/>
                  </a:lnTo>
                  <a:lnTo>
                    <a:pt x="72" y="272"/>
                  </a:lnTo>
                  <a:lnTo>
                    <a:pt x="49" y="310"/>
                  </a:lnTo>
                  <a:lnTo>
                    <a:pt x="31" y="351"/>
                  </a:lnTo>
                  <a:lnTo>
                    <a:pt x="31" y="349"/>
                  </a:lnTo>
                  <a:lnTo>
                    <a:pt x="20" y="391"/>
                  </a:lnTo>
                  <a:lnTo>
                    <a:pt x="20" y="390"/>
                  </a:lnTo>
                  <a:lnTo>
                    <a:pt x="16" y="433"/>
                  </a:lnTo>
                  <a:lnTo>
                    <a:pt x="16" y="432"/>
                  </a:lnTo>
                  <a:lnTo>
                    <a:pt x="20" y="475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2071" y="1285"/>
              <a:ext cx="72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Licenciamento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2177" y="1412"/>
              <a:ext cx="54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de patente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auto">
            <a:xfrm>
              <a:off x="3719" y="764"/>
              <a:ext cx="1083" cy="491"/>
            </a:xfrm>
            <a:custGeom>
              <a:avLst/>
              <a:gdLst>
                <a:gd name="T0" fmla="*/ 5 w 1952"/>
                <a:gd name="T1" fmla="*/ 446 h 992"/>
                <a:gd name="T2" fmla="*/ 21 w 1952"/>
                <a:gd name="T3" fmla="*/ 395 h 992"/>
                <a:gd name="T4" fmla="*/ 78 w 1952"/>
                <a:gd name="T5" fmla="*/ 302 h 992"/>
                <a:gd name="T6" fmla="*/ 168 w 1952"/>
                <a:gd name="T7" fmla="*/ 217 h 992"/>
                <a:gd name="T8" fmla="*/ 358 w 1952"/>
                <a:gd name="T9" fmla="*/ 113 h 992"/>
                <a:gd name="T10" fmla="*/ 780 w 1952"/>
                <a:gd name="T11" fmla="*/ 11 h 992"/>
                <a:gd name="T12" fmla="*/ 1355 w 1952"/>
                <a:gd name="T13" fmla="*/ 39 h 992"/>
                <a:gd name="T14" fmla="*/ 1665 w 1952"/>
                <a:gd name="T15" fmla="*/ 144 h 992"/>
                <a:gd name="T16" fmla="*/ 1833 w 1952"/>
                <a:gd name="T17" fmla="*/ 258 h 992"/>
                <a:gd name="T18" fmla="*/ 1909 w 1952"/>
                <a:gd name="T19" fmla="*/ 348 h 992"/>
                <a:gd name="T20" fmla="*/ 1947 w 1952"/>
                <a:gd name="T21" fmla="*/ 444 h 992"/>
                <a:gd name="T22" fmla="*/ 1952 w 1952"/>
                <a:gd name="T23" fmla="*/ 497 h 992"/>
                <a:gd name="T24" fmla="*/ 1932 w 1952"/>
                <a:gd name="T25" fmla="*/ 597 h 992"/>
                <a:gd name="T26" fmla="*/ 1908 w 1952"/>
                <a:gd name="T27" fmla="*/ 646 h 992"/>
                <a:gd name="T28" fmla="*/ 1785 w 1952"/>
                <a:gd name="T29" fmla="*/ 776 h 992"/>
                <a:gd name="T30" fmla="*/ 1596 w 1952"/>
                <a:gd name="T31" fmla="*/ 881 h 992"/>
                <a:gd name="T32" fmla="*/ 1173 w 1952"/>
                <a:gd name="T33" fmla="*/ 982 h 992"/>
                <a:gd name="T34" fmla="*/ 598 w 1952"/>
                <a:gd name="T35" fmla="*/ 954 h 992"/>
                <a:gd name="T36" fmla="*/ 289 w 1952"/>
                <a:gd name="T37" fmla="*/ 849 h 992"/>
                <a:gd name="T38" fmla="*/ 120 w 1952"/>
                <a:gd name="T39" fmla="*/ 736 h 992"/>
                <a:gd name="T40" fmla="*/ 46 w 1952"/>
                <a:gd name="T41" fmla="*/ 646 h 992"/>
                <a:gd name="T42" fmla="*/ 21 w 1952"/>
                <a:gd name="T43" fmla="*/ 597 h 992"/>
                <a:gd name="T44" fmla="*/ 0 w 1952"/>
                <a:gd name="T45" fmla="*/ 497 h 992"/>
                <a:gd name="T46" fmla="*/ 36 w 1952"/>
                <a:gd name="T47" fmla="*/ 592 h 992"/>
                <a:gd name="T48" fmla="*/ 59 w 1952"/>
                <a:gd name="T49" fmla="*/ 637 h 992"/>
                <a:gd name="T50" fmla="*/ 131 w 1952"/>
                <a:gd name="T51" fmla="*/ 723 h 992"/>
                <a:gd name="T52" fmla="*/ 296 w 1952"/>
                <a:gd name="T53" fmla="*/ 834 h 992"/>
                <a:gd name="T54" fmla="*/ 601 w 1952"/>
                <a:gd name="T55" fmla="*/ 939 h 992"/>
                <a:gd name="T56" fmla="*/ 1170 w 1952"/>
                <a:gd name="T57" fmla="*/ 967 h 992"/>
                <a:gd name="T58" fmla="*/ 1589 w 1952"/>
                <a:gd name="T59" fmla="*/ 866 h 992"/>
                <a:gd name="T60" fmla="*/ 1774 w 1952"/>
                <a:gd name="T61" fmla="*/ 763 h 992"/>
                <a:gd name="T62" fmla="*/ 1895 w 1952"/>
                <a:gd name="T63" fmla="*/ 637 h 992"/>
                <a:gd name="T64" fmla="*/ 1917 w 1952"/>
                <a:gd name="T65" fmla="*/ 592 h 992"/>
                <a:gd name="T66" fmla="*/ 1936 w 1952"/>
                <a:gd name="T67" fmla="*/ 496 h 992"/>
                <a:gd name="T68" fmla="*/ 1932 w 1952"/>
                <a:gd name="T69" fmla="*/ 449 h 992"/>
                <a:gd name="T70" fmla="*/ 1894 w 1952"/>
                <a:gd name="T71" fmla="*/ 355 h 992"/>
                <a:gd name="T72" fmla="*/ 1822 w 1952"/>
                <a:gd name="T73" fmla="*/ 271 h 992"/>
                <a:gd name="T74" fmla="*/ 1658 w 1952"/>
                <a:gd name="T75" fmla="*/ 159 h 992"/>
                <a:gd name="T76" fmla="*/ 1352 w 1952"/>
                <a:gd name="T77" fmla="*/ 54 h 992"/>
                <a:gd name="T78" fmla="*/ 783 w 1952"/>
                <a:gd name="T79" fmla="*/ 26 h 992"/>
                <a:gd name="T80" fmla="*/ 365 w 1952"/>
                <a:gd name="T81" fmla="*/ 128 h 992"/>
                <a:gd name="T82" fmla="*/ 179 w 1952"/>
                <a:gd name="T83" fmla="*/ 230 h 992"/>
                <a:gd name="T84" fmla="*/ 91 w 1952"/>
                <a:gd name="T85" fmla="*/ 311 h 992"/>
                <a:gd name="T86" fmla="*/ 36 w 1952"/>
                <a:gd name="T87" fmla="*/ 402 h 992"/>
                <a:gd name="T88" fmla="*/ 21 w 1952"/>
                <a:gd name="T89" fmla="*/ 447 h 992"/>
                <a:gd name="T90" fmla="*/ 21 w 1952"/>
                <a:gd name="T91" fmla="*/ 546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52" h="992">
                  <a:moveTo>
                    <a:pt x="0" y="497"/>
                  </a:moveTo>
                  <a:cubicBezTo>
                    <a:pt x="0" y="497"/>
                    <a:pt x="0" y="496"/>
                    <a:pt x="0" y="496"/>
                  </a:cubicBezTo>
                  <a:lnTo>
                    <a:pt x="5" y="446"/>
                  </a:lnTo>
                  <a:cubicBezTo>
                    <a:pt x="6" y="445"/>
                    <a:pt x="6" y="445"/>
                    <a:pt x="6" y="444"/>
                  </a:cubicBezTo>
                  <a:lnTo>
                    <a:pt x="21" y="396"/>
                  </a:lnTo>
                  <a:cubicBezTo>
                    <a:pt x="21" y="396"/>
                    <a:pt x="21" y="395"/>
                    <a:pt x="21" y="395"/>
                  </a:cubicBezTo>
                  <a:lnTo>
                    <a:pt x="45" y="348"/>
                  </a:lnTo>
                  <a:cubicBezTo>
                    <a:pt x="46" y="347"/>
                    <a:pt x="46" y="347"/>
                    <a:pt x="46" y="347"/>
                  </a:cubicBezTo>
                  <a:lnTo>
                    <a:pt x="78" y="302"/>
                  </a:lnTo>
                  <a:cubicBezTo>
                    <a:pt x="78" y="301"/>
                    <a:pt x="78" y="301"/>
                    <a:pt x="79" y="301"/>
                  </a:cubicBezTo>
                  <a:lnTo>
                    <a:pt x="120" y="259"/>
                  </a:lnTo>
                  <a:lnTo>
                    <a:pt x="168" y="217"/>
                  </a:lnTo>
                  <a:lnTo>
                    <a:pt x="225" y="180"/>
                  </a:lnTo>
                  <a:lnTo>
                    <a:pt x="289" y="144"/>
                  </a:lnTo>
                  <a:lnTo>
                    <a:pt x="358" y="113"/>
                  </a:lnTo>
                  <a:lnTo>
                    <a:pt x="433" y="84"/>
                  </a:lnTo>
                  <a:lnTo>
                    <a:pt x="597" y="39"/>
                  </a:lnTo>
                  <a:lnTo>
                    <a:pt x="780" y="11"/>
                  </a:lnTo>
                  <a:lnTo>
                    <a:pt x="976" y="0"/>
                  </a:lnTo>
                  <a:lnTo>
                    <a:pt x="1172" y="10"/>
                  </a:lnTo>
                  <a:lnTo>
                    <a:pt x="1355" y="39"/>
                  </a:lnTo>
                  <a:lnTo>
                    <a:pt x="1520" y="84"/>
                  </a:lnTo>
                  <a:lnTo>
                    <a:pt x="1595" y="113"/>
                  </a:lnTo>
                  <a:lnTo>
                    <a:pt x="1665" y="144"/>
                  </a:lnTo>
                  <a:lnTo>
                    <a:pt x="1727" y="179"/>
                  </a:lnTo>
                  <a:lnTo>
                    <a:pt x="1784" y="217"/>
                  </a:lnTo>
                  <a:lnTo>
                    <a:pt x="1833" y="258"/>
                  </a:lnTo>
                  <a:lnTo>
                    <a:pt x="1874" y="301"/>
                  </a:lnTo>
                  <a:lnTo>
                    <a:pt x="1908" y="347"/>
                  </a:lnTo>
                  <a:cubicBezTo>
                    <a:pt x="1908" y="347"/>
                    <a:pt x="1908" y="348"/>
                    <a:pt x="1909" y="348"/>
                  </a:cubicBezTo>
                  <a:lnTo>
                    <a:pt x="1932" y="395"/>
                  </a:lnTo>
                  <a:cubicBezTo>
                    <a:pt x="1932" y="395"/>
                    <a:pt x="1932" y="396"/>
                    <a:pt x="1932" y="396"/>
                  </a:cubicBezTo>
                  <a:lnTo>
                    <a:pt x="1947" y="444"/>
                  </a:lnTo>
                  <a:cubicBezTo>
                    <a:pt x="1947" y="445"/>
                    <a:pt x="1947" y="445"/>
                    <a:pt x="1947" y="446"/>
                  </a:cubicBezTo>
                  <a:lnTo>
                    <a:pt x="1952" y="496"/>
                  </a:lnTo>
                  <a:cubicBezTo>
                    <a:pt x="1952" y="496"/>
                    <a:pt x="1952" y="497"/>
                    <a:pt x="1952" y="497"/>
                  </a:cubicBezTo>
                  <a:lnTo>
                    <a:pt x="1947" y="547"/>
                  </a:lnTo>
                  <a:cubicBezTo>
                    <a:pt x="1947" y="548"/>
                    <a:pt x="1947" y="548"/>
                    <a:pt x="1947" y="549"/>
                  </a:cubicBezTo>
                  <a:lnTo>
                    <a:pt x="1932" y="597"/>
                  </a:lnTo>
                  <a:cubicBezTo>
                    <a:pt x="1932" y="597"/>
                    <a:pt x="1932" y="598"/>
                    <a:pt x="1932" y="598"/>
                  </a:cubicBezTo>
                  <a:lnTo>
                    <a:pt x="1909" y="645"/>
                  </a:lnTo>
                  <a:cubicBezTo>
                    <a:pt x="1908" y="645"/>
                    <a:pt x="1908" y="646"/>
                    <a:pt x="1908" y="646"/>
                  </a:cubicBezTo>
                  <a:lnTo>
                    <a:pt x="1875" y="691"/>
                  </a:lnTo>
                  <a:lnTo>
                    <a:pt x="1833" y="735"/>
                  </a:lnTo>
                  <a:lnTo>
                    <a:pt x="1785" y="776"/>
                  </a:lnTo>
                  <a:lnTo>
                    <a:pt x="1728" y="814"/>
                  </a:lnTo>
                  <a:lnTo>
                    <a:pt x="1665" y="848"/>
                  </a:lnTo>
                  <a:lnTo>
                    <a:pt x="1596" y="881"/>
                  </a:lnTo>
                  <a:lnTo>
                    <a:pt x="1520" y="909"/>
                  </a:lnTo>
                  <a:lnTo>
                    <a:pt x="1356" y="954"/>
                  </a:lnTo>
                  <a:lnTo>
                    <a:pt x="1173" y="982"/>
                  </a:lnTo>
                  <a:lnTo>
                    <a:pt x="977" y="992"/>
                  </a:lnTo>
                  <a:lnTo>
                    <a:pt x="781" y="982"/>
                  </a:lnTo>
                  <a:lnTo>
                    <a:pt x="598" y="954"/>
                  </a:lnTo>
                  <a:lnTo>
                    <a:pt x="433" y="909"/>
                  </a:lnTo>
                  <a:lnTo>
                    <a:pt x="359" y="881"/>
                  </a:lnTo>
                  <a:lnTo>
                    <a:pt x="289" y="849"/>
                  </a:lnTo>
                  <a:lnTo>
                    <a:pt x="226" y="815"/>
                  </a:lnTo>
                  <a:lnTo>
                    <a:pt x="169" y="776"/>
                  </a:lnTo>
                  <a:lnTo>
                    <a:pt x="120" y="736"/>
                  </a:lnTo>
                  <a:lnTo>
                    <a:pt x="79" y="692"/>
                  </a:lnTo>
                  <a:cubicBezTo>
                    <a:pt x="78" y="692"/>
                    <a:pt x="78" y="691"/>
                    <a:pt x="78" y="691"/>
                  </a:cubicBezTo>
                  <a:lnTo>
                    <a:pt x="46" y="646"/>
                  </a:lnTo>
                  <a:cubicBezTo>
                    <a:pt x="46" y="646"/>
                    <a:pt x="46" y="645"/>
                    <a:pt x="45" y="645"/>
                  </a:cubicBezTo>
                  <a:lnTo>
                    <a:pt x="21" y="598"/>
                  </a:lnTo>
                  <a:cubicBezTo>
                    <a:pt x="21" y="598"/>
                    <a:pt x="21" y="597"/>
                    <a:pt x="21" y="597"/>
                  </a:cubicBezTo>
                  <a:lnTo>
                    <a:pt x="6" y="549"/>
                  </a:lnTo>
                  <a:cubicBezTo>
                    <a:pt x="6" y="548"/>
                    <a:pt x="6" y="548"/>
                    <a:pt x="5" y="547"/>
                  </a:cubicBezTo>
                  <a:lnTo>
                    <a:pt x="0" y="497"/>
                  </a:lnTo>
                  <a:close/>
                  <a:moveTo>
                    <a:pt x="21" y="546"/>
                  </a:moveTo>
                  <a:lnTo>
                    <a:pt x="21" y="544"/>
                  </a:lnTo>
                  <a:lnTo>
                    <a:pt x="36" y="592"/>
                  </a:lnTo>
                  <a:lnTo>
                    <a:pt x="36" y="591"/>
                  </a:lnTo>
                  <a:lnTo>
                    <a:pt x="60" y="638"/>
                  </a:lnTo>
                  <a:lnTo>
                    <a:pt x="59" y="637"/>
                  </a:lnTo>
                  <a:lnTo>
                    <a:pt x="91" y="682"/>
                  </a:lnTo>
                  <a:lnTo>
                    <a:pt x="90" y="681"/>
                  </a:lnTo>
                  <a:lnTo>
                    <a:pt x="131" y="723"/>
                  </a:lnTo>
                  <a:lnTo>
                    <a:pt x="178" y="763"/>
                  </a:lnTo>
                  <a:lnTo>
                    <a:pt x="233" y="800"/>
                  </a:lnTo>
                  <a:lnTo>
                    <a:pt x="296" y="834"/>
                  </a:lnTo>
                  <a:lnTo>
                    <a:pt x="364" y="866"/>
                  </a:lnTo>
                  <a:lnTo>
                    <a:pt x="438" y="894"/>
                  </a:lnTo>
                  <a:lnTo>
                    <a:pt x="601" y="939"/>
                  </a:lnTo>
                  <a:lnTo>
                    <a:pt x="782" y="966"/>
                  </a:lnTo>
                  <a:lnTo>
                    <a:pt x="976" y="976"/>
                  </a:lnTo>
                  <a:lnTo>
                    <a:pt x="1170" y="967"/>
                  </a:lnTo>
                  <a:lnTo>
                    <a:pt x="1351" y="939"/>
                  </a:lnTo>
                  <a:lnTo>
                    <a:pt x="1515" y="894"/>
                  </a:lnTo>
                  <a:lnTo>
                    <a:pt x="1589" y="866"/>
                  </a:lnTo>
                  <a:lnTo>
                    <a:pt x="1658" y="834"/>
                  </a:lnTo>
                  <a:lnTo>
                    <a:pt x="1719" y="801"/>
                  </a:lnTo>
                  <a:lnTo>
                    <a:pt x="1774" y="763"/>
                  </a:lnTo>
                  <a:lnTo>
                    <a:pt x="1822" y="724"/>
                  </a:lnTo>
                  <a:lnTo>
                    <a:pt x="1862" y="682"/>
                  </a:lnTo>
                  <a:lnTo>
                    <a:pt x="1895" y="637"/>
                  </a:lnTo>
                  <a:lnTo>
                    <a:pt x="1894" y="638"/>
                  </a:lnTo>
                  <a:lnTo>
                    <a:pt x="1917" y="591"/>
                  </a:lnTo>
                  <a:lnTo>
                    <a:pt x="1917" y="592"/>
                  </a:lnTo>
                  <a:lnTo>
                    <a:pt x="1932" y="544"/>
                  </a:lnTo>
                  <a:lnTo>
                    <a:pt x="1931" y="546"/>
                  </a:lnTo>
                  <a:lnTo>
                    <a:pt x="1936" y="496"/>
                  </a:lnTo>
                  <a:lnTo>
                    <a:pt x="1936" y="497"/>
                  </a:lnTo>
                  <a:lnTo>
                    <a:pt x="1931" y="447"/>
                  </a:lnTo>
                  <a:lnTo>
                    <a:pt x="1932" y="449"/>
                  </a:lnTo>
                  <a:lnTo>
                    <a:pt x="1917" y="401"/>
                  </a:lnTo>
                  <a:lnTo>
                    <a:pt x="1917" y="402"/>
                  </a:lnTo>
                  <a:lnTo>
                    <a:pt x="1894" y="355"/>
                  </a:lnTo>
                  <a:lnTo>
                    <a:pt x="1895" y="356"/>
                  </a:lnTo>
                  <a:lnTo>
                    <a:pt x="1863" y="312"/>
                  </a:lnTo>
                  <a:lnTo>
                    <a:pt x="1822" y="271"/>
                  </a:lnTo>
                  <a:lnTo>
                    <a:pt x="1775" y="230"/>
                  </a:lnTo>
                  <a:lnTo>
                    <a:pt x="1720" y="193"/>
                  </a:lnTo>
                  <a:lnTo>
                    <a:pt x="1658" y="159"/>
                  </a:lnTo>
                  <a:lnTo>
                    <a:pt x="1590" y="128"/>
                  </a:lnTo>
                  <a:lnTo>
                    <a:pt x="1515" y="99"/>
                  </a:lnTo>
                  <a:lnTo>
                    <a:pt x="1352" y="54"/>
                  </a:lnTo>
                  <a:lnTo>
                    <a:pt x="1171" y="26"/>
                  </a:lnTo>
                  <a:lnTo>
                    <a:pt x="977" y="16"/>
                  </a:lnTo>
                  <a:lnTo>
                    <a:pt x="783" y="26"/>
                  </a:lnTo>
                  <a:lnTo>
                    <a:pt x="602" y="54"/>
                  </a:lnTo>
                  <a:lnTo>
                    <a:pt x="438" y="99"/>
                  </a:lnTo>
                  <a:lnTo>
                    <a:pt x="365" y="128"/>
                  </a:lnTo>
                  <a:lnTo>
                    <a:pt x="296" y="158"/>
                  </a:lnTo>
                  <a:lnTo>
                    <a:pt x="234" y="193"/>
                  </a:lnTo>
                  <a:lnTo>
                    <a:pt x="179" y="230"/>
                  </a:lnTo>
                  <a:lnTo>
                    <a:pt x="131" y="270"/>
                  </a:lnTo>
                  <a:lnTo>
                    <a:pt x="90" y="312"/>
                  </a:lnTo>
                  <a:lnTo>
                    <a:pt x="91" y="311"/>
                  </a:lnTo>
                  <a:lnTo>
                    <a:pt x="59" y="356"/>
                  </a:lnTo>
                  <a:lnTo>
                    <a:pt x="60" y="355"/>
                  </a:lnTo>
                  <a:lnTo>
                    <a:pt x="36" y="402"/>
                  </a:lnTo>
                  <a:lnTo>
                    <a:pt x="36" y="401"/>
                  </a:lnTo>
                  <a:lnTo>
                    <a:pt x="21" y="449"/>
                  </a:lnTo>
                  <a:lnTo>
                    <a:pt x="21" y="447"/>
                  </a:lnTo>
                  <a:lnTo>
                    <a:pt x="16" y="497"/>
                  </a:lnTo>
                  <a:lnTo>
                    <a:pt x="16" y="496"/>
                  </a:lnTo>
                  <a:lnTo>
                    <a:pt x="21" y="546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3796" y="892"/>
              <a:ext cx="95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Empresas dirigidas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3831" y="1019"/>
              <a:ext cx="88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por universidades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3728" y="1366"/>
              <a:ext cx="746" cy="246"/>
            </a:xfrm>
            <a:custGeom>
              <a:avLst/>
              <a:gdLst>
                <a:gd name="T0" fmla="*/ 1 w 1344"/>
                <a:gd name="T1" fmla="*/ 247 h 496"/>
                <a:gd name="T2" fmla="*/ 4 w 1344"/>
                <a:gd name="T3" fmla="*/ 221 h 496"/>
                <a:gd name="T4" fmla="*/ 16 w 1344"/>
                <a:gd name="T5" fmla="*/ 196 h 496"/>
                <a:gd name="T6" fmla="*/ 33 w 1344"/>
                <a:gd name="T7" fmla="*/ 172 h 496"/>
                <a:gd name="T8" fmla="*/ 56 w 1344"/>
                <a:gd name="T9" fmla="*/ 149 h 496"/>
                <a:gd name="T10" fmla="*/ 119 w 1344"/>
                <a:gd name="T11" fmla="*/ 107 h 496"/>
                <a:gd name="T12" fmla="*/ 299 w 1344"/>
                <a:gd name="T13" fmla="*/ 42 h 496"/>
                <a:gd name="T14" fmla="*/ 538 w 1344"/>
                <a:gd name="T15" fmla="*/ 6 h 496"/>
                <a:gd name="T16" fmla="*/ 807 w 1344"/>
                <a:gd name="T17" fmla="*/ 5 h 496"/>
                <a:gd name="T18" fmla="*/ 1045 w 1344"/>
                <a:gd name="T19" fmla="*/ 42 h 496"/>
                <a:gd name="T20" fmla="*/ 1227 w 1344"/>
                <a:gd name="T21" fmla="*/ 107 h 496"/>
                <a:gd name="T22" fmla="*/ 1289 w 1344"/>
                <a:gd name="T23" fmla="*/ 149 h 496"/>
                <a:gd name="T24" fmla="*/ 1312 w 1344"/>
                <a:gd name="T25" fmla="*/ 172 h 496"/>
                <a:gd name="T26" fmla="*/ 1330 w 1344"/>
                <a:gd name="T27" fmla="*/ 196 h 496"/>
                <a:gd name="T28" fmla="*/ 1341 w 1344"/>
                <a:gd name="T29" fmla="*/ 221 h 496"/>
                <a:gd name="T30" fmla="*/ 1344 w 1344"/>
                <a:gd name="T31" fmla="*/ 247 h 496"/>
                <a:gd name="T32" fmla="*/ 1341 w 1344"/>
                <a:gd name="T33" fmla="*/ 274 h 496"/>
                <a:gd name="T34" fmla="*/ 1331 w 1344"/>
                <a:gd name="T35" fmla="*/ 300 h 496"/>
                <a:gd name="T36" fmla="*/ 1313 w 1344"/>
                <a:gd name="T37" fmla="*/ 325 h 496"/>
                <a:gd name="T38" fmla="*/ 1290 w 1344"/>
                <a:gd name="T39" fmla="*/ 348 h 496"/>
                <a:gd name="T40" fmla="*/ 1228 w 1344"/>
                <a:gd name="T41" fmla="*/ 389 h 496"/>
                <a:gd name="T42" fmla="*/ 1146 w 1344"/>
                <a:gd name="T43" fmla="*/ 426 h 496"/>
                <a:gd name="T44" fmla="*/ 933 w 1344"/>
                <a:gd name="T45" fmla="*/ 477 h 496"/>
                <a:gd name="T46" fmla="*/ 673 w 1344"/>
                <a:gd name="T47" fmla="*/ 496 h 496"/>
                <a:gd name="T48" fmla="*/ 414 w 1344"/>
                <a:gd name="T49" fmla="*/ 477 h 496"/>
                <a:gd name="T50" fmla="*/ 201 w 1344"/>
                <a:gd name="T51" fmla="*/ 426 h 496"/>
                <a:gd name="T52" fmla="*/ 118 w 1344"/>
                <a:gd name="T53" fmla="*/ 389 h 496"/>
                <a:gd name="T54" fmla="*/ 55 w 1344"/>
                <a:gd name="T55" fmla="*/ 348 h 496"/>
                <a:gd name="T56" fmla="*/ 32 w 1344"/>
                <a:gd name="T57" fmla="*/ 325 h 496"/>
                <a:gd name="T58" fmla="*/ 15 w 1344"/>
                <a:gd name="T59" fmla="*/ 300 h 496"/>
                <a:gd name="T60" fmla="*/ 4 w 1344"/>
                <a:gd name="T61" fmla="*/ 274 h 496"/>
                <a:gd name="T62" fmla="*/ 19 w 1344"/>
                <a:gd name="T63" fmla="*/ 273 h 496"/>
                <a:gd name="T64" fmla="*/ 30 w 1344"/>
                <a:gd name="T65" fmla="*/ 293 h 496"/>
                <a:gd name="T66" fmla="*/ 45 w 1344"/>
                <a:gd name="T67" fmla="*/ 316 h 496"/>
                <a:gd name="T68" fmla="*/ 66 w 1344"/>
                <a:gd name="T69" fmla="*/ 337 h 496"/>
                <a:gd name="T70" fmla="*/ 127 w 1344"/>
                <a:gd name="T71" fmla="*/ 376 h 496"/>
                <a:gd name="T72" fmla="*/ 206 w 1344"/>
                <a:gd name="T73" fmla="*/ 411 h 496"/>
                <a:gd name="T74" fmla="*/ 415 w 1344"/>
                <a:gd name="T75" fmla="*/ 462 h 496"/>
                <a:gd name="T76" fmla="*/ 672 w 1344"/>
                <a:gd name="T77" fmla="*/ 480 h 496"/>
                <a:gd name="T78" fmla="*/ 930 w 1344"/>
                <a:gd name="T79" fmla="*/ 462 h 496"/>
                <a:gd name="T80" fmla="*/ 1139 w 1344"/>
                <a:gd name="T81" fmla="*/ 411 h 496"/>
                <a:gd name="T82" fmla="*/ 1219 w 1344"/>
                <a:gd name="T83" fmla="*/ 376 h 496"/>
                <a:gd name="T84" fmla="*/ 1279 w 1344"/>
                <a:gd name="T85" fmla="*/ 337 h 496"/>
                <a:gd name="T86" fmla="*/ 1300 w 1344"/>
                <a:gd name="T87" fmla="*/ 316 h 496"/>
                <a:gd name="T88" fmla="*/ 1316 w 1344"/>
                <a:gd name="T89" fmla="*/ 293 h 496"/>
                <a:gd name="T90" fmla="*/ 1326 w 1344"/>
                <a:gd name="T91" fmla="*/ 273 h 496"/>
                <a:gd name="T92" fmla="*/ 1329 w 1344"/>
                <a:gd name="T93" fmla="*/ 249 h 496"/>
                <a:gd name="T94" fmla="*/ 1326 w 1344"/>
                <a:gd name="T95" fmla="*/ 228 h 496"/>
                <a:gd name="T96" fmla="*/ 1317 w 1344"/>
                <a:gd name="T97" fmla="*/ 205 h 496"/>
                <a:gd name="T98" fmla="*/ 1301 w 1344"/>
                <a:gd name="T99" fmla="*/ 183 h 496"/>
                <a:gd name="T100" fmla="*/ 1280 w 1344"/>
                <a:gd name="T101" fmla="*/ 162 h 496"/>
                <a:gd name="T102" fmla="*/ 1220 w 1344"/>
                <a:gd name="T103" fmla="*/ 122 h 496"/>
                <a:gd name="T104" fmla="*/ 1042 w 1344"/>
                <a:gd name="T105" fmla="*/ 57 h 496"/>
                <a:gd name="T106" fmla="*/ 806 w 1344"/>
                <a:gd name="T107" fmla="*/ 21 h 496"/>
                <a:gd name="T108" fmla="*/ 539 w 1344"/>
                <a:gd name="T109" fmla="*/ 21 h 496"/>
                <a:gd name="T110" fmla="*/ 304 w 1344"/>
                <a:gd name="T111" fmla="*/ 57 h 496"/>
                <a:gd name="T112" fmla="*/ 126 w 1344"/>
                <a:gd name="T113" fmla="*/ 122 h 496"/>
                <a:gd name="T114" fmla="*/ 65 w 1344"/>
                <a:gd name="T115" fmla="*/ 162 h 496"/>
                <a:gd name="T116" fmla="*/ 44 w 1344"/>
                <a:gd name="T117" fmla="*/ 183 h 496"/>
                <a:gd name="T118" fmla="*/ 29 w 1344"/>
                <a:gd name="T119" fmla="*/ 205 h 496"/>
                <a:gd name="T120" fmla="*/ 19 w 1344"/>
                <a:gd name="T121" fmla="*/ 228 h 496"/>
                <a:gd name="T122" fmla="*/ 16 w 1344"/>
                <a:gd name="T123" fmla="*/ 249 h 496"/>
                <a:gd name="T124" fmla="*/ 19 w 1344"/>
                <a:gd name="T125" fmla="*/ 273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4" h="496">
                  <a:moveTo>
                    <a:pt x="1" y="249"/>
                  </a:moveTo>
                  <a:cubicBezTo>
                    <a:pt x="0" y="249"/>
                    <a:pt x="0" y="248"/>
                    <a:pt x="1" y="247"/>
                  </a:cubicBezTo>
                  <a:lnTo>
                    <a:pt x="4" y="223"/>
                  </a:lnTo>
                  <a:cubicBezTo>
                    <a:pt x="4" y="223"/>
                    <a:pt x="4" y="222"/>
                    <a:pt x="4" y="221"/>
                  </a:cubicBezTo>
                  <a:lnTo>
                    <a:pt x="15" y="197"/>
                  </a:lnTo>
                  <a:cubicBezTo>
                    <a:pt x="15" y="197"/>
                    <a:pt x="16" y="196"/>
                    <a:pt x="16" y="196"/>
                  </a:cubicBezTo>
                  <a:lnTo>
                    <a:pt x="32" y="173"/>
                  </a:lnTo>
                  <a:cubicBezTo>
                    <a:pt x="32" y="173"/>
                    <a:pt x="32" y="172"/>
                    <a:pt x="33" y="172"/>
                  </a:cubicBezTo>
                  <a:lnTo>
                    <a:pt x="55" y="150"/>
                  </a:lnTo>
                  <a:cubicBezTo>
                    <a:pt x="55" y="149"/>
                    <a:pt x="56" y="149"/>
                    <a:pt x="56" y="149"/>
                  </a:cubicBezTo>
                  <a:lnTo>
                    <a:pt x="118" y="108"/>
                  </a:lnTo>
                  <a:cubicBezTo>
                    <a:pt x="118" y="108"/>
                    <a:pt x="119" y="107"/>
                    <a:pt x="119" y="107"/>
                  </a:cubicBezTo>
                  <a:lnTo>
                    <a:pt x="200" y="72"/>
                  </a:lnTo>
                  <a:lnTo>
                    <a:pt x="299" y="42"/>
                  </a:lnTo>
                  <a:lnTo>
                    <a:pt x="413" y="20"/>
                  </a:lnTo>
                  <a:lnTo>
                    <a:pt x="538" y="6"/>
                  </a:lnTo>
                  <a:lnTo>
                    <a:pt x="672" y="0"/>
                  </a:lnTo>
                  <a:lnTo>
                    <a:pt x="807" y="5"/>
                  </a:lnTo>
                  <a:lnTo>
                    <a:pt x="932" y="20"/>
                  </a:lnTo>
                  <a:lnTo>
                    <a:pt x="1045" y="42"/>
                  </a:lnTo>
                  <a:lnTo>
                    <a:pt x="1145" y="72"/>
                  </a:lnTo>
                  <a:lnTo>
                    <a:pt x="1227" y="107"/>
                  </a:lnTo>
                  <a:cubicBezTo>
                    <a:pt x="1227" y="107"/>
                    <a:pt x="1228" y="108"/>
                    <a:pt x="1228" y="108"/>
                  </a:cubicBezTo>
                  <a:lnTo>
                    <a:pt x="1289" y="149"/>
                  </a:lnTo>
                  <a:cubicBezTo>
                    <a:pt x="1289" y="149"/>
                    <a:pt x="1290" y="149"/>
                    <a:pt x="1290" y="150"/>
                  </a:cubicBezTo>
                  <a:lnTo>
                    <a:pt x="1312" y="172"/>
                  </a:lnTo>
                  <a:cubicBezTo>
                    <a:pt x="1312" y="172"/>
                    <a:pt x="1313" y="172"/>
                    <a:pt x="1313" y="173"/>
                  </a:cubicBezTo>
                  <a:lnTo>
                    <a:pt x="1330" y="196"/>
                  </a:lnTo>
                  <a:cubicBezTo>
                    <a:pt x="1330" y="196"/>
                    <a:pt x="1331" y="197"/>
                    <a:pt x="1331" y="197"/>
                  </a:cubicBezTo>
                  <a:lnTo>
                    <a:pt x="1341" y="221"/>
                  </a:lnTo>
                  <a:cubicBezTo>
                    <a:pt x="1341" y="222"/>
                    <a:pt x="1341" y="223"/>
                    <a:pt x="1341" y="223"/>
                  </a:cubicBezTo>
                  <a:lnTo>
                    <a:pt x="1344" y="247"/>
                  </a:lnTo>
                  <a:cubicBezTo>
                    <a:pt x="1344" y="248"/>
                    <a:pt x="1344" y="249"/>
                    <a:pt x="1344" y="249"/>
                  </a:cubicBezTo>
                  <a:lnTo>
                    <a:pt x="1341" y="274"/>
                  </a:lnTo>
                  <a:cubicBezTo>
                    <a:pt x="1341" y="275"/>
                    <a:pt x="1341" y="276"/>
                    <a:pt x="1341" y="277"/>
                  </a:cubicBezTo>
                  <a:lnTo>
                    <a:pt x="1331" y="300"/>
                  </a:lnTo>
                  <a:cubicBezTo>
                    <a:pt x="1331" y="300"/>
                    <a:pt x="1330" y="301"/>
                    <a:pt x="1330" y="301"/>
                  </a:cubicBezTo>
                  <a:lnTo>
                    <a:pt x="1313" y="325"/>
                  </a:lnTo>
                  <a:cubicBezTo>
                    <a:pt x="1313" y="325"/>
                    <a:pt x="1312" y="326"/>
                    <a:pt x="1312" y="326"/>
                  </a:cubicBezTo>
                  <a:lnTo>
                    <a:pt x="1290" y="348"/>
                  </a:lnTo>
                  <a:cubicBezTo>
                    <a:pt x="1290" y="349"/>
                    <a:pt x="1289" y="349"/>
                    <a:pt x="1289" y="349"/>
                  </a:cubicBezTo>
                  <a:lnTo>
                    <a:pt x="1228" y="389"/>
                  </a:lnTo>
                  <a:cubicBezTo>
                    <a:pt x="1227" y="389"/>
                    <a:pt x="1227" y="390"/>
                    <a:pt x="1227" y="390"/>
                  </a:cubicBezTo>
                  <a:lnTo>
                    <a:pt x="1146" y="426"/>
                  </a:lnTo>
                  <a:lnTo>
                    <a:pt x="1046" y="455"/>
                  </a:lnTo>
                  <a:lnTo>
                    <a:pt x="933" y="477"/>
                  </a:lnTo>
                  <a:lnTo>
                    <a:pt x="807" y="491"/>
                  </a:lnTo>
                  <a:lnTo>
                    <a:pt x="673" y="496"/>
                  </a:lnTo>
                  <a:lnTo>
                    <a:pt x="538" y="491"/>
                  </a:lnTo>
                  <a:lnTo>
                    <a:pt x="414" y="477"/>
                  </a:lnTo>
                  <a:lnTo>
                    <a:pt x="300" y="455"/>
                  </a:lnTo>
                  <a:lnTo>
                    <a:pt x="201" y="426"/>
                  </a:lnTo>
                  <a:lnTo>
                    <a:pt x="119" y="390"/>
                  </a:lnTo>
                  <a:cubicBezTo>
                    <a:pt x="119" y="390"/>
                    <a:pt x="118" y="389"/>
                    <a:pt x="118" y="389"/>
                  </a:cubicBezTo>
                  <a:lnTo>
                    <a:pt x="56" y="349"/>
                  </a:lnTo>
                  <a:cubicBezTo>
                    <a:pt x="56" y="349"/>
                    <a:pt x="55" y="349"/>
                    <a:pt x="55" y="348"/>
                  </a:cubicBezTo>
                  <a:lnTo>
                    <a:pt x="33" y="326"/>
                  </a:lnTo>
                  <a:cubicBezTo>
                    <a:pt x="32" y="326"/>
                    <a:pt x="32" y="325"/>
                    <a:pt x="32" y="325"/>
                  </a:cubicBezTo>
                  <a:lnTo>
                    <a:pt x="16" y="301"/>
                  </a:lnTo>
                  <a:cubicBezTo>
                    <a:pt x="16" y="301"/>
                    <a:pt x="15" y="300"/>
                    <a:pt x="15" y="300"/>
                  </a:cubicBezTo>
                  <a:lnTo>
                    <a:pt x="4" y="277"/>
                  </a:lnTo>
                  <a:cubicBezTo>
                    <a:pt x="4" y="276"/>
                    <a:pt x="4" y="275"/>
                    <a:pt x="4" y="274"/>
                  </a:cubicBezTo>
                  <a:lnTo>
                    <a:pt x="1" y="249"/>
                  </a:lnTo>
                  <a:close/>
                  <a:moveTo>
                    <a:pt x="19" y="273"/>
                  </a:moveTo>
                  <a:lnTo>
                    <a:pt x="19" y="270"/>
                  </a:lnTo>
                  <a:lnTo>
                    <a:pt x="30" y="293"/>
                  </a:lnTo>
                  <a:lnTo>
                    <a:pt x="29" y="292"/>
                  </a:lnTo>
                  <a:lnTo>
                    <a:pt x="45" y="316"/>
                  </a:lnTo>
                  <a:lnTo>
                    <a:pt x="44" y="315"/>
                  </a:lnTo>
                  <a:lnTo>
                    <a:pt x="66" y="337"/>
                  </a:lnTo>
                  <a:lnTo>
                    <a:pt x="65" y="336"/>
                  </a:lnTo>
                  <a:lnTo>
                    <a:pt x="127" y="376"/>
                  </a:lnTo>
                  <a:lnTo>
                    <a:pt x="126" y="375"/>
                  </a:lnTo>
                  <a:lnTo>
                    <a:pt x="206" y="411"/>
                  </a:lnTo>
                  <a:lnTo>
                    <a:pt x="303" y="440"/>
                  </a:lnTo>
                  <a:lnTo>
                    <a:pt x="415" y="462"/>
                  </a:lnTo>
                  <a:lnTo>
                    <a:pt x="539" y="475"/>
                  </a:lnTo>
                  <a:lnTo>
                    <a:pt x="672" y="480"/>
                  </a:lnTo>
                  <a:lnTo>
                    <a:pt x="806" y="476"/>
                  </a:lnTo>
                  <a:lnTo>
                    <a:pt x="930" y="462"/>
                  </a:lnTo>
                  <a:lnTo>
                    <a:pt x="1041" y="440"/>
                  </a:lnTo>
                  <a:lnTo>
                    <a:pt x="1139" y="411"/>
                  </a:lnTo>
                  <a:lnTo>
                    <a:pt x="1220" y="375"/>
                  </a:lnTo>
                  <a:lnTo>
                    <a:pt x="1219" y="376"/>
                  </a:lnTo>
                  <a:lnTo>
                    <a:pt x="1280" y="336"/>
                  </a:lnTo>
                  <a:lnTo>
                    <a:pt x="1279" y="337"/>
                  </a:lnTo>
                  <a:lnTo>
                    <a:pt x="1301" y="315"/>
                  </a:lnTo>
                  <a:lnTo>
                    <a:pt x="1300" y="316"/>
                  </a:lnTo>
                  <a:lnTo>
                    <a:pt x="1317" y="292"/>
                  </a:lnTo>
                  <a:lnTo>
                    <a:pt x="1316" y="293"/>
                  </a:lnTo>
                  <a:lnTo>
                    <a:pt x="1326" y="270"/>
                  </a:lnTo>
                  <a:lnTo>
                    <a:pt x="1326" y="273"/>
                  </a:lnTo>
                  <a:lnTo>
                    <a:pt x="1329" y="248"/>
                  </a:lnTo>
                  <a:lnTo>
                    <a:pt x="1329" y="249"/>
                  </a:lnTo>
                  <a:lnTo>
                    <a:pt x="1326" y="225"/>
                  </a:lnTo>
                  <a:lnTo>
                    <a:pt x="1326" y="228"/>
                  </a:lnTo>
                  <a:lnTo>
                    <a:pt x="1316" y="204"/>
                  </a:lnTo>
                  <a:lnTo>
                    <a:pt x="1317" y="205"/>
                  </a:lnTo>
                  <a:lnTo>
                    <a:pt x="1300" y="182"/>
                  </a:lnTo>
                  <a:lnTo>
                    <a:pt x="1301" y="183"/>
                  </a:lnTo>
                  <a:lnTo>
                    <a:pt x="1279" y="161"/>
                  </a:lnTo>
                  <a:lnTo>
                    <a:pt x="1280" y="162"/>
                  </a:lnTo>
                  <a:lnTo>
                    <a:pt x="1219" y="121"/>
                  </a:lnTo>
                  <a:lnTo>
                    <a:pt x="1220" y="122"/>
                  </a:lnTo>
                  <a:lnTo>
                    <a:pt x="1140" y="87"/>
                  </a:lnTo>
                  <a:lnTo>
                    <a:pt x="1042" y="57"/>
                  </a:lnTo>
                  <a:lnTo>
                    <a:pt x="931" y="35"/>
                  </a:lnTo>
                  <a:lnTo>
                    <a:pt x="806" y="21"/>
                  </a:lnTo>
                  <a:lnTo>
                    <a:pt x="673" y="16"/>
                  </a:lnTo>
                  <a:lnTo>
                    <a:pt x="539" y="21"/>
                  </a:lnTo>
                  <a:lnTo>
                    <a:pt x="416" y="35"/>
                  </a:lnTo>
                  <a:lnTo>
                    <a:pt x="304" y="57"/>
                  </a:lnTo>
                  <a:lnTo>
                    <a:pt x="207" y="87"/>
                  </a:lnTo>
                  <a:lnTo>
                    <a:pt x="126" y="122"/>
                  </a:lnTo>
                  <a:lnTo>
                    <a:pt x="127" y="121"/>
                  </a:lnTo>
                  <a:lnTo>
                    <a:pt x="65" y="162"/>
                  </a:lnTo>
                  <a:lnTo>
                    <a:pt x="66" y="161"/>
                  </a:lnTo>
                  <a:lnTo>
                    <a:pt x="44" y="183"/>
                  </a:lnTo>
                  <a:lnTo>
                    <a:pt x="45" y="182"/>
                  </a:lnTo>
                  <a:lnTo>
                    <a:pt x="29" y="205"/>
                  </a:lnTo>
                  <a:lnTo>
                    <a:pt x="30" y="204"/>
                  </a:lnTo>
                  <a:lnTo>
                    <a:pt x="19" y="228"/>
                  </a:lnTo>
                  <a:lnTo>
                    <a:pt x="19" y="225"/>
                  </a:lnTo>
                  <a:lnTo>
                    <a:pt x="16" y="249"/>
                  </a:lnTo>
                  <a:lnTo>
                    <a:pt x="16" y="248"/>
                  </a:lnTo>
                  <a:lnTo>
                    <a:pt x="19" y="273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3830" y="1430"/>
              <a:ext cx="56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Incubadora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 36"/>
            <p:cNvSpPr>
              <a:spLocks noEditPoints="1"/>
            </p:cNvSpPr>
            <p:nvPr/>
          </p:nvSpPr>
          <p:spPr bwMode="auto">
            <a:xfrm>
              <a:off x="2772" y="1268"/>
              <a:ext cx="1855" cy="1633"/>
            </a:xfrm>
            <a:custGeom>
              <a:avLst/>
              <a:gdLst>
                <a:gd name="T0" fmla="*/ 155 w 3343"/>
                <a:gd name="T1" fmla="*/ 2947 h 3298"/>
                <a:gd name="T2" fmla="*/ 91 w 3343"/>
                <a:gd name="T3" fmla="*/ 2837 h 3298"/>
                <a:gd name="T4" fmla="*/ 0 w 3343"/>
                <a:gd name="T5" fmla="*/ 2454 h 3298"/>
                <a:gd name="T6" fmla="*/ 52 w 3343"/>
                <a:gd name="T7" fmla="*/ 2011 h 3298"/>
                <a:gd name="T8" fmla="*/ 236 w 3343"/>
                <a:gd name="T9" fmla="*/ 1539 h 3298"/>
                <a:gd name="T10" fmla="*/ 546 w 3343"/>
                <a:gd name="T11" fmla="*/ 1068 h 3298"/>
                <a:gd name="T12" fmla="*/ 969 w 3343"/>
                <a:gd name="T13" fmla="*/ 632 h 3298"/>
                <a:gd name="T14" fmla="*/ 1443 w 3343"/>
                <a:gd name="T15" fmla="*/ 296 h 3298"/>
                <a:gd name="T16" fmla="*/ 1926 w 3343"/>
                <a:gd name="T17" fmla="*/ 83 h 3298"/>
                <a:gd name="T18" fmla="*/ 2385 w 3343"/>
                <a:gd name="T19" fmla="*/ 0 h 3298"/>
                <a:gd name="T20" fmla="*/ 2790 w 3343"/>
                <a:gd name="T21" fmla="*/ 56 h 3298"/>
                <a:gd name="T22" fmla="*/ 3015 w 3343"/>
                <a:gd name="T23" fmla="*/ 173 h 3298"/>
                <a:gd name="T24" fmla="*/ 3111 w 3343"/>
                <a:gd name="T25" fmla="*/ 256 h 3298"/>
                <a:gd name="T26" fmla="*/ 3253 w 3343"/>
                <a:gd name="T27" fmla="*/ 461 h 3298"/>
                <a:gd name="T28" fmla="*/ 3300 w 3343"/>
                <a:gd name="T29" fmla="*/ 582 h 3298"/>
                <a:gd name="T30" fmla="*/ 3341 w 3343"/>
                <a:gd name="T31" fmla="*/ 988 h 3298"/>
                <a:gd name="T32" fmla="*/ 3245 w 3343"/>
                <a:gd name="T33" fmla="*/ 1444 h 3298"/>
                <a:gd name="T34" fmla="*/ 3018 w 3343"/>
                <a:gd name="T35" fmla="*/ 1919 h 3298"/>
                <a:gd name="T36" fmla="*/ 2669 w 3343"/>
                <a:gd name="T37" fmla="*/ 2383 h 3298"/>
                <a:gd name="T38" fmla="*/ 2219 w 3343"/>
                <a:gd name="T39" fmla="*/ 2793 h 3298"/>
                <a:gd name="T40" fmla="*/ 1739 w 3343"/>
                <a:gd name="T41" fmla="*/ 3088 h 3298"/>
                <a:gd name="T42" fmla="*/ 1262 w 3343"/>
                <a:gd name="T43" fmla="*/ 3258 h 3298"/>
                <a:gd name="T44" fmla="*/ 817 w 3343"/>
                <a:gd name="T45" fmla="*/ 3295 h 3298"/>
                <a:gd name="T46" fmla="*/ 553 w 3343"/>
                <a:gd name="T47" fmla="*/ 3244 h 3298"/>
                <a:gd name="T48" fmla="*/ 330 w 3343"/>
                <a:gd name="T49" fmla="*/ 3127 h 3298"/>
                <a:gd name="T50" fmla="*/ 340 w 3343"/>
                <a:gd name="T51" fmla="*/ 3114 h 3298"/>
                <a:gd name="T52" fmla="*/ 444 w 3343"/>
                <a:gd name="T53" fmla="*/ 3179 h 3298"/>
                <a:gd name="T54" fmla="*/ 684 w 3343"/>
                <a:gd name="T55" fmla="*/ 3262 h 3298"/>
                <a:gd name="T56" fmla="*/ 1105 w 3343"/>
                <a:gd name="T57" fmla="*/ 3270 h 3298"/>
                <a:gd name="T58" fmla="*/ 1571 w 3343"/>
                <a:gd name="T59" fmla="*/ 3144 h 3298"/>
                <a:gd name="T60" fmla="*/ 2052 w 3343"/>
                <a:gd name="T61" fmla="*/ 2892 h 3298"/>
                <a:gd name="T62" fmla="*/ 2515 w 3343"/>
                <a:gd name="T63" fmla="*/ 2519 h 3298"/>
                <a:gd name="T64" fmla="*/ 2902 w 3343"/>
                <a:gd name="T65" fmla="*/ 2068 h 3298"/>
                <a:gd name="T66" fmla="*/ 3169 w 3343"/>
                <a:gd name="T67" fmla="*/ 1596 h 3298"/>
                <a:gd name="T68" fmla="*/ 3309 w 3343"/>
                <a:gd name="T69" fmla="*/ 1134 h 3298"/>
                <a:gd name="T70" fmla="*/ 3314 w 3343"/>
                <a:gd name="T71" fmla="*/ 713 h 3298"/>
                <a:gd name="T72" fmla="*/ 3239 w 3343"/>
                <a:gd name="T73" fmla="*/ 468 h 3298"/>
                <a:gd name="T74" fmla="*/ 3177 w 3343"/>
                <a:gd name="T75" fmla="*/ 364 h 3298"/>
                <a:gd name="T76" fmla="*/ 3005 w 3343"/>
                <a:gd name="T77" fmla="*/ 186 h 3298"/>
                <a:gd name="T78" fmla="*/ 2901 w 3343"/>
                <a:gd name="T79" fmla="*/ 121 h 3298"/>
                <a:gd name="T80" fmla="*/ 2526 w 3343"/>
                <a:gd name="T81" fmla="*/ 19 h 3298"/>
                <a:gd name="T82" fmla="*/ 2087 w 3343"/>
                <a:gd name="T83" fmla="*/ 56 h 3298"/>
                <a:gd name="T84" fmla="*/ 1612 w 3343"/>
                <a:gd name="T85" fmla="*/ 226 h 3298"/>
                <a:gd name="T86" fmla="*/ 1134 w 3343"/>
                <a:gd name="T87" fmla="*/ 519 h 3298"/>
                <a:gd name="T88" fmla="*/ 688 w 3343"/>
                <a:gd name="T89" fmla="*/ 927 h 3298"/>
                <a:gd name="T90" fmla="*/ 340 w 3343"/>
                <a:gd name="T91" fmla="*/ 1387 h 3298"/>
                <a:gd name="T92" fmla="*/ 114 w 3343"/>
                <a:gd name="T93" fmla="*/ 1860 h 3298"/>
                <a:gd name="T94" fmla="*/ 18 w 3343"/>
                <a:gd name="T95" fmla="*/ 2313 h 3298"/>
                <a:gd name="T96" fmla="*/ 60 w 3343"/>
                <a:gd name="T97" fmla="*/ 2713 h 3298"/>
                <a:gd name="T98" fmla="*/ 168 w 3343"/>
                <a:gd name="T99" fmla="*/ 2937 h 3298"/>
                <a:gd name="T100" fmla="*/ 246 w 3343"/>
                <a:gd name="T101" fmla="*/ 3032 h 3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43" h="3298">
                  <a:moveTo>
                    <a:pt x="235" y="3045"/>
                  </a:moveTo>
                  <a:cubicBezTo>
                    <a:pt x="235" y="3044"/>
                    <a:pt x="235" y="3044"/>
                    <a:pt x="234" y="3044"/>
                  </a:cubicBezTo>
                  <a:lnTo>
                    <a:pt x="155" y="2947"/>
                  </a:lnTo>
                  <a:cubicBezTo>
                    <a:pt x="155" y="2946"/>
                    <a:pt x="155" y="2946"/>
                    <a:pt x="155" y="2946"/>
                  </a:cubicBezTo>
                  <a:lnTo>
                    <a:pt x="92" y="2839"/>
                  </a:lnTo>
                  <a:cubicBezTo>
                    <a:pt x="91" y="2838"/>
                    <a:pt x="91" y="2838"/>
                    <a:pt x="91" y="2837"/>
                  </a:cubicBezTo>
                  <a:lnTo>
                    <a:pt x="45" y="2718"/>
                  </a:lnTo>
                  <a:lnTo>
                    <a:pt x="15" y="2590"/>
                  </a:lnTo>
                  <a:lnTo>
                    <a:pt x="0" y="2454"/>
                  </a:lnTo>
                  <a:lnTo>
                    <a:pt x="2" y="2312"/>
                  </a:lnTo>
                  <a:lnTo>
                    <a:pt x="20" y="2164"/>
                  </a:lnTo>
                  <a:lnTo>
                    <a:pt x="52" y="2011"/>
                  </a:lnTo>
                  <a:lnTo>
                    <a:pt x="99" y="1855"/>
                  </a:lnTo>
                  <a:lnTo>
                    <a:pt x="161" y="1698"/>
                  </a:lnTo>
                  <a:lnTo>
                    <a:pt x="236" y="1539"/>
                  </a:lnTo>
                  <a:lnTo>
                    <a:pt x="326" y="1380"/>
                  </a:lnTo>
                  <a:lnTo>
                    <a:pt x="430" y="1222"/>
                  </a:lnTo>
                  <a:lnTo>
                    <a:pt x="546" y="1068"/>
                  </a:lnTo>
                  <a:lnTo>
                    <a:pt x="675" y="916"/>
                  </a:lnTo>
                  <a:lnTo>
                    <a:pt x="818" y="769"/>
                  </a:lnTo>
                  <a:lnTo>
                    <a:pt x="969" y="632"/>
                  </a:lnTo>
                  <a:lnTo>
                    <a:pt x="1124" y="506"/>
                  </a:lnTo>
                  <a:lnTo>
                    <a:pt x="1283" y="394"/>
                  </a:lnTo>
                  <a:lnTo>
                    <a:pt x="1443" y="296"/>
                  </a:lnTo>
                  <a:lnTo>
                    <a:pt x="1605" y="211"/>
                  </a:lnTo>
                  <a:lnTo>
                    <a:pt x="1766" y="140"/>
                  </a:lnTo>
                  <a:lnTo>
                    <a:pt x="1926" y="83"/>
                  </a:lnTo>
                  <a:lnTo>
                    <a:pt x="2082" y="41"/>
                  </a:lnTo>
                  <a:lnTo>
                    <a:pt x="2236" y="14"/>
                  </a:lnTo>
                  <a:lnTo>
                    <a:pt x="2385" y="0"/>
                  </a:lnTo>
                  <a:lnTo>
                    <a:pt x="2527" y="3"/>
                  </a:lnTo>
                  <a:lnTo>
                    <a:pt x="2663" y="22"/>
                  </a:lnTo>
                  <a:lnTo>
                    <a:pt x="2790" y="56"/>
                  </a:lnTo>
                  <a:lnTo>
                    <a:pt x="2908" y="106"/>
                  </a:lnTo>
                  <a:cubicBezTo>
                    <a:pt x="2908" y="106"/>
                    <a:pt x="2908" y="106"/>
                    <a:pt x="2909" y="107"/>
                  </a:cubicBezTo>
                  <a:lnTo>
                    <a:pt x="3015" y="173"/>
                  </a:lnTo>
                  <a:cubicBezTo>
                    <a:pt x="3015" y="173"/>
                    <a:pt x="3015" y="173"/>
                    <a:pt x="3016" y="173"/>
                  </a:cubicBezTo>
                  <a:lnTo>
                    <a:pt x="3110" y="255"/>
                  </a:lnTo>
                  <a:cubicBezTo>
                    <a:pt x="3110" y="256"/>
                    <a:pt x="3110" y="256"/>
                    <a:pt x="3111" y="256"/>
                  </a:cubicBezTo>
                  <a:lnTo>
                    <a:pt x="3190" y="353"/>
                  </a:lnTo>
                  <a:cubicBezTo>
                    <a:pt x="3190" y="354"/>
                    <a:pt x="3190" y="354"/>
                    <a:pt x="3190" y="354"/>
                  </a:cubicBezTo>
                  <a:lnTo>
                    <a:pt x="3253" y="461"/>
                  </a:lnTo>
                  <a:cubicBezTo>
                    <a:pt x="3254" y="462"/>
                    <a:pt x="3254" y="462"/>
                    <a:pt x="3254" y="463"/>
                  </a:cubicBezTo>
                  <a:lnTo>
                    <a:pt x="3300" y="581"/>
                  </a:lnTo>
                  <a:cubicBezTo>
                    <a:pt x="3300" y="581"/>
                    <a:pt x="3300" y="581"/>
                    <a:pt x="3300" y="582"/>
                  </a:cubicBezTo>
                  <a:lnTo>
                    <a:pt x="3329" y="710"/>
                  </a:lnTo>
                  <a:lnTo>
                    <a:pt x="3343" y="845"/>
                  </a:lnTo>
                  <a:lnTo>
                    <a:pt x="3341" y="988"/>
                  </a:lnTo>
                  <a:lnTo>
                    <a:pt x="3324" y="1135"/>
                  </a:lnTo>
                  <a:lnTo>
                    <a:pt x="3292" y="1288"/>
                  </a:lnTo>
                  <a:lnTo>
                    <a:pt x="3245" y="1444"/>
                  </a:lnTo>
                  <a:lnTo>
                    <a:pt x="3184" y="1601"/>
                  </a:lnTo>
                  <a:lnTo>
                    <a:pt x="3108" y="1761"/>
                  </a:lnTo>
                  <a:lnTo>
                    <a:pt x="3018" y="1919"/>
                  </a:lnTo>
                  <a:lnTo>
                    <a:pt x="2915" y="2077"/>
                  </a:lnTo>
                  <a:lnTo>
                    <a:pt x="2798" y="2231"/>
                  </a:lnTo>
                  <a:lnTo>
                    <a:pt x="2669" y="2383"/>
                  </a:lnTo>
                  <a:lnTo>
                    <a:pt x="2526" y="2530"/>
                  </a:lnTo>
                  <a:lnTo>
                    <a:pt x="2375" y="2667"/>
                  </a:lnTo>
                  <a:lnTo>
                    <a:pt x="2219" y="2793"/>
                  </a:lnTo>
                  <a:lnTo>
                    <a:pt x="2061" y="2905"/>
                  </a:lnTo>
                  <a:lnTo>
                    <a:pt x="1901" y="3003"/>
                  </a:lnTo>
                  <a:lnTo>
                    <a:pt x="1739" y="3088"/>
                  </a:lnTo>
                  <a:lnTo>
                    <a:pt x="1578" y="3159"/>
                  </a:lnTo>
                  <a:lnTo>
                    <a:pt x="1418" y="3216"/>
                  </a:lnTo>
                  <a:lnTo>
                    <a:pt x="1262" y="3258"/>
                  </a:lnTo>
                  <a:lnTo>
                    <a:pt x="1108" y="3285"/>
                  </a:lnTo>
                  <a:lnTo>
                    <a:pt x="960" y="3298"/>
                  </a:lnTo>
                  <a:lnTo>
                    <a:pt x="817" y="3295"/>
                  </a:lnTo>
                  <a:lnTo>
                    <a:pt x="681" y="3277"/>
                  </a:lnTo>
                  <a:lnTo>
                    <a:pt x="554" y="3244"/>
                  </a:lnTo>
                  <a:cubicBezTo>
                    <a:pt x="554" y="3244"/>
                    <a:pt x="554" y="3244"/>
                    <a:pt x="553" y="3244"/>
                  </a:cubicBezTo>
                  <a:lnTo>
                    <a:pt x="437" y="3194"/>
                  </a:lnTo>
                  <a:cubicBezTo>
                    <a:pt x="437" y="3194"/>
                    <a:pt x="437" y="3193"/>
                    <a:pt x="436" y="3193"/>
                  </a:cubicBezTo>
                  <a:lnTo>
                    <a:pt x="330" y="3127"/>
                  </a:lnTo>
                  <a:cubicBezTo>
                    <a:pt x="330" y="3127"/>
                    <a:pt x="330" y="3127"/>
                    <a:pt x="329" y="3127"/>
                  </a:cubicBezTo>
                  <a:lnTo>
                    <a:pt x="235" y="3045"/>
                  </a:lnTo>
                  <a:close/>
                  <a:moveTo>
                    <a:pt x="340" y="3114"/>
                  </a:moveTo>
                  <a:lnTo>
                    <a:pt x="339" y="3114"/>
                  </a:lnTo>
                  <a:lnTo>
                    <a:pt x="445" y="3180"/>
                  </a:lnTo>
                  <a:lnTo>
                    <a:pt x="444" y="3179"/>
                  </a:lnTo>
                  <a:lnTo>
                    <a:pt x="560" y="3229"/>
                  </a:lnTo>
                  <a:lnTo>
                    <a:pt x="558" y="3229"/>
                  </a:lnTo>
                  <a:lnTo>
                    <a:pt x="684" y="3262"/>
                  </a:lnTo>
                  <a:lnTo>
                    <a:pt x="818" y="3279"/>
                  </a:lnTo>
                  <a:lnTo>
                    <a:pt x="959" y="3282"/>
                  </a:lnTo>
                  <a:lnTo>
                    <a:pt x="1105" y="3270"/>
                  </a:lnTo>
                  <a:lnTo>
                    <a:pt x="1257" y="3243"/>
                  </a:lnTo>
                  <a:lnTo>
                    <a:pt x="1413" y="3201"/>
                  </a:lnTo>
                  <a:lnTo>
                    <a:pt x="1571" y="3144"/>
                  </a:lnTo>
                  <a:lnTo>
                    <a:pt x="1732" y="3073"/>
                  </a:lnTo>
                  <a:lnTo>
                    <a:pt x="1892" y="2990"/>
                  </a:lnTo>
                  <a:lnTo>
                    <a:pt x="2052" y="2892"/>
                  </a:lnTo>
                  <a:lnTo>
                    <a:pt x="2209" y="2780"/>
                  </a:lnTo>
                  <a:lnTo>
                    <a:pt x="2364" y="2656"/>
                  </a:lnTo>
                  <a:lnTo>
                    <a:pt x="2515" y="2519"/>
                  </a:lnTo>
                  <a:lnTo>
                    <a:pt x="2656" y="2372"/>
                  </a:lnTo>
                  <a:lnTo>
                    <a:pt x="2785" y="2222"/>
                  </a:lnTo>
                  <a:lnTo>
                    <a:pt x="2902" y="2068"/>
                  </a:lnTo>
                  <a:lnTo>
                    <a:pt x="3004" y="1912"/>
                  </a:lnTo>
                  <a:lnTo>
                    <a:pt x="3093" y="1754"/>
                  </a:lnTo>
                  <a:lnTo>
                    <a:pt x="3169" y="1596"/>
                  </a:lnTo>
                  <a:lnTo>
                    <a:pt x="3230" y="1439"/>
                  </a:lnTo>
                  <a:lnTo>
                    <a:pt x="3277" y="1285"/>
                  </a:lnTo>
                  <a:lnTo>
                    <a:pt x="3309" y="1134"/>
                  </a:lnTo>
                  <a:lnTo>
                    <a:pt x="3325" y="987"/>
                  </a:lnTo>
                  <a:lnTo>
                    <a:pt x="3327" y="846"/>
                  </a:lnTo>
                  <a:lnTo>
                    <a:pt x="3314" y="713"/>
                  </a:lnTo>
                  <a:lnTo>
                    <a:pt x="3285" y="585"/>
                  </a:lnTo>
                  <a:lnTo>
                    <a:pt x="3285" y="586"/>
                  </a:lnTo>
                  <a:lnTo>
                    <a:pt x="3239" y="468"/>
                  </a:lnTo>
                  <a:lnTo>
                    <a:pt x="3240" y="470"/>
                  </a:lnTo>
                  <a:lnTo>
                    <a:pt x="3177" y="363"/>
                  </a:lnTo>
                  <a:lnTo>
                    <a:pt x="3177" y="364"/>
                  </a:lnTo>
                  <a:lnTo>
                    <a:pt x="3098" y="267"/>
                  </a:lnTo>
                  <a:lnTo>
                    <a:pt x="3099" y="268"/>
                  </a:lnTo>
                  <a:lnTo>
                    <a:pt x="3005" y="186"/>
                  </a:lnTo>
                  <a:lnTo>
                    <a:pt x="3006" y="186"/>
                  </a:lnTo>
                  <a:lnTo>
                    <a:pt x="2900" y="120"/>
                  </a:lnTo>
                  <a:lnTo>
                    <a:pt x="2901" y="121"/>
                  </a:lnTo>
                  <a:lnTo>
                    <a:pt x="2785" y="71"/>
                  </a:lnTo>
                  <a:lnTo>
                    <a:pt x="2660" y="37"/>
                  </a:lnTo>
                  <a:lnTo>
                    <a:pt x="2526" y="19"/>
                  </a:lnTo>
                  <a:lnTo>
                    <a:pt x="2386" y="16"/>
                  </a:lnTo>
                  <a:lnTo>
                    <a:pt x="2239" y="29"/>
                  </a:lnTo>
                  <a:lnTo>
                    <a:pt x="2087" y="56"/>
                  </a:lnTo>
                  <a:lnTo>
                    <a:pt x="1931" y="98"/>
                  </a:lnTo>
                  <a:lnTo>
                    <a:pt x="1773" y="155"/>
                  </a:lnTo>
                  <a:lnTo>
                    <a:pt x="1612" y="226"/>
                  </a:lnTo>
                  <a:lnTo>
                    <a:pt x="1452" y="309"/>
                  </a:lnTo>
                  <a:lnTo>
                    <a:pt x="1292" y="407"/>
                  </a:lnTo>
                  <a:lnTo>
                    <a:pt x="1134" y="519"/>
                  </a:lnTo>
                  <a:lnTo>
                    <a:pt x="980" y="643"/>
                  </a:lnTo>
                  <a:lnTo>
                    <a:pt x="829" y="780"/>
                  </a:lnTo>
                  <a:lnTo>
                    <a:pt x="688" y="927"/>
                  </a:lnTo>
                  <a:lnTo>
                    <a:pt x="559" y="1077"/>
                  </a:lnTo>
                  <a:lnTo>
                    <a:pt x="443" y="1231"/>
                  </a:lnTo>
                  <a:lnTo>
                    <a:pt x="340" y="1387"/>
                  </a:lnTo>
                  <a:lnTo>
                    <a:pt x="251" y="1546"/>
                  </a:lnTo>
                  <a:lnTo>
                    <a:pt x="176" y="1703"/>
                  </a:lnTo>
                  <a:lnTo>
                    <a:pt x="114" y="1860"/>
                  </a:lnTo>
                  <a:lnTo>
                    <a:pt x="67" y="2014"/>
                  </a:lnTo>
                  <a:lnTo>
                    <a:pt x="35" y="2165"/>
                  </a:lnTo>
                  <a:lnTo>
                    <a:pt x="18" y="2313"/>
                  </a:lnTo>
                  <a:lnTo>
                    <a:pt x="16" y="2453"/>
                  </a:lnTo>
                  <a:lnTo>
                    <a:pt x="30" y="2587"/>
                  </a:lnTo>
                  <a:lnTo>
                    <a:pt x="60" y="2713"/>
                  </a:lnTo>
                  <a:lnTo>
                    <a:pt x="106" y="2832"/>
                  </a:lnTo>
                  <a:lnTo>
                    <a:pt x="105" y="2830"/>
                  </a:lnTo>
                  <a:lnTo>
                    <a:pt x="168" y="2937"/>
                  </a:lnTo>
                  <a:lnTo>
                    <a:pt x="168" y="2936"/>
                  </a:lnTo>
                  <a:lnTo>
                    <a:pt x="247" y="3033"/>
                  </a:lnTo>
                  <a:lnTo>
                    <a:pt x="246" y="3032"/>
                  </a:lnTo>
                  <a:lnTo>
                    <a:pt x="340" y="3114"/>
                  </a:lnTo>
                  <a:close/>
                </a:path>
              </a:pathLst>
            </a:custGeom>
            <a:solidFill>
              <a:srgbClr val="FFFFAB"/>
            </a:solidFill>
            <a:ln w="1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562" y="1964"/>
              <a:ext cx="977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Parques Científicos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3677" y="2091"/>
              <a:ext cx="74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e Tecnológicos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3031" y="1149"/>
              <a:ext cx="870" cy="300"/>
            </a:xfrm>
            <a:custGeom>
              <a:avLst/>
              <a:gdLst>
                <a:gd name="T0" fmla="*/ 0 w 1568"/>
                <a:gd name="T1" fmla="*/ 304 h 608"/>
                <a:gd name="T2" fmla="*/ 784 w 1568"/>
                <a:gd name="T3" fmla="*/ 0 h 608"/>
                <a:gd name="T4" fmla="*/ 784 w 1568"/>
                <a:gd name="T5" fmla="*/ 0 h 608"/>
                <a:gd name="T6" fmla="*/ 1568 w 1568"/>
                <a:gd name="T7" fmla="*/ 304 h 608"/>
                <a:gd name="T8" fmla="*/ 1568 w 1568"/>
                <a:gd name="T9" fmla="*/ 304 h 608"/>
                <a:gd name="T10" fmla="*/ 1568 w 1568"/>
                <a:gd name="T11" fmla="*/ 304 h 608"/>
                <a:gd name="T12" fmla="*/ 784 w 1568"/>
                <a:gd name="T13" fmla="*/ 608 h 608"/>
                <a:gd name="T14" fmla="*/ 784 w 1568"/>
                <a:gd name="T15" fmla="*/ 608 h 608"/>
                <a:gd name="T16" fmla="*/ 784 w 1568"/>
                <a:gd name="T17" fmla="*/ 608 h 608"/>
                <a:gd name="T18" fmla="*/ 0 w 1568"/>
                <a:gd name="T19" fmla="*/ 304 h 608"/>
                <a:gd name="T20" fmla="*/ 0 w 1568"/>
                <a:gd name="T21" fmla="*/ 304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8" h="608">
                  <a:moveTo>
                    <a:pt x="0" y="304"/>
                  </a:moveTo>
                  <a:cubicBezTo>
                    <a:pt x="0" y="137"/>
                    <a:pt x="351" y="0"/>
                    <a:pt x="784" y="0"/>
                  </a:cubicBezTo>
                  <a:lnTo>
                    <a:pt x="784" y="0"/>
                  </a:lnTo>
                  <a:cubicBezTo>
                    <a:pt x="1217" y="0"/>
                    <a:pt x="1568" y="137"/>
                    <a:pt x="1568" y="304"/>
                  </a:cubicBezTo>
                  <a:cubicBezTo>
                    <a:pt x="1568" y="304"/>
                    <a:pt x="1568" y="304"/>
                    <a:pt x="1568" y="304"/>
                  </a:cubicBezTo>
                  <a:lnTo>
                    <a:pt x="1568" y="304"/>
                  </a:lnTo>
                  <a:cubicBezTo>
                    <a:pt x="1568" y="472"/>
                    <a:pt x="1217" y="608"/>
                    <a:pt x="784" y="608"/>
                  </a:cubicBezTo>
                  <a:cubicBezTo>
                    <a:pt x="784" y="608"/>
                    <a:pt x="784" y="608"/>
                    <a:pt x="784" y="608"/>
                  </a:cubicBezTo>
                  <a:lnTo>
                    <a:pt x="784" y="608"/>
                  </a:lnTo>
                  <a:cubicBezTo>
                    <a:pt x="351" y="608"/>
                    <a:pt x="0" y="472"/>
                    <a:pt x="0" y="304"/>
                  </a:cubicBezTo>
                  <a:cubicBezTo>
                    <a:pt x="0" y="304"/>
                    <a:pt x="0" y="304"/>
                    <a:pt x="0" y="304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40"/>
            <p:cNvSpPr>
              <a:spLocks noEditPoints="1"/>
            </p:cNvSpPr>
            <p:nvPr/>
          </p:nvSpPr>
          <p:spPr bwMode="auto">
            <a:xfrm>
              <a:off x="3026" y="1145"/>
              <a:ext cx="879" cy="308"/>
            </a:xfrm>
            <a:custGeom>
              <a:avLst/>
              <a:gdLst>
                <a:gd name="T0" fmla="*/ 1 w 1584"/>
                <a:gd name="T1" fmla="*/ 311 h 624"/>
                <a:gd name="T2" fmla="*/ 5 w 1584"/>
                <a:gd name="T3" fmla="*/ 278 h 624"/>
                <a:gd name="T4" fmla="*/ 18 w 1584"/>
                <a:gd name="T5" fmla="*/ 247 h 624"/>
                <a:gd name="T6" fmla="*/ 38 w 1584"/>
                <a:gd name="T7" fmla="*/ 217 h 624"/>
                <a:gd name="T8" fmla="*/ 98 w 1584"/>
                <a:gd name="T9" fmla="*/ 161 h 624"/>
                <a:gd name="T10" fmla="*/ 235 w 1584"/>
                <a:gd name="T11" fmla="*/ 90 h 624"/>
                <a:gd name="T12" fmla="*/ 486 w 1584"/>
                <a:gd name="T13" fmla="*/ 25 h 624"/>
                <a:gd name="T14" fmla="*/ 792 w 1584"/>
                <a:gd name="T15" fmla="*/ 0 h 624"/>
                <a:gd name="T16" fmla="*/ 1098 w 1584"/>
                <a:gd name="T17" fmla="*/ 25 h 624"/>
                <a:gd name="T18" fmla="*/ 1349 w 1584"/>
                <a:gd name="T19" fmla="*/ 90 h 624"/>
                <a:gd name="T20" fmla="*/ 1486 w 1584"/>
                <a:gd name="T21" fmla="*/ 161 h 624"/>
                <a:gd name="T22" fmla="*/ 1547 w 1584"/>
                <a:gd name="T23" fmla="*/ 217 h 624"/>
                <a:gd name="T24" fmla="*/ 1567 w 1584"/>
                <a:gd name="T25" fmla="*/ 247 h 624"/>
                <a:gd name="T26" fmla="*/ 1580 w 1584"/>
                <a:gd name="T27" fmla="*/ 278 h 624"/>
                <a:gd name="T28" fmla="*/ 1584 w 1584"/>
                <a:gd name="T29" fmla="*/ 311 h 624"/>
                <a:gd name="T30" fmla="*/ 1580 w 1584"/>
                <a:gd name="T31" fmla="*/ 344 h 624"/>
                <a:gd name="T32" fmla="*/ 1568 w 1584"/>
                <a:gd name="T33" fmla="*/ 376 h 624"/>
                <a:gd name="T34" fmla="*/ 1548 w 1584"/>
                <a:gd name="T35" fmla="*/ 407 h 624"/>
                <a:gd name="T36" fmla="*/ 1520 w 1584"/>
                <a:gd name="T37" fmla="*/ 436 h 624"/>
                <a:gd name="T38" fmla="*/ 1447 w 1584"/>
                <a:gd name="T39" fmla="*/ 489 h 624"/>
                <a:gd name="T40" fmla="*/ 1233 w 1584"/>
                <a:gd name="T41" fmla="*/ 572 h 624"/>
                <a:gd name="T42" fmla="*/ 951 w 1584"/>
                <a:gd name="T43" fmla="*/ 618 h 624"/>
                <a:gd name="T44" fmla="*/ 634 w 1584"/>
                <a:gd name="T45" fmla="*/ 618 h 624"/>
                <a:gd name="T46" fmla="*/ 353 w 1584"/>
                <a:gd name="T47" fmla="*/ 572 h 624"/>
                <a:gd name="T48" fmla="*/ 139 w 1584"/>
                <a:gd name="T49" fmla="*/ 490 h 624"/>
                <a:gd name="T50" fmla="*/ 65 w 1584"/>
                <a:gd name="T51" fmla="*/ 437 h 624"/>
                <a:gd name="T52" fmla="*/ 37 w 1584"/>
                <a:gd name="T53" fmla="*/ 407 h 624"/>
                <a:gd name="T54" fmla="*/ 17 w 1584"/>
                <a:gd name="T55" fmla="*/ 376 h 624"/>
                <a:gd name="T56" fmla="*/ 5 w 1584"/>
                <a:gd name="T57" fmla="*/ 344 h 624"/>
                <a:gd name="T58" fmla="*/ 20 w 1584"/>
                <a:gd name="T59" fmla="*/ 342 h 624"/>
                <a:gd name="T60" fmla="*/ 32 w 1584"/>
                <a:gd name="T61" fmla="*/ 370 h 624"/>
                <a:gd name="T62" fmla="*/ 50 w 1584"/>
                <a:gd name="T63" fmla="*/ 398 h 624"/>
                <a:gd name="T64" fmla="*/ 76 w 1584"/>
                <a:gd name="T65" fmla="*/ 424 h 624"/>
                <a:gd name="T66" fmla="*/ 146 w 1584"/>
                <a:gd name="T67" fmla="*/ 475 h 624"/>
                <a:gd name="T68" fmla="*/ 356 w 1584"/>
                <a:gd name="T69" fmla="*/ 557 h 624"/>
                <a:gd name="T70" fmla="*/ 635 w 1584"/>
                <a:gd name="T71" fmla="*/ 602 h 624"/>
                <a:gd name="T72" fmla="*/ 949 w 1584"/>
                <a:gd name="T73" fmla="*/ 603 h 624"/>
                <a:gd name="T74" fmla="*/ 1228 w 1584"/>
                <a:gd name="T75" fmla="*/ 557 h 624"/>
                <a:gd name="T76" fmla="*/ 1438 w 1584"/>
                <a:gd name="T77" fmla="*/ 476 h 624"/>
                <a:gd name="T78" fmla="*/ 1509 w 1584"/>
                <a:gd name="T79" fmla="*/ 425 h 624"/>
                <a:gd name="T80" fmla="*/ 1535 w 1584"/>
                <a:gd name="T81" fmla="*/ 398 h 624"/>
                <a:gd name="T82" fmla="*/ 1553 w 1584"/>
                <a:gd name="T83" fmla="*/ 370 h 624"/>
                <a:gd name="T84" fmla="*/ 1565 w 1584"/>
                <a:gd name="T85" fmla="*/ 342 h 624"/>
                <a:gd name="T86" fmla="*/ 1569 w 1584"/>
                <a:gd name="T87" fmla="*/ 313 h 624"/>
                <a:gd name="T88" fmla="*/ 1565 w 1584"/>
                <a:gd name="T89" fmla="*/ 284 h 624"/>
                <a:gd name="T90" fmla="*/ 1554 w 1584"/>
                <a:gd name="T91" fmla="*/ 256 h 624"/>
                <a:gd name="T92" fmla="*/ 1536 w 1584"/>
                <a:gd name="T93" fmla="*/ 228 h 624"/>
                <a:gd name="T94" fmla="*/ 1477 w 1584"/>
                <a:gd name="T95" fmla="*/ 174 h 624"/>
                <a:gd name="T96" fmla="*/ 1344 w 1584"/>
                <a:gd name="T97" fmla="*/ 105 h 624"/>
                <a:gd name="T98" fmla="*/ 1096 w 1584"/>
                <a:gd name="T99" fmla="*/ 40 h 624"/>
                <a:gd name="T100" fmla="*/ 793 w 1584"/>
                <a:gd name="T101" fmla="*/ 16 h 624"/>
                <a:gd name="T102" fmla="*/ 489 w 1584"/>
                <a:gd name="T103" fmla="*/ 40 h 624"/>
                <a:gd name="T104" fmla="*/ 242 w 1584"/>
                <a:gd name="T105" fmla="*/ 105 h 624"/>
                <a:gd name="T106" fmla="*/ 109 w 1584"/>
                <a:gd name="T107" fmla="*/ 174 h 624"/>
                <a:gd name="T108" fmla="*/ 49 w 1584"/>
                <a:gd name="T109" fmla="*/ 228 h 624"/>
                <a:gd name="T110" fmla="*/ 31 w 1584"/>
                <a:gd name="T111" fmla="*/ 256 h 624"/>
                <a:gd name="T112" fmla="*/ 20 w 1584"/>
                <a:gd name="T113" fmla="*/ 284 h 624"/>
                <a:gd name="T114" fmla="*/ 16 w 1584"/>
                <a:gd name="T115" fmla="*/ 313 h 624"/>
                <a:gd name="T116" fmla="*/ 20 w 1584"/>
                <a:gd name="T117" fmla="*/ 342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84" h="624">
                  <a:moveTo>
                    <a:pt x="1" y="313"/>
                  </a:moveTo>
                  <a:cubicBezTo>
                    <a:pt x="0" y="313"/>
                    <a:pt x="0" y="312"/>
                    <a:pt x="1" y="311"/>
                  </a:cubicBezTo>
                  <a:lnTo>
                    <a:pt x="5" y="280"/>
                  </a:lnTo>
                  <a:cubicBezTo>
                    <a:pt x="5" y="280"/>
                    <a:pt x="5" y="279"/>
                    <a:pt x="5" y="278"/>
                  </a:cubicBezTo>
                  <a:lnTo>
                    <a:pt x="17" y="248"/>
                  </a:lnTo>
                  <a:cubicBezTo>
                    <a:pt x="17" y="248"/>
                    <a:pt x="17" y="248"/>
                    <a:pt x="18" y="247"/>
                  </a:cubicBezTo>
                  <a:lnTo>
                    <a:pt x="37" y="218"/>
                  </a:lnTo>
                  <a:cubicBezTo>
                    <a:pt x="37" y="218"/>
                    <a:pt x="37" y="217"/>
                    <a:pt x="38" y="217"/>
                  </a:cubicBezTo>
                  <a:lnTo>
                    <a:pt x="65" y="189"/>
                  </a:lnTo>
                  <a:lnTo>
                    <a:pt x="98" y="161"/>
                  </a:lnTo>
                  <a:lnTo>
                    <a:pt x="138" y="136"/>
                  </a:lnTo>
                  <a:lnTo>
                    <a:pt x="235" y="90"/>
                  </a:lnTo>
                  <a:lnTo>
                    <a:pt x="352" y="53"/>
                  </a:lnTo>
                  <a:lnTo>
                    <a:pt x="486" y="25"/>
                  </a:lnTo>
                  <a:lnTo>
                    <a:pt x="633" y="7"/>
                  </a:lnTo>
                  <a:lnTo>
                    <a:pt x="792" y="0"/>
                  </a:lnTo>
                  <a:lnTo>
                    <a:pt x="951" y="6"/>
                  </a:lnTo>
                  <a:lnTo>
                    <a:pt x="1098" y="25"/>
                  </a:lnTo>
                  <a:lnTo>
                    <a:pt x="1232" y="53"/>
                  </a:lnTo>
                  <a:lnTo>
                    <a:pt x="1349" y="90"/>
                  </a:lnTo>
                  <a:lnTo>
                    <a:pt x="1446" y="135"/>
                  </a:lnTo>
                  <a:lnTo>
                    <a:pt x="1486" y="161"/>
                  </a:lnTo>
                  <a:lnTo>
                    <a:pt x="1520" y="188"/>
                  </a:lnTo>
                  <a:lnTo>
                    <a:pt x="1547" y="217"/>
                  </a:lnTo>
                  <a:cubicBezTo>
                    <a:pt x="1548" y="217"/>
                    <a:pt x="1548" y="218"/>
                    <a:pt x="1548" y="218"/>
                  </a:cubicBezTo>
                  <a:lnTo>
                    <a:pt x="1567" y="247"/>
                  </a:lnTo>
                  <a:cubicBezTo>
                    <a:pt x="1567" y="248"/>
                    <a:pt x="1568" y="248"/>
                    <a:pt x="1568" y="248"/>
                  </a:cubicBezTo>
                  <a:lnTo>
                    <a:pt x="1580" y="278"/>
                  </a:lnTo>
                  <a:cubicBezTo>
                    <a:pt x="1580" y="279"/>
                    <a:pt x="1580" y="280"/>
                    <a:pt x="1580" y="280"/>
                  </a:cubicBezTo>
                  <a:lnTo>
                    <a:pt x="1584" y="311"/>
                  </a:lnTo>
                  <a:cubicBezTo>
                    <a:pt x="1584" y="312"/>
                    <a:pt x="1584" y="313"/>
                    <a:pt x="1584" y="313"/>
                  </a:cubicBezTo>
                  <a:lnTo>
                    <a:pt x="1580" y="344"/>
                  </a:lnTo>
                  <a:cubicBezTo>
                    <a:pt x="1580" y="345"/>
                    <a:pt x="1580" y="346"/>
                    <a:pt x="1580" y="346"/>
                  </a:cubicBezTo>
                  <a:lnTo>
                    <a:pt x="1568" y="376"/>
                  </a:lnTo>
                  <a:cubicBezTo>
                    <a:pt x="1568" y="377"/>
                    <a:pt x="1567" y="377"/>
                    <a:pt x="1567" y="378"/>
                  </a:cubicBezTo>
                  <a:lnTo>
                    <a:pt x="1548" y="407"/>
                  </a:lnTo>
                  <a:cubicBezTo>
                    <a:pt x="1548" y="407"/>
                    <a:pt x="1548" y="408"/>
                    <a:pt x="1547" y="408"/>
                  </a:cubicBezTo>
                  <a:lnTo>
                    <a:pt x="1520" y="436"/>
                  </a:lnTo>
                  <a:lnTo>
                    <a:pt x="1487" y="464"/>
                  </a:lnTo>
                  <a:lnTo>
                    <a:pt x="1447" y="489"/>
                  </a:lnTo>
                  <a:lnTo>
                    <a:pt x="1350" y="535"/>
                  </a:lnTo>
                  <a:lnTo>
                    <a:pt x="1233" y="572"/>
                  </a:lnTo>
                  <a:lnTo>
                    <a:pt x="1099" y="600"/>
                  </a:lnTo>
                  <a:lnTo>
                    <a:pt x="951" y="618"/>
                  </a:lnTo>
                  <a:lnTo>
                    <a:pt x="793" y="624"/>
                  </a:lnTo>
                  <a:lnTo>
                    <a:pt x="634" y="618"/>
                  </a:lnTo>
                  <a:lnTo>
                    <a:pt x="486" y="600"/>
                  </a:lnTo>
                  <a:lnTo>
                    <a:pt x="353" y="572"/>
                  </a:lnTo>
                  <a:lnTo>
                    <a:pt x="236" y="535"/>
                  </a:lnTo>
                  <a:lnTo>
                    <a:pt x="139" y="490"/>
                  </a:lnTo>
                  <a:lnTo>
                    <a:pt x="99" y="464"/>
                  </a:lnTo>
                  <a:lnTo>
                    <a:pt x="65" y="437"/>
                  </a:lnTo>
                  <a:lnTo>
                    <a:pt x="38" y="408"/>
                  </a:lnTo>
                  <a:cubicBezTo>
                    <a:pt x="37" y="408"/>
                    <a:pt x="37" y="407"/>
                    <a:pt x="37" y="407"/>
                  </a:cubicBezTo>
                  <a:lnTo>
                    <a:pt x="18" y="378"/>
                  </a:lnTo>
                  <a:cubicBezTo>
                    <a:pt x="17" y="377"/>
                    <a:pt x="17" y="377"/>
                    <a:pt x="17" y="376"/>
                  </a:cubicBezTo>
                  <a:lnTo>
                    <a:pt x="5" y="346"/>
                  </a:lnTo>
                  <a:cubicBezTo>
                    <a:pt x="5" y="346"/>
                    <a:pt x="5" y="345"/>
                    <a:pt x="5" y="344"/>
                  </a:cubicBezTo>
                  <a:lnTo>
                    <a:pt x="1" y="313"/>
                  </a:lnTo>
                  <a:close/>
                  <a:moveTo>
                    <a:pt x="20" y="342"/>
                  </a:moveTo>
                  <a:lnTo>
                    <a:pt x="20" y="340"/>
                  </a:lnTo>
                  <a:lnTo>
                    <a:pt x="32" y="370"/>
                  </a:lnTo>
                  <a:lnTo>
                    <a:pt x="31" y="369"/>
                  </a:lnTo>
                  <a:lnTo>
                    <a:pt x="50" y="398"/>
                  </a:lnTo>
                  <a:lnTo>
                    <a:pt x="49" y="397"/>
                  </a:lnTo>
                  <a:lnTo>
                    <a:pt x="76" y="424"/>
                  </a:lnTo>
                  <a:lnTo>
                    <a:pt x="108" y="451"/>
                  </a:lnTo>
                  <a:lnTo>
                    <a:pt x="146" y="475"/>
                  </a:lnTo>
                  <a:lnTo>
                    <a:pt x="241" y="520"/>
                  </a:lnTo>
                  <a:lnTo>
                    <a:pt x="356" y="557"/>
                  </a:lnTo>
                  <a:lnTo>
                    <a:pt x="488" y="585"/>
                  </a:lnTo>
                  <a:lnTo>
                    <a:pt x="635" y="602"/>
                  </a:lnTo>
                  <a:lnTo>
                    <a:pt x="792" y="608"/>
                  </a:lnTo>
                  <a:lnTo>
                    <a:pt x="949" y="603"/>
                  </a:lnTo>
                  <a:lnTo>
                    <a:pt x="1096" y="585"/>
                  </a:lnTo>
                  <a:lnTo>
                    <a:pt x="1228" y="557"/>
                  </a:lnTo>
                  <a:lnTo>
                    <a:pt x="1343" y="520"/>
                  </a:lnTo>
                  <a:lnTo>
                    <a:pt x="1438" y="476"/>
                  </a:lnTo>
                  <a:lnTo>
                    <a:pt x="1476" y="451"/>
                  </a:lnTo>
                  <a:lnTo>
                    <a:pt x="1509" y="425"/>
                  </a:lnTo>
                  <a:lnTo>
                    <a:pt x="1536" y="397"/>
                  </a:lnTo>
                  <a:lnTo>
                    <a:pt x="1535" y="398"/>
                  </a:lnTo>
                  <a:lnTo>
                    <a:pt x="1554" y="369"/>
                  </a:lnTo>
                  <a:lnTo>
                    <a:pt x="1553" y="370"/>
                  </a:lnTo>
                  <a:lnTo>
                    <a:pt x="1565" y="340"/>
                  </a:lnTo>
                  <a:lnTo>
                    <a:pt x="1565" y="342"/>
                  </a:lnTo>
                  <a:lnTo>
                    <a:pt x="1569" y="311"/>
                  </a:lnTo>
                  <a:lnTo>
                    <a:pt x="1569" y="313"/>
                  </a:lnTo>
                  <a:lnTo>
                    <a:pt x="1565" y="282"/>
                  </a:lnTo>
                  <a:lnTo>
                    <a:pt x="1565" y="284"/>
                  </a:lnTo>
                  <a:lnTo>
                    <a:pt x="1553" y="254"/>
                  </a:lnTo>
                  <a:lnTo>
                    <a:pt x="1554" y="256"/>
                  </a:lnTo>
                  <a:lnTo>
                    <a:pt x="1535" y="227"/>
                  </a:lnTo>
                  <a:lnTo>
                    <a:pt x="1536" y="228"/>
                  </a:lnTo>
                  <a:lnTo>
                    <a:pt x="1509" y="201"/>
                  </a:lnTo>
                  <a:lnTo>
                    <a:pt x="1477" y="174"/>
                  </a:lnTo>
                  <a:lnTo>
                    <a:pt x="1439" y="150"/>
                  </a:lnTo>
                  <a:lnTo>
                    <a:pt x="1344" y="105"/>
                  </a:lnTo>
                  <a:lnTo>
                    <a:pt x="1229" y="68"/>
                  </a:lnTo>
                  <a:lnTo>
                    <a:pt x="1096" y="40"/>
                  </a:lnTo>
                  <a:lnTo>
                    <a:pt x="950" y="22"/>
                  </a:lnTo>
                  <a:lnTo>
                    <a:pt x="793" y="16"/>
                  </a:lnTo>
                  <a:lnTo>
                    <a:pt x="635" y="22"/>
                  </a:lnTo>
                  <a:lnTo>
                    <a:pt x="489" y="40"/>
                  </a:lnTo>
                  <a:lnTo>
                    <a:pt x="357" y="68"/>
                  </a:lnTo>
                  <a:lnTo>
                    <a:pt x="242" y="105"/>
                  </a:lnTo>
                  <a:lnTo>
                    <a:pt x="147" y="149"/>
                  </a:lnTo>
                  <a:lnTo>
                    <a:pt x="109" y="174"/>
                  </a:lnTo>
                  <a:lnTo>
                    <a:pt x="76" y="200"/>
                  </a:lnTo>
                  <a:lnTo>
                    <a:pt x="49" y="228"/>
                  </a:lnTo>
                  <a:lnTo>
                    <a:pt x="50" y="227"/>
                  </a:lnTo>
                  <a:lnTo>
                    <a:pt x="31" y="256"/>
                  </a:lnTo>
                  <a:lnTo>
                    <a:pt x="32" y="254"/>
                  </a:lnTo>
                  <a:lnTo>
                    <a:pt x="20" y="284"/>
                  </a:lnTo>
                  <a:lnTo>
                    <a:pt x="20" y="282"/>
                  </a:lnTo>
                  <a:lnTo>
                    <a:pt x="16" y="313"/>
                  </a:lnTo>
                  <a:lnTo>
                    <a:pt x="16" y="311"/>
                  </a:lnTo>
                  <a:lnTo>
                    <a:pt x="20" y="342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3258" y="1244"/>
              <a:ext cx="24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Spin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3480" y="1244"/>
              <a:ext cx="8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515" y="1244"/>
              <a:ext cx="16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off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2160" y="2431"/>
              <a:ext cx="1617" cy="1196"/>
            </a:xfrm>
            <a:custGeom>
              <a:avLst/>
              <a:gdLst>
                <a:gd name="T0" fmla="*/ 0 w 2912"/>
                <a:gd name="T1" fmla="*/ 1208 h 2416"/>
                <a:gd name="T2" fmla="*/ 1456 w 2912"/>
                <a:gd name="T3" fmla="*/ 0 h 2416"/>
                <a:gd name="T4" fmla="*/ 1456 w 2912"/>
                <a:gd name="T5" fmla="*/ 0 h 2416"/>
                <a:gd name="T6" fmla="*/ 1456 w 2912"/>
                <a:gd name="T7" fmla="*/ 0 h 2416"/>
                <a:gd name="T8" fmla="*/ 2912 w 2912"/>
                <a:gd name="T9" fmla="*/ 1208 h 2416"/>
                <a:gd name="T10" fmla="*/ 2912 w 2912"/>
                <a:gd name="T11" fmla="*/ 1208 h 2416"/>
                <a:gd name="T12" fmla="*/ 2912 w 2912"/>
                <a:gd name="T13" fmla="*/ 1208 h 2416"/>
                <a:gd name="T14" fmla="*/ 1456 w 2912"/>
                <a:gd name="T15" fmla="*/ 2416 h 2416"/>
                <a:gd name="T16" fmla="*/ 1456 w 2912"/>
                <a:gd name="T17" fmla="*/ 2416 h 2416"/>
                <a:gd name="T18" fmla="*/ 1456 w 2912"/>
                <a:gd name="T19" fmla="*/ 2416 h 2416"/>
                <a:gd name="T20" fmla="*/ 0 w 2912"/>
                <a:gd name="T21" fmla="*/ 1208 h 2416"/>
                <a:gd name="T22" fmla="*/ 0 w 2912"/>
                <a:gd name="T23" fmla="*/ 1208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12" h="2416">
                  <a:moveTo>
                    <a:pt x="0" y="1208"/>
                  </a:moveTo>
                  <a:cubicBezTo>
                    <a:pt x="0" y="541"/>
                    <a:pt x="652" y="0"/>
                    <a:pt x="1456" y="0"/>
                  </a:cubicBezTo>
                  <a:cubicBezTo>
                    <a:pt x="1456" y="0"/>
                    <a:pt x="1456" y="0"/>
                    <a:pt x="1456" y="0"/>
                  </a:cubicBezTo>
                  <a:lnTo>
                    <a:pt x="1456" y="0"/>
                  </a:lnTo>
                  <a:cubicBezTo>
                    <a:pt x="2261" y="0"/>
                    <a:pt x="2912" y="541"/>
                    <a:pt x="2912" y="1208"/>
                  </a:cubicBezTo>
                  <a:cubicBezTo>
                    <a:pt x="2912" y="1208"/>
                    <a:pt x="2912" y="1208"/>
                    <a:pt x="2912" y="1208"/>
                  </a:cubicBezTo>
                  <a:lnTo>
                    <a:pt x="2912" y="1208"/>
                  </a:lnTo>
                  <a:cubicBezTo>
                    <a:pt x="2912" y="1876"/>
                    <a:pt x="2261" y="2416"/>
                    <a:pt x="1456" y="2416"/>
                  </a:cubicBezTo>
                  <a:cubicBezTo>
                    <a:pt x="1456" y="2416"/>
                    <a:pt x="1456" y="2416"/>
                    <a:pt x="1456" y="2416"/>
                  </a:cubicBezTo>
                  <a:lnTo>
                    <a:pt x="1456" y="2416"/>
                  </a:lnTo>
                  <a:cubicBezTo>
                    <a:pt x="652" y="2416"/>
                    <a:pt x="0" y="1876"/>
                    <a:pt x="0" y="1208"/>
                  </a:cubicBezTo>
                  <a:cubicBezTo>
                    <a:pt x="0" y="1208"/>
                    <a:pt x="0" y="1208"/>
                    <a:pt x="0" y="120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0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Freeform 45"/>
            <p:cNvSpPr>
              <a:spLocks noEditPoints="1"/>
            </p:cNvSpPr>
            <p:nvPr/>
          </p:nvSpPr>
          <p:spPr bwMode="auto">
            <a:xfrm>
              <a:off x="2156" y="2427"/>
              <a:ext cx="1625" cy="1204"/>
            </a:xfrm>
            <a:custGeom>
              <a:avLst/>
              <a:gdLst>
                <a:gd name="T0" fmla="*/ 17 w 1625"/>
                <a:gd name="T1" fmla="*/ 481 h 1204"/>
                <a:gd name="T2" fmla="*/ 99 w 1625"/>
                <a:gd name="T3" fmla="*/ 315 h 1204"/>
                <a:gd name="T4" fmla="*/ 239 w 1625"/>
                <a:gd name="T5" fmla="*/ 177 h 1204"/>
                <a:gd name="T6" fmla="*/ 426 w 1625"/>
                <a:gd name="T7" fmla="*/ 73 h 1204"/>
                <a:gd name="T8" fmla="*/ 649 w 1625"/>
                <a:gd name="T9" fmla="*/ 13 h 1204"/>
                <a:gd name="T10" fmla="*/ 896 w 1625"/>
                <a:gd name="T11" fmla="*/ 3 h 1204"/>
                <a:gd name="T12" fmla="*/ 1129 w 1625"/>
                <a:gd name="T13" fmla="*/ 48 h 1204"/>
                <a:gd name="T14" fmla="*/ 1330 w 1625"/>
                <a:gd name="T15" fmla="*/ 138 h 1204"/>
                <a:gd name="T16" fmla="*/ 1486 w 1625"/>
                <a:gd name="T17" fmla="*/ 266 h 1204"/>
                <a:gd name="T18" fmla="*/ 1589 w 1625"/>
                <a:gd name="T19" fmla="*/ 423 h 1204"/>
                <a:gd name="T20" fmla="*/ 1625 w 1625"/>
                <a:gd name="T21" fmla="*/ 602 h 1204"/>
                <a:gd name="T22" fmla="*/ 1589 w 1625"/>
                <a:gd name="T23" fmla="*/ 782 h 1204"/>
                <a:gd name="T24" fmla="*/ 1487 w 1625"/>
                <a:gd name="T25" fmla="*/ 939 h 1204"/>
                <a:gd name="T26" fmla="*/ 1330 w 1625"/>
                <a:gd name="T27" fmla="*/ 1067 h 1204"/>
                <a:gd name="T28" fmla="*/ 1129 w 1625"/>
                <a:gd name="T29" fmla="*/ 1157 h 1204"/>
                <a:gd name="T30" fmla="*/ 896 w 1625"/>
                <a:gd name="T31" fmla="*/ 1201 h 1204"/>
                <a:gd name="T32" fmla="*/ 649 w 1625"/>
                <a:gd name="T33" fmla="*/ 1192 h 1204"/>
                <a:gd name="T34" fmla="*/ 426 w 1625"/>
                <a:gd name="T35" fmla="*/ 1132 h 1204"/>
                <a:gd name="T36" fmla="*/ 239 w 1625"/>
                <a:gd name="T37" fmla="*/ 1029 h 1204"/>
                <a:gd name="T38" fmla="*/ 99 w 1625"/>
                <a:gd name="T39" fmla="*/ 890 h 1204"/>
                <a:gd name="T40" fmla="*/ 17 w 1625"/>
                <a:gd name="T41" fmla="*/ 724 h 1204"/>
                <a:gd name="T42" fmla="*/ 13 w 1625"/>
                <a:gd name="T43" fmla="*/ 663 h 1204"/>
                <a:gd name="T44" fmla="*/ 72 w 1625"/>
                <a:gd name="T45" fmla="*/ 833 h 1204"/>
                <a:gd name="T46" fmla="*/ 193 w 1625"/>
                <a:gd name="T47" fmla="*/ 980 h 1204"/>
                <a:gd name="T48" fmla="*/ 363 w 1625"/>
                <a:gd name="T49" fmla="*/ 1095 h 1204"/>
                <a:gd name="T50" fmla="*/ 573 w 1625"/>
                <a:gd name="T51" fmla="*/ 1170 h 1204"/>
                <a:gd name="T52" fmla="*/ 813 w 1625"/>
                <a:gd name="T53" fmla="*/ 1196 h 1204"/>
                <a:gd name="T54" fmla="*/ 1052 w 1625"/>
                <a:gd name="T55" fmla="*/ 1170 h 1204"/>
                <a:gd name="T56" fmla="*/ 1262 w 1625"/>
                <a:gd name="T57" fmla="*/ 1095 h 1204"/>
                <a:gd name="T58" fmla="*/ 1434 w 1625"/>
                <a:gd name="T59" fmla="*/ 980 h 1204"/>
                <a:gd name="T60" fmla="*/ 1553 w 1625"/>
                <a:gd name="T61" fmla="*/ 834 h 1204"/>
                <a:gd name="T62" fmla="*/ 1612 w 1625"/>
                <a:gd name="T63" fmla="*/ 664 h 1204"/>
                <a:gd name="T64" fmla="*/ 1600 w 1625"/>
                <a:gd name="T65" fmla="*/ 483 h 1204"/>
                <a:gd name="T66" fmla="*/ 1520 w 1625"/>
                <a:gd name="T67" fmla="*/ 320 h 1204"/>
                <a:gd name="T68" fmla="*/ 1382 w 1625"/>
                <a:gd name="T69" fmla="*/ 183 h 1204"/>
                <a:gd name="T70" fmla="*/ 1196 w 1625"/>
                <a:gd name="T71" fmla="*/ 81 h 1204"/>
                <a:gd name="T72" fmla="*/ 975 w 1625"/>
                <a:gd name="T73" fmla="*/ 21 h 1204"/>
                <a:gd name="T74" fmla="*/ 731 w 1625"/>
                <a:gd name="T75" fmla="*/ 11 h 1204"/>
                <a:gd name="T76" fmla="*/ 500 w 1625"/>
                <a:gd name="T77" fmla="*/ 55 h 1204"/>
                <a:gd name="T78" fmla="*/ 301 w 1625"/>
                <a:gd name="T79" fmla="*/ 144 h 1204"/>
                <a:gd name="T80" fmla="*/ 147 w 1625"/>
                <a:gd name="T81" fmla="*/ 271 h 1204"/>
                <a:gd name="T82" fmla="*/ 45 w 1625"/>
                <a:gd name="T83" fmla="*/ 426 h 1204"/>
                <a:gd name="T84" fmla="*/ 9 w 1625"/>
                <a:gd name="T85" fmla="*/ 602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25" h="1204">
                  <a:moveTo>
                    <a:pt x="0" y="603"/>
                  </a:moveTo>
                  <a:lnTo>
                    <a:pt x="4" y="541"/>
                  </a:lnTo>
                  <a:lnTo>
                    <a:pt x="17" y="481"/>
                  </a:lnTo>
                  <a:lnTo>
                    <a:pt x="37" y="424"/>
                  </a:lnTo>
                  <a:lnTo>
                    <a:pt x="64" y="368"/>
                  </a:lnTo>
                  <a:lnTo>
                    <a:pt x="99" y="315"/>
                  </a:lnTo>
                  <a:lnTo>
                    <a:pt x="139" y="266"/>
                  </a:lnTo>
                  <a:lnTo>
                    <a:pt x="186" y="220"/>
                  </a:lnTo>
                  <a:lnTo>
                    <a:pt x="239" y="177"/>
                  </a:lnTo>
                  <a:lnTo>
                    <a:pt x="296" y="138"/>
                  </a:lnTo>
                  <a:lnTo>
                    <a:pt x="359" y="103"/>
                  </a:lnTo>
                  <a:lnTo>
                    <a:pt x="426" y="73"/>
                  </a:lnTo>
                  <a:lnTo>
                    <a:pt x="496" y="48"/>
                  </a:lnTo>
                  <a:lnTo>
                    <a:pt x="571" y="28"/>
                  </a:lnTo>
                  <a:lnTo>
                    <a:pt x="649" y="13"/>
                  </a:lnTo>
                  <a:lnTo>
                    <a:pt x="729" y="4"/>
                  </a:lnTo>
                  <a:lnTo>
                    <a:pt x="813" y="0"/>
                  </a:lnTo>
                  <a:lnTo>
                    <a:pt x="896" y="3"/>
                  </a:lnTo>
                  <a:lnTo>
                    <a:pt x="977" y="13"/>
                  </a:lnTo>
                  <a:lnTo>
                    <a:pt x="1054" y="28"/>
                  </a:lnTo>
                  <a:lnTo>
                    <a:pt x="1129" y="48"/>
                  </a:lnTo>
                  <a:lnTo>
                    <a:pt x="1199" y="73"/>
                  </a:lnTo>
                  <a:lnTo>
                    <a:pt x="1267" y="103"/>
                  </a:lnTo>
                  <a:lnTo>
                    <a:pt x="1330" y="138"/>
                  </a:lnTo>
                  <a:lnTo>
                    <a:pt x="1387" y="177"/>
                  </a:lnTo>
                  <a:lnTo>
                    <a:pt x="1440" y="220"/>
                  </a:lnTo>
                  <a:lnTo>
                    <a:pt x="1486" y="266"/>
                  </a:lnTo>
                  <a:lnTo>
                    <a:pt x="1527" y="315"/>
                  </a:lnTo>
                  <a:lnTo>
                    <a:pt x="1561" y="368"/>
                  </a:lnTo>
                  <a:lnTo>
                    <a:pt x="1589" y="423"/>
                  </a:lnTo>
                  <a:lnTo>
                    <a:pt x="1608" y="481"/>
                  </a:lnTo>
                  <a:lnTo>
                    <a:pt x="1621" y="541"/>
                  </a:lnTo>
                  <a:lnTo>
                    <a:pt x="1625" y="602"/>
                  </a:lnTo>
                  <a:lnTo>
                    <a:pt x="1621" y="664"/>
                  </a:lnTo>
                  <a:lnTo>
                    <a:pt x="1608" y="724"/>
                  </a:lnTo>
                  <a:lnTo>
                    <a:pt x="1589" y="782"/>
                  </a:lnTo>
                  <a:lnTo>
                    <a:pt x="1562" y="837"/>
                  </a:lnTo>
                  <a:lnTo>
                    <a:pt x="1527" y="890"/>
                  </a:lnTo>
                  <a:lnTo>
                    <a:pt x="1487" y="939"/>
                  </a:lnTo>
                  <a:lnTo>
                    <a:pt x="1440" y="986"/>
                  </a:lnTo>
                  <a:lnTo>
                    <a:pt x="1388" y="1028"/>
                  </a:lnTo>
                  <a:lnTo>
                    <a:pt x="1330" y="1067"/>
                  </a:lnTo>
                  <a:lnTo>
                    <a:pt x="1267" y="1102"/>
                  </a:lnTo>
                  <a:lnTo>
                    <a:pt x="1200" y="1132"/>
                  </a:lnTo>
                  <a:lnTo>
                    <a:pt x="1129" y="1157"/>
                  </a:lnTo>
                  <a:lnTo>
                    <a:pt x="1055" y="1177"/>
                  </a:lnTo>
                  <a:lnTo>
                    <a:pt x="977" y="1192"/>
                  </a:lnTo>
                  <a:lnTo>
                    <a:pt x="896" y="1201"/>
                  </a:lnTo>
                  <a:lnTo>
                    <a:pt x="813" y="1204"/>
                  </a:lnTo>
                  <a:lnTo>
                    <a:pt x="730" y="1201"/>
                  </a:lnTo>
                  <a:lnTo>
                    <a:pt x="649" y="1192"/>
                  </a:lnTo>
                  <a:lnTo>
                    <a:pt x="572" y="1177"/>
                  </a:lnTo>
                  <a:lnTo>
                    <a:pt x="497" y="1157"/>
                  </a:lnTo>
                  <a:lnTo>
                    <a:pt x="426" y="1132"/>
                  </a:lnTo>
                  <a:lnTo>
                    <a:pt x="359" y="1102"/>
                  </a:lnTo>
                  <a:lnTo>
                    <a:pt x="296" y="1067"/>
                  </a:lnTo>
                  <a:lnTo>
                    <a:pt x="239" y="1029"/>
                  </a:lnTo>
                  <a:lnTo>
                    <a:pt x="186" y="986"/>
                  </a:lnTo>
                  <a:lnTo>
                    <a:pt x="140" y="940"/>
                  </a:lnTo>
                  <a:lnTo>
                    <a:pt x="99" y="890"/>
                  </a:lnTo>
                  <a:lnTo>
                    <a:pt x="64" y="838"/>
                  </a:lnTo>
                  <a:lnTo>
                    <a:pt x="37" y="782"/>
                  </a:lnTo>
                  <a:lnTo>
                    <a:pt x="17" y="724"/>
                  </a:lnTo>
                  <a:lnTo>
                    <a:pt x="5" y="665"/>
                  </a:lnTo>
                  <a:lnTo>
                    <a:pt x="0" y="603"/>
                  </a:lnTo>
                  <a:close/>
                  <a:moveTo>
                    <a:pt x="13" y="663"/>
                  </a:moveTo>
                  <a:lnTo>
                    <a:pt x="26" y="722"/>
                  </a:lnTo>
                  <a:lnTo>
                    <a:pt x="45" y="779"/>
                  </a:lnTo>
                  <a:lnTo>
                    <a:pt x="72" y="833"/>
                  </a:lnTo>
                  <a:lnTo>
                    <a:pt x="106" y="885"/>
                  </a:lnTo>
                  <a:lnTo>
                    <a:pt x="146" y="934"/>
                  </a:lnTo>
                  <a:lnTo>
                    <a:pt x="193" y="980"/>
                  </a:lnTo>
                  <a:lnTo>
                    <a:pt x="244" y="1022"/>
                  </a:lnTo>
                  <a:lnTo>
                    <a:pt x="301" y="1060"/>
                  </a:lnTo>
                  <a:lnTo>
                    <a:pt x="363" y="1095"/>
                  </a:lnTo>
                  <a:lnTo>
                    <a:pt x="429" y="1124"/>
                  </a:lnTo>
                  <a:lnTo>
                    <a:pt x="500" y="1150"/>
                  </a:lnTo>
                  <a:lnTo>
                    <a:pt x="573" y="1170"/>
                  </a:lnTo>
                  <a:lnTo>
                    <a:pt x="651" y="1184"/>
                  </a:lnTo>
                  <a:lnTo>
                    <a:pt x="730" y="1193"/>
                  </a:lnTo>
                  <a:lnTo>
                    <a:pt x="813" y="1196"/>
                  </a:lnTo>
                  <a:lnTo>
                    <a:pt x="895" y="1194"/>
                  </a:lnTo>
                  <a:lnTo>
                    <a:pt x="975" y="1184"/>
                  </a:lnTo>
                  <a:lnTo>
                    <a:pt x="1052" y="1170"/>
                  </a:lnTo>
                  <a:lnTo>
                    <a:pt x="1126" y="1150"/>
                  </a:lnTo>
                  <a:lnTo>
                    <a:pt x="1196" y="1124"/>
                  </a:lnTo>
                  <a:lnTo>
                    <a:pt x="1262" y="1095"/>
                  </a:lnTo>
                  <a:lnTo>
                    <a:pt x="1325" y="1060"/>
                  </a:lnTo>
                  <a:lnTo>
                    <a:pt x="1381" y="1023"/>
                  </a:lnTo>
                  <a:lnTo>
                    <a:pt x="1434" y="980"/>
                  </a:lnTo>
                  <a:lnTo>
                    <a:pt x="1480" y="935"/>
                  </a:lnTo>
                  <a:lnTo>
                    <a:pt x="1520" y="885"/>
                  </a:lnTo>
                  <a:lnTo>
                    <a:pt x="1553" y="834"/>
                  </a:lnTo>
                  <a:lnTo>
                    <a:pt x="1581" y="779"/>
                  </a:lnTo>
                  <a:lnTo>
                    <a:pt x="1600" y="722"/>
                  </a:lnTo>
                  <a:lnTo>
                    <a:pt x="1612" y="664"/>
                  </a:lnTo>
                  <a:lnTo>
                    <a:pt x="1616" y="603"/>
                  </a:lnTo>
                  <a:lnTo>
                    <a:pt x="1612" y="542"/>
                  </a:lnTo>
                  <a:lnTo>
                    <a:pt x="1600" y="483"/>
                  </a:lnTo>
                  <a:lnTo>
                    <a:pt x="1581" y="426"/>
                  </a:lnTo>
                  <a:lnTo>
                    <a:pt x="1554" y="372"/>
                  </a:lnTo>
                  <a:lnTo>
                    <a:pt x="1520" y="320"/>
                  </a:lnTo>
                  <a:lnTo>
                    <a:pt x="1480" y="271"/>
                  </a:lnTo>
                  <a:lnTo>
                    <a:pt x="1434" y="225"/>
                  </a:lnTo>
                  <a:lnTo>
                    <a:pt x="1382" y="183"/>
                  </a:lnTo>
                  <a:lnTo>
                    <a:pt x="1325" y="144"/>
                  </a:lnTo>
                  <a:lnTo>
                    <a:pt x="1263" y="110"/>
                  </a:lnTo>
                  <a:lnTo>
                    <a:pt x="1196" y="81"/>
                  </a:lnTo>
                  <a:lnTo>
                    <a:pt x="1126" y="55"/>
                  </a:lnTo>
                  <a:lnTo>
                    <a:pt x="1052" y="35"/>
                  </a:lnTo>
                  <a:lnTo>
                    <a:pt x="975" y="21"/>
                  </a:lnTo>
                  <a:lnTo>
                    <a:pt x="895" y="11"/>
                  </a:lnTo>
                  <a:lnTo>
                    <a:pt x="813" y="8"/>
                  </a:lnTo>
                  <a:lnTo>
                    <a:pt x="731" y="11"/>
                  </a:lnTo>
                  <a:lnTo>
                    <a:pt x="651" y="21"/>
                  </a:lnTo>
                  <a:lnTo>
                    <a:pt x="574" y="35"/>
                  </a:lnTo>
                  <a:lnTo>
                    <a:pt x="500" y="55"/>
                  </a:lnTo>
                  <a:lnTo>
                    <a:pt x="430" y="81"/>
                  </a:lnTo>
                  <a:lnTo>
                    <a:pt x="364" y="110"/>
                  </a:lnTo>
                  <a:lnTo>
                    <a:pt x="301" y="144"/>
                  </a:lnTo>
                  <a:lnTo>
                    <a:pt x="245" y="183"/>
                  </a:lnTo>
                  <a:lnTo>
                    <a:pt x="193" y="225"/>
                  </a:lnTo>
                  <a:lnTo>
                    <a:pt x="147" y="271"/>
                  </a:lnTo>
                  <a:lnTo>
                    <a:pt x="106" y="320"/>
                  </a:lnTo>
                  <a:lnTo>
                    <a:pt x="72" y="372"/>
                  </a:lnTo>
                  <a:lnTo>
                    <a:pt x="45" y="426"/>
                  </a:lnTo>
                  <a:lnTo>
                    <a:pt x="26" y="483"/>
                  </a:lnTo>
                  <a:lnTo>
                    <a:pt x="13" y="542"/>
                  </a:lnTo>
                  <a:lnTo>
                    <a:pt x="9" y="602"/>
                  </a:lnTo>
                  <a:lnTo>
                    <a:pt x="13" y="663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2397" y="3041"/>
              <a:ext cx="115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Educação mais aplicada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2539" y="3168"/>
              <a:ext cx="897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e mais pedagógica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 48"/>
            <p:cNvSpPr>
              <a:spLocks noEditPoints="1"/>
            </p:cNvSpPr>
            <p:nvPr/>
          </p:nvSpPr>
          <p:spPr bwMode="auto">
            <a:xfrm>
              <a:off x="1215" y="2823"/>
              <a:ext cx="817" cy="428"/>
            </a:xfrm>
            <a:custGeom>
              <a:avLst/>
              <a:gdLst>
                <a:gd name="T0" fmla="*/ 4 w 1472"/>
                <a:gd name="T1" fmla="*/ 389 h 864"/>
                <a:gd name="T2" fmla="*/ 16 w 1472"/>
                <a:gd name="T3" fmla="*/ 344 h 864"/>
                <a:gd name="T4" fmla="*/ 59 w 1472"/>
                <a:gd name="T5" fmla="*/ 262 h 864"/>
                <a:gd name="T6" fmla="*/ 128 w 1472"/>
                <a:gd name="T7" fmla="*/ 189 h 864"/>
                <a:gd name="T8" fmla="*/ 326 w 1472"/>
                <a:gd name="T9" fmla="*/ 73 h 864"/>
                <a:gd name="T10" fmla="*/ 588 w 1472"/>
                <a:gd name="T11" fmla="*/ 10 h 864"/>
                <a:gd name="T12" fmla="*/ 1022 w 1472"/>
                <a:gd name="T13" fmla="*/ 34 h 864"/>
                <a:gd name="T14" fmla="*/ 1255 w 1472"/>
                <a:gd name="T15" fmla="*/ 125 h 864"/>
                <a:gd name="T16" fmla="*/ 1346 w 1472"/>
                <a:gd name="T17" fmla="*/ 190 h 864"/>
                <a:gd name="T18" fmla="*/ 1414 w 1472"/>
                <a:gd name="T19" fmla="*/ 263 h 864"/>
                <a:gd name="T20" fmla="*/ 1457 w 1472"/>
                <a:gd name="T21" fmla="*/ 345 h 864"/>
                <a:gd name="T22" fmla="*/ 1472 w 1472"/>
                <a:gd name="T23" fmla="*/ 432 h 864"/>
                <a:gd name="T24" fmla="*/ 1468 w 1472"/>
                <a:gd name="T25" fmla="*/ 477 h 864"/>
                <a:gd name="T26" fmla="*/ 1439 w 1472"/>
                <a:gd name="T27" fmla="*/ 562 h 864"/>
                <a:gd name="T28" fmla="*/ 1383 w 1472"/>
                <a:gd name="T29" fmla="*/ 640 h 864"/>
                <a:gd name="T30" fmla="*/ 1256 w 1472"/>
                <a:gd name="T31" fmla="*/ 739 h 864"/>
                <a:gd name="T32" fmla="*/ 1146 w 1472"/>
                <a:gd name="T33" fmla="*/ 792 h 864"/>
                <a:gd name="T34" fmla="*/ 737 w 1472"/>
                <a:gd name="T35" fmla="*/ 864 h 864"/>
                <a:gd name="T36" fmla="*/ 327 w 1472"/>
                <a:gd name="T37" fmla="*/ 792 h 864"/>
                <a:gd name="T38" fmla="*/ 217 w 1472"/>
                <a:gd name="T39" fmla="*/ 739 h 864"/>
                <a:gd name="T40" fmla="*/ 91 w 1472"/>
                <a:gd name="T41" fmla="*/ 640 h 864"/>
                <a:gd name="T42" fmla="*/ 35 w 1472"/>
                <a:gd name="T43" fmla="*/ 563 h 864"/>
                <a:gd name="T44" fmla="*/ 5 w 1472"/>
                <a:gd name="T45" fmla="*/ 477 h 864"/>
                <a:gd name="T46" fmla="*/ 20 w 1472"/>
                <a:gd name="T47" fmla="*/ 475 h 864"/>
                <a:gd name="T48" fmla="*/ 31 w 1472"/>
                <a:gd name="T49" fmla="*/ 515 h 864"/>
                <a:gd name="T50" fmla="*/ 72 w 1472"/>
                <a:gd name="T51" fmla="*/ 592 h 864"/>
                <a:gd name="T52" fmla="*/ 137 w 1472"/>
                <a:gd name="T53" fmla="*/ 663 h 864"/>
                <a:gd name="T54" fmla="*/ 333 w 1472"/>
                <a:gd name="T55" fmla="*/ 777 h 864"/>
                <a:gd name="T56" fmla="*/ 590 w 1472"/>
                <a:gd name="T57" fmla="*/ 839 h 864"/>
                <a:gd name="T58" fmla="*/ 1018 w 1472"/>
                <a:gd name="T59" fmla="*/ 816 h 864"/>
                <a:gd name="T60" fmla="*/ 1248 w 1472"/>
                <a:gd name="T61" fmla="*/ 725 h 864"/>
                <a:gd name="T62" fmla="*/ 1335 w 1472"/>
                <a:gd name="T63" fmla="*/ 664 h 864"/>
                <a:gd name="T64" fmla="*/ 1401 w 1472"/>
                <a:gd name="T65" fmla="*/ 593 h 864"/>
                <a:gd name="T66" fmla="*/ 1442 w 1472"/>
                <a:gd name="T67" fmla="*/ 516 h 864"/>
                <a:gd name="T68" fmla="*/ 1456 w 1472"/>
                <a:gd name="T69" fmla="*/ 432 h 864"/>
                <a:gd name="T70" fmla="*/ 1453 w 1472"/>
                <a:gd name="T71" fmla="*/ 391 h 864"/>
                <a:gd name="T72" fmla="*/ 1425 w 1472"/>
                <a:gd name="T73" fmla="*/ 311 h 864"/>
                <a:gd name="T74" fmla="*/ 1371 w 1472"/>
                <a:gd name="T75" fmla="*/ 236 h 864"/>
                <a:gd name="T76" fmla="*/ 1247 w 1472"/>
                <a:gd name="T77" fmla="*/ 139 h 864"/>
                <a:gd name="T78" fmla="*/ 1141 w 1472"/>
                <a:gd name="T79" fmla="*/ 88 h 864"/>
                <a:gd name="T80" fmla="*/ 737 w 1472"/>
                <a:gd name="T81" fmla="*/ 16 h 864"/>
                <a:gd name="T82" fmla="*/ 332 w 1472"/>
                <a:gd name="T83" fmla="*/ 88 h 864"/>
                <a:gd name="T84" fmla="*/ 226 w 1472"/>
                <a:gd name="T85" fmla="*/ 139 h 864"/>
                <a:gd name="T86" fmla="*/ 103 w 1472"/>
                <a:gd name="T87" fmla="*/ 236 h 864"/>
                <a:gd name="T88" fmla="*/ 49 w 1472"/>
                <a:gd name="T89" fmla="*/ 310 h 864"/>
                <a:gd name="T90" fmla="*/ 20 w 1472"/>
                <a:gd name="T91" fmla="*/ 391 h 864"/>
                <a:gd name="T92" fmla="*/ 16 w 1472"/>
                <a:gd name="T93" fmla="*/ 432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72" h="864">
                  <a:moveTo>
                    <a:pt x="0" y="433"/>
                  </a:moveTo>
                  <a:cubicBezTo>
                    <a:pt x="0" y="433"/>
                    <a:pt x="0" y="432"/>
                    <a:pt x="0" y="432"/>
                  </a:cubicBezTo>
                  <a:lnTo>
                    <a:pt x="4" y="389"/>
                  </a:lnTo>
                  <a:cubicBezTo>
                    <a:pt x="5" y="388"/>
                    <a:pt x="5" y="388"/>
                    <a:pt x="5" y="387"/>
                  </a:cubicBezTo>
                  <a:lnTo>
                    <a:pt x="16" y="345"/>
                  </a:lnTo>
                  <a:cubicBezTo>
                    <a:pt x="16" y="345"/>
                    <a:pt x="16" y="345"/>
                    <a:pt x="16" y="344"/>
                  </a:cubicBezTo>
                  <a:lnTo>
                    <a:pt x="34" y="303"/>
                  </a:lnTo>
                  <a:lnTo>
                    <a:pt x="59" y="263"/>
                  </a:lnTo>
                  <a:cubicBezTo>
                    <a:pt x="59" y="263"/>
                    <a:pt x="59" y="263"/>
                    <a:pt x="59" y="262"/>
                  </a:cubicBezTo>
                  <a:lnTo>
                    <a:pt x="90" y="225"/>
                  </a:lnTo>
                  <a:lnTo>
                    <a:pt x="127" y="190"/>
                  </a:lnTo>
                  <a:cubicBezTo>
                    <a:pt x="127" y="189"/>
                    <a:pt x="128" y="189"/>
                    <a:pt x="128" y="189"/>
                  </a:cubicBezTo>
                  <a:lnTo>
                    <a:pt x="217" y="126"/>
                  </a:lnTo>
                  <a:cubicBezTo>
                    <a:pt x="217" y="126"/>
                    <a:pt x="218" y="125"/>
                    <a:pt x="218" y="125"/>
                  </a:cubicBezTo>
                  <a:lnTo>
                    <a:pt x="326" y="73"/>
                  </a:lnTo>
                  <a:cubicBezTo>
                    <a:pt x="326" y="73"/>
                    <a:pt x="327" y="73"/>
                    <a:pt x="327" y="73"/>
                  </a:cubicBezTo>
                  <a:lnTo>
                    <a:pt x="451" y="34"/>
                  </a:lnTo>
                  <a:lnTo>
                    <a:pt x="588" y="10"/>
                  </a:lnTo>
                  <a:lnTo>
                    <a:pt x="736" y="0"/>
                  </a:lnTo>
                  <a:lnTo>
                    <a:pt x="884" y="9"/>
                  </a:lnTo>
                  <a:lnTo>
                    <a:pt x="1022" y="34"/>
                  </a:lnTo>
                  <a:lnTo>
                    <a:pt x="1146" y="73"/>
                  </a:lnTo>
                  <a:cubicBezTo>
                    <a:pt x="1146" y="73"/>
                    <a:pt x="1147" y="73"/>
                    <a:pt x="1147" y="73"/>
                  </a:cubicBezTo>
                  <a:lnTo>
                    <a:pt x="1255" y="125"/>
                  </a:lnTo>
                  <a:cubicBezTo>
                    <a:pt x="1255" y="125"/>
                    <a:pt x="1256" y="126"/>
                    <a:pt x="1256" y="126"/>
                  </a:cubicBezTo>
                  <a:lnTo>
                    <a:pt x="1345" y="189"/>
                  </a:lnTo>
                  <a:cubicBezTo>
                    <a:pt x="1345" y="189"/>
                    <a:pt x="1346" y="189"/>
                    <a:pt x="1346" y="190"/>
                  </a:cubicBezTo>
                  <a:lnTo>
                    <a:pt x="1382" y="225"/>
                  </a:lnTo>
                  <a:lnTo>
                    <a:pt x="1414" y="262"/>
                  </a:lnTo>
                  <a:cubicBezTo>
                    <a:pt x="1414" y="263"/>
                    <a:pt x="1414" y="263"/>
                    <a:pt x="1414" y="263"/>
                  </a:cubicBezTo>
                  <a:lnTo>
                    <a:pt x="1438" y="302"/>
                  </a:lnTo>
                  <a:lnTo>
                    <a:pt x="1457" y="344"/>
                  </a:lnTo>
                  <a:cubicBezTo>
                    <a:pt x="1457" y="345"/>
                    <a:pt x="1457" y="345"/>
                    <a:pt x="1457" y="345"/>
                  </a:cubicBezTo>
                  <a:lnTo>
                    <a:pt x="1468" y="387"/>
                  </a:lnTo>
                  <a:cubicBezTo>
                    <a:pt x="1468" y="388"/>
                    <a:pt x="1468" y="388"/>
                    <a:pt x="1468" y="389"/>
                  </a:cubicBezTo>
                  <a:lnTo>
                    <a:pt x="1472" y="432"/>
                  </a:lnTo>
                  <a:cubicBezTo>
                    <a:pt x="1472" y="432"/>
                    <a:pt x="1472" y="433"/>
                    <a:pt x="1472" y="433"/>
                  </a:cubicBezTo>
                  <a:lnTo>
                    <a:pt x="1468" y="476"/>
                  </a:lnTo>
                  <a:cubicBezTo>
                    <a:pt x="1468" y="477"/>
                    <a:pt x="1468" y="477"/>
                    <a:pt x="1468" y="477"/>
                  </a:cubicBezTo>
                  <a:lnTo>
                    <a:pt x="1457" y="520"/>
                  </a:lnTo>
                  <a:cubicBezTo>
                    <a:pt x="1457" y="521"/>
                    <a:pt x="1457" y="521"/>
                    <a:pt x="1457" y="522"/>
                  </a:cubicBezTo>
                  <a:lnTo>
                    <a:pt x="1439" y="562"/>
                  </a:lnTo>
                  <a:lnTo>
                    <a:pt x="1414" y="602"/>
                  </a:lnTo>
                  <a:cubicBezTo>
                    <a:pt x="1414" y="602"/>
                    <a:pt x="1414" y="602"/>
                    <a:pt x="1414" y="603"/>
                  </a:cubicBezTo>
                  <a:lnTo>
                    <a:pt x="1383" y="640"/>
                  </a:lnTo>
                  <a:lnTo>
                    <a:pt x="1346" y="675"/>
                  </a:lnTo>
                  <a:cubicBezTo>
                    <a:pt x="1346" y="675"/>
                    <a:pt x="1345" y="676"/>
                    <a:pt x="1345" y="676"/>
                  </a:cubicBezTo>
                  <a:lnTo>
                    <a:pt x="1256" y="739"/>
                  </a:lnTo>
                  <a:cubicBezTo>
                    <a:pt x="1256" y="739"/>
                    <a:pt x="1255" y="739"/>
                    <a:pt x="1255" y="740"/>
                  </a:cubicBezTo>
                  <a:lnTo>
                    <a:pt x="1147" y="792"/>
                  </a:lnTo>
                  <a:cubicBezTo>
                    <a:pt x="1147" y="792"/>
                    <a:pt x="1146" y="792"/>
                    <a:pt x="1146" y="792"/>
                  </a:cubicBezTo>
                  <a:lnTo>
                    <a:pt x="1023" y="831"/>
                  </a:lnTo>
                  <a:lnTo>
                    <a:pt x="885" y="855"/>
                  </a:lnTo>
                  <a:lnTo>
                    <a:pt x="737" y="864"/>
                  </a:lnTo>
                  <a:lnTo>
                    <a:pt x="589" y="855"/>
                  </a:lnTo>
                  <a:lnTo>
                    <a:pt x="452" y="831"/>
                  </a:lnTo>
                  <a:lnTo>
                    <a:pt x="327" y="792"/>
                  </a:lnTo>
                  <a:cubicBezTo>
                    <a:pt x="327" y="792"/>
                    <a:pt x="326" y="792"/>
                    <a:pt x="326" y="792"/>
                  </a:cubicBezTo>
                  <a:lnTo>
                    <a:pt x="218" y="740"/>
                  </a:lnTo>
                  <a:cubicBezTo>
                    <a:pt x="218" y="739"/>
                    <a:pt x="217" y="739"/>
                    <a:pt x="217" y="739"/>
                  </a:cubicBezTo>
                  <a:lnTo>
                    <a:pt x="128" y="676"/>
                  </a:lnTo>
                  <a:cubicBezTo>
                    <a:pt x="128" y="676"/>
                    <a:pt x="127" y="675"/>
                    <a:pt x="127" y="675"/>
                  </a:cubicBezTo>
                  <a:lnTo>
                    <a:pt x="91" y="640"/>
                  </a:lnTo>
                  <a:lnTo>
                    <a:pt x="59" y="603"/>
                  </a:lnTo>
                  <a:cubicBezTo>
                    <a:pt x="59" y="602"/>
                    <a:pt x="59" y="602"/>
                    <a:pt x="59" y="602"/>
                  </a:cubicBezTo>
                  <a:lnTo>
                    <a:pt x="35" y="563"/>
                  </a:lnTo>
                  <a:lnTo>
                    <a:pt x="16" y="522"/>
                  </a:lnTo>
                  <a:cubicBezTo>
                    <a:pt x="16" y="521"/>
                    <a:pt x="16" y="521"/>
                    <a:pt x="16" y="520"/>
                  </a:cubicBezTo>
                  <a:lnTo>
                    <a:pt x="5" y="477"/>
                  </a:lnTo>
                  <a:cubicBezTo>
                    <a:pt x="5" y="477"/>
                    <a:pt x="5" y="477"/>
                    <a:pt x="4" y="476"/>
                  </a:cubicBezTo>
                  <a:lnTo>
                    <a:pt x="0" y="433"/>
                  </a:lnTo>
                  <a:close/>
                  <a:moveTo>
                    <a:pt x="20" y="475"/>
                  </a:moveTo>
                  <a:lnTo>
                    <a:pt x="20" y="473"/>
                  </a:lnTo>
                  <a:lnTo>
                    <a:pt x="31" y="516"/>
                  </a:lnTo>
                  <a:lnTo>
                    <a:pt x="31" y="515"/>
                  </a:lnTo>
                  <a:lnTo>
                    <a:pt x="48" y="554"/>
                  </a:lnTo>
                  <a:lnTo>
                    <a:pt x="72" y="593"/>
                  </a:lnTo>
                  <a:lnTo>
                    <a:pt x="72" y="592"/>
                  </a:lnTo>
                  <a:lnTo>
                    <a:pt x="102" y="629"/>
                  </a:lnTo>
                  <a:lnTo>
                    <a:pt x="138" y="664"/>
                  </a:lnTo>
                  <a:lnTo>
                    <a:pt x="137" y="663"/>
                  </a:lnTo>
                  <a:lnTo>
                    <a:pt x="226" y="726"/>
                  </a:lnTo>
                  <a:lnTo>
                    <a:pt x="225" y="725"/>
                  </a:lnTo>
                  <a:lnTo>
                    <a:pt x="333" y="777"/>
                  </a:lnTo>
                  <a:lnTo>
                    <a:pt x="332" y="777"/>
                  </a:lnTo>
                  <a:lnTo>
                    <a:pt x="455" y="816"/>
                  </a:lnTo>
                  <a:lnTo>
                    <a:pt x="590" y="839"/>
                  </a:lnTo>
                  <a:lnTo>
                    <a:pt x="736" y="848"/>
                  </a:lnTo>
                  <a:lnTo>
                    <a:pt x="882" y="840"/>
                  </a:lnTo>
                  <a:lnTo>
                    <a:pt x="1018" y="816"/>
                  </a:lnTo>
                  <a:lnTo>
                    <a:pt x="1141" y="777"/>
                  </a:lnTo>
                  <a:lnTo>
                    <a:pt x="1140" y="777"/>
                  </a:lnTo>
                  <a:lnTo>
                    <a:pt x="1248" y="725"/>
                  </a:lnTo>
                  <a:lnTo>
                    <a:pt x="1247" y="726"/>
                  </a:lnTo>
                  <a:lnTo>
                    <a:pt x="1336" y="663"/>
                  </a:lnTo>
                  <a:lnTo>
                    <a:pt x="1335" y="664"/>
                  </a:lnTo>
                  <a:lnTo>
                    <a:pt x="1370" y="629"/>
                  </a:lnTo>
                  <a:lnTo>
                    <a:pt x="1401" y="592"/>
                  </a:lnTo>
                  <a:lnTo>
                    <a:pt x="1401" y="593"/>
                  </a:lnTo>
                  <a:lnTo>
                    <a:pt x="1424" y="555"/>
                  </a:lnTo>
                  <a:lnTo>
                    <a:pt x="1442" y="515"/>
                  </a:lnTo>
                  <a:lnTo>
                    <a:pt x="1442" y="516"/>
                  </a:lnTo>
                  <a:lnTo>
                    <a:pt x="1453" y="473"/>
                  </a:lnTo>
                  <a:lnTo>
                    <a:pt x="1452" y="475"/>
                  </a:lnTo>
                  <a:lnTo>
                    <a:pt x="1456" y="432"/>
                  </a:lnTo>
                  <a:lnTo>
                    <a:pt x="1456" y="433"/>
                  </a:lnTo>
                  <a:lnTo>
                    <a:pt x="1452" y="390"/>
                  </a:lnTo>
                  <a:lnTo>
                    <a:pt x="1453" y="391"/>
                  </a:lnTo>
                  <a:lnTo>
                    <a:pt x="1442" y="349"/>
                  </a:lnTo>
                  <a:lnTo>
                    <a:pt x="1442" y="351"/>
                  </a:lnTo>
                  <a:lnTo>
                    <a:pt x="1425" y="311"/>
                  </a:lnTo>
                  <a:lnTo>
                    <a:pt x="1401" y="272"/>
                  </a:lnTo>
                  <a:lnTo>
                    <a:pt x="1401" y="273"/>
                  </a:lnTo>
                  <a:lnTo>
                    <a:pt x="1371" y="236"/>
                  </a:lnTo>
                  <a:lnTo>
                    <a:pt x="1335" y="201"/>
                  </a:lnTo>
                  <a:lnTo>
                    <a:pt x="1336" y="202"/>
                  </a:lnTo>
                  <a:lnTo>
                    <a:pt x="1247" y="139"/>
                  </a:lnTo>
                  <a:lnTo>
                    <a:pt x="1248" y="140"/>
                  </a:lnTo>
                  <a:lnTo>
                    <a:pt x="1140" y="88"/>
                  </a:lnTo>
                  <a:lnTo>
                    <a:pt x="1141" y="88"/>
                  </a:lnTo>
                  <a:lnTo>
                    <a:pt x="1019" y="49"/>
                  </a:lnTo>
                  <a:lnTo>
                    <a:pt x="883" y="25"/>
                  </a:lnTo>
                  <a:lnTo>
                    <a:pt x="737" y="16"/>
                  </a:lnTo>
                  <a:lnTo>
                    <a:pt x="591" y="25"/>
                  </a:lnTo>
                  <a:lnTo>
                    <a:pt x="456" y="49"/>
                  </a:lnTo>
                  <a:lnTo>
                    <a:pt x="332" y="88"/>
                  </a:lnTo>
                  <a:lnTo>
                    <a:pt x="333" y="88"/>
                  </a:lnTo>
                  <a:lnTo>
                    <a:pt x="225" y="140"/>
                  </a:lnTo>
                  <a:lnTo>
                    <a:pt x="226" y="139"/>
                  </a:lnTo>
                  <a:lnTo>
                    <a:pt x="137" y="202"/>
                  </a:lnTo>
                  <a:lnTo>
                    <a:pt x="138" y="201"/>
                  </a:lnTo>
                  <a:lnTo>
                    <a:pt x="103" y="236"/>
                  </a:lnTo>
                  <a:lnTo>
                    <a:pt x="72" y="273"/>
                  </a:lnTo>
                  <a:lnTo>
                    <a:pt x="72" y="272"/>
                  </a:lnTo>
                  <a:lnTo>
                    <a:pt x="49" y="310"/>
                  </a:lnTo>
                  <a:lnTo>
                    <a:pt x="31" y="351"/>
                  </a:lnTo>
                  <a:lnTo>
                    <a:pt x="31" y="349"/>
                  </a:lnTo>
                  <a:lnTo>
                    <a:pt x="20" y="391"/>
                  </a:lnTo>
                  <a:lnTo>
                    <a:pt x="20" y="390"/>
                  </a:lnTo>
                  <a:lnTo>
                    <a:pt x="16" y="433"/>
                  </a:lnTo>
                  <a:lnTo>
                    <a:pt x="16" y="432"/>
                  </a:lnTo>
                  <a:lnTo>
                    <a:pt x="20" y="475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1301" y="2916"/>
              <a:ext cx="68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Conferências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1390" y="3043"/>
              <a:ext cx="48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conjuntas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 51"/>
            <p:cNvSpPr>
              <a:spLocks noEditPoints="1"/>
            </p:cNvSpPr>
            <p:nvPr/>
          </p:nvSpPr>
          <p:spPr bwMode="auto">
            <a:xfrm>
              <a:off x="1286" y="2293"/>
              <a:ext cx="3223" cy="63"/>
            </a:xfrm>
            <a:custGeom>
              <a:avLst/>
              <a:gdLst>
                <a:gd name="T0" fmla="*/ 59 w 3223"/>
                <a:gd name="T1" fmla="*/ 24 h 63"/>
                <a:gd name="T2" fmla="*/ 3164 w 3223"/>
                <a:gd name="T3" fmla="*/ 24 h 63"/>
                <a:gd name="T4" fmla="*/ 3164 w 3223"/>
                <a:gd name="T5" fmla="*/ 39 h 63"/>
                <a:gd name="T6" fmla="*/ 59 w 3223"/>
                <a:gd name="T7" fmla="*/ 39 h 63"/>
                <a:gd name="T8" fmla="*/ 59 w 3223"/>
                <a:gd name="T9" fmla="*/ 24 h 63"/>
                <a:gd name="T10" fmla="*/ 71 w 3223"/>
                <a:gd name="T11" fmla="*/ 63 h 63"/>
                <a:gd name="T12" fmla="*/ 0 w 3223"/>
                <a:gd name="T13" fmla="*/ 31 h 63"/>
                <a:gd name="T14" fmla="*/ 71 w 3223"/>
                <a:gd name="T15" fmla="*/ 0 h 63"/>
                <a:gd name="T16" fmla="*/ 71 w 3223"/>
                <a:gd name="T17" fmla="*/ 63 h 63"/>
                <a:gd name="T18" fmla="*/ 3152 w 3223"/>
                <a:gd name="T19" fmla="*/ 0 h 63"/>
                <a:gd name="T20" fmla="*/ 3223 w 3223"/>
                <a:gd name="T21" fmla="*/ 31 h 63"/>
                <a:gd name="T22" fmla="*/ 3152 w 3223"/>
                <a:gd name="T23" fmla="*/ 63 h 63"/>
                <a:gd name="T24" fmla="*/ 3152 w 3223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23" h="63">
                  <a:moveTo>
                    <a:pt x="59" y="24"/>
                  </a:moveTo>
                  <a:lnTo>
                    <a:pt x="3164" y="24"/>
                  </a:lnTo>
                  <a:lnTo>
                    <a:pt x="3164" y="39"/>
                  </a:lnTo>
                  <a:lnTo>
                    <a:pt x="59" y="39"/>
                  </a:lnTo>
                  <a:lnTo>
                    <a:pt x="59" y="24"/>
                  </a:lnTo>
                  <a:close/>
                  <a:moveTo>
                    <a:pt x="71" y="63"/>
                  </a:moveTo>
                  <a:lnTo>
                    <a:pt x="0" y="31"/>
                  </a:lnTo>
                  <a:lnTo>
                    <a:pt x="71" y="0"/>
                  </a:lnTo>
                  <a:lnTo>
                    <a:pt x="71" y="63"/>
                  </a:lnTo>
                  <a:close/>
                  <a:moveTo>
                    <a:pt x="3152" y="0"/>
                  </a:moveTo>
                  <a:lnTo>
                    <a:pt x="3223" y="31"/>
                  </a:lnTo>
                  <a:lnTo>
                    <a:pt x="3152" y="63"/>
                  </a:lnTo>
                  <a:lnTo>
                    <a:pt x="3152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2631" y="2305"/>
              <a:ext cx="879" cy="601"/>
            </a:xfrm>
            <a:custGeom>
              <a:avLst/>
              <a:gdLst>
                <a:gd name="T0" fmla="*/ 0 w 1584"/>
                <a:gd name="T1" fmla="*/ 608 h 1216"/>
                <a:gd name="T2" fmla="*/ 792 w 1584"/>
                <a:gd name="T3" fmla="*/ 0 h 1216"/>
                <a:gd name="T4" fmla="*/ 792 w 1584"/>
                <a:gd name="T5" fmla="*/ 0 h 1216"/>
                <a:gd name="T6" fmla="*/ 792 w 1584"/>
                <a:gd name="T7" fmla="*/ 0 h 1216"/>
                <a:gd name="T8" fmla="*/ 1584 w 1584"/>
                <a:gd name="T9" fmla="*/ 608 h 1216"/>
                <a:gd name="T10" fmla="*/ 1584 w 1584"/>
                <a:gd name="T11" fmla="*/ 608 h 1216"/>
                <a:gd name="T12" fmla="*/ 1584 w 1584"/>
                <a:gd name="T13" fmla="*/ 608 h 1216"/>
                <a:gd name="T14" fmla="*/ 792 w 1584"/>
                <a:gd name="T15" fmla="*/ 1216 h 1216"/>
                <a:gd name="T16" fmla="*/ 792 w 1584"/>
                <a:gd name="T17" fmla="*/ 1216 h 1216"/>
                <a:gd name="T18" fmla="*/ 792 w 1584"/>
                <a:gd name="T19" fmla="*/ 1216 h 1216"/>
                <a:gd name="T20" fmla="*/ 0 w 1584"/>
                <a:gd name="T21" fmla="*/ 608 h 1216"/>
                <a:gd name="T22" fmla="*/ 0 w 1584"/>
                <a:gd name="T23" fmla="*/ 60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4" h="1216">
                  <a:moveTo>
                    <a:pt x="0" y="608"/>
                  </a:moveTo>
                  <a:cubicBezTo>
                    <a:pt x="0" y="273"/>
                    <a:pt x="355" y="0"/>
                    <a:pt x="792" y="0"/>
                  </a:cubicBezTo>
                  <a:cubicBezTo>
                    <a:pt x="792" y="0"/>
                    <a:pt x="792" y="0"/>
                    <a:pt x="792" y="0"/>
                  </a:cubicBezTo>
                  <a:lnTo>
                    <a:pt x="792" y="0"/>
                  </a:lnTo>
                  <a:cubicBezTo>
                    <a:pt x="1230" y="0"/>
                    <a:pt x="1584" y="273"/>
                    <a:pt x="1584" y="608"/>
                  </a:cubicBezTo>
                  <a:cubicBezTo>
                    <a:pt x="1584" y="608"/>
                    <a:pt x="1584" y="608"/>
                    <a:pt x="1584" y="608"/>
                  </a:cubicBezTo>
                  <a:lnTo>
                    <a:pt x="1584" y="608"/>
                  </a:lnTo>
                  <a:cubicBezTo>
                    <a:pt x="1584" y="944"/>
                    <a:pt x="1230" y="1216"/>
                    <a:pt x="792" y="1216"/>
                  </a:cubicBezTo>
                  <a:cubicBezTo>
                    <a:pt x="792" y="1216"/>
                    <a:pt x="792" y="1216"/>
                    <a:pt x="792" y="1216"/>
                  </a:cubicBezTo>
                  <a:lnTo>
                    <a:pt x="792" y="1216"/>
                  </a:lnTo>
                  <a:cubicBezTo>
                    <a:pt x="355" y="1216"/>
                    <a:pt x="0" y="944"/>
                    <a:pt x="0" y="608"/>
                  </a:cubicBezTo>
                  <a:cubicBezTo>
                    <a:pt x="0" y="608"/>
                    <a:pt x="0" y="608"/>
                    <a:pt x="0" y="608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53"/>
            <p:cNvSpPr>
              <a:spLocks noEditPoints="1"/>
            </p:cNvSpPr>
            <p:nvPr/>
          </p:nvSpPr>
          <p:spPr bwMode="auto">
            <a:xfrm>
              <a:off x="2627" y="2301"/>
              <a:ext cx="888" cy="609"/>
            </a:xfrm>
            <a:custGeom>
              <a:avLst/>
              <a:gdLst>
                <a:gd name="T0" fmla="*/ 17 w 1600"/>
                <a:gd name="T1" fmla="*/ 493 h 1232"/>
                <a:gd name="T2" fmla="*/ 98 w 1600"/>
                <a:gd name="T3" fmla="*/ 323 h 1232"/>
                <a:gd name="T4" fmla="*/ 235 w 1600"/>
                <a:gd name="T5" fmla="*/ 181 h 1232"/>
                <a:gd name="T6" fmla="*/ 354 w 1600"/>
                <a:gd name="T7" fmla="*/ 105 h 1232"/>
                <a:gd name="T8" fmla="*/ 640 w 1600"/>
                <a:gd name="T9" fmla="*/ 13 h 1232"/>
                <a:gd name="T10" fmla="*/ 882 w 1600"/>
                <a:gd name="T11" fmla="*/ 3 h 1232"/>
                <a:gd name="T12" fmla="*/ 1113 w 1600"/>
                <a:gd name="T13" fmla="*/ 49 h 1232"/>
                <a:gd name="T14" fmla="*/ 1365 w 1600"/>
                <a:gd name="T15" fmla="*/ 180 h 1232"/>
                <a:gd name="T16" fmla="*/ 1464 w 1600"/>
                <a:gd name="T17" fmla="*/ 272 h 1232"/>
                <a:gd name="T18" fmla="*/ 1564 w 1600"/>
                <a:gd name="T19" fmla="*/ 432 h 1232"/>
                <a:gd name="T20" fmla="*/ 1600 w 1600"/>
                <a:gd name="T21" fmla="*/ 616 h 1232"/>
                <a:gd name="T22" fmla="*/ 1564 w 1600"/>
                <a:gd name="T23" fmla="*/ 800 h 1232"/>
                <a:gd name="T24" fmla="*/ 1464 w 1600"/>
                <a:gd name="T25" fmla="*/ 961 h 1232"/>
                <a:gd name="T26" fmla="*/ 1365 w 1600"/>
                <a:gd name="T27" fmla="*/ 1053 h 1232"/>
                <a:gd name="T28" fmla="*/ 1113 w 1600"/>
                <a:gd name="T29" fmla="*/ 1184 h 1232"/>
                <a:gd name="T30" fmla="*/ 882 w 1600"/>
                <a:gd name="T31" fmla="*/ 1229 h 1232"/>
                <a:gd name="T32" fmla="*/ 641 w 1600"/>
                <a:gd name="T33" fmla="*/ 1220 h 1232"/>
                <a:gd name="T34" fmla="*/ 354 w 1600"/>
                <a:gd name="T35" fmla="*/ 1128 h 1232"/>
                <a:gd name="T36" fmla="*/ 235 w 1600"/>
                <a:gd name="T37" fmla="*/ 1052 h 1232"/>
                <a:gd name="T38" fmla="*/ 98 w 1600"/>
                <a:gd name="T39" fmla="*/ 911 h 1232"/>
                <a:gd name="T40" fmla="*/ 17 w 1600"/>
                <a:gd name="T41" fmla="*/ 742 h 1232"/>
                <a:gd name="T42" fmla="*/ 20 w 1600"/>
                <a:gd name="T43" fmla="*/ 677 h 1232"/>
                <a:gd name="T44" fmla="*/ 77 w 1600"/>
                <a:gd name="T45" fmla="*/ 849 h 1232"/>
                <a:gd name="T46" fmla="*/ 149 w 1600"/>
                <a:gd name="T47" fmla="*/ 951 h 1232"/>
                <a:gd name="T48" fmla="*/ 362 w 1600"/>
                <a:gd name="T49" fmla="*/ 1114 h 1232"/>
                <a:gd name="T50" fmla="*/ 494 w 1600"/>
                <a:gd name="T51" fmla="*/ 1169 h 1232"/>
                <a:gd name="T52" fmla="*/ 800 w 1600"/>
                <a:gd name="T53" fmla="*/ 1216 h 1232"/>
                <a:gd name="T54" fmla="*/ 1108 w 1600"/>
                <a:gd name="T55" fmla="*/ 1169 h 1232"/>
                <a:gd name="T56" fmla="*/ 1239 w 1600"/>
                <a:gd name="T57" fmla="*/ 1114 h 1232"/>
                <a:gd name="T58" fmla="*/ 1452 w 1600"/>
                <a:gd name="T59" fmla="*/ 951 h 1232"/>
                <a:gd name="T60" fmla="*/ 1523 w 1600"/>
                <a:gd name="T61" fmla="*/ 850 h 1232"/>
                <a:gd name="T62" fmla="*/ 1580 w 1600"/>
                <a:gd name="T63" fmla="*/ 678 h 1232"/>
                <a:gd name="T64" fmla="*/ 1569 w 1600"/>
                <a:gd name="T65" fmla="*/ 497 h 1232"/>
                <a:gd name="T66" fmla="*/ 1491 w 1600"/>
                <a:gd name="T67" fmla="*/ 332 h 1232"/>
                <a:gd name="T68" fmla="*/ 1355 w 1600"/>
                <a:gd name="T69" fmla="*/ 192 h 1232"/>
                <a:gd name="T70" fmla="*/ 1240 w 1600"/>
                <a:gd name="T71" fmla="*/ 120 h 1232"/>
                <a:gd name="T72" fmla="*/ 960 w 1600"/>
                <a:gd name="T73" fmla="*/ 28 h 1232"/>
                <a:gd name="T74" fmla="*/ 720 w 1600"/>
                <a:gd name="T75" fmla="*/ 19 h 1232"/>
                <a:gd name="T76" fmla="*/ 496 w 1600"/>
                <a:gd name="T77" fmla="*/ 64 h 1232"/>
                <a:gd name="T78" fmla="*/ 245 w 1600"/>
                <a:gd name="T79" fmla="*/ 193 h 1232"/>
                <a:gd name="T80" fmla="*/ 150 w 1600"/>
                <a:gd name="T81" fmla="*/ 281 h 1232"/>
                <a:gd name="T82" fmla="*/ 52 w 1600"/>
                <a:gd name="T83" fmla="*/ 438 h 1232"/>
                <a:gd name="T84" fmla="*/ 16 w 1600"/>
                <a:gd name="T85" fmla="*/ 616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00" h="1232">
                  <a:moveTo>
                    <a:pt x="0" y="617"/>
                  </a:moveTo>
                  <a:lnTo>
                    <a:pt x="4" y="554"/>
                  </a:lnTo>
                  <a:lnTo>
                    <a:pt x="17" y="493"/>
                  </a:lnTo>
                  <a:lnTo>
                    <a:pt x="37" y="433"/>
                  </a:lnTo>
                  <a:lnTo>
                    <a:pt x="63" y="377"/>
                  </a:lnTo>
                  <a:lnTo>
                    <a:pt x="98" y="323"/>
                  </a:lnTo>
                  <a:lnTo>
                    <a:pt x="137" y="272"/>
                  </a:lnTo>
                  <a:cubicBezTo>
                    <a:pt x="137" y="271"/>
                    <a:pt x="138" y="271"/>
                    <a:pt x="138" y="271"/>
                  </a:cubicBezTo>
                  <a:lnTo>
                    <a:pt x="235" y="181"/>
                  </a:lnTo>
                  <a:cubicBezTo>
                    <a:pt x="235" y="180"/>
                    <a:pt x="236" y="180"/>
                    <a:pt x="236" y="180"/>
                  </a:cubicBezTo>
                  <a:lnTo>
                    <a:pt x="353" y="106"/>
                  </a:lnTo>
                  <a:cubicBezTo>
                    <a:pt x="354" y="105"/>
                    <a:pt x="354" y="105"/>
                    <a:pt x="354" y="105"/>
                  </a:cubicBezTo>
                  <a:lnTo>
                    <a:pt x="489" y="49"/>
                  </a:lnTo>
                  <a:cubicBezTo>
                    <a:pt x="490" y="49"/>
                    <a:pt x="490" y="49"/>
                    <a:pt x="491" y="49"/>
                  </a:cubicBezTo>
                  <a:lnTo>
                    <a:pt x="640" y="13"/>
                  </a:lnTo>
                  <a:lnTo>
                    <a:pt x="719" y="4"/>
                  </a:lnTo>
                  <a:lnTo>
                    <a:pt x="800" y="0"/>
                  </a:lnTo>
                  <a:lnTo>
                    <a:pt x="882" y="3"/>
                  </a:lnTo>
                  <a:lnTo>
                    <a:pt x="961" y="13"/>
                  </a:lnTo>
                  <a:lnTo>
                    <a:pt x="1111" y="49"/>
                  </a:lnTo>
                  <a:cubicBezTo>
                    <a:pt x="1112" y="49"/>
                    <a:pt x="1112" y="49"/>
                    <a:pt x="1113" y="49"/>
                  </a:cubicBezTo>
                  <a:lnTo>
                    <a:pt x="1247" y="105"/>
                  </a:lnTo>
                  <a:cubicBezTo>
                    <a:pt x="1247" y="105"/>
                    <a:pt x="1247" y="105"/>
                    <a:pt x="1248" y="106"/>
                  </a:cubicBezTo>
                  <a:lnTo>
                    <a:pt x="1365" y="180"/>
                  </a:lnTo>
                  <a:cubicBezTo>
                    <a:pt x="1365" y="180"/>
                    <a:pt x="1366" y="180"/>
                    <a:pt x="1366" y="181"/>
                  </a:cubicBezTo>
                  <a:lnTo>
                    <a:pt x="1463" y="271"/>
                  </a:lnTo>
                  <a:cubicBezTo>
                    <a:pt x="1463" y="271"/>
                    <a:pt x="1464" y="271"/>
                    <a:pt x="1464" y="272"/>
                  </a:cubicBezTo>
                  <a:lnTo>
                    <a:pt x="1504" y="323"/>
                  </a:lnTo>
                  <a:lnTo>
                    <a:pt x="1537" y="376"/>
                  </a:lnTo>
                  <a:lnTo>
                    <a:pt x="1564" y="432"/>
                  </a:lnTo>
                  <a:lnTo>
                    <a:pt x="1584" y="492"/>
                  </a:lnTo>
                  <a:lnTo>
                    <a:pt x="1596" y="553"/>
                  </a:lnTo>
                  <a:lnTo>
                    <a:pt x="1600" y="616"/>
                  </a:lnTo>
                  <a:lnTo>
                    <a:pt x="1596" y="679"/>
                  </a:lnTo>
                  <a:lnTo>
                    <a:pt x="1584" y="741"/>
                  </a:lnTo>
                  <a:lnTo>
                    <a:pt x="1564" y="800"/>
                  </a:lnTo>
                  <a:lnTo>
                    <a:pt x="1538" y="857"/>
                  </a:lnTo>
                  <a:lnTo>
                    <a:pt x="1504" y="911"/>
                  </a:lnTo>
                  <a:lnTo>
                    <a:pt x="1464" y="961"/>
                  </a:lnTo>
                  <a:cubicBezTo>
                    <a:pt x="1463" y="962"/>
                    <a:pt x="1463" y="962"/>
                    <a:pt x="1463" y="962"/>
                  </a:cubicBezTo>
                  <a:lnTo>
                    <a:pt x="1366" y="1052"/>
                  </a:lnTo>
                  <a:cubicBezTo>
                    <a:pt x="1366" y="1053"/>
                    <a:pt x="1365" y="1053"/>
                    <a:pt x="1365" y="1053"/>
                  </a:cubicBezTo>
                  <a:lnTo>
                    <a:pt x="1248" y="1127"/>
                  </a:lnTo>
                  <a:cubicBezTo>
                    <a:pt x="1247" y="1127"/>
                    <a:pt x="1247" y="1128"/>
                    <a:pt x="1247" y="1128"/>
                  </a:cubicBezTo>
                  <a:lnTo>
                    <a:pt x="1113" y="1184"/>
                  </a:lnTo>
                  <a:cubicBezTo>
                    <a:pt x="1112" y="1184"/>
                    <a:pt x="1112" y="1184"/>
                    <a:pt x="1111" y="1184"/>
                  </a:cubicBezTo>
                  <a:lnTo>
                    <a:pt x="962" y="1220"/>
                  </a:lnTo>
                  <a:lnTo>
                    <a:pt x="882" y="1229"/>
                  </a:lnTo>
                  <a:lnTo>
                    <a:pt x="801" y="1232"/>
                  </a:lnTo>
                  <a:lnTo>
                    <a:pt x="719" y="1229"/>
                  </a:lnTo>
                  <a:lnTo>
                    <a:pt x="641" y="1220"/>
                  </a:lnTo>
                  <a:lnTo>
                    <a:pt x="491" y="1184"/>
                  </a:lnTo>
                  <a:cubicBezTo>
                    <a:pt x="490" y="1184"/>
                    <a:pt x="490" y="1184"/>
                    <a:pt x="489" y="1184"/>
                  </a:cubicBezTo>
                  <a:lnTo>
                    <a:pt x="354" y="1128"/>
                  </a:lnTo>
                  <a:cubicBezTo>
                    <a:pt x="354" y="1128"/>
                    <a:pt x="354" y="1127"/>
                    <a:pt x="353" y="1127"/>
                  </a:cubicBezTo>
                  <a:lnTo>
                    <a:pt x="236" y="1053"/>
                  </a:lnTo>
                  <a:cubicBezTo>
                    <a:pt x="236" y="1053"/>
                    <a:pt x="235" y="1053"/>
                    <a:pt x="235" y="1052"/>
                  </a:cubicBezTo>
                  <a:lnTo>
                    <a:pt x="138" y="962"/>
                  </a:lnTo>
                  <a:cubicBezTo>
                    <a:pt x="138" y="962"/>
                    <a:pt x="137" y="962"/>
                    <a:pt x="137" y="961"/>
                  </a:cubicBezTo>
                  <a:lnTo>
                    <a:pt x="98" y="911"/>
                  </a:lnTo>
                  <a:lnTo>
                    <a:pt x="64" y="858"/>
                  </a:lnTo>
                  <a:lnTo>
                    <a:pt x="37" y="801"/>
                  </a:lnTo>
                  <a:lnTo>
                    <a:pt x="17" y="742"/>
                  </a:lnTo>
                  <a:lnTo>
                    <a:pt x="5" y="680"/>
                  </a:lnTo>
                  <a:lnTo>
                    <a:pt x="0" y="617"/>
                  </a:lnTo>
                  <a:close/>
                  <a:moveTo>
                    <a:pt x="20" y="677"/>
                  </a:moveTo>
                  <a:lnTo>
                    <a:pt x="32" y="737"/>
                  </a:lnTo>
                  <a:lnTo>
                    <a:pt x="52" y="794"/>
                  </a:lnTo>
                  <a:lnTo>
                    <a:pt x="77" y="849"/>
                  </a:lnTo>
                  <a:lnTo>
                    <a:pt x="111" y="902"/>
                  </a:lnTo>
                  <a:lnTo>
                    <a:pt x="150" y="952"/>
                  </a:lnTo>
                  <a:lnTo>
                    <a:pt x="149" y="951"/>
                  </a:lnTo>
                  <a:lnTo>
                    <a:pt x="246" y="1041"/>
                  </a:lnTo>
                  <a:lnTo>
                    <a:pt x="245" y="1040"/>
                  </a:lnTo>
                  <a:lnTo>
                    <a:pt x="362" y="1114"/>
                  </a:lnTo>
                  <a:lnTo>
                    <a:pt x="361" y="1113"/>
                  </a:lnTo>
                  <a:lnTo>
                    <a:pt x="496" y="1169"/>
                  </a:lnTo>
                  <a:lnTo>
                    <a:pt x="494" y="1169"/>
                  </a:lnTo>
                  <a:lnTo>
                    <a:pt x="642" y="1205"/>
                  </a:lnTo>
                  <a:lnTo>
                    <a:pt x="720" y="1213"/>
                  </a:lnTo>
                  <a:lnTo>
                    <a:pt x="800" y="1216"/>
                  </a:lnTo>
                  <a:lnTo>
                    <a:pt x="881" y="1214"/>
                  </a:lnTo>
                  <a:lnTo>
                    <a:pt x="959" y="1205"/>
                  </a:lnTo>
                  <a:lnTo>
                    <a:pt x="1108" y="1169"/>
                  </a:lnTo>
                  <a:lnTo>
                    <a:pt x="1106" y="1169"/>
                  </a:lnTo>
                  <a:lnTo>
                    <a:pt x="1240" y="1113"/>
                  </a:lnTo>
                  <a:lnTo>
                    <a:pt x="1239" y="1114"/>
                  </a:lnTo>
                  <a:lnTo>
                    <a:pt x="1356" y="1040"/>
                  </a:lnTo>
                  <a:lnTo>
                    <a:pt x="1355" y="1041"/>
                  </a:lnTo>
                  <a:lnTo>
                    <a:pt x="1452" y="951"/>
                  </a:lnTo>
                  <a:lnTo>
                    <a:pt x="1451" y="951"/>
                  </a:lnTo>
                  <a:lnTo>
                    <a:pt x="1491" y="902"/>
                  </a:lnTo>
                  <a:lnTo>
                    <a:pt x="1523" y="850"/>
                  </a:lnTo>
                  <a:lnTo>
                    <a:pt x="1549" y="795"/>
                  </a:lnTo>
                  <a:lnTo>
                    <a:pt x="1569" y="738"/>
                  </a:lnTo>
                  <a:lnTo>
                    <a:pt x="1580" y="678"/>
                  </a:lnTo>
                  <a:lnTo>
                    <a:pt x="1584" y="617"/>
                  </a:lnTo>
                  <a:lnTo>
                    <a:pt x="1581" y="556"/>
                  </a:lnTo>
                  <a:lnTo>
                    <a:pt x="1569" y="497"/>
                  </a:lnTo>
                  <a:lnTo>
                    <a:pt x="1549" y="439"/>
                  </a:lnTo>
                  <a:lnTo>
                    <a:pt x="1524" y="385"/>
                  </a:lnTo>
                  <a:lnTo>
                    <a:pt x="1491" y="332"/>
                  </a:lnTo>
                  <a:lnTo>
                    <a:pt x="1451" y="281"/>
                  </a:lnTo>
                  <a:lnTo>
                    <a:pt x="1452" y="282"/>
                  </a:lnTo>
                  <a:lnTo>
                    <a:pt x="1355" y="192"/>
                  </a:lnTo>
                  <a:lnTo>
                    <a:pt x="1356" y="193"/>
                  </a:lnTo>
                  <a:lnTo>
                    <a:pt x="1239" y="119"/>
                  </a:lnTo>
                  <a:lnTo>
                    <a:pt x="1240" y="120"/>
                  </a:lnTo>
                  <a:lnTo>
                    <a:pt x="1106" y="64"/>
                  </a:lnTo>
                  <a:lnTo>
                    <a:pt x="1108" y="64"/>
                  </a:lnTo>
                  <a:lnTo>
                    <a:pt x="960" y="28"/>
                  </a:lnTo>
                  <a:lnTo>
                    <a:pt x="881" y="19"/>
                  </a:lnTo>
                  <a:lnTo>
                    <a:pt x="801" y="16"/>
                  </a:lnTo>
                  <a:lnTo>
                    <a:pt x="720" y="19"/>
                  </a:lnTo>
                  <a:lnTo>
                    <a:pt x="643" y="28"/>
                  </a:lnTo>
                  <a:lnTo>
                    <a:pt x="494" y="64"/>
                  </a:lnTo>
                  <a:lnTo>
                    <a:pt x="496" y="64"/>
                  </a:lnTo>
                  <a:lnTo>
                    <a:pt x="361" y="120"/>
                  </a:lnTo>
                  <a:lnTo>
                    <a:pt x="362" y="119"/>
                  </a:lnTo>
                  <a:lnTo>
                    <a:pt x="245" y="193"/>
                  </a:lnTo>
                  <a:lnTo>
                    <a:pt x="246" y="192"/>
                  </a:lnTo>
                  <a:lnTo>
                    <a:pt x="149" y="282"/>
                  </a:lnTo>
                  <a:lnTo>
                    <a:pt x="150" y="281"/>
                  </a:lnTo>
                  <a:lnTo>
                    <a:pt x="111" y="332"/>
                  </a:lnTo>
                  <a:lnTo>
                    <a:pt x="78" y="384"/>
                  </a:lnTo>
                  <a:lnTo>
                    <a:pt x="52" y="438"/>
                  </a:lnTo>
                  <a:lnTo>
                    <a:pt x="32" y="496"/>
                  </a:lnTo>
                  <a:lnTo>
                    <a:pt x="20" y="555"/>
                  </a:lnTo>
                  <a:lnTo>
                    <a:pt x="16" y="616"/>
                  </a:lnTo>
                  <a:lnTo>
                    <a:pt x="20" y="677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2873" y="2425"/>
              <a:ext cx="43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Centros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2731" y="2551"/>
              <a:ext cx="69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colaborativos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2784" y="2678"/>
              <a:ext cx="61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de pesquisa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1805" y="2107"/>
              <a:ext cx="879" cy="594"/>
            </a:xfrm>
            <a:custGeom>
              <a:avLst/>
              <a:gdLst>
                <a:gd name="T0" fmla="*/ 0 w 1584"/>
                <a:gd name="T1" fmla="*/ 600 h 1200"/>
                <a:gd name="T2" fmla="*/ 792 w 1584"/>
                <a:gd name="T3" fmla="*/ 0 h 1200"/>
                <a:gd name="T4" fmla="*/ 792 w 1584"/>
                <a:gd name="T5" fmla="*/ 0 h 1200"/>
                <a:gd name="T6" fmla="*/ 792 w 1584"/>
                <a:gd name="T7" fmla="*/ 0 h 1200"/>
                <a:gd name="T8" fmla="*/ 1584 w 1584"/>
                <a:gd name="T9" fmla="*/ 600 h 1200"/>
                <a:gd name="T10" fmla="*/ 1584 w 1584"/>
                <a:gd name="T11" fmla="*/ 600 h 1200"/>
                <a:gd name="T12" fmla="*/ 1584 w 1584"/>
                <a:gd name="T13" fmla="*/ 600 h 1200"/>
                <a:gd name="T14" fmla="*/ 792 w 1584"/>
                <a:gd name="T15" fmla="*/ 1200 h 1200"/>
                <a:gd name="T16" fmla="*/ 792 w 1584"/>
                <a:gd name="T17" fmla="*/ 1200 h 1200"/>
                <a:gd name="T18" fmla="*/ 792 w 1584"/>
                <a:gd name="T19" fmla="*/ 1200 h 1200"/>
                <a:gd name="T20" fmla="*/ 0 w 1584"/>
                <a:gd name="T21" fmla="*/ 600 h 1200"/>
                <a:gd name="T22" fmla="*/ 0 w 1584"/>
                <a:gd name="T23" fmla="*/ 6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4" h="1200">
                  <a:moveTo>
                    <a:pt x="0" y="600"/>
                  </a:moveTo>
                  <a:cubicBezTo>
                    <a:pt x="0" y="269"/>
                    <a:pt x="355" y="0"/>
                    <a:pt x="792" y="0"/>
                  </a:cubicBezTo>
                  <a:cubicBezTo>
                    <a:pt x="792" y="0"/>
                    <a:pt x="792" y="0"/>
                    <a:pt x="792" y="0"/>
                  </a:cubicBezTo>
                  <a:lnTo>
                    <a:pt x="792" y="0"/>
                  </a:lnTo>
                  <a:cubicBezTo>
                    <a:pt x="1230" y="0"/>
                    <a:pt x="1584" y="269"/>
                    <a:pt x="1584" y="600"/>
                  </a:cubicBezTo>
                  <a:cubicBezTo>
                    <a:pt x="1584" y="600"/>
                    <a:pt x="1584" y="600"/>
                    <a:pt x="1584" y="600"/>
                  </a:cubicBezTo>
                  <a:lnTo>
                    <a:pt x="1584" y="600"/>
                  </a:lnTo>
                  <a:cubicBezTo>
                    <a:pt x="1584" y="932"/>
                    <a:pt x="1230" y="1200"/>
                    <a:pt x="792" y="1200"/>
                  </a:cubicBezTo>
                  <a:cubicBezTo>
                    <a:pt x="792" y="1200"/>
                    <a:pt x="792" y="1200"/>
                    <a:pt x="792" y="1200"/>
                  </a:cubicBezTo>
                  <a:lnTo>
                    <a:pt x="792" y="1200"/>
                  </a:lnTo>
                  <a:cubicBezTo>
                    <a:pt x="355" y="1200"/>
                    <a:pt x="0" y="932"/>
                    <a:pt x="0" y="600"/>
                  </a:cubicBezTo>
                  <a:cubicBezTo>
                    <a:pt x="0" y="600"/>
                    <a:pt x="0" y="600"/>
                    <a:pt x="0" y="60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58"/>
            <p:cNvSpPr>
              <a:spLocks noEditPoints="1"/>
            </p:cNvSpPr>
            <p:nvPr/>
          </p:nvSpPr>
          <p:spPr bwMode="auto">
            <a:xfrm>
              <a:off x="1801" y="2103"/>
              <a:ext cx="888" cy="602"/>
            </a:xfrm>
            <a:custGeom>
              <a:avLst/>
              <a:gdLst>
                <a:gd name="T0" fmla="*/ 17 w 1600"/>
                <a:gd name="T1" fmla="*/ 486 h 1216"/>
                <a:gd name="T2" fmla="*/ 98 w 1600"/>
                <a:gd name="T3" fmla="*/ 318 h 1216"/>
                <a:gd name="T4" fmla="*/ 235 w 1600"/>
                <a:gd name="T5" fmla="*/ 179 h 1216"/>
                <a:gd name="T6" fmla="*/ 354 w 1600"/>
                <a:gd name="T7" fmla="*/ 104 h 1216"/>
                <a:gd name="T8" fmla="*/ 640 w 1600"/>
                <a:gd name="T9" fmla="*/ 13 h 1216"/>
                <a:gd name="T10" fmla="*/ 882 w 1600"/>
                <a:gd name="T11" fmla="*/ 3 h 1216"/>
                <a:gd name="T12" fmla="*/ 1113 w 1600"/>
                <a:gd name="T13" fmla="*/ 48 h 1216"/>
                <a:gd name="T14" fmla="*/ 1365 w 1600"/>
                <a:gd name="T15" fmla="*/ 178 h 1216"/>
                <a:gd name="T16" fmla="*/ 1464 w 1600"/>
                <a:gd name="T17" fmla="*/ 268 h 1216"/>
                <a:gd name="T18" fmla="*/ 1564 w 1600"/>
                <a:gd name="T19" fmla="*/ 427 h 1216"/>
                <a:gd name="T20" fmla="*/ 1600 w 1600"/>
                <a:gd name="T21" fmla="*/ 608 h 1216"/>
                <a:gd name="T22" fmla="*/ 1564 w 1600"/>
                <a:gd name="T23" fmla="*/ 790 h 1216"/>
                <a:gd name="T24" fmla="*/ 1464 w 1600"/>
                <a:gd name="T25" fmla="*/ 949 h 1216"/>
                <a:gd name="T26" fmla="*/ 1365 w 1600"/>
                <a:gd name="T27" fmla="*/ 1040 h 1216"/>
                <a:gd name="T28" fmla="*/ 1113 w 1600"/>
                <a:gd name="T29" fmla="*/ 1169 h 1216"/>
                <a:gd name="T30" fmla="*/ 882 w 1600"/>
                <a:gd name="T31" fmla="*/ 1213 h 1216"/>
                <a:gd name="T32" fmla="*/ 641 w 1600"/>
                <a:gd name="T33" fmla="*/ 1204 h 1216"/>
                <a:gd name="T34" fmla="*/ 354 w 1600"/>
                <a:gd name="T35" fmla="*/ 1114 h 1216"/>
                <a:gd name="T36" fmla="*/ 235 w 1600"/>
                <a:gd name="T37" fmla="*/ 1039 h 1216"/>
                <a:gd name="T38" fmla="*/ 98 w 1600"/>
                <a:gd name="T39" fmla="*/ 899 h 1216"/>
                <a:gd name="T40" fmla="*/ 17 w 1600"/>
                <a:gd name="T41" fmla="*/ 732 h 1216"/>
                <a:gd name="T42" fmla="*/ 20 w 1600"/>
                <a:gd name="T43" fmla="*/ 668 h 1216"/>
                <a:gd name="T44" fmla="*/ 77 w 1600"/>
                <a:gd name="T45" fmla="*/ 838 h 1216"/>
                <a:gd name="T46" fmla="*/ 149 w 1600"/>
                <a:gd name="T47" fmla="*/ 939 h 1216"/>
                <a:gd name="T48" fmla="*/ 362 w 1600"/>
                <a:gd name="T49" fmla="*/ 1100 h 1216"/>
                <a:gd name="T50" fmla="*/ 494 w 1600"/>
                <a:gd name="T51" fmla="*/ 1154 h 1216"/>
                <a:gd name="T52" fmla="*/ 800 w 1600"/>
                <a:gd name="T53" fmla="*/ 1200 h 1216"/>
                <a:gd name="T54" fmla="*/ 1108 w 1600"/>
                <a:gd name="T55" fmla="*/ 1154 h 1216"/>
                <a:gd name="T56" fmla="*/ 1239 w 1600"/>
                <a:gd name="T57" fmla="*/ 1100 h 1216"/>
                <a:gd name="T58" fmla="*/ 1452 w 1600"/>
                <a:gd name="T59" fmla="*/ 939 h 1216"/>
                <a:gd name="T60" fmla="*/ 1523 w 1600"/>
                <a:gd name="T61" fmla="*/ 839 h 1216"/>
                <a:gd name="T62" fmla="*/ 1580 w 1600"/>
                <a:gd name="T63" fmla="*/ 669 h 1216"/>
                <a:gd name="T64" fmla="*/ 1569 w 1600"/>
                <a:gd name="T65" fmla="*/ 490 h 1216"/>
                <a:gd name="T66" fmla="*/ 1491 w 1600"/>
                <a:gd name="T67" fmla="*/ 328 h 1216"/>
                <a:gd name="T68" fmla="*/ 1355 w 1600"/>
                <a:gd name="T69" fmla="*/ 190 h 1216"/>
                <a:gd name="T70" fmla="*/ 1240 w 1600"/>
                <a:gd name="T71" fmla="*/ 119 h 1216"/>
                <a:gd name="T72" fmla="*/ 960 w 1600"/>
                <a:gd name="T73" fmla="*/ 28 h 1216"/>
                <a:gd name="T74" fmla="*/ 720 w 1600"/>
                <a:gd name="T75" fmla="*/ 19 h 1216"/>
                <a:gd name="T76" fmla="*/ 496 w 1600"/>
                <a:gd name="T77" fmla="*/ 63 h 1216"/>
                <a:gd name="T78" fmla="*/ 245 w 1600"/>
                <a:gd name="T79" fmla="*/ 191 h 1216"/>
                <a:gd name="T80" fmla="*/ 150 w 1600"/>
                <a:gd name="T81" fmla="*/ 278 h 1216"/>
                <a:gd name="T82" fmla="*/ 52 w 1600"/>
                <a:gd name="T83" fmla="*/ 433 h 1216"/>
                <a:gd name="T84" fmla="*/ 16 w 1600"/>
                <a:gd name="T85" fmla="*/ 60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00" h="1216">
                  <a:moveTo>
                    <a:pt x="0" y="609"/>
                  </a:moveTo>
                  <a:lnTo>
                    <a:pt x="4" y="547"/>
                  </a:lnTo>
                  <a:lnTo>
                    <a:pt x="17" y="486"/>
                  </a:lnTo>
                  <a:lnTo>
                    <a:pt x="37" y="428"/>
                  </a:lnTo>
                  <a:lnTo>
                    <a:pt x="63" y="372"/>
                  </a:lnTo>
                  <a:lnTo>
                    <a:pt x="98" y="318"/>
                  </a:lnTo>
                  <a:lnTo>
                    <a:pt x="137" y="268"/>
                  </a:lnTo>
                  <a:cubicBezTo>
                    <a:pt x="137" y="268"/>
                    <a:pt x="138" y="268"/>
                    <a:pt x="138" y="268"/>
                  </a:cubicBezTo>
                  <a:lnTo>
                    <a:pt x="235" y="179"/>
                  </a:lnTo>
                  <a:cubicBezTo>
                    <a:pt x="235" y="178"/>
                    <a:pt x="236" y="178"/>
                    <a:pt x="236" y="178"/>
                  </a:cubicBezTo>
                  <a:lnTo>
                    <a:pt x="353" y="105"/>
                  </a:lnTo>
                  <a:cubicBezTo>
                    <a:pt x="354" y="104"/>
                    <a:pt x="354" y="104"/>
                    <a:pt x="354" y="104"/>
                  </a:cubicBezTo>
                  <a:lnTo>
                    <a:pt x="489" y="48"/>
                  </a:lnTo>
                  <a:cubicBezTo>
                    <a:pt x="490" y="48"/>
                    <a:pt x="490" y="48"/>
                    <a:pt x="491" y="48"/>
                  </a:cubicBezTo>
                  <a:lnTo>
                    <a:pt x="640" y="13"/>
                  </a:lnTo>
                  <a:lnTo>
                    <a:pt x="719" y="4"/>
                  </a:lnTo>
                  <a:lnTo>
                    <a:pt x="800" y="0"/>
                  </a:lnTo>
                  <a:lnTo>
                    <a:pt x="882" y="3"/>
                  </a:lnTo>
                  <a:lnTo>
                    <a:pt x="961" y="13"/>
                  </a:lnTo>
                  <a:lnTo>
                    <a:pt x="1111" y="48"/>
                  </a:lnTo>
                  <a:cubicBezTo>
                    <a:pt x="1112" y="48"/>
                    <a:pt x="1112" y="48"/>
                    <a:pt x="1113" y="48"/>
                  </a:cubicBezTo>
                  <a:lnTo>
                    <a:pt x="1247" y="104"/>
                  </a:lnTo>
                  <a:cubicBezTo>
                    <a:pt x="1247" y="104"/>
                    <a:pt x="1247" y="104"/>
                    <a:pt x="1248" y="105"/>
                  </a:cubicBezTo>
                  <a:lnTo>
                    <a:pt x="1365" y="178"/>
                  </a:lnTo>
                  <a:cubicBezTo>
                    <a:pt x="1365" y="178"/>
                    <a:pt x="1366" y="178"/>
                    <a:pt x="1366" y="179"/>
                  </a:cubicBezTo>
                  <a:lnTo>
                    <a:pt x="1463" y="268"/>
                  </a:lnTo>
                  <a:cubicBezTo>
                    <a:pt x="1463" y="268"/>
                    <a:pt x="1463" y="268"/>
                    <a:pt x="1464" y="268"/>
                  </a:cubicBezTo>
                  <a:lnTo>
                    <a:pt x="1504" y="317"/>
                  </a:lnTo>
                  <a:lnTo>
                    <a:pt x="1537" y="371"/>
                  </a:lnTo>
                  <a:lnTo>
                    <a:pt x="1564" y="427"/>
                  </a:lnTo>
                  <a:lnTo>
                    <a:pt x="1584" y="485"/>
                  </a:lnTo>
                  <a:lnTo>
                    <a:pt x="1596" y="546"/>
                  </a:lnTo>
                  <a:lnTo>
                    <a:pt x="1600" y="608"/>
                  </a:lnTo>
                  <a:lnTo>
                    <a:pt x="1596" y="670"/>
                  </a:lnTo>
                  <a:lnTo>
                    <a:pt x="1584" y="731"/>
                  </a:lnTo>
                  <a:lnTo>
                    <a:pt x="1564" y="790"/>
                  </a:lnTo>
                  <a:lnTo>
                    <a:pt x="1538" y="846"/>
                  </a:lnTo>
                  <a:lnTo>
                    <a:pt x="1504" y="899"/>
                  </a:lnTo>
                  <a:lnTo>
                    <a:pt x="1464" y="949"/>
                  </a:lnTo>
                  <a:cubicBezTo>
                    <a:pt x="1463" y="950"/>
                    <a:pt x="1463" y="950"/>
                    <a:pt x="1463" y="950"/>
                  </a:cubicBezTo>
                  <a:lnTo>
                    <a:pt x="1366" y="1039"/>
                  </a:lnTo>
                  <a:cubicBezTo>
                    <a:pt x="1366" y="1040"/>
                    <a:pt x="1365" y="1040"/>
                    <a:pt x="1365" y="1040"/>
                  </a:cubicBezTo>
                  <a:lnTo>
                    <a:pt x="1248" y="1113"/>
                  </a:lnTo>
                  <a:cubicBezTo>
                    <a:pt x="1247" y="1113"/>
                    <a:pt x="1247" y="1114"/>
                    <a:pt x="1247" y="1114"/>
                  </a:cubicBezTo>
                  <a:lnTo>
                    <a:pt x="1113" y="1169"/>
                  </a:lnTo>
                  <a:cubicBezTo>
                    <a:pt x="1112" y="1169"/>
                    <a:pt x="1112" y="1169"/>
                    <a:pt x="1111" y="1169"/>
                  </a:cubicBezTo>
                  <a:lnTo>
                    <a:pt x="962" y="1204"/>
                  </a:lnTo>
                  <a:lnTo>
                    <a:pt x="882" y="1213"/>
                  </a:lnTo>
                  <a:lnTo>
                    <a:pt x="801" y="1216"/>
                  </a:lnTo>
                  <a:lnTo>
                    <a:pt x="719" y="1213"/>
                  </a:lnTo>
                  <a:lnTo>
                    <a:pt x="641" y="1204"/>
                  </a:lnTo>
                  <a:lnTo>
                    <a:pt x="491" y="1169"/>
                  </a:lnTo>
                  <a:cubicBezTo>
                    <a:pt x="490" y="1169"/>
                    <a:pt x="490" y="1169"/>
                    <a:pt x="489" y="1169"/>
                  </a:cubicBezTo>
                  <a:lnTo>
                    <a:pt x="354" y="1114"/>
                  </a:lnTo>
                  <a:cubicBezTo>
                    <a:pt x="354" y="1114"/>
                    <a:pt x="354" y="1114"/>
                    <a:pt x="353" y="1113"/>
                  </a:cubicBezTo>
                  <a:lnTo>
                    <a:pt x="236" y="1040"/>
                  </a:lnTo>
                  <a:cubicBezTo>
                    <a:pt x="236" y="1040"/>
                    <a:pt x="235" y="1040"/>
                    <a:pt x="235" y="1039"/>
                  </a:cubicBezTo>
                  <a:lnTo>
                    <a:pt x="138" y="950"/>
                  </a:lnTo>
                  <a:cubicBezTo>
                    <a:pt x="138" y="950"/>
                    <a:pt x="137" y="950"/>
                    <a:pt x="137" y="949"/>
                  </a:cubicBezTo>
                  <a:lnTo>
                    <a:pt x="98" y="899"/>
                  </a:lnTo>
                  <a:lnTo>
                    <a:pt x="64" y="847"/>
                  </a:lnTo>
                  <a:lnTo>
                    <a:pt x="37" y="791"/>
                  </a:lnTo>
                  <a:lnTo>
                    <a:pt x="17" y="732"/>
                  </a:lnTo>
                  <a:lnTo>
                    <a:pt x="5" y="671"/>
                  </a:lnTo>
                  <a:lnTo>
                    <a:pt x="0" y="609"/>
                  </a:lnTo>
                  <a:close/>
                  <a:moveTo>
                    <a:pt x="20" y="668"/>
                  </a:moveTo>
                  <a:lnTo>
                    <a:pt x="32" y="727"/>
                  </a:lnTo>
                  <a:lnTo>
                    <a:pt x="52" y="784"/>
                  </a:lnTo>
                  <a:lnTo>
                    <a:pt x="77" y="838"/>
                  </a:lnTo>
                  <a:lnTo>
                    <a:pt x="111" y="890"/>
                  </a:lnTo>
                  <a:lnTo>
                    <a:pt x="150" y="940"/>
                  </a:lnTo>
                  <a:lnTo>
                    <a:pt x="149" y="939"/>
                  </a:lnTo>
                  <a:lnTo>
                    <a:pt x="246" y="1028"/>
                  </a:lnTo>
                  <a:lnTo>
                    <a:pt x="245" y="1027"/>
                  </a:lnTo>
                  <a:lnTo>
                    <a:pt x="362" y="1100"/>
                  </a:lnTo>
                  <a:lnTo>
                    <a:pt x="360" y="1099"/>
                  </a:lnTo>
                  <a:lnTo>
                    <a:pt x="495" y="1154"/>
                  </a:lnTo>
                  <a:lnTo>
                    <a:pt x="494" y="1154"/>
                  </a:lnTo>
                  <a:lnTo>
                    <a:pt x="642" y="1189"/>
                  </a:lnTo>
                  <a:lnTo>
                    <a:pt x="720" y="1197"/>
                  </a:lnTo>
                  <a:lnTo>
                    <a:pt x="800" y="1200"/>
                  </a:lnTo>
                  <a:lnTo>
                    <a:pt x="881" y="1198"/>
                  </a:lnTo>
                  <a:lnTo>
                    <a:pt x="959" y="1189"/>
                  </a:lnTo>
                  <a:lnTo>
                    <a:pt x="1108" y="1154"/>
                  </a:lnTo>
                  <a:lnTo>
                    <a:pt x="1106" y="1154"/>
                  </a:lnTo>
                  <a:lnTo>
                    <a:pt x="1240" y="1099"/>
                  </a:lnTo>
                  <a:lnTo>
                    <a:pt x="1239" y="1100"/>
                  </a:lnTo>
                  <a:lnTo>
                    <a:pt x="1356" y="1027"/>
                  </a:lnTo>
                  <a:lnTo>
                    <a:pt x="1355" y="1028"/>
                  </a:lnTo>
                  <a:lnTo>
                    <a:pt x="1452" y="939"/>
                  </a:lnTo>
                  <a:lnTo>
                    <a:pt x="1451" y="939"/>
                  </a:lnTo>
                  <a:lnTo>
                    <a:pt x="1491" y="890"/>
                  </a:lnTo>
                  <a:lnTo>
                    <a:pt x="1523" y="839"/>
                  </a:lnTo>
                  <a:lnTo>
                    <a:pt x="1549" y="785"/>
                  </a:lnTo>
                  <a:lnTo>
                    <a:pt x="1569" y="728"/>
                  </a:lnTo>
                  <a:lnTo>
                    <a:pt x="1580" y="669"/>
                  </a:lnTo>
                  <a:lnTo>
                    <a:pt x="1584" y="609"/>
                  </a:lnTo>
                  <a:lnTo>
                    <a:pt x="1581" y="549"/>
                  </a:lnTo>
                  <a:lnTo>
                    <a:pt x="1569" y="490"/>
                  </a:lnTo>
                  <a:lnTo>
                    <a:pt x="1549" y="434"/>
                  </a:lnTo>
                  <a:lnTo>
                    <a:pt x="1524" y="380"/>
                  </a:lnTo>
                  <a:lnTo>
                    <a:pt x="1491" y="328"/>
                  </a:lnTo>
                  <a:lnTo>
                    <a:pt x="1451" y="279"/>
                  </a:lnTo>
                  <a:lnTo>
                    <a:pt x="1452" y="279"/>
                  </a:lnTo>
                  <a:lnTo>
                    <a:pt x="1355" y="190"/>
                  </a:lnTo>
                  <a:lnTo>
                    <a:pt x="1356" y="191"/>
                  </a:lnTo>
                  <a:lnTo>
                    <a:pt x="1239" y="118"/>
                  </a:lnTo>
                  <a:lnTo>
                    <a:pt x="1240" y="119"/>
                  </a:lnTo>
                  <a:lnTo>
                    <a:pt x="1106" y="63"/>
                  </a:lnTo>
                  <a:lnTo>
                    <a:pt x="1108" y="63"/>
                  </a:lnTo>
                  <a:lnTo>
                    <a:pt x="960" y="28"/>
                  </a:lnTo>
                  <a:lnTo>
                    <a:pt x="881" y="19"/>
                  </a:lnTo>
                  <a:lnTo>
                    <a:pt x="801" y="16"/>
                  </a:lnTo>
                  <a:lnTo>
                    <a:pt x="720" y="19"/>
                  </a:lnTo>
                  <a:lnTo>
                    <a:pt x="643" y="28"/>
                  </a:lnTo>
                  <a:lnTo>
                    <a:pt x="494" y="63"/>
                  </a:lnTo>
                  <a:lnTo>
                    <a:pt x="496" y="63"/>
                  </a:lnTo>
                  <a:lnTo>
                    <a:pt x="361" y="119"/>
                  </a:lnTo>
                  <a:lnTo>
                    <a:pt x="362" y="118"/>
                  </a:lnTo>
                  <a:lnTo>
                    <a:pt x="245" y="191"/>
                  </a:lnTo>
                  <a:lnTo>
                    <a:pt x="246" y="190"/>
                  </a:lnTo>
                  <a:lnTo>
                    <a:pt x="149" y="279"/>
                  </a:lnTo>
                  <a:lnTo>
                    <a:pt x="150" y="278"/>
                  </a:lnTo>
                  <a:lnTo>
                    <a:pt x="111" y="327"/>
                  </a:lnTo>
                  <a:lnTo>
                    <a:pt x="78" y="379"/>
                  </a:lnTo>
                  <a:lnTo>
                    <a:pt x="52" y="433"/>
                  </a:lnTo>
                  <a:lnTo>
                    <a:pt x="32" y="489"/>
                  </a:lnTo>
                  <a:lnTo>
                    <a:pt x="20" y="548"/>
                  </a:lnTo>
                  <a:lnTo>
                    <a:pt x="16" y="608"/>
                  </a:lnTo>
                  <a:lnTo>
                    <a:pt x="20" y="66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2022" y="2285"/>
              <a:ext cx="47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Pesquisa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1933" y="2412"/>
              <a:ext cx="63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colaborativa </a:t>
              </a: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4" name="Rectangle 1050"/>
          <p:cNvSpPr>
            <a:spLocks noChangeArrowheads="1"/>
          </p:cNvSpPr>
          <p:nvPr/>
        </p:nvSpPr>
        <p:spPr bwMode="auto">
          <a:xfrm>
            <a:off x="539552" y="1557338"/>
            <a:ext cx="8243887" cy="5040312"/>
          </a:xfrm>
          <a:prstGeom prst="rect">
            <a:avLst/>
          </a:prstGeom>
          <a:solidFill>
            <a:srgbClr val="0066FF">
              <a:alpha val="14117"/>
            </a:srgbClr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267" name="Rectangle 1045"/>
          <p:cNvSpPr>
            <a:spLocks noChangeArrowheads="1"/>
          </p:cNvSpPr>
          <p:nvPr/>
        </p:nvSpPr>
        <p:spPr bwMode="auto">
          <a:xfrm>
            <a:off x="968375" y="3716338"/>
            <a:ext cx="1803400" cy="649287"/>
          </a:xfrm>
          <a:prstGeom prst="rect">
            <a:avLst/>
          </a:prstGeom>
          <a:solidFill>
            <a:srgbClr val="003366"/>
          </a:solidFill>
          <a:ln w="1270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268" name="Rectangle 1042"/>
          <p:cNvSpPr>
            <a:spLocks noChangeArrowheads="1"/>
          </p:cNvSpPr>
          <p:nvPr/>
        </p:nvSpPr>
        <p:spPr bwMode="auto">
          <a:xfrm>
            <a:off x="2085975" y="1771650"/>
            <a:ext cx="1803400" cy="649288"/>
          </a:xfrm>
          <a:prstGeom prst="rect">
            <a:avLst/>
          </a:prstGeom>
          <a:solidFill>
            <a:srgbClr val="003366"/>
          </a:solidFill>
          <a:ln w="12700">
            <a:solidFill>
              <a:srgbClr val="0066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pt-BR"/>
          </a:p>
        </p:txBody>
      </p:sp>
      <p:sp>
        <p:nvSpPr>
          <p:cNvPr id="11269" name="Rectangle 1043"/>
          <p:cNvSpPr>
            <a:spLocks noChangeArrowheads="1"/>
          </p:cNvSpPr>
          <p:nvPr/>
        </p:nvSpPr>
        <p:spPr bwMode="auto">
          <a:xfrm>
            <a:off x="6084888" y="1773238"/>
            <a:ext cx="1803400" cy="649287"/>
          </a:xfrm>
          <a:prstGeom prst="rect">
            <a:avLst/>
          </a:prstGeom>
          <a:solidFill>
            <a:srgbClr val="003366"/>
          </a:solidFill>
          <a:ln w="12700">
            <a:solidFill>
              <a:srgbClr val="0066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pt-BR"/>
          </a:p>
        </p:txBody>
      </p:sp>
      <p:sp>
        <p:nvSpPr>
          <p:cNvPr id="11270" name="Rectangle 1044"/>
          <p:cNvSpPr>
            <a:spLocks noChangeArrowheads="1"/>
          </p:cNvSpPr>
          <p:nvPr/>
        </p:nvSpPr>
        <p:spPr bwMode="auto">
          <a:xfrm>
            <a:off x="7020272" y="3716338"/>
            <a:ext cx="1803400" cy="649287"/>
          </a:xfrm>
          <a:prstGeom prst="rect">
            <a:avLst/>
          </a:prstGeom>
          <a:solidFill>
            <a:srgbClr val="003366"/>
          </a:solidFill>
          <a:ln w="12700">
            <a:solidFill>
              <a:srgbClr val="0066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pt-BR"/>
          </a:p>
        </p:txBody>
      </p:sp>
      <p:sp>
        <p:nvSpPr>
          <p:cNvPr id="11271" name="Rectangle 1040"/>
          <p:cNvSpPr>
            <a:spLocks noChangeArrowheads="1"/>
          </p:cNvSpPr>
          <p:nvPr/>
        </p:nvSpPr>
        <p:spPr bwMode="auto">
          <a:xfrm>
            <a:off x="6084888" y="5732463"/>
            <a:ext cx="1803400" cy="649287"/>
          </a:xfrm>
          <a:prstGeom prst="rect">
            <a:avLst/>
          </a:prstGeom>
          <a:solidFill>
            <a:srgbClr val="003366"/>
          </a:solidFill>
          <a:ln w="12700">
            <a:solidFill>
              <a:srgbClr val="0066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pt-BR"/>
          </a:p>
        </p:txBody>
      </p:sp>
      <p:sp>
        <p:nvSpPr>
          <p:cNvPr id="1127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REDES COMPLEXAS</a:t>
            </a:r>
          </a:p>
        </p:txBody>
      </p:sp>
      <p:sp>
        <p:nvSpPr>
          <p:cNvPr id="11273" name="Text Box 1032"/>
          <p:cNvSpPr txBox="1">
            <a:spLocks noChangeArrowheads="1"/>
          </p:cNvSpPr>
          <p:nvPr/>
        </p:nvSpPr>
        <p:spPr bwMode="auto">
          <a:xfrm>
            <a:off x="6375400" y="5900738"/>
            <a:ext cx="132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00" b="1">
                <a:solidFill>
                  <a:schemeClr val="bg1"/>
                </a:solidFill>
              </a:rPr>
              <a:t>EMPRESAS</a:t>
            </a:r>
          </a:p>
        </p:txBody>
      </p:sp>
      <p:sp>
        <p:nvSpPr>
          <p:cNvPr id="11274" name="Text Box 1033"/>
          <p:cNvSpPr txBox="1">
            <a:spLocks noChangeArrowheads="1"/>
          </p:cNvSpPr>
          <p:nvPr/>
        </p:nvSpPr>
        <p:spPr bwMode="auto">
          <a:xfrm>
            <a:off x="6948264" y="3716338"/>
            <a:ext cx="1812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00" b="1" dirty="0">
                <a:solidFill>
                  <a:schemeClr val="bg1"/>
                </a:solidFill>
              </a:rPr>
              <a:t>ASS. 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EMPRESARIAIS</a:t>
            </a:r>
          </a:p>
        </p:txBody>
      </p:sp>
      <p:sp>
        <p:nvSpPr>
          <p:cNvPr id="11275" name="Text Box 1034"/>
          <p:cNvSpPr txBox="1">
            <a:spLocks noChangeArrowheads="1"/>
          </p:cNvSpPr>
          <p:nvPr/>
        </p:nvSpPr>
        <p:spPr bwMode="auto">
          <a:xfrm>
            <a:off x="6557963" y="1939925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00" b="1">
                <a:solidFill>
                  <a:schemeClr val="bg1"/>
                </a:solidFill>
              </a:rPr>
              <a:t>ONG’S</a:t>
            </a:r>
          </a:p>
        </p:txBody>
      </p:sp>
      <p:sp>
        <p:nvSpPr>
          <p:cNvPr id="11276" name="Text Box 1035"/>
          <p:cNvSpPr txBox="1">
            <a:spLocks noChangeArrowheads="1"/>
          </p:cNvSpPr>
          <p:nvPr/>
        </p:nvSpPr>
        <p:spPr bwMode="auto">
          <a:xfrm>
            <a:off x="2051050" y="1931988"/>
            <a:ext cx="1849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00" b="1">
                <a:solidFill>
                  <a:schemeClr val="bg1"/>
                </a:solidFill>
              </a:rPr>
              <a:t>UNIVERSIDADES</a:t>
            </a:r>
          </a:p>
        </p:txBody>
      </p:sp>
      <p:sp>
        <p:nvSpPr>
          <p:cNvPr id="11277" name="Text Box 1036"/>
          <p:cNvSpPr txBox="1">
            <a:spLocks noChangeArrowheads="1"/>
          </p:cNvSpPr>
          <p:nvPr/>
        </p:nvSpPr>
        <p:spPr bwMode="auto">
          <a:xfrm>
            <a:off x="755650" y="3716338"/>
            <a:ext cx="2232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00" b="1">
                <a:solidFill>
                  <a:schemeClr val="bg1"/>
                </a:solidFill>
              </a:rPr>
              <a:t>AGÊNCIAS </a:t>
            </a:r>
          </a:p>
          <a:p>
            <a:pPr algn="ctr"/>
            <a:r>
              <a:rPr lang="pt-BR" sz="1600" b="1">
                <a:solidFill>
                  <a:schemeClr val="bg1"/>
                </a:solidFill>
              </a:rPr>
              <a:t>FINANCIAMENTO</a:t>
            </a:r>
          </a:p>
        </p:txBody>
      </p:sp>
      <p:sp>
        <p:nvSpPr>
          <p:cNvPr id="11278" name="AutoShape 1038"/>
          <p:cNvSpPr>
            <a:spLocks noChangeArrowheads="1"/>
          </p:cNvSpPr>
          <p:nvPr/>
        </p:nvSpPr>
        <p:spPr bwMode="auto">
          <a:xfrm>
            <a:off x="2771776" y="2420938"/>
            <a:ext cx="4286250" cy="3313112"/>
          </a:xfrm>
          <a:prstGeom prst="hexagon">
            <a:avLst>
              <a:gd name="adj" fmla="val 33146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COOPERAÇÃO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</a:rPr>
              <a:t>INTERNACIONAL</a:t>
            </a:r>
            <a:endParaRPr lang="pt-BR" sz="3000" b="1" dirty="0">
              <a:solidFill>
                <a:schemeClr val="bg1"/>
              </a:solidFill>
            </a:endParaRPr>
          </a:p>
        </p:txBody>
      </p:sp>
      <p:sp>
        <p:nvSpPr>
          <p:cNvPr id="11279" name="Rectangle 1041"/>
          <p:cNvSpPr>
            <a:spLocks noChangeArrowheads="1"/>
          </p:cNvSpPr>
          <p:nvPr/>
        </p:nvSpPr>
        <p:spPr bwMode="auto">
          <a:xfrm>
            <a:off x="1692275" y="5732463"/>
            <a:ext cx="2162175" cy="649287"/>
          </a:xfrm>
          <a:prstGeom prst="rect">
            <a:avLst/>
          </a:prstGeom>
          <a:solidFill>
            <a:srgbClr val="003366"/>
          </a:solidFill>
          <a:ln w="12700">
            <a:solidFill>
              <a:srgbClr val="0066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pt-BR"/>
          </a:p>
        </p:txBody>
      </p:sp>
      <p:sp>
        <p:nvSpPr>
          <p:cNvPr id="11280" name="Text Box 1031"/>
          <p:cNvSpPr txBox="1">
            <a:spLocks noChangeArrowheads="1"/>
          </p:cNvSpPr>
          <p:nvPr/>
        </p:nvSpPr>
        <p:spPr bwMode="auto">
          <a:xfrm>
            <a:off x="1813183" y="5733256"/>
            <a:ext cx="19822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00" b="1" dirty="0">
                <a:solidFill>
                  <a:schemeClr val="bg1"/>
                </a:solidFill>
              </a:rPr>
              <a:t>Escritórios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Transf. Tecnologia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/>
              <a:t>Rede dos compartilhamentos excluídos depósitos em co-titularidade com pessoas físicas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m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6" y="1052736"/>
            <a:ext cx="8193346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48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85F3E9-1148-985E-A3D8-ACA53DF3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-27384"/>
            <a:ext cx="7488832" cy="864096"/>
          </a:xfrm>
        </p:spPr>
        <p:txBody>
          <a:bodyPr/>
          <a:lstStyle/>
          <a:p>
            <a:r>
              <a:rPr lang="pt-BR" sz="3200" dirty="0"/>
              <a:t>Rede de cooperação tecnológica Petrobras 1998 - 2019</a:t>
            </a:r>
          </a:p>
        </p:txBody>
      </p:sp>
      <p:pic>
        <p:nvPicPr>
          <p:cNvPr id="3" name="image46.png">
            <a:extLst>
              <a:ext uri="{FF2B5EF4-FFF2-40B4-BE49-F238E27FC236}">
                <a16:creationId xmlns:a16="http://schemas.microsoft.com/office/drawing/2014/main" id="{C82847AA-E8FD-795E-72D5-2DFEC7AAB22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1" y="809890"/>
            <a:ext cx="7920881" cy="5931477"/>
          </a:xfrm>
          <a:prstGeom prst="rect">
            <a:avLst/>
          </a:prstGeom>
          <a:ln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E74D06D-A8EA-7554-1919-51BBFC98293E}"/>
              </a:ext>
            </a:extLst>
          </p:cNvPr>
          <p:cNvSpPr txBox="1"/>
          <p:nvPr/>
        </p:nvSpPr>
        <p:spPr>
          <a:xfrm>
            <a:off x="6804248" y="1340768"/>
            <a:ext cx="21602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/>
              <a:t>		Depósitos de Patentes: 4303</a:t>
            </a:r>
          </a:p>
          <a:p>
            <a:pPr algn="r"/>
            <a:r>
              <a:rPr lang="pt-BR" sz="1600" dirty="0"/>
              <a:t>INPADOC: 1513</a:t>
            </a:r>
          </a:p>
          <a:p>
            <a:pPr algn="r"/>
            <a:r>
              <a:rPr lang="pt-BR" sz="1600" dirty="0"/>
              <a:t>Patentes em cooperação 188</a:t>
            </a:r>
          </a:p>
          <a:p>
            <a:pPr algn="r"/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123801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3467</TotalTime>
  <Words>1622</Words>
  <Application>Microsoft Office PowerPoint</Application>
  <PresentationFormat>Apresentação na tela (4:3)</PresentationFormat>
  <Paragraphs>507</Paragraphs>
  <Slides>39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8" baseType="lpstr">
      <vt:lpstr>Arial</vt:lpstr>
      <vt:lpstr>Arial Black</vt:lpstr>
      <vt:lpstr>Calibri</vt:lpstr>
      <vt:lpstr>Comic Sans MS</vt:lpstr>
      <vt:lpstr>Monotype Sorts</vt:lpstr>
      <vt:lpstr>Times New Roman</vt:lpstr>
      <vt:lpstr>Whitney</vt:lpstr>
      <vt:lpstr>Wingdings</vt:lpstr>
      <vt:lpstr>Tema do Office</vt:lpstr>
      <vt:lpstr>COOPERAÇÃO EMPRESA-UNIVERSIDADE/ INSTITUTOS DE PESQUISA - CEU </vt:lpstr>
      <vt:lpstr>Apresentação do PowerPoint</vt:lpstr>
      <vt:lpstr>TRIÂNGULO DE SÁBATO</vt:lpstr>
      <vt:lpstr>MODELO DA HÉLICE TRIPLA</vt:lpstr>
      <vt:lpstr>Modelo conceitual da Cooperação empresa-Universidade</vt:lpstr>
      <vt:lpstr>Nível Macro da Cooperação Empresa-Universidade</vt:lpstr>
      <vt:lpstr>REDES COMPLEXAS</vt:lpstr>
      <vt:lpstr>Rede dos compartilhamentos excluídos depósitos em co-titularidade com pessoas físicas</vt:lpstr>
      <vt:lpstr>Rede de cooperação tecnológica Petrobras 1998 - 2019</vt:lpstr>
      <vt:lpstr>Rede de Cooperação tecnológica que resultou em  Patentes com a USP</vt:lpstr>
      <vt:lpstr>Rede de Cooperação tecnológica que resultou em  Patentes com a UNICAMP</vt:lpstr>
      <vt:lpstr>Rede de Cooperação tecnológica que resultou em  Patentes com a UNESP</vt:lpstr>
      <vt:lpstr>RCT para desenvolvimento do Fator VIII</vt:lpstr>
      <vt:lpstr>Rede de inovação criada pelo projeto Bioen-Fapesp </vt:lpstr>
      <vt:lpstr>Rede de inovação criada pelo Biomass Program </vt:lpstr>
      <vt:lpstr>Apresentação do PowerPoint</vt:lpstr>
      <vt:lpstr>Rede de patentes de candidatos a vacinas baseadas em mRNA para COVID-19</vt:lpstr>
      <vt:lpstr>Complexidade das Relações em RCT </vt:lpstr>
      <vt:lpstr>Complexidade das Relações em RCT   </vt:lpstr>
      <vt:lpstr>Rede Cooperação Tecnológica</vt:lpstr>
      <vt:lpstr> Taxa de Cooperação – Importância dos parceiros das relações de cooperação das empresas inovadoras, para o total da Indústria – Brasil – 2021 (%)  </vt:lpstr>
      <vt:lpstr>  Empresas Inovadoras em produto ou processo de negócios no Brasil- Ranking por Atividades da Indústria (Pintec/IBGE, 2018) </vt:lpstr>
      <vt:lpstr>FATORES MOTIVADORES DA CEU</vt:lpstr>
      <vt:lpstr>FATORES MOTIVADORES DA CEU</vt:lpstr>
      <vt:lpstr>BARREIRAS A CEU</vt:lpstr>
      <vt:lpstr>FATORES DE SUCESSO E FRACASSO EM ACORDOS CEU</vt:lpstr>
      <vt:lpstr>DOS PLANOS À REALIDADE</vt:lpstr>
      <vt:lpstr>EXEMPLOS DE PARCERIAS ...</vt:lpstr>
      <vt:lpstr>GESTÃO ESTRATÉGICA DA COOPERAÇÃO: DESAFIOS...</vt:lpstr>
      <vt:lpstr>GESTÃO ESTRATÉGICA DA COOPERAÇÃO: DESAFIOS...</vt:lpstr>
      <vt:lpstr>POR ONDE COMEÇAR A BUSCA PARA TRABALHAR EM  COOPERAÇÃO ...</vt:lpstr>
      <vt:lpstr>POR ONDE COMEÇAR...</vt:lpstr>
      <vt:lpstr>Apresentação do PowerPoint</vt:lpstr>
      <vt:lpstr>Ex. Natura Campus: http://www.naturacampus.com.br/   </vt:lpstr>
      <vt:lpstr>Ex. Siemens  www.siemens.com</vt:lpstr>
      <vt:lpstr>Ex. DT https://www.t-mobile.com/</vt:lpstr>
      <vt:lpstr>Apresentação do PowerPoint</vt:lpstr>
      <vt:lpstr>Apresentação do PowerPoint</vt:lpstr>
      <vt:lpstr>Não há competitividade sem inovação  Inovação Aberta pode ser uma solução tanto para empresas iniciantes quanto para grandes empresas  A Cooperação Empresa – Universidade é viável, administrável e vantajosa, mas é uma decisão que cabe a cada um dos atores envolvido no SNI em optar por ela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FREDERICO ANDREIS BENELI DONADON</cp:lastModifiedBy>
  <cp:revision>305</cp:revision>
  <cp:lastPrinted>2021-05-18T22:33:05Z</cp:lastPrinted>
  <dcterms:created xsi:type="dcterms:W3CDTF">2011-02-15T13:13:19Z</dcterms:created>
  <dcterms:modified xsi:type="dcterms:W3CDTF">2023-04-18T16:03:33Z</dcterms:modified>
</cp:coreProperties>
</file>